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3" r:id="rId3"/>
    <p:sldId id="257" r:id="rId4"/>
    <p:sldId id="258" r:id="rId5"/>
    <p:sldId id="259" r:id="rId6"/>
    <p:sldId id="260" r:id="rId7"/>
    <p:sldId id="261" r:id="rId8"/>
    <p:sldId id="262" r:id="rId9"/>
    <p:sldId id="266" r:id="rId10"/>
    <p:sldId id="267" r:id="rId11"/>
    <p:sldId id="268" r:id="rId12"/>
    <p:sldId id="269" r:id="rId13"/>
    <p:sldId id="270" r:id="rId14"/>
    <p:sldId id="271" r:id="rId15"/>
    <p:sldId id="288" r:id="rId16"/>
    <p:sldId id="272" r:id="rId17"/>
    <p:sldId id="281" r:id="rId18"/>
    <p:sldId id="369" r:id="rId19"/>
    <p:sldId id="264" r:id="rId20"/>
    <p:sldId id="265" r:id="rId21"/>
    <p:sldId id="273" r:id="rId22"/>
    <p:sldId id="284" r:id="rId23"/>
    <p:sldId id="285" r:id="rId24"/>
    <p:sldId id="286" r:id="rId25"/>
    <p:sldId id="287" r:id="rId26"/>
    <p:sldId id="274" r:id="rId27"/>
    <p:sldId id="370" r:id="rId28"/>
    <p:sldId id="276" r:id="rId29"/>
    <p:sldId id="275" r:id="rId30"/>
    <p:sldId id="291" r:id="rId31"/>
    <p:sldId id="290" r:id="rId32"/>
    <p:sldId id="289" r:id="rId33"/>
    <p:sldId id="294" r:id="rId34"/>
    <p:sldId id="297" r:id="rId35"/>
    <p:sldId id="277" r:id="rId36"/>
    <p:sldId id="278" r:id="rId37"/>
    <p:sldId id="283" r:id="rId38"/>
    <p:sldId id="282" r:id="rId39"/>
    <p:sldId id="279" r:id="rId40"/>
    <p:sldId id="29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82320" autoAdjust="0"/>
  </p:normalViewPr>
  <p:slideViewPr>
    <p:cSldViewPr>
      <p:cViewPr varScale="1">
        <p:scale>
          <a:sx n="56" d="100"/>
          <a:sy n="56" d="100"/>
        </p:scale>
        <p:origin x="177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8130C9-6FA3-4653-A266-4850C26088F3}" type="datetimeFigureOut">
              <a:rPr lang="en-US" smtClean="0"/>
              <a:pPr/>
              <a:t>3/14/2022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716C5A-947C-46E5-80B0-2EF80C1EF1A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Overview</a:t>
            </a:r>
          </a:p>
          <a:p>
            <a:r>
              <a:rPr lang="en-US" sz="1200" b="1" kern="1200" baseline="0" dirty="0">
                <a:solidFill>
                  <a:schemeClr val="tx1"/>
                </a:solidFill>
                <a:latin typeface="+mn-lt"/>
                <a:ea typeface="+mn-ea"/>
                <a:cs typeface="+mn-cs"/>
              </a:rPr>
              <a:t>The C# Programming Language </a:t>
            </a:r>
          </a:p>
          <a:p>
            <a:r>
              <a:rPr lang="en-US" sz="1200" kern="1200" baseline="0" dirty="0">
                <a:solidFill>
                  <a:schemeClr val="tx1"/>
                </a:solidFill>
                <a:latin typeface="+mn-lt"/>
                <a:ea typeface="+mn-ea"/>
                <a:cs typeface="+mn-cs"/>
              </a:rPr>
              <a:t>C# is a </a:t>
            </a:r>
            <a:r>
              <a:rPr lang="en-US" sz="1200" b="0" kern="1200" baseline="0" dirty="0">
                <a:solidFill>
                  <a:schemeClr val="tx1"/>
                </a:solidFill>
                <a:latin typeface="+mn-lt"/>
                <a:ea typeface="+mn-ea"/>
                <a:cs typeface="+mn-cs"/>
              </a:rPr>
              <a:t>modern object-oriented, general-purpose programming language, created and developed by Microsoft together with the .NET platform. </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There is highly diverse software developed with C# and on the .NET platform: </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The C# language and the .NET platform are maintained and managed entirely by Microsoft and are not open to third parties  unlike Java which is an open sources language even though they have a kind of similar syntax</a:t>
            </a:r>
            <a:endParaRPr lang="en-US" b="0"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Similarities</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following list summarizes key areas in which .NET Core and .NET Framework are similar.</a:t>
            </a:r>
          </a:p>
          <a:p>
            <a:endParaRPr lang="en-US" sz="1200" b="0" i="0" kern="1200" dirty="0">
              <a:solidFill>
                <a:schemeClr val="tx1"/>
              </a:solidFill>
              <a:latin typeface="+mn-lt"/>
              <a:ea typeface="+mn-ea"/>
              <a:cs typeface="+mn-cs"/>
            </a:endParaRPr>
          </a:p>
          <a:p>
            <a:pPr>
              <a:buFont typeface="Wingdings" pitchFamily="2" charset="2"/>
              <a:buChar char="Ø"/>
            </a:pPr>
            <a:r>
              <a:rPr lang="en-US" sz="1200" b="0" i="0" kern="1200" dirty="0">
                <a:solidFill>
                  <a:schemeClr val="tx1"/>
                </a:solidFill>
                <a:latin typeface="+mn-lt"/>
                <a:ea typeface="+mn-ea"/>
                <a:cs typeface="+mn-cs"/>
              </a:rPr>
              <a:t> NET Core contains a large subset of the .NET Framework Base Class Library (albeit/although with a different factoring).</a:t>
            </a:r>
          </a:p>
          <a:p>
            <a:endParaRPr lang="en-US" sz="1200" b="0" i="0" kern="1200" dirty="0">
              <a:solidFill>
                <a:schemeClr val="tx1"/>
              </a:solidFill>
              <a:latin typeface="+mn-lt"/>
              <a:ea typeface="+mn-ea"/>
              <a:cs typeface="+mn-cs"/>
            </a:endParaRPr>
          </a:p>
          <a:p>
            <a:pPr>
              <a:buFont typeface="Wingdings" pitchFamily="2" charset="2"/>
              <a:buChar char="Ø"/>
            </a:pPr>
            <a:r>
              <a:rPr lang="en-US" sz="1200" b="0" i="0" kern="1200" dirty="0">
                <a:solidFill>
                  <a:schemeClr val="tx1"/>
                </a:solidFill>
                <a:latin typeface="+mn-lt"/>
                <a:ea typeface="+mn-ea"/>
                <a:cs typeface="+mn-cs"/>
              </a:rPr>
              <a:t> A shared API, .NET Standard, which is available on all .NET implementations.</a:t>
            </a:r>
          </a:p>
          <a:p>
            <a:r>
              <a:rPr lang="en-US" sz="1200" b="0" i="0" kern="1200" dirty="0">
                <a:solidFill>
                  <a:schemeClr val="tx1"/>
                </a:solidFill>
                <a:latin typeface="+mn-lt"/>
                <a:ea typeface="+mn-ea"/>
                <a:cs typeface="+mn-cs"/>
              </a:rPr>
              <a:t>.NET Core and .NET Framework support Windows and Windows Server.</a:t>
            </a:r>
          </a:p>
        </p:txBody>
      </p:sp>
      <p:sp>
        <p:nvSpPr>
          <p:cNvPr id="4" name="Slide Number Placeholder 3"/>
          <p:cNvSpPr>
            <a:spLocks noGrp="1"/>
          </p:cNvSpPr>
          <p:nvPr>
            <p:ph type="sldNum" sz="quarter" idx="10"/>
          </p:nvPr>
        </p:nvSpPr>
        <p:spPr/>
        <p:txBody>
          <a:bodyPr/>
          <a:lstStyle/>
          <a:p>
            <a:fld id="{2E716C5A-947C-46E5-80B0-2EF80C1EF1AB}"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Differences</a:t>
            </a:r>
          </a:p>
          <a:p>
            <a:endParaRPr lang="en-US" sz="1200" b="0" i="0" kern="1200" dirty="0">
              <a:solidFill>
                <a:schemeClr val="tx1"/>
              </a:solidFill>
              <a:latin typeface="+mn-lt"/>
              <a:ea typeface="+mn-ea"/>
              <a:cs typeface="+mn-cs"/>
            </a:endParaRPr>
          </a:p>
          <a:p>
            <a:pPr>
              <a:buFont typeface="Wingdings" pitchFamily="2" charset="2"/>
              <a:buChar char="Ø"/>
            </a:pPr>
            <a:r>
              <a:rPr lang="en-US" sz="1200" b="0" i="0" kern="1200" dirty="0">
                <a:solidFill>
                  <a:schemeClr val="tx1"/>
                </a:solidFill>
                <a:latin typeface="+mn-lt"/>
                <a:ea typeface="+mn-ea"/>
                <a:cs typeface="+mn-cs"/>
              </a:rPr>
              <a:t> .NET Core runs on Windows, Linux and </a:t>
            </a:r>
            <a:r>
              <a:rPr lang="en-US" sz="1200" b="0" i="0" kern="1200" dirty="0" err="1">
                <a:solidFill>
                  <a:schemeClr val="tx1"/>
                </a:solidFill>
                <a:latin typeface="+mn-lt"/>
                <a:ea typeface="+mn-ea"/>
                <a:cs typeface="+mn-cs"/>
              </a:rPr>
              <a:t>macOS</a:t>
            </a:r>
            <a:r>
              <a:rPr lang="en-US" sz="1200" b="0" i="0" kern="1200" dirty="0">
                <a:solidFill>
                  <a:schemeClr val="tx1"/>
                </a:solidFill>
                <a:latin typeface="+mn-lt"/>
                <a:ea typeface="+mn-ea"/>
                <a:cs typeface="+mn-cs"/>
              </a:rPr>
              <a:t>. WHILE NET Framework runs on Windows.</a:t>
            </a:r>
          </a:p>
          <a:p>
            <a:endParaRPr lang="en-US" sz="1200" b="0" i="0" kern="1200" dirty="0">
              <a:solidFill>
                <a:schemeClr val="tx1"/>
              </a:solidFill>
              <a:latin typeface="+mn-lt"/>
              <a:ea typeface="+mn-ea"/>
              <a:cs typeface="+mn-cs"/>
            </a:endParaRPr>
          </a:p>
          <a:p>
            <a:pPr>
              <a:buFont typeface="Wingdings" pitchFamily="2" charset="2"/>
              <a:buChar char="Ø"/>
            </a:pPr>
            <a:r>
              <a:rPr lang="en-US" sz="1200" b="0" i="0" kern="1200" dirty="0">
                <a:solidFill>
                  <a:schemeClr val="tx1"/>
                </a:solidFill>
                <a:latin typeface="+mn-lt"/>
                <a:ea typeface="+mn-ea"/>
                <a:cs typeface="+mn-cs"/>
              </a:rPr>
              <a:t> .NET Core is fully open source, WHEREAS only a subset of the .NET Framework is open source.</a:t>
            </a:r>
          </a:p>
          <a:p>
            <a:endParaRPr lang="en-US"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WHY .NET CORE?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0" i="0" kern="1200" dirty="0">
                <a:solidFill>
                  <a:schemeClr val="tx1"/>
                </a:solidFill>
                <a:latin typeface="+mn-lt"/>
                <a:ea typeface="+mn-ea"/>
                <a:cs typeface="+mn-cs"/>
              </a:rPr>
              <a:t> High-performance and scalable systems because</a:t>
            </a:r>
            <a:r>
              <a:rPr lang="en-US" sz="1200" b="0" i="0" kern="1200" baseline="0" dirty="0">
                <a:solidFill>
                  <a:schemeClr val="tx1"/>
                </a:solidFill>
                <a:latin typeface="+mn-lt"/>
                <a:ea typeface="+mn-ea"/>
                <a:cs typeface="+mn-cs"/>
              </a:rPr>
              <a:t> it has a high speed server runtime thereby save costs in infrastructure and hosting</a:t>
            </a: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0" i="0" kern="1200" dirty="0">
                <a:solidFill>
                  <a:schemeClr val="tx1"/>
                </a:solidFill>
                <a:latin typeface="+mn-lt"/>
                <a:ea typeface="+mn-ea"/>
                <a:cs typeface="+mn-cs"/>
              </a:rPr>
              <a:t> Containers : Its modularity and lightweight nature of .NET makes</a:t>
            </a:r>
            <a:r>
              <a:rPr lang="en-US" sz="1200" b="0" i="0" kern="1200" baseline="0" dirty="0">
                <a:solidFill>
                  <a:schemeClr val="tx1"/>
                </a:solidFill>
                <a:latin typeface="+mn-lt"/>
                <a:ea typeface="+mn-ea"/>
                <a:cs typeface="+mn-cs"/>
              </a:rPr>
              <a:t> it a better choice for </a:t>
            </a:r>
            <a:r>
              <a:rPr lang="en-US" sz="1200" b="0" i="0" kern="1200" baseline="0" dirty="0" err="1">
                <a:solidFill>
                  <a:schemeClr val="tx1"/>
                </a:solidFill>
                <a:latin typeface="+mn-lt"/>
                <a:ea typeface="+mn-ea"/>
                <a:cs typeface="+mn-cs"/>
              </a:rPr>
              <a:t>dockerization</a:t>
            </a:r>
            <a:r>
              <a:rPr lang="en-US" sz="1200" b="0" i="0" kern="1200" baseline="0" dirty="0">
                <a:solidFill>
                  <a:schemeClr val="tx1"/>
                </a:solidFill>
                <a:latin typeface="+mn-lt"/>
                <a:ea typeface="+mn-ea"/>
                <a:cs typeface="+mn-cs"/>
              </a:rPr>
              <a:t>. The size of image is much smaller with </a:t>
            </a:r>
            <a:r>
              <a:rPr lang="en-US" sz="1200" b="0" i="0" kern="1200" baseline="0" dirty="0" err="1">
                <a:solidFill>
                  <a:schemeClr val="tx1"/>
                </a:solidFill>
                <a:latin typeface="+mn-lt"/>
                <a:ea typeface="+mn-ea"/>
                <a:cs typeface="+mn-cs"/>
              </a:rPr>
              <a:t>.Net</a:t>
            </a:r>
            <a:r>
              <a:rPr lang="en-US" sz="1200" b="0" i="0" kern="1200" baseline="0" dirty="0">
                <a:solidFill>
                  <a:schemeClr val="tx1"/>
                </a:solidFill>
                <a:latin typeface="+mn-lt"/>
                <a:ea typeface="+mn-ea"/>
                <a:cs typeface="+mn-cs"/>
              </a:rPr>
              <a:t> core than </a:t>
            </a:r>
            <a:r>
              <a:rPr lang="en-US" sz="1200" b="0" i="0" kern="1200" baseline="0" dirty="0" err="1">
                <a:solidFill>
                  <a:schemeClr val="tx1"/>
                </a:solidFill>
                <a:latin typeface="+mn-lt"/>
                <a:ea typeface="+mn-ea"/>
                <a:cs typeface="+mn-cs"/>
              </a:rPr>
              <a:t>.Net</a:t>
            </a:r>
            <a:r>
              <a:rPr lang="en-US" sz="1200" b="0" i="0" kern="1200" baseline="0" dirty="0">
                <a:solidFill>
                  <a:schemeClr val="tx1"/>
                </a:solidFill>
                <a:latin typeface="+mn-lt"/>
                <a:ea typeface="+mn-ea"/>
                <a:cs typeface="+mn-cs"/>
              </a:rPr>
              <a:t> framework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0" i="0" kern="1200" baseline="0" dirty="0">
                <a:solidFill>
                  <a:schemeClr val="tx1"/>
                </a:solidFill>
                <a:latin typeface="+mn-lt"/>
                <a:ea typeface="+mn-ea"/>
                <a:cs typeface="+mn-cs"/>
              </a:rPr>
              <a:t> Flexible deployment</a:t>
            </a: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0" i="0" kern="1200" dirty="0">
                <a:solidFill>
                  <a:schemeClr val="tx1"/>
                </a:solidFill>
                <a:latin typeface="+mn-lt"/>
                <a:ea typeface="+mn-ea"/>
                <a:cs typeface="+mn-cs"/>
              </a:rPr>
              <a:t> Cross-platform needs : </a:t>
            </a:r>
            <a:r>
              <a:rPr lang="en-US" sz="1200" b="0" i="0" kern="1200" dirty="0" err="1">
                <a:solidFill>
                  <a:schemeClr val="tx1"/>
                </a:solidFill>
                <a:latin typeface="+mn-lt"/>
                <a:ea typeface="+mn-ea"/>
                <a:cs typeface="+mn-cs"/>
              </a:rPr>
              <a:t>.Net</a:t>
            </a:r>
            <a:r>
              <a:rPr lang="en-US" sz="1200" b="0" i="0" kern="1200" baseline="0" dirty="0">
                <a:solidFill>
                  <a:schemeClr val="tx1"/>
                </a:solidFill>
                <a:latin typeface="+mn-lt"/>
                <a:ea typeface="+mn-ea"/>
                <a:cs typeface="+mn-cs"/>
              </a:rPr>
              <a:t> runs on multiple platforms like windows, Linux, and </a:t>
            </a:r>
            <a:r>
              <a:rPr lang="en-US" sz="1200" b="0" i="0" kern="1200" baseline="0" dirty="0" err="1">
                <a:solidFill>
                  <a:schemeClr val="tx1"/>
                </a:solidFill>
                <a:latin typeface="+mn-lt"/>
                <a:ea typeface="+mn-ea"/>
                <a:cs typeface="+mn-cs"/>
              </a:rPr>
              <a:t>macOS</a:t>
            </a: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Microservices</a:t>
            </a:r>
            <a:r>
              <a:rPr lang="en-US" sz="1200" b="0" i="0" kern="1200" dirty="0">
                <a:solidFill>
                  <a:schemeClr val="tx1"/>
                </a:solidFill>
                <a:latin typeface="+mn-lt"/>
                <a:ea typeface="+mn-ea"/>
                <a:cs typeface="+mn-cs"/>
              </a:rPr>
              <a:t> architecture: It allows a mix of technologies across a service boundary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Assignment</a:t>
            </a:r>
            <a:r>
              <a:rPr lang="en-US" sz="1200" b="0" i="0" kern="1200" dirty="0">
                <a:solidFill>
                  <a:schemeClr val="tx1"/>
                </a:solidFill>
                <a:latin typeface="+mn-lt"/>
                <a:ea typeface="+mn-ea"/>
                <a:cs typeface="+mn-cs"/>
              </a:rPr>
              <a:t>: </a:t>
            </a:r>
            <a:r>
              <a:rPr lang="en-US" sz="1200" b="0" i="1" kern="1200" dirty="0">
                <a:solidFill>
                  <a:schemeClr val="tx1"/>
                </a:solidFill>
                <a:latin typeface="+mn-lt"/>
                <a:ea typeface="+mn-ea"/>
                <a:cs typeface="+mn-cs"/>
              </a:rPr>
              <a:t>Read more about both advantages and disadvantages of </a:t>
            </a:r>
            <a:r>
              <a:rPr lang="en-US" sz="1200" b="0" i="1" kern="1200" dirty="0" err="1">
                <a:solidFill>
                  <a:schemeClr val="tx1"/>
                </a:solidFill>
                <a:latin typeface="+mn-lt"/>
                <a:ea typeface="+mn-ea"/>
                <a:cs typeface="+mn-cs"/>
              </a:rPr>
              <a:t>.Net</a:t>
            </a:r>
            <a:r>
              <a:rPr lang="en-US" sz="1200" b="0" i="1" kern="1200" baseline="0" dirty="0">
                <a:solidFill>
                  <a:schemeClr val="tx1"/>
                </a:solidFill>
                <a:latin typeface="+mn-lt"/>
                <a:ea typeface="+mn-ea"/>
                <a:cs typeface="+mn-cs"/>
              </a:rPr>
              <a:t> Core / </a:t>
            </a:r>
            <a:r>
              <a:rPr lang="en-US" sz="1200" b="0" i="1" kern="1200" baseline="0" dirty="0" err="1">
                <a:solidFill>
                  <a:schemeClr val="tx1"/>
                </a:solidFill>
                <a:latin typeface="+mn-lt"/>
                <a:ea typeface="+mn-ea"/>
                <a:cs typeface="+mn-cs"/>
              </a:rPr>
              <a:t>.Net</a:t>
            </a:r>
            <a:r>
              <a:rPr lang="en-US" sz="1200" b="0" i="1" kern="1200" baseline="0" dirty="0">
                <a:solidFill>
                  <a:schemeClr val="tx1"/>
                </a:solidFill>
                <a:latin typeface="+mn-lt"/>
                <a:ea typeface="+mn-ea"/>
                <a:cs typeface="+mn-cs"/>
              </a:rPr>
              <a:t> Framework</a:t>
            </a:r>
            <a:endParaRPr lang="en-US" sz="1200" b="0" i="1"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E716C5A-947C-46E5-80B0-2EF80C1EF1AB}" type="slidenum">
              <a:rPr lang="en-US" smtClean="0"/>
              <a:pPr/>
              <a:t>15</a:t>
            </a:fld>
            <a:endParaRPr lang="en-US"/>
          </a:p>
        </p:txBody>
      </p:sp>
    </p:spTree>
    <p:extLst>
      <p:ext uri="{BB962C8B-B14F-4D97-AF65-F5344CB8AC3E}">
        <p14:creationId xmlns:p14="http://schemas.microsoft.com/office/powerpoint/2010/main" val="763370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QUESTIONS</a:t>
            </a:r>
          </a:p>
        </p:txBody>
      </p:sp>
      <p:sp>
        <p:nvSpPr>
          <p:cNvPr id="4" name="Slide Number Placeholder 3"/>
          <p:cNvSpPr>
            <a:spLocks noGrp="1"/>
          </p:cNvSpPr>
          <p:nvPr>
            <p:ph type="sldNum" sz="quarter" idx="10"/>
          </p:nvPr>
        </p:nvSpPr>
        <p:spPr/>
        <p:txBody>
          <a:bodyPr/>
          <a:lstStyle/>
          <a:p>
            <a:fld id="{2E716C5A-947C-46E5-80B0-2EF80C1EF1AB}"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p:txBody>
      </p:sp>
      <p:sp>
        <p:nvSpPr>
          <p:cNvPr id="4" name="Slide Number Placeholder 3"/>
          <p:cNvSpPr>
            <a:spLocks noGrp="1"/>
          </p:cNvSpPr>
          <p:nvPr>
            <p:ph type="sldNum" sz="quarter" idx="5"/>
          </p:nvPr>
        </p:nvSpPr>
        <p:spPr/>
        <p:txBody>
          <a:bodyPr/>
          <a:lstStyle/>
          <a:p>
            <a:fld id="{2E716C5A-947C-46E5-80B0-2EF80C1EF1AB}" type="slidenum">
              <a:rPr lang="en-US" smtClean="0"/>
              <a:pPr/>
              <a:t>17</a:t>
            </a:fld>
            <a:endParaRPr lang="en-US"/>
          </a:p>
        </p:txBody>
      </p:sp>
    </p:spTree>
    <p:extLst>
      <p:ext uri="{BB962C8B-B14F-4D97-AF65-F5344CB8AC3E}">
        <p14:creationId xmlns:p14="http://schemas.microsoft.com/office/powerpoint/2010/main" val="1625539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a:p>
            <a:r>
              <a:rPr lang="en-US" b="1" dirty="0"/>
              <a:t>	PROGRAM   STRUCTURE</a:t>
            </a:r>
          </a:p>
          <a:p>
            <a:r>
              <a:rPr lang="en-US" dirty="0"/>
              <a:t>Before we continue with an in depth description of the C# language and the .NET platform, let’s take a look at a simple example, </a:t>
            </a:r>
          </a:p>
          <a:p>
            <a:endParaRPr lang="en-US" b="1" dirty="0"/>
          </a:p>
          <a:p>
            <a:r>
              <a:rPr lang="en-US" b="1" dirty="0"/>
              <a:t>Our First C# Program </a:t>
            </a:r>
          </a:p>
          <a:p>
            <a:r>
              <a:rPr lang="en-US" b="1" dirty="0"/>
              <a:t>Code here………..</a:t>
            </a:r>
          </a:p>
          <a:p>
            <a:endParaRPr lang="en-US" b="1" dirty="0"/>
          </a:p>
          <a:p>
            <a:endParaRPr lang="en-US" dirty="0"/>
          </a:p>
          <a:p>
            <a:r>
              <a:rPr lang="en-US" dirty="0"/>
              <a:t>Our first program consists of three logical parts: </a:t>
            </a:r>
          </a:p>
          <a:p>
            <a:endParaRPr lang="en-US" dirty="0"/>
          </a:p>
          <a:p>
            <a:pPr>
              <a:buFont typeface="Wingdings" pitchFamily="2" charset="2"/>
              <a:buChar char="§"/>
            </a:pPr>
            <a:r>
              <a:rPr lang="en-US" dirty="0"/>
              <a:t> Definition of a class </a:t>
            </a:r>
            <a:r>
              <a:rPr lang="en-US" b="1" dirty="0" err="1"/>
              <a:t>HelloCSharp</a:t>
            </a:r>
            <a:r>
              <a:rPr lang="en-US" b="1" dirty="0"/>
              <a:t>; </a:t>
            </a:r>
          </a:p>
          <a:p>
            <a:endParaRPr lang="en-US" b="1" dirty="0"/>
          </a:p>
          <a:p>
            <a:pPr>
              <a:buFont typeface="Wingdings" pitchFamily="2" charset="2"/>
              <a:buChar char="§"/>
            </a:pPr>
            <a:r>
              <a:rPr lang="en-US" dirty="0"/>
              <a:t> Definition of a method </a:t>
            </a:r>
            <a:r>
              <a:rPr lang="en-US" b="1" dirty="0"/>
              <a:t>Main(); </a:t>
            </a:r>
          </a:p>
          <a:p>
            <a:pPr>
              <a:buFontTx/>
              <a:buNone/>
            </a:pPr>
            <a:endParaRPr lang="en-US" b="1" dirty="0"/>
          </a:p>
          <a:p>
            <a:pPr>
              <a:buFont typeface="Wingdings" pitchFamily="2" charset="2"/>
              <a:buChar char="§"/>
            </a:pPr>
            <a:r>
              <a:rPr lang="en-US" dirty="0"/>
              <a:t> Contents of the method </a:t>
            </a:r>
            <a:r>
              <a:rPr lang="en-US" b="1" dirty="0"/>
              <a:t>Main(). </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E716C5A-947C-46E5-80B0-2EF80C1EF1AB}"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Cont’d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is worth to note the following points: </a:t>
            </a:r>
          </a:p>
          <a:p>
            <a:endParaRPr lang="en-US" sz="1200" kern="1200" baseline="0" dirty="0">
              <a:solidFill>
                <a:schemeClr val="tx1"/>
              </a:solidFill>
              <a:latin typeface="+mn-lt"/>
              <a:ea typeface="+mn-ea"/>
              <a:cs typeface="+mn-cs"/>
            </a:endParaRPr>
          </a:p>
          <a:p>
            <a:pPr>
              <a:buFont typeface="Wingdings" pitchFamily="2" charset="2"/>
              <a:buChar char="Ø"/>
            </a:pPr>
            <a:r>
              <a:rPr lang="en-US" sz="1200" kern="1200" baseline="0" dirty="0">
                <a:solidFill>
                  <a:schemeClr val="tx1"/>
                </a:solidFill>
                <a:latin typeface="+mn-lt"/>
                <a:ea typeface="+mn-ea"/>
                <a:cs typeface="+mn-cs"/>
              </a:rPr>
              <a:t> C# is case sensitive. </a:t>
            </a:r>
          </a:p>
          <a:p>
            <a:endParaRPr lang="en-US" sz="1200" kern="1200" baseline="0" dirty="0">
              <a:solidFill>
                <a:schemeClr val="tx1"/>
              </a:solidFill>
              <a:latin typeface="+mn-lt"/>
              <a:ea typeface="+mn-ea"/>
              <a:cs typeface="+mn-cs"/>
            </a:endParaRPr>
          </a:p>
          <a:p>
            <a:pPr>
              <a:buFont typeface="Wingdings" pitchFamily="2" charset="2"/>
              <a:buChar char="Ø"/>
            </a:pPr>
            <a:r>
              <a:rPr lang="en-US" sz="1200" kern="1200" baseline="0" dirty="0">
                <a:solidFill>
                  <a:schemeClr val="tx1"/>
                </a:solidFill>
                <a:latin typeface="+mn-lt"/>
                <a:ea typeface="+mn-ea"/>
                <a:cs typeface="+mn-cs"/>
              </a:rPr>
              <a:t> All statements and expression must end with a semicolon (;). </a:t>
            </a:r>
          </a:p>
          <a:p>
            <a:pPr>
              <a:buFont typeface="Wingdings" pitchFamily="2" charset="2"/>
              <a:buNone/>
            </a:pPr>
            <a:endParaRPr lang="en-US" sz="1200" kern="1200" baseline="0" dirty="0">
              <a:solidFill>
                <a:schemeClr val="tx1"/>
              </a:solidFill>
              <a:latin typeface="+mn-lt"/>
              <a:ea typeface="+mn-ea"/>
              <a:cs typeface="+mn-cs"/>
            </a:endParaRPr>
          </a:p>
          <a:p>
            <a:pPr>
              <a:buFont typeface="Wingdings" pitchFamily="2" charset="2"/>
              <a:buChar char="Ø"/>
            </a:pPr>
            <a:r>
              <a:rPr lang="en-US" sz="1200" kern="1200" baseline="0" dirty="0">
                <a:solidFill>
                  <a:schemeClr val="tx1"/>
                </a:solidFill>
                <a:latin typeface="+mn-lt"/>
                <a:ea typeface="+mn-ea"/>
                <a:cs typeface="+mn-cs"/>
              </a:rPr>
              <a:t> The program execution starts at the Main method. </a:t>
            </a:r>
          </a:p>
          <a:p>
            <a:r>
              <a:rPr lang="en-US" sz="1200" kern="1200" baseline="0" dirty="0">
                <a:solidFill>
                  <a:schemeClr val="tx1"/>
                </a:solidFill>
                <a:latin typeface="+mn-lt"/>
                <a:ea typeface="+mn-ea"/>
                <a:cs typeface="+mn-cs"/>
              </a:rPr>
              <a:t> </a:t>
            </a:r>
            <a:endParaRPr lang="en-US" b="0" dirty="0"/>
          </a:p>
          <a:p>
            <a:endParaRPr lang="en-US"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look at this example for better understanding (simple and “complex program </a:t>
            </a:r>
            <a:r>
              <a:rPr lang="en-US" dirty="0" err="1"/>
              <a:t>struction</a:t>
            </a:r>
            <a:r>
              <a:rPr lang="en-US" dirty="0"/>
              <a:t>”</a:t>
            </a:r>
          </a:p>
        </p:txBody>
      </p:sp>
      <p:sp>
        <p:nvSpPr>
          <p:cNvPr id="4" name="Slide Number Placeholder 3"/>
          <p:cNvSpPr>
            <a:spLocks noGrp="1"/>
          </p:cNvSpPr>
          <p:nvPr>
            <p:ph type="sldNum" sz="quarter" idx="5"/>
          </p:nvPr>
        </p:nvSpPr>
        <p:spPr/>
        <p:txBody>
          <a:bodyPr/>
          <a:lstStyle/>
          <a:p>
            <a:fld id="{2E716C5A-947C-46E5-80B0-2EF80C1EF1AB}" type="slidenum">
              <a:rPr lang="en-US" smtClean="0"/>
              <a:pPr/>
              <a:t>22</a:t>
            </a:fld>
            <a:endParaRPr lang="en-US"/>
          </a:p>
        </p:txBody>
      </p:sp>
    </p:spTree>
    <p:extLst>
      <p:ext uri="{BB962C8B-B14F-4D97-AF65-F5344CB8AC3E}">
        <p14:creationId xmlns:p14="http://schemas.microsoft.com/office/powerpoint/2010/main" val="676766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using Keyword: (Keywords are reserved word predefined to the </a:t>
            </a:r>
            <a:r>
              <a:rPr lang="en-US" dirty="0" err="1"/>
              <a:t>c#</a:t>
            </a:r>
            <a:r>
              <a:rPr lang="en-US" dirty="0"/>
              <a:t> compiler</a:t>
            </a:r>
          </a:p>
          <a:p>
            <a:r>
              <a:rPr lang="en-US" sz="1800" b="0" i="0" u="none" strike="noStrike" baseline="0" dirty="0">
                <a:solidFill>
                  <a:srgbClr val="000000"/>
                </a:solidFill>
                <a:latin typeface="Verdana" panose="020B0604030504040204" pitchFamily="34" charset="0"/>
              </a:rPr>
              <a:t>The </a:t>
            </a:r>
            <a:r>
              <a:rPr lang="en-US" sz="1800" b="1" i="0" u="none" strike="noStrike" baseline="0" dirty="0">
                <a:solidFill>
                  <a:srgbClr val="000000"/>
                </a:solidFill>
                <a:latin typeface="Verdana" panose="020B0604030504040204" pitchFamily="34" charset="0"/>
              </a:rPr>
              <a:t>using </a:t>
            </a:r>
            <a:r>
              <a:rPr lang="en-US" sz="1800" b="0" i="0" u="none" strike="noStrike" baseline="0" dirty="0">
                <a:solidFill>
                  <a:srgbClr val="000000"/>
                </a:solidFill>
                <a:latin typeface="Verdana" panose="020B0604030504040204" pitchFamily="34" charset="0"/>
              </a:rPr>
              <a:t>keyword is used for including the namespaces in the program. </a:t>
            </a:r>
          </a:p>
          <a:p>
            <a:r>
              <a:rPr lang="en-US" sz="1800" b="0" i="0" u="none" strike="noStrike" baseline="0" dirty="0">
                <a:solidFill>
                  <a:srgbClr val="000000"/>
                </a:solidFill>
                <a:latin typeface="Verdana" panose="020B0604030504040204" pitchFamily="34" charset="0"/>
              </a:rPr>
              <a:t>A program can include multiple using statements. </a:t>
            </a:r>
          </a:p>
          <a:p>
            <a:endParaRPr lang="en-US" dirty="0"/>
          </a:p>
          <a:p>
            <a:r>
              <a:rPr lang="en-US" dirty="0"/>
              <a:t>The class Keyword:</a:t>
            </a:r>
          </a:p>
          <a:p>
            <a:r>
              <a:rPr lang="en-US" sz="1800" b="0" i="0" u="none" strike="noStrike" baseline="0" dirty="0">
                <a:solidFill>
                  <a:srgbClr val="000000"/>
                </a:solidFill>
                <a:latin typeface="Verdana" panose="020B0604030504040204" pitchFamily="34" charset="0"/>
              </a:rPr>
              <a:t>The </a:t>
            </a:r>
            <a:r>
              <a:rPr lang="en-US" sz="1800" b="1" i="0" u="none" strike="noStrike" baseline="0" dirty="0">
                <a:solidFill>
                  <a:srgbClr val="000000"/>
                </a:solidFill>
                <a:latin typeface="Verdana" panose="020B0604030504040204" pitchFamily="34" charset="0"/>
              </a:rPr>
              <a:t>class </a:t>
            </a:r>
            <a:r>
              <a:rPr lang="en-US" sz="1800" b="0" i="0" u="none" strike="noStrike" baseline="0" dirty="0">
                <a:solidFill>
                  <a:srgbClr val="000000"/>
                </a:solidFill>
                <a:latin typeface="Verdana" panose="020B0604030504040204" pitchFamily="34" charset="0"/>
              </a:rPr>
              <a:t>keyword is used for declaring a class. </a:t>
            </a:r>
            <a:endParaRPr lang="en-US" dirty="0"/>
          </a:p>
          <a:p>
            <a:r>
              <a:rPr lang="en-US" dirty="0"/>
              <a:t>Comment in C#--- /*   </a:t>
            </a:r>
            <a:r>
              <a:rPr lang="en-US" dirty="0" err="1"/>
              <a:t>xxxxx</a:t>
            </a:r>
            <a:r>
              <a:rPr lang="en-US" dirty="0"/>
              <a:t>  */</a:t>
            </a:r>
          </a:p>
        </p:txBody>
      </p:sp>
      <p:sp>
        <p:nvSpPr>
          <p:cNvPr id="4" name="Slide Number Placeholder 3"/>
          <p:cNvSpPr>
            <a:spLocks noGrp="1"/>
          </p:cNvSpPr>
          <p:nvPr>
            <p:ph type="sldNum" sz="quarter" idx="5"/>
          </p:nvPr>
        </p:nvSpPr>
        <p:spPr/>
        <p:txBody>
          <a:bodyPr/>
          <a:lstStyle/>
          <a:p>
            <a:fld id="{2E716C5A-947C-46E5-80B0-2EF80C1EF1AB}" type="slidenum">
              <a:rPr lang="en-US" smtClean="0"/>
              <a:pPr/>
              <a:t>23</a:t>
            </a:fld>
            <a:endParaRPr lang="en-US"/>
          </a:p>
        </p:txBody>
      </p:sp>
    </p:spTree>
    <p:extLst>
      <p:ext uri="{BB962C8B-B14F-4D97-AF65-F5344CB8AC3E}">
        <p14:creationId xmlns:p14="http://schemas.microsoft.com/office/powerpoint/2010/main" val="211907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Cont’d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 is designed for Common Language Infrastructure (CLI), which consists of the executable code and runtime environment that allows use of various high-level languages on different computer platforms and architectures. </a:t>
            </a:r>
          </a:p>
          <a:p>
            <a:r>
              <a:rPr lang="en-US" sz="1200" kern="1200" baseline="0" dirty="0">
                <a:solidFill>
                  <a:schemeClr val="tx1"/>
                </a:solidFill>
                <a:latin typeface="+mn-lt"/>
                <a:ea typeface="+mn-ea"/>
                <a:cs typeface="+mn-cs"/>
              </a:rPr>
              <a:t>The following reasons make C# a widely used professional language: </a:t>
            </a:r>
          </a:p>
          <a:p>
            <a:pPr>
              <a:buFont typeface="Wingdings" pitchFamily="2" charset="2"/>
              <a:buChar char="Ø"/>
            </a:pPr>
            <a:r>
              <a:rPr lang="en-US" sz="1200" kern="1200" baseline="0" dirty="0">
                <a:solidFill>
                  <a:schemeClr val="tx1"/>
                </a:solidFill>
                <a:latin typeface="+mn-lt"/>
                <a:ea typeface="+mn-ea"/>
                <a:cs typeface="+mn-cs"/>
              </a:rPr>
              <a:t>It is a modern, general-purpose programming language </a:t>
            </a:r>
          </a:p>
          <a:p>
            <a:pPr>
              <a:buFont typeface="Wingdings" pitchFamily="2" charset="2"/>
              <a:buNone/>
            </a:pPr>
            <a:endParaRPr lang="en-US" sz="1200" kern="1200" baseline="0" dirty="0">
              <a:solidFill>
                <a:schemeClr val="tx1"/>
              </a:solidFill>
              <a:latin typeface="+mn-lt"/>
              <a:ea typeface="+mn-ea"/>
              <a:cs typeface="+mn-cs"/>
            </a:endParaRPr>
          </a:p>
          <a:p>
            <a:pPr>
              <a:buFont typeface="Wingdings" pitchFamily="2" charset="2"/>
              <a:buChar char="Ø"/>
            </a:pPr>
            <a:r>
              <a:rPr lang="en-US" sz="1200" kern="1200" baseline="0" dirty="0">
                <a:solidFill>
                  <a:schemeClr val="tx1"/>
                </a:solidFill>
                <a:latin typeface="+mn-lt"/>
                <a:ea typeface="+mn-ea"/>
                <a:cs typeface="+mn-cs"/>
              </a:rPr>
              <a:t>It is object oriented. </a:t>
            </a:r>
          </a:p>
          <a:p>
            <a:pPr>
              <a:buFont typeface="Wingdings" pitchFamily="2" charset="2"/>
              <a:buNone/>
            </a:pPr>
            <a:endParaRPr lang="en-US" sz="1200" kern="1200" baseline="0" dirty="0">
              <a:solidFill>
                <a:schemeClr val="tx1"/>
              </a:solidFill>
              <a:latin typeface="+mn-lt"/>
              <a:ea typeface="+mn-ea"/>
              <a:cs typeface="+mn-cs"/>
            </a:endParaRPr>
          </a:p>
          <a:p>
            <a:pPr>
              <a:buFont typeface="Wingdings" pitchFamily="2" charset="2"/>
              <a:buChar char="Ø"/>
            </a:pPr>
            <a:r>
              <a:rPr lang="en-US" sz="1200" kern="1200" baseline="0" dirty="0">
                <a:solidFill>
                  <a:schemeClr val="tx1"/>
                </a:solidFill>
                <a:latin typeface="+mn-lt"/>
                <a:ea typeface="+mn-ea"/>
                <a:cs typeface="+mn-cs"/>
              </a:rPr>
              <a:t>It is component oriented. </a:t>
            </a:r>
          </a:p>
          <a:p>
            <a:pPr>
              <a:buFont typeface="Wingdings" pitchFamily="2" charset="2"/>
              <a:buNone/>
            </a:pPr>
            <a:endParaRPr lang="en-US" sz="1200" kern="1200" baseline="0" dirty="0">
              <a:solidFill>
                <a:schemeClr val="tx1"/>
              </a:solidFill>
              <a:latin typeface="+mn-lt"/>
              <a:ea typeface="+mn-ea"/>
              <a:cs typeface="+mn-cs"/>
            </a:endParaRPr>
          </a:p>
          <a:p>
            <a:pPr>
              <a:buFont typeface="Wingdings" pitchFamily="2" charset="2"/>
              <a:buChar char="Ø"/>
            </a:pPr>
            <a:r>
              <a:rPr lang="en-US" sz="1200" kern="1200" baseline="0" dirty="0">
                <a:solidFill>
                  <a:schemeClr val="tx1"/>
                </a:solidFill>
                <a:latin typeface="+mn-lt"/>
                <a:ea typeface="+mn-ea"/>
                <a:cs typeface="+mn-cs"/>
              </a:rPr>
              <a:t>It is easy to learn.</a:t>
            </a:r>
          </a:p>
        </p:txBody>
      </p:sp>
      <p:sp>
        <p:nvSpPr>
          <p:cNvPr id="4" name="Slide Number Placeholder 3"/>
          <p:cNvSpPr>
            <a:spLocks noGrp="1"/>
          </p:cNvSpPr>
          <p:nvPr>
            <p:ph type="sldNum" sz="quarter" idx="10"/>
          </p:nvPr>
        </p:nvSpPr>
        <p:spPr/>
        <p:txBody>
          <a:bodyPr/>
          <a:lstStyle/>
          <a:p>
            <a:fld id="{2E716C5A-947C-46E5-80B0-2EF80C1EF1AB}"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baseline="0" dirty="0">
                <a:solidFill>
                  <a:srgbClr val="000000"/>
                </a:solidFill>
                <a:latin typeface="Arial" panose="020B0604020202020204" pitchFamily="34" charset="0"/>
              </a:rPr>
              <a:t>Member Variables </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Verdana" panose="020B0604030504040204" pitchFamily="34" charset="0"/>
              </a:rPr>
              <a:t>Variables are attributes or data members of a class, used for storing data. </a:t>
            </a:r>
          </a:p>
          <a:p>
            <a:endParaRPr lang="en-US" sz="1800" b="0" i="0" u="none" strike="noStrike" baseline="0" dirty="0">
              <a:solidFill>
                <a:srgbClr val="000000"/>
              </a:solidFill>
              <a:latin typeface="Verdana" panose="020B0604030504040204" pitchFamily="34" charset="0"/>
            </a:endParaRPr>
          </a:p>
          <a:p>
            <a:r>
              <a:rPr lang="en-US" sz="1800" b="1" i="0" u="none" strike="noStrike" baseline="0" dirty="0">
                <a:solidFill>
                  <a:srgbClr val="000000"/>
                </a:solidFill>
                <a:latin typeface="Arial" panose="020B0604020202020204" pitchFamily="34" charset="0"/>
              </a:rPr>
              <a:t>Member Functions </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Verdana" panose="020B0604030504040204" pitchFamily="34" charset="0"/>
              </a:rPr>
              <a:t>Functions are set of statements that perform a specific task. The member functions of a class are declared within the class. Our sample class Rectangle contains three member functions: </a:t>
            </a:r>
            <a:r>
              <a:rPr lang="en-US" sz="1800" b="0" i="1" u="none" strike="noStrike" baseline="0" dirty="0" err="1">
                <a:solidFill>
                  <a:srgbClr val="000000"/>
                </a:solidFill>
                <a:latin typeface="Verdana" panose="020B0604030504040204" pitchFamily="34" charset="0"/>
              </a:rPr>
              <a:t>AcceptDetails</a:t>
            </a:r>
            <a:r>
              <a:rPr lang="en-US" sz="1800" b="0" i="0" u="none" strike="noStrike" baseline="0" dirty="0">
                <a:solidFill>
                  <a:srgbClr val="000000"/>
                </a:solidFill>
                <a:latin typeface="Verdana" panose="020B0604030504040204" pitchFamily="34" charset="0"/>
              </a:rPr>
              <a:t>, </a:t>
            </a:r>
            <a:r>
              <a:rPr lang="en-US" sz="1800" b="0" i="1" u="none" strike="noStrike" baseline="0" dirty="0" err="1">
                <a:solidFill>
                  <a:srgbClr val="000000"/>
                </a:solidFill>
                <a:latin typeface="Verdana" panose="020B0604030504040204" pitchFamily="34" charset="0"/>
              </a:rPr>
              <a:t>GetArea</a:t>
            </a:r>
            <a:r>
              <a:rPr lang="en-US" sz="1800" b="0" i="1" u="none" strike="noStrike" baseline="0" dirty="0">
                <a:solidFill>
                  <a:srgbClr val="000000"/>
                </a:solidFill>
                <a:latin typeface="Verdana" panose="020B0604030504040204" pitchFamily="34" charset="0"/>
              </a:rPr>
              <a:t> </a:t>
            </a:r>
            <a:r>
              <a:rPr lang="en-US" sz="1800" b="0" i="0" u="none" strike="noStrike" baseline="0" dirty="0">
                <a:solidFill>
                  <a:srgbClr val="000000"/>
                </a:solidFill>
                <a:latin typeface="Verdana" panose="020B0604030504040204" pitchFamily="34" charset="0"/>
              </a:rPr>
              <a:t>and </a:t>
            </a:r>
            <a:r>
              <a:rPr lang="en-US" sz="1800" b="0" i="1" u="none" strike="noStrike" baseline="0" dirty="0">
                <a:solidFill>
                  <a:srgbClr val="000000"/>
                </a:solidFill>
                <a:latin typeface="Verdana" panose="020B0604030504040204" pitchFamily="34" charset="0"/>
              </a:rPr>
              <a:t>Display</a:t>
            </a:r>
            <a:r>
              <a:rPr lang="en-US" sz="1800" b="0" i="0" u="none" strike="noStrike" baseline="0" dirty="0">
                <a:solidFill>
                  <a:srgbClr val="000000"/>
                </a:solidFill>
                <a:latin typeface="Verdana" panose="020B0604030504040204" pitchFamily="34" charset="0"/>
              </a:rPr>
              <a:t>. </a:t>
            </a:r>
          </a:p>
          <a:p>
            <a:endParaRPr lang="en-US" sz="1800" b="0" i="0" u="none" strike="noStrike" baseline="0" dirty="0">
              <a:solidFill>
                <a:srgbClr val="000000"/>
              </a:solidFill>
              <a:latin typeface="Verdana" panose="020B0604030504040204" pitchFamily="34" charset="0"/>
            </a:endParaRPr>
          </a:p>
          <a:p>
            <a:r>
              <a:rPr lang="en-US" sz="1800" b="1" i="0" u="none" strike="noStrike" baseline="0" dirty="0">
                <a:solidFill>
                  <a:srgbClr val="000000"/>
                </a:solidFill>
                <a:latin typeface="Arial" panose="020B0604020202020204" pitchFamily="34" charset="0"/>
              </a:rPr>
              <a:t>Instantiating a Class </a:t>
            </a:r>
            <a:endParaRPr lang="en-US" sz="1800" b="0" i="0" u="none" strike="noStrike" baseline="0" dirty="0">
              <a:solidFill>
                <a:srgbClr val="000000"/>
              </a:solidFill>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2E716C5A-947C-46E5-80B0-2EF80C1EF1AB}" type="slidenum">
              <a:rPr lang="en-US" smtClean="0"/>
              <a:pPr/>
              <a:t>24</a:t>
            </a:fld>
            <a:endParaRPr lang="en-US"/>
          </a:p>
        </p:txBody>
      </p:sp>
    </p:spTree>
    <p:extLst>
      <p:ext uri="{BB962C8B-B14F-4D97-AF65-F5344CB8AC3E}">
        <p14:creationId xmlns:p14="http://schemas.microsoft.com/office/powerpoint/2010/main" val="26810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ASSIGNMENT:</a:t>
            </a:r>
            <a:r>
              <a:rPr lang="en-US" dirty="0"/>
              <a:t>   Research on all keywords available in C#</a:t>
            </a:r>
          </a:p>
        </p:txBody>
      </p:sp>
      <p:sp>
        <p:nvSpPr>
          <p:cNvPr id="4" name="Slide Number Placeholder 3"/>
          <p:cNvSpPr>
            <a:spLocks noGrp="1"/>
          </p:cNvSpPr>
          <p:nvPr>
            <p:ph type="sldNum" sz="quarter" idx="5"/>
          </p:nvPr>
        </p:nvSpPr>
        <p:spPr/>
        <p:txBody>
          <a:bodyPr/>
          <a:lstStyle/>
          <a:p>
            <a:fld id="{2E716C5A-947C-46E5-80B0-2EF80C1EF1AB}" type="slidenum">
              <a:rPr lang="en-US" smtClean="0"/>
              <a:pPr/>
              <a:t>25</a:t>
            </a:fld>
            <a:endParaRPr lang="en-US"/>
          </a:p>
        </p:txBody>
      </p:sp>
    </p:spTree>
    <p:extLst>
      <p:ext uri="{BB962C8B-B14F-4D97-AF65-F5344CB8AC3E}">
        <p14:creationId xmlns:p14="http://schemas.microsoft.com/office/powerpoint/2010/main" val="4082799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QUESTIONS</a:t>
            </a:r>
          </a:p>
        </p:txBody>
      </p:sp>
      <p:sp>
        <p:nvSpPr>
          <p:cNvPr id="4" name="Slide Number Placeholder 3"/>
          <p:cNvSpPr>
            <a:spLocks noGrp="1"/>
          </p:cNvSpPr>
          <p:nvPr>
            <p:ph type="sldNum" sz="quarter" idx="10"/>
          </p:nvPr>
        </p:nvSpPr>
        <p:spPr/>
        <p:txBody>
          <a:bodyPr/>
          <a:lstStyle/>
          <a:p>
            <a:fld id="{2E716C5A-947C-46E5-80B0-2EF80C1EF1AB}" type="slidenum">
              <a:rPr lang="en-US" smtClean="0"/>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Primitive types and Variables </a:t>
            </a:r>
          </a:p>
          <a:p>
            <a:endParaRPr lang="en-US" sz="1800" b="1" dirty="0">
              <a:effectLst/>
              <a:latin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cs typeface="Times New Roman" panose="02020603050405020304" pitchFamily="18" charset="0"/>
              </a:rPr>
              <a:t>What is Variable?</a:t>
            </a:r>
          </a:p>
          <a:p>
            <a:endParaRPr lang="en-US" sz="1800" b="1" dirty="0">
              <a:effectLst/>
              <a:latin typeface="Calibri" panose="020F0502020204030204" pitchFamily="34" charset="0"/>
              <a:cs typeface="Times New Roman" panose="02020603050405020304" pitchFamily="18" charset="0"/>
            </a:endParaRPr>
          </a:p>
          <a:p>
            <a:r>
              <a:rPr lang="en-US" sz="1800" b="0" dirty="0">
                <a:effectLst/>
                <a:latin typeface="Calibri" panose="020F0502020204030204" pitchFamily="34" charset="0"/>
                <a:cs typeface="Times New Roman" panose="02020603050405020304" pitchFamily="18" charset="0"/>
              </a:rPr>
              <a:t>Variables are data values that change during its execution. There is a memory allocation for it in the computer</a:t>
            </a:r>
          </a:p>
          <a:p>
            <a:endParaRPr lang="en-US" sz="1800" b="0" dirty="0">
              <a:effectLst/>
              <a:latin typeface="Calibri" panose="020F0502020204030204" pitchFamily="34" charset="0"/>
              <a:cs typeface="Times New Roman" panose="02020603050405020304" pitchFamily="18" charset="0"/>
            </a:endParaRPr>
          </a:p>
          <a:p>
            <a:r>
              <a:rPr lang="en-US" sz="1800" b="1" i="0" u="none" strike="noStrike" baseline="0" dirty="0">
                <a:solidFill>
                  <a:srgbClr val="000000"/>
                </a:solidFill>
                <a:latin typeface="Verdana" panose="020B0604030504040204" pitchFamily="34" charset="0"/>
              </a:rPr>
              <a:t>Data Types </a:t>
            </a:r>
            <a:endParaRPr lang="en-US" sz="1800" b="0" i="0" u="none" strike="noStrike" baseline="0" dirty="0">
              <a:solidFill>
                <a:srgbClr val="000000"/>
              </a:solidFill>
              <a:latin typeface="Verdana" panose="020B0604030504040204" pitchFamily="34" charset="0"/>
            </a:endParaRPr>
          </a:p>
          <a:p>
            <a:r>
              <a:rPr lang="en-US" sz="1800" b="1" i="0" u="none" strike="noStrike" baseline="0" dirty="0">
                <a:solidFill>
                  <a:srgbClr val="000000"/>
                </a:solidFill>
                <a:latin typeface="Verdana" panose="020B0604030504040204" pitchFamily="34" charset="0"/>
              </a:rPr>
              <a:t>Data types </a:t>
            </a:r>
            <a:r>
              <a:rPr lang="en-US" sz="1800" b="0" i="0" u="none" strike="noStrike" baseline="0" dirty="0">
                <a:solidFill>
                  <a:srgbClr val="000000"/>
                </a:solidFill>
                <a:latin typeface="Verdana" panose="020B0604030504040204" pitchFamily="34" charset="0"/>
              </a:rPr>
              <a:t>are sets (ranges) of values that have similar characteristics. </a:t>
            </a:r>
            <a:endParaRPr lang="en-US" b="0"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800" b="1" dirty="0">
                <a:effectLst/>
                <a:latin typeface="+mn-lt"/>
                <a:ea typeface="Calibri" panose="020F0502020204030204" pitchFamily="34" charset="0"/>
                <a:cs typeface="Times New Roman" panose="02020603050405020304" pitchFamily="18" charset="0"/>
              </a:rPr>
              <a:t>Primitive types and Variables </a:t>
            </a:r>
          </a:p>
          <a:p>
            <a:endParaRPr lang="en-US" sz="1800" b="1" dirty="0">
              <a:effectLst/>
              <a:latin typeface="+mn-lt"/>
              <a:cs typeface="Times New Roman" panose="02020603050405020304" pitchFamily="18" charset="0"/>
            </a:endParaRPr>
          </a:p>
          <a:p>
            <a:r>
              <a:rPr lang="en-US" sz="1800" b="1" dirty="0">
                <a:effectLst/>
                <a:latin typeface="+mn-lt"/>
                <a:cs typeface="Times New Roman" panose="02020603050405020304" pitchFamily="18" charset="0"/>
              </a:rPr>
              <a:t>What is Variable?</a:t>
            </a:r>
          </a:p>
          <a:p>
            <a:endParaRPr lang="en-US" sz="1800" b="1" dirty="0">
              <a:effectLst/>
              <a:latin typeface="+mn-lt"/>
              <a:cs typeface="Times New Roman" panose="02020603050405020304" pitchFamily="18" charset="0"/>
            </a:endParaRPr>
          </a:p>
          <a:p>
            <a:r>
              <a:rPr lang="en-US" sz="1800" b="0" dirty="0">
                <a:effectLst/>
                <a:latin typeface="+mn-lt"/>
                <a:cs typeface="Times New Roman" panose="02020603050405020304" pitchFamily="18" charset="0"/>
              </a:rPr>
              <a:t>Variables are data values that change during its execution. There is a memory allocation for it in the computer</a:t>
            </a:r>
          </a:p>
          <a:p>
            <a:endParaRPr lang="en-US" sz="1800" b="0" dirty="0">
              <a:effectLst/>
              <a:latin typeface="+mn-lt"/>
              <a:cs typeface="Times New Roman" panose="02020603050405020304" pitchFamily="18" charset="0"/>
            </a:endParaRPr>
          </a:p>
          <a:p>
            <a:r>
              <a:rPr lang="en-US" sz="1800" b="0" i="0" u="none" strike="noStrike" baseline="0" dirty="0">
                <a:solidFill>
                  <a:srgbClr val="000000"/>
                </a:solidFill>
                <a:latin typeface="+mn-lt"/>
              </a:rPr>
              <a:t>A </a:t>
            </a:r>
            <a:r>
              <a:rPr lang="en-US" sz="1800" b="1" i="0" u="none" strike="noStrike" baseline="0" dirty="0">
                <a:solidFill>
                  <a:srgbClr val="000000"/>
                </a:solidFill>
                <a:latin typeface="+mn-lt"/>
              </a:rPr>
              <a:t>variable </a:t>
            </a:r>
            <a:r>
              <a:rPr lang="en-US" sz="1800" b="0" i="0" u="none" strike="noStrike" baseline="0" dirty="0">
                <a:solidFill>
                  <a:srgbClr val="000000"/>
                </a:solidFill>
                <a:latin typeface="+mn-lt"/>
              </a:rPr>
              <a:t>is a </a:t>
            </a:r>
            <a:r>
              <a:rPr lang="en-US" sz="1800" b="1" i="0" u="none" strike="noStrike" baseline="0" dirty="0">
                <a:solidFill>
                  <a:srgbClr val="000000"/>
                </a:solidFill>
                <a:latin typeface="+mn-lt"/>
              </a:rPr>
              <a:t>container of information</a:t>
            </a:r>
            <a:r>
              <a:rPr lang="en-US" sz="1800" b="0" i="0" u="none" strike="noStrike" baseline="0" dirty="0">
                <a:solidFill>
                  <a:srgbClr val="000000"/>
                </a:solidFill>
                <a:latin typeface="+mn-lt"/>
              </a:rPr>
              <a:t>, which can change its value. It provides means for: </a:t>
            </a:r>
          </a:p>
          <a:p>
            <a:endParaRPr lang="en-US" sz="1800" b="0" i="0" u="none" strike="noStrike" baseline="0" dirty="0">
              <a:solidFill>
                <a:srgbClr val="000000"/>
              </a:solidFill>
              <a:latin typeface="+mn-lt"/>
            </a:endParaRPr>
          </a:p>
          <a:p>
            <a:pPr marL="285750" indent="-285750">
              <a:buFont typeface="Wingdings" panose="05000000000000000000" pitchFamily="2" charset="2"/>
              <a:buChar char="Ø"/>
            </a:pPr>
            <a:r>
              <a:rPr lang="en-US" sz="1800" b="0" i="0" u="none" strike="noStrike" baseline="0" dirty="0">
                <a:solidFill>
                  <a:srgbClr val="000000"/>
                </a:solidFill>
                <a:latin typeface="+mn-lt"/>
              </a:rPr>
              <a:t> storing information; </a:t>
            </a:r>
          </a:p>
          <a:p>
            <a:pPr marL="285750" indent="-285750">
              <a:buFont typeface="Wingdings" panose="05000000000000000000" pitchFamily="2" charset="2"/>
              <a:buChar char="Ø"/>
            </a:pPr>
            <a:r>
              <a:rPr lang="en-US" sz="1800" b="0" i="0" u="none" strike="noStrike" baseline="0" dirty="0">
                <a:solidFill>
                  <a:srgbClr val="000000"/>
                </a:solidFill>
                <a:latin typeface="+mn-lt"/>
              </a:rPr>
              <a:t> retrieving the stored information; </a:t>
            </a:r>
          </a:p>
          <a:p>
            <a:pPr marL="285750" indent="-285750">
              <a:buFont typeface="Wingdings" panose="05000000000000000000" pitchFamily="2" charset="2"/>
              <a:buChar char="Ø"/>
            </a:pPr>
            <a:r>
              <a:rPr lang="en-US" sz="1800" b="0" i="0" u="none" strike="noStrike" baseline="0" dirty="0">
                <a:solidFill>
                  <a:srgbClr val="000000"/>
                </a:solidFill>
                <a:latin typeface="+mn-lt"/>
              </a:rPr>
              <a:t> modifying the stored information. </a:t>
            </a:r>
          </a:p>
          <a:p>
            <a:endParaRPr lang="en-US" sz="1800" b="0" dirty="0">
              <a:effectLst/>
              <a:latin typeface="+mn-lt"/>
              <a:cs typeface="Times New Roman" panose="02020603050405020304" pitchFamily="18" charset="0"/>
            </a:endParaRPr>
          </a:p>
          <a:p>
            <a:endParaRPr lang="en-US" sz="1800" b="0" dirty="0">
              <a:effectLst/>
              <a:latin typeface="+mn-lt"/>
              <a:cs typeface="Times New Roman" panose="02020603050405020304" pitchFamily="18" charset="0"/>
            </a:endParaRPr>
          </a:p>
          <a:p>
            <a:endParaRPr lang="en-US" sz="1800" dirty="0">
              <a:latin typeface="+mn-lt"/>
            </a:endParaRPr>
          </a:p>
        </p:txBody>
      </p:sp>
      <p:sp>
        <p:nvSpPr>
          <p:cNvPr id="4" name="Slide Number Placeholder 3"/>
          <p:cNvSpPr>
            <a:spLocks noGrp="1"/>
          </p:cNvSpPr>
          <p:nvPr>
            <p:ph type="sldNum" sz="quarter" idx="10"/>
          </p:nvPr>
        </p:nvSpPr>
        <p:spPr/>
        <p:txBody>
          <a:bodyPr/>
          <a:lstStyle/>
          <a:p>
            <a:fld id="{2E716C5A-947C-46E5-80B0-2EF80C1EF1AB}" type="slidenum">
              <a:rPr lang="en-US" smtClean="0"/>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baseline="0" dirty="0">
                <a:solidFill>
                  <a:srgbClr val="000000"/>
                </a:solidFill>
                <a:latin typeface="Verdana" panose="020B0604030504040204" pitchFamily="34" charset="0"/>
              </a:rPr>
              <a:t>Characteristics of Variables </a:t>
            </a:r>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Variables are characterized by: </a:t>
            </a:r>
          </a:p>
          <a:p>
            <a:endParaRPr lang="en-US" sz="1800" b="0" i="0" u="none" strike="noStrike" baseline="0" dirty="0">
              <a:solidFill>
                <a:srgbClr val="000000"/>
              </a:solidFill>
              <a:latin typeface="Verdana" panose="020B0604030504040204" pitchFamily="34" charset="0"/>
            </a:endParaRPr>
          </a:p>
          <a:p>
            <a:pPr marL="285750" indent="-285750">
              <a:buFont typeface="Wingdings" panose="05000000000000000000" pitchFamily="2" charset="2"/>
              <a:buChar char="ü"/>
            </a:pP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Verdana" panose="020B0604030504040204" pitchFamily="34" charset="0"/>
              </a:rPr>
              <a:t>name </a:t>
            </a:r>
            <a:r>
              <a:rPr lang="en-US" sz="1800" b="0" i="0" u="none" strike="noStrike" baseline="0" dirty="0">
                <a:solidFill>
                  <a:srgbClr val="000000"/>
                </a:solidFill>
                <a:latin typeface="Verdana" panose="020B0604030504040204" pitchFamily="34" charset="0"/>
              </a:rPr>
              <a:t>(identifier), for example </a:t>
            </a:r>
            <a:r>
              <a:rPr lang="en-US" sz="1800" b="1" i="0" u="none" strike="noStrike" baseline="0" dirty="0">
                <a:solidFill>
                  <a:srgbClr val="000000"/>
                </a:solidFill>
                <a:latin typeface="Consolas" panose="020B0609020204030204" pitchFamily="49" charset="0"/>
              </a:rPr>
              <a:t>age</a:t>
            </a:r>
            <a:r>
              <a:rPr lang="en-US" sz="1800" b="0" i="0" u="none" strike="noStrike" baseline="0" dirty="0">
                <a:solidFill>
                  <a:srgbClr val="000000"/>
                </a:solidFill>
                <a:latin typeface="Verdana" panose="020B0604030504040204" pitchFamily="34" charset="0"/>
              </a:rPr>
              <a:t>; </a:t>
            </a:r>
          </a:p>
          <a:p>
            <a:pPr marL="285750" indent="-285750">
              <a:buFont typeface="Wingdings" panose="05000000000000000000" pitchFamily="2" charset="2"/>
              <a:buChar char="ü"/>
            </a:pPr>
            <a:endParaRPr lang="en-US" sz="1800" b="0" i="0" u="none" strike="noStrike" baseline="0" dirty="0">
              <a:solidFill>
                <a:srgbClr val="000000"/>
              </a:solidFill>
              <a:latin typeface="Verdana" panose="020B0604030504040204" pitchFamily="34" charset="0"/>
            </a:endParaRPr>
          </a:p>
          <a:p>
            <a:pPr marL="285750" indent="-285750">
              <a:buFont typeface="Wingdings" panose="05000000000000000000" pitchFamily="2" charset="2"/>
              <a:buChar char="ü"/>
            </a:pP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Verdana" panose="020B0604030504040204" pitchFamily="34" charset="0"/>
              </a:rPr>
              <a:t>type </a:t>
            </a:r>
            <a:r>
              <a:rPr lang="en-US" sz="1800" b="0" i="0" u="none" strike="noStrike" baseline="0" dirty="0">
                <a:solidFill>
                  <a:srgbClr val="000000"/>
                </a:solidFill>
                <a:latin typeface="Verdana" panose="020B0604030504040204" pitchFamily="34" charset="0"/>
              </a:rPr>
              <a:t>(of the information preserved in them), for example </a:t>
            </a:r>
            <a:r>
              <a:rPr lang="en-US" sz="1800" b="1" i="0" u="none" strike="noStrike" baseline="0" dirty="0">
                <a:solidFill>
                  <a:srgbClr val="000000"/>
                </a:solidFill>
                <a:latin typeface="Consolas" panose="020B0609020204030204" pitchFamily="49" charset="0"/>
              </a:rPr>
              <a:t>int</a:t>
            </a:r>
            <a:r>
              <a:rPr lang="en-US" sz="1800" b="0" i="0" u="none" strike="noStrike" baseline="0" dirty="0">
                <a:solidFill>
                  <a:srgbClr val="000000"/>
                </a:solidFill>
                <a:latin typeface="Verdana" panose="020B0604030504040204" pitchFamily="34" charset="0"/>
              </a:rPr>
              <a:t>; </a:t>
            </a:r>
          </a:p>
          <a:p>
            <a:pPr marL="0" indent="0">
              <a:buFont typeface="Wingdings" panose="05000000000000000000" pitchFamily="2" charset="2"/>
              <a:buNone/>
            </a:pPr>
            <a:endParaRPr lang="en-US" sz="1800" b="0" i="0" u="none" strike="noStrike" baseline="0" dirty="0">
              <a:solidFill>
                <a:srgbClr val="000000"/>
              </a:solidFill>
              <a:latin typeface="Verdana" panose="020B0604030504040204" pitchFamily="34" charset="0"/>
            </a:endParaRPr>
          </a:p>
          <a:p>
            <a:pPr marL="285750" indent="-285750">
              <a:buFont typeface="Wingdings" panose="05000000000000000000" pitchFamily="2" charset="2"/>
              <a:buChar char="ü"/>
            </a:pPr>
            <a:r>
              <a:rPr lang="en-US" sz="1800" b="1" i="0" u="none" strike="noStrike" baseline="0" dirty="0">
                <a:solidFill>
                  <a:srgbClr val="000000"/>
                </a:solidFill>
                <a:latin typeface="Verdana" panose="020B0604030504040204" pitchFamily="34" charset="0"/>
              </a:rPr>
              <a:t>value </a:t>
            </a:r>
            <a:r>
              <a:rPr lang="en-US" sz="1800" b="0" i="0" u="none" strike="noStrike" baseline="0" dirty="0">
                <a:solidFill>
                  <a:srgbClr val="000000"/>
                </a:solidFill>
                <a:latin typeface="Verdana" panose="020B0604030504040204" pitchFamily="34" charset="0"/>
              </a:rPr>
              <a:t>(stored information), for example </a:t>
            </a:r>
            <a:r>
              <a:rPr lang="en-US" sz="1800" b="1" i="0" u="none" strike="noStrike" baseline="0" dirty="0">
                <a:solidFill>
                  <a:srgbClr val="000000"/>
                </a:solidFill>
                <a:latin typeface="Consolas" panose="020B0609020204030204" pitchFamily="49" charset="0"/>
              </a:rPr>
              <a:t>25</a:t>
            </a:r>
            <a:r>
              <a:rPr lang="en-US" sz="1800" b="0" i="0" u="none" strike="noStrike" baseline="0" dirty="0">
                <a:solidFill>
                  <a:srgbClr val="000000"/>
                </a:solidFill>
                <a:latin typeface="Verdana" panose="020B0604030504040204" pitchFamily="34" charset="0"/>
              </a:rPr>
              <a:t>. </a:t>
            </a:r>
          </a:p>
          <a:p>
            <a:endParaRPr lang="en-US" dirty="0"/>
          </a:p>
        </p:txBody>
      </p:sp>
      <p:sp>
        <p:nvSpPr>
          <p:cNvPr id="4" name="Slide Number Placeholder 3"/>
          <p:cNvSpPr>
            <a:spLocks noGrp="1"/>
          </p:cNvSpPr>
          <p:nvPr>
            <p:ph type="sldNum" sz="quarter" idx="5"/>
          </p:nvPr>
        </p:nvSpPr>
        <p:spPr/>
        <p:txBody>
          <a:bodyPr/>
          <a:lstStyle/>
          <a:p>
            <a:fld id="{2E716C5A-947C-46E5-80B0-2EF80C1EF1AB}" type="slidenum">
              <a:rPr lang="en-US" smtClean="0"/>
              <a:pPr/>
              <a:t>30</a:t>
            </a:fld>
            <a:endParaRPr lang="en-US"/>
          </a:p>
        </p:txBody>
      </p:sp>
    </p:spTree>
    <p:extLst>
      <p:ext uri="{BB962C8B-B14F-4D97-AF65-F5344CB8AC3E}">
        <p14:creationId xmlns:p14="http://schemas.microsoft.com/office/powerpoint/2010/main" val="2175505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baseline="0" dirty="0">
                <a:solidFill>
                  <a:srgbClr val="000000"/>
                </a:solidFill>
              </a:rPr>
              <a:t>Data Types </a:t>
            </a:r>
          </a:p>
          <a:p>
            <a:endParaRPr lang="en-US" sz="1200" b="0" i="0" u="none" strike="noStrike" baseline="0" dirty="0">
              <a:solidFill>
                <a:srgbClr val="000000"/>
              </a:solidFill>
            </a:endParaRPr>
          </a:p>
          <a:p>
            <a:r>
              <a:rPr lang="en-US" sz="1200" b="1" i="0" u="none" strike="noStrike" baseline="0" dirty="0">
                <a:solidFill>
                  <a:srgbClr val="000000"/>
                </a:solidFill>
              </a:rPr>
              <a:t>Data types </a:t>
            </a:r>
            <a:r>
              <a:rPr lang="en-US" sz="1200" b="0" i="0" u="none" strike="noStrike" baseline="0" dirty="0">
                <a:solidFill>
                  <a:srgbClr val="000000"/>
                </a:solidFill>
              </a:rPr>
              <a:t>are sets (ranges) of values that have similar characteristics. </a:t>
            </a:r>
            <a:endParaRPr lang="en-US" b="0" dirty="0"/>
          </a:p>
          <a:p>
            <a:endParaRPr lang="en-US" dirty="0"/>
          </a:p>
        </p:txBody>
      </p:sp>
      <p:sp>
        <p:nvSpPr>
          <p:cNvPr id="4" name="Slide Number Placeholder 3"/>
          <p:cNvSpPr>
            <a:spLocks noGrp="1"/>
          </p:cNvSpPr>
          <p:nvPr>
            <p:ph type="sldNum" sz="quarter" idx="5"/>
          </p:nvPr>
        </p:nvSpPr>
        <p:spPr/>
        <p:txBody>
          <a:bodyPr/>
          <a:lstStyle/>
          <a:p>
            <a:fld id="{2E716C5A-947C-46E5-80B0-2EF80C1EF1AB}" type="slidenum">
              <a:rPr lang="en-US" smtClean="0"/>
              <a:pPr/>
              <a:t>31</a:t>
            </a:fld>
            <a:endParaRPr lang="en-US"/>
          </a:p>
        </p:txBody>
      </p:sp>
    </p:spTree>
    <p:extLst>
      <p:ext uri="{BB962C8B-B14F-4D97-AF65-F5344CB8AC3E}">
        <p14:creationId xmlns:p14="http://schemas.microsoft.com/office/powerpoint/2010/main" val="5993954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These Variables can also be categories majorly in 2 types:</a:t>
            </a:r>
          </a:p>
          <a:p>
            <a:endParaRPr lang="en-US" dirty="0"/>
          </a:p>
          <a:p>
            <a:r>
              <a:rPr lang="en-US" b="1" dirty="0"/>
              <a:t>VALUE TYPES</a:t>
            </a:r>
          </a:p>
          <a:p>
            <a:r>
              <a:rPr lang="en-US" sz="1800" b="0" i="0" u="none" strike="noStrike" baseline="0" dirty="0">
                <a:solidFill>
                  <a:srgbClr val="000000"/>
                </a:solidFill>
                <a:latin typeface="Verdana" panose="020B0604030504040204" pitchFamily="34" charset="0"/>
              </a:rPr>
              <a:t>Value type variables can be assigned a value directly. They are derived from the class </a:t>
            </a:r>
            <a:r>
              <a:rPr lang="en-US" sz="1800" b="1" i="0" u="none" strike="noStrike" baseline="0" dirty="0" err="1">
                <a:solidFill>
                  <a:srgbClr val="000000"/>
                </a:solidFill>
                <a:latin typeface="Verdana" panose="020B0604030504040204" pitchFamily="34" charset="0"/>
              </a:rPr>
              <a:t>System.ValueType</a:t>
            </a:r>
            <a:r>
              <a:rPr lang="en-US" sz="1800" b="0" i="0" u="none" strike="noStrike" baseline="0" dirty="0">
                <a:solidFill>
                  <a:srgbClr val="000000"/>
                </a:solidFill>
                <a:latin typeface="Verdana" panose="020B0604030504040204" pitchFamily="34" charset="0"/>
              </a:rPr>
              <a:t>. </a:t>
            </a:r>
          </a:p>
          <a:p>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When you declare an </a:t>
            </a:r>
            <a:r>
              <a:rPr lang="en-US" sz="1800" b="1" i="0" u="none" strike="noStrike" baseline="0" dirty="0">
                <a:solidFill>
                  <a:srgbClr val="000000"/>
                </a:solidFill>
                <a:latin typeface="Verdana" panose="020B0604030504040204" pitchFamily="34" charset="0"/>
              </a:rPr>
              <a:t>int </a:t>
            </a:r>
            <a:r>
              <a:rPr lang="en-US" sz="1800" b="0" i="0" u="none" strike="noStrike" baseline="0" dirty="0">
                <a:solidFill>
                  <a:srgbClr val="000000"/>
                </a:solidFill>
                <a:latin typeface="Verdana" panose="020B0604030504040204" pitchFamily="34" charset="0"/>
              </a:rPr>
              <a:t>type, the system allocates memory to store the value. </a:t>
            </a:r>
            <a:endParaRPr lang="en-US" dirty="0"/>
          </a:p>
          <a:p>
            <a:endParaRPr lang="en-US" dirty="0"/>
          </a:p>
          <a:p>
            <a:r>
              <a:rPr lang="en-US" b="1" dirty="0"/>
              <a:t>REFERENCE TYPE</a:t>
            </a:r>
          </a:p>
          <a:p>
            <a:r>
              <a:rPr lang="en-US" sz="1800" b="0" i="0" u="none" strike="noStrike" baseline="0" dirty="0">
                <a:solidFill>
                  <a:srgbClr val="000000"/>
                </a:solidFill>
                <a:latin typeface="Verdana" panose="020B0604030504040204" pitchFamily="34" charset="0"/>
              </a:rPr>
              <a:t>The reference types do not contain the actual data stored in a variable, but they contain a reference to the variables. </a:t>
            </a:r>
          </a:p>
          <a:p>
            <a:endParaRPr lang="en-US" sz="1800" b="0" i="0" u="none" strike="noStrike" baseline="0" dirty="0">
              <a:solidFill>
                <a:srgbClr val="000000"/>
              </a:solidFill>
              <a:latin typeface="Verdana" panose="020B0604030504040204" pitchFamily="34" charset="0"/>
            </a:endParaRPr>
          </a:p>
          <a:p>
            <a:r>
              <a:rPr lang="en-US" sz="1800" b="1" i="0" u="none" strike="noStrike" baseline="0" dirty="0">
                <a:solidFill>
                  <a:srgbClr val="000000"/>
                </a:solidFill>
                <a:latin typeface="Verdana" panose="020B0604030504040204" pitchFamily="34" charset="0"/>
              </a:rPr>
              <a:t>POINTER TYPE</a:t>
            </a:r>
          </a:p>
          <a:p>
            <a:r>
              <a:rPr lang="en-US" sz="1800" b="0" i="0" u="none" strike="noStrike" baseline="0" dirty="0">
                <a:solidFill>
                  <a:srgbClr val="000000"/>
                </a:solidFill>
                <a:latin typeface="Verdana" panose="020B0604030504040204" pitchFamily="34" charset="0"/>
              </a:rPr>
              <a:t>Pointer type variables store the </a:t>
            </a:r>
            <a:r>
              <a:rPr lang="en-US" sz="1800" b="0" i="0" u="none" strike="noStrike" baseline="0" dirty="0" err="1">
                <a:solidFill>
                  <a:srgbClr val="000000"/>
                </a:solidFill>
                <a:latin typeface="Verdana" panose="020B0604030504040204" pitchFamily="34" charset="0"/>
              </a:rPr>
              <a:t>memoryaddress</a:t>
            </a:r>
            <a:r>
              <a:rPr lang="en-US" sz="1800" b="0" i="0" u="none" strike="noStrike" baseline="0" dirty="0">
                <a:solidFill>
                  <a:srgbClr val="000000"/>
                </a:solidFill>
                <a:latin typeface="Verdana" panose="020B0604030504040204" pitchFamily="34" charset="0"/>
              </a:rPr>
              <a:t> of </a:t>
            </a:r>
            <a:r>
              <a:rPr lang="en-US" sz="1800" b="0" i="0" u="none" strike="noStrike" baseline="0" dirty="0" err="1">
                <a:solidFill>
                  <a:srgbClr val="000000"/>
                </a:solidFill>
                <a:latin typeface="Verdana" panose="020B0604030504040204" pitchFamily="34" charset="0"/>
              </a:rPr>
              <a:t>anothertype</a:t>
            </a:r>
            <a:r>
              <a:rPr lang="en-US" sz="1800" b="0" i="0" u="none" strike="noStrike" baseline="0" dirty="0">
                <a:solidFill>
                  <a:srgbClr val="000000"/>
                </a:solidFill>
                <a:latin typeface="Verdana" panose="020B0604030504040204" pitchFamily="34" charset="0"/>
              </a:rPr>
              <a:t>. </a:t>
            </a:r>
            <a:endParaRPr lang="en-US" b="1" dirty="0"/>
          </a:p>
        </p:txBody>
      </p:sp>
      <p:sp>
        <p:nvSpPr>
          <p:cNvPr id="4" name="Slide Number Placeholder 3"/>
          <p:cNvSpPr>
            <a:spLocks noGrp="1"/>
          </p:cNvSpPr>
          <p:nvPr>
            <p:ph type="sldNum" sz="quarter" idx="5"/>
          </p:nvPr>
        </p:nvSpPr>
        <p:spPr/>
        <p:txBody>
          <a:bodyPr/>
          <a:lstStyle/>
          <a:p>
            <a:fld id="{2E716C5A-947C-46E5-80B0-2EF80C1EF1AB}" type="slidenum">
              <a:rPr lang="en-US" smtClean="0"/>
              <a:pPr/>
              <a:t>32</a:t>
            </a:fld>
            <a:endParaRPr lang="en-US"/>
          </a:p>
        </p:txBody>
      </p:sp>
    </p:spTree>
    <p:extLst>
      <p:ext uri="{BB962C8B-B14F-4D97-AF65-F5344CB8AC3E}">
        <p14:creationId xmlns:p14="http://schemas.microsoft.com/office/powerpoint/2010/main" val="3136963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baseline="0" dirty="0">
                <a:solidFill>
                  <a:srgbClr val="000000"/>
                </a:solidFill>
                <a:latin typeface="Verdana" panose="020B0604030504040204" pitchFamily="34" charset="0"/>
              </a:rPr>
              <a:t>Characteristics Of Data Types</a:t>
            </a:r>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It is good to know that data types are characterized by: </a:t>
            </a:r>
          </a:p>
          <a:p>
            <a:endParaRPr lang="en-US" sz="1800" b="0" i="0" u="none" strike="noStrike" baseline="0" dirty="0">
              <a:solidFill>
                <a:srgbClr val="000000"/>
              </a:solidFill>
              <a:latin typeface="Verdana" panose="020B0604030504040204" pitchFamily="34" charset="0"/>
            </a:endParaRPr>
          </a:p>
          <a:p>
            <a:pPr marL="285750" indent="-285750">
              <a:buFontTx/>
              <a:buChar char="-"/>
            </a:pPr>
            <a:r>
              <a:rPr lang="en-US" sz="1800" b="1" i="0" u="none" strike="noStrike" baseline="0" dirty="0">
                <a:solidFill>
                  <a:srgbClr val="000000"/>
                </a:solidFill>
                <a:latin typeface="Verdana" panose="020B0604030504040204" pitchFamily="34" charset="0"/>
              </a:rPr>
              <a:t>Name </a:t>
            </a:r>
            <a:r>
              <a:rPr lang="en-US" sz="1800" b="0" i="0" u="none" strike="noStrike" baseline="0" dirty="0">
                <a:solidFill>
                  <a:srgbClr val="000000"/>
                </a:solidFill>
                <a:latin typeface="Verdana" panose="020B0604030504040204" pitchFamily="34" charset="0"/>
              </a:rPr>
              <a:t>– for example, </a:t>
            </a:r>
            <a:r>
              <a:rPr lang="en-US" sz="1800" b="1" i="0" u="none" strike="noStrike" baseline="0" dirty="0">
                <a:solidFill>
                  <a:srgbClr val="000000"/>
                </a:solidFill>
                <a:latin typeface="Consolas" panose="020B0609020204030204" pitchFamily="49" charset="0"/>
              </a:rPr>
              <a:t>int</a:t>
            </a:r>
            <a:r>
              <a:rPr lang="en-US" sz="1800" b="0" i="0" u="none" strike="noStrike" baseline="0" dirty="0">
                <a:solidFill>
                  <a:srgbClr val="000000"/>
                </a:solidFill>
                <a:latin typeface="Verdana" panose="020B0604030504040204" pitchFamily="34" charset="0"/>
              </a:rPr>
              <a:t>; </a:t>
            </a:r>
          </a:p>
          <a:p>
            <a:pPr marL="0" indent="0">
              <a:buFontTx/>
              <a:buNone/>
            </a:pPr>
            <a:endParaRPr lang="en-US" sz="1800" b="0" i="0" u="none" strike="noStrike" baseline="0" dirty="0">
              <a:solidFill>
                <a:srgbClr val="000000"/>
              </a:solidFill>
              <a:latin typeface="Verdana" panose="020B0604030504040204" pitchFamily="34" charset="0"/>
            </a:endParaRPr>
          </a:p>
          <a:p>
            <a:pPr marL="285750" indent="-285750">
              <a:buFontTx/>
              <a:buChar char="-"/>
            </a:pPr>
            <a:r>
              <a:rPr lang="en-US" sz="1800" b="1" i="0" u="none" strike="noStrike" baseline="0" dirty="0">
                <a:solidFill>
                  <a:srgbClr val="000000"/>
                </a:solidFill>
                <a:latin typeface="Verdana" panose="020B0604030504040204" pitchFamily="34" charset="0"/>
              </a:rPr>
              <a:t>Size </a:t>
            </a:r>
            <a:r>
              <a:rPr lang="en-US" sz="1800" b="0" i="0" u="none" strike="noStrike" baseline="0" dirty="0">
                <a:solidFill>
                  <a:srgbClr val="000000"/>
                </a:solidFill>
                <a:latin typeface="Verdana" panose="020B0604030504040204" pitchFamily="34" charset="0"/>
              </a:rPr>
              <a:t>(how much memory they use) – for example, 4 bytes; </a:t>
            </a:r>
          </a:p>
          <a:p>
            <a:pPr marL="0" indent="0">
              <a:buFontTx/>
              <a:buNone/>
            </a:pPr>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Verdana" panose="020B0604030504040204" pitchFamily="34" charset="0"/>
              </a:rPr>
              <a:t>Default value </a:t>
            </a:r>
            <a:r>
              <a:rPr lang="en-US" sz="1800" b="0" i="0" u="none" strike="noStrike" baseline="0" dirty="0">
                <a:solidFill>
                  <a:srgbClr val="000000"/>
                </a:solidFill>
                <a:latin typeface="Verdana" panose="020B0604030504040204" pitchFamily="34" charset="0"/>
              </a:rPr>
              <a:t>– for example 0. </a:t>
            </a:r>
          </a:p>
          <a:p>
            <a:endParaRPr lang="en-US" dirty="0"/>
          </a:p>
        </p:txBody>
      </p:sp>
      <p:sp>
        <p:nvSpPr>
          <p:cNvPr id="4" name="Slide Number Placeholder 3"/>
          <p:cNvSpPr>
            <a:spLocks noGrp="1"/>
          </p:cNvSpPr>
          <p:nvPr>
            <p:ph type="sldNum" sz="quarter" idx="5"/>
          </p:nvPr>
        </p:nvSpPr>
        <p:spPr/>
        <p:txBody>
          <a:bodyPr/>
          <a:lstStyle/>
          <a:p>
            <a:fld id="{2E716C5A-947C-46E5-80B0-2EF80C1EF1AB}" type="slidenum">
              <a:rPr lang="en-US" smtClean="0"/>
              <a:pPr/>
              <a:t>35</a:t>
            </a:fld>
            <a:endParaRPr lang="en-US"/>
          </a:p>
        </p:txBody>
      </p:sp>
    </p:spTree>
    <p:extLst>
      <p:ext uri="{BB962C8B-B14F-4D97-AF65-F5344CB8AC3E}">
        <p14:creationId xmlns:p14="http://schemas.microsoft.com/office/powerpoint/2010/main" val="4209226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800" b="1" i="0" u="none" strike="noStrike" baseline="0" dirty="0">
                <a:solidFill>
                  <a:srgbClr val="000000"/>
                </a:solidFill>
                <a:latin typeface="Verdana" panose="020B0604030504040204" pitchFamily="34" charset="0"/>
              </a:rPr>
              <a:t>Types </a:t>
            </a:r>
          </a:p>
          <a:p>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Basic data types in C# are distributed into the following </a:t>
            </a:r>
            <a:r>
              <a:rPr lang="en-US" sz="1800" b="1" i="0" u="none" strike="noStrike" baseline="0" dirty="0">
                <a:solidFill>
                  <a:srgbClr val="000000"/>
                </a:solidFill>
                <a:latin typeface="Verdana" panose="020B0604030504040204" pitchFamily="34" charset="0"/>
              </a:rPr>
              <a:t>types</a:t>
            </a:r>
            <a:r>
              <a:rPr lang="en-US" sz="1800" b="0" i="0" u="none" strike="noStrike" baseline="0" dirty="0">
                <a:solidFill>
                  <a:srgbClr val="000000"/>
                </a:solidFill>
                <a:latin typeface="Verdana" panose="020B0604030504040204" pitchFamily="34" charset="0"/>
              </a:rPr>
              <a:t>: </a:t>
            </a:r>
          </a:p>
          <a:p>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 Integer types – </a:t>
            </a:r>
            <a:r>
              <a:rPr lang="en-US" sz="1800" b="1" i="0" u="none" strike="noStrike" baseline="0" dirty="0" err="1">
                <a:solidFill>
                  <a:srgbClr val="000000"/>
                </a:solidFill>
                <a:latin typeface="Consolas" panose="020B0609020204030204" pitchFamily="49" charset="0"/>
              </a:rPr>
              <a:t>sbyte</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byte</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short</a:t>
            </a:r>
            <a:r>
              <a:rPr lang="en-US" sz="1800" b="0" i="0" u="none" strike="noStrike" baseline="0" dirty="0">
                <a:solidFill>
                  <a:srgbClr val="000000"/>
                </a:solidFill>
                <a:latin typeface="Verdana" panose="020B0604030504040204" pitchFamily="34" charset="0"/>
              </a:rPr>
              <a:t>, </a:t>
            </a:r>
            <a:r>
              <a:rPr lang="en-US" sz="1800" b="1" i="0" u="none" strike="noStrike" baseline="0" dirty="0" err="1">
                <a:solidFill>
                  <a:srgbClr val="000000"/>
                </a:solidFill>
                <a:latin typeface="Consolas" panose="020B0609020204030204" pitchFamily="49" charset="0"/>
              </a:rPr>
              <a:t>ushort</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int</a:t>
            </a:r>
            <a:r>
              <a:rPr lang="en-US" sz="1800" b="0" i="0" u="none" strike="noStrike" baseline="0" dirty="0">
                <a:solidFill>
                  <a:srgbClr val="000000"/>
                </a:solidFill>
                <a:latin typeface="Verdana" panose="020B0604030504040204" pitchFamily="34" charset="0"/>
              </a:rPr>
              <a:t>, </a:t>
            </a:r>
            <a:r>
              <a:rPr lang="en-US" sz="1800" b="1" i="0" u="none" strike="noStrike" baseline="0" dirty="0" err="1">
                <a:solidFill>
                  <a:srgbClr val="000000"/>
                </a:solidFill>
                <a:latin typeface="Consolas" panose="020B0609020204030204" pitchFamily="49" charset="0"/>
              </a:rPr>
              <a:t>uint</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long</a:t>
            </a:r>
            <a:r>
              <a:rPr lang="en-US" sz="1800" b="0" i="0" u="none" strike="noStrike" baseline="0" dirty="0">
                <a:solidFill>
                  <a:srgbClr val="000000"/>
                </a:solidFill>
                <a:latin typeface="Verdana" panose="020B0604030504040204" pitchFamily="34" charset="0"/>
              </a:rPr>
              <a:t>, </a:t>
            </a:r>
            <a:r>
              <a:rPr lang="en-US" sz="1800" b="1" i="0" u="none" strike="noStrike" baseline="0" dirty="0" err="1">
                <a:solidFill>
                  <a:srgbClr val="000000"/>
                </a:solidFill>
                <a:latin typeface="Consolas" panose="020B0609020204030204" pitchFamily="49" charset="0"/>
              </a:rPr>
              <a:t>ulong</a:t>
            </a:r>
            <a:r>
              <a:rPr lang="en-US" sz="1800" b="0" i="0" u="none" strike="noStrike" baseline="0" dirty="0">
                <a:solidFill>
                  <a:srgbClr val="000000"/>
                </a:solidFill>
                <a:latin typeface="Verdana" panose="020B0604030504040204" pitchFamily="34" charset="0"/>
              </a:rPr>
              <a:t>; </a:t>
            </a:r>
          </a:p>
          <a:p>
            <a:pPr marL="285750" indent="-285750">
              <a:buFontTx/>
              <a:buChar char="-"/>
            </a:pPr>
            <a:r>
              <a:rPr lang="en-US" sz="1800" b="0" i="0" u="none" strike="noStrike" baseline="0" dirty="0">
                <a:solidFill>
                  <a:srgbClr val="000000"/>
                </a:solidFill>
                <a:latin typeface="Verdana" panose="020B0604030504040204" pitchFamily="34" charset="0"/>
              </a:rPr>
              <a:t>Real floating-point types – </a:t>
            </a:r>
            <a:r>
              <a:rPr lang="en-US" sz="1800" b="1" i="0" u="none" strike="noStrike" baseline="0" dirty="0">
                <a:solidFill>
                  <a:srgbClr val="000000"/>
                </a:solidFill>
                <a:latin typeface="Consolas" panose="020B0609020204030204" pitchFamily="49" charset="0"/>
              </a:rPr>
              <a:t>float</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double</a:t>
            </a:r>
            <a:r>
              <a:rPr lang="en-US" sz="1800" b="0" i="0" u="none" strike="noStrike" baseline="0" dirty="0">
                <a:solidFill>
                  <a:srgbClr val="000000"/>
                </a:solidFill>
                <a:latin typeface="Verdana" panose="020B0604030504040204" pitchFamily="34" charset="0"/>
              </a:rPr>
              <a:t>;  (The difference is when you need a greater precision than other)</a:t>
            </a:r>
          </a:p>
          <a:p>
            <a:pPr marL="0" indent="0">
              <a:buFontTx/>
              <a:buNone/>
            </a:pPr>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 Real type with decimal precision – </a:t>
            </a:r>
            <a:r>
              <a:rPr lang="en-US" sz="1800" b="1" i="0" u="none" strike="noStrike" baseline="0" dirty="0">
                <a:solidFill>
                  <a:srgbClr val="000000"/>
                </a:solidFill>
                <a:latin typeface="Consolas" panose="020B0609020204030204" pitchFamily="49" charset="0"/>
              </a:rPr>
              <a:t>decimal (</a:t>
            </a:r>
            <a:r>
              <a:rPr lang="en-US" sz="1800" b="1" i="0" u="none" strike="noStrike" baseline="0" dirty="0" err="1">
                <a:solidFill>
                  <a:srgbClr val="000000"/>
                </a:solidFill>
                <a:latin typeface="Consolas" panose="020B0609020204030204" pitchFamily="49" charset="0"/>
              </a:rPr>
              <a:t>Arithemetic</a:t>
            </a:r>
            <a:r>
              <a:rPr lang="en-US" sz="1800" b="1" i="0" u="none" strike="noStrike" baseline="0" dirty="0">
                <a:solidFill>
                  <a:srgbClr val="000000"/>
                </a:solidFill>
                <a:latin typeface="Consolas" panose="020B0609020204030204" pitchFamily="49" charset="0"/>
              </a:rPr>
              <a:t>)</a:t>
            </a:r>
            <a:r>
              <a:rPr lang="en-US" sz="1800" b="0" i="0" u="none" strike="noStrike" baseline="0" dirty="0">
                <a:solidFill>
                  <a:srgbClr val="000000"/>
                </a:solidFill>
                <a:latin typeface="Verdana" panose="020B0604030504040204" pitchFamily="34" charset="0"/>
              </a:rPr>
              <a:t>; </a:t>
            </a:r>
          </a:p>
          <a:p>
            <a:r>
              <a:rPr lang="en-US" sz="1800" b="0" i="0" u="none" strike="noStrike" baseline="0" dirty="0">
                <a:solidFill>
                  <a:srgbClr val="000000"/>
                </a:solidFill>
                <a:latin typeface="Verdana" panose="020B0604030504040204" pitchFamily="34" charset="0"/>
              </a:rPr>
              <a:t>- Boolean type – </a:t>
            </a:r>
            <a:r>
              <a:rPr lang="en-US" sz="1800" b="1" i="0" u="none" strike="noStrike" baseline="0" dirty="0">
                <a:solidFill>
                  <a:srgbClr val="000000"/>
                </a:solidFill>
                <a:latin typeface="Consolas" panose="020B0609020204030204" pitchFamily="49" charset="0"/>
              </a:rPr>
              <a:t>bool</a:t>
            </a:r>
            <a:r>
              <a:rPr lang="en-US" sz="1800" b="0" i="0" u="none" strike="noStrike" baseline="0" dirty="0">
                <a:solidFill>
                  <a:srgbClr val="000000"/>
                </a:solidFill>
                <a:latin typeface="Verdana" panose="020B0604030504040204" pitchFamily="34" charset="0"/>
              </a:rPr>
              <a:t>; </a:t>
            </a:r>
          </a:p>
          <a:p>
            <a:r>
              <a:rPr lang="en-US" sz="1800" b="0" i="0" u="none" strike="noStrike" baseline="0" dirty="0">
                <a:solidFill>
                  <a:srgbClr val="000000"/>
                </a:solidFill>
                <a:latin typeface="Verdana" panose="020B0604030504040204" pitchFamily="34" charset="0"/>
              </a:rPr>
              <a:t>- Character type – </a:t>
            </a:r>
            <a:r>
              <a:rPr lang="en-US" sz="1800" b="1" i="0" u="none" strike="noStrike" baseline="0" dirty="0">
                <a:solidFill>
                  <a:srgbClr val="000000"/>
                </a:solidFill>
                <a:latin typeface="Consolas" panose="020B0609020204030204" pitchFamily="49" charset="0"/>
              </a:rPr>
              <a:t>char</a:t>
            </a:r>
            <a:r>
              <a:rPr lang="en-US" sz="1800" b="0" i="0" u="none" strike="noStrike" baseline="0" dirty="0">
                <a:solidFill>
                  <a:srgbClr val="000000"/>
                </a:solidFill>
                <a:latin typeface="Verdana" panose="020B0604030504040204" pitchFamily="34" charset="0"/>
              </a:rPr>
              <a:t>; </a:t>
            </a:r>
          </a:p>
          <a:p>
            <a:r>
              <a:rPr lang="en-US" sz="1800" b="0" i="0" u="none" strike="noStrike" baseline="0" dirty="0">
                <a:solidFill>
                  <a:srgbClr val="000000"/>
                </a:solidFill>
                <a:latin typeface="Verdana" panose="020B0604030504040204" pitchFamily="34" charset="0"/>
              </a:rPr>
              <a:t>- String – </a:t>
            </a:r>
            <a:r>
              <a:rPr lang="en-US" sz="1800" b="1" i="0" u="none" strike="noStrike" baseline="0" dirty="0">
                <a:solidFill>
                  <a:srgbClr val="000000"/>
                </a:solidFill>
                <a:latin typeface="Consolas" panose="020B0609020204030204" pitchFamily="49" charset="0"/>
              </a:rPr>
              <a:t>string</a:t>
            </a:r>
            <a:r>
              <a:rPr lang="en-US" sz="1800" b="0" i="0" u="none" strike="noStrike" baseline="0" dirty="0">
                <a:solidFill>
                  <a:srgbClr val="000000"/>
                </a:solidFill>
                <a:latin typeface="Verdana" panose="020B0604030504040204" pitchFamily="34" charset="0"/>
              </a:rPr>
              <a:t>; </a:t>
            </a:r>
          </a:p>
          <a:p>
            <a:r>
              <a:rPr lang="en-US" sz="1800" b="0" i="0" u="none" strike="noStrike" baseline="0" dirty="0">
                <a:solidFill>
                  <a:srgbClr val="000000"/>
                </a:solidFill>
                <a:latin typeface="Verdana" panose="020B0604030504040204" pitchFamily="34" charset="0"/>
              </a:rPr>
              <a:t>- Object type – </a:t>
            </a:r>
            <a:r>
              <a:rPr lang="en-US" sz="1800" b="1" i="0" u="none" strike="noStrike" baseline="0" dirty="0">
                <a:solidFill>
                  <a:srgbClr val="000000"/>
                </a:solidFill>
                <a:latin typeface="Consolas" panose="020B0609020204030204" pitchFamily="49" charset="0"/>
              </a:rPr>
              <a:t>object</a:t>
            </a:r>
            <a:r>
              <a:rPr lang="en-US" sz="1800" b="0" i="0" u="none" strike="noStrike" baseline="0" dirty="0">
                <a:solidFill>
                  <a:srgbClr val="000000"/>
                </a:solidFill>
                <a:latin typeface="Verdana" panose="020B0604030504040204" pitchFamily="34" charset="0"/>
              </a:rPr>
              <a:t>. </a:t>
            </a:r>
          </a:p>
          <a:p>
            <a:endParaRPr lang="en-US" dirty="0"/>
          </a:p>
        </p:txBody>
      </p:sp>
      <p:sp>
        <p:nvSpPr>
          <p:cNvPr id="4" name="Slide Number Placeholder 3"/>
          <p:cNvSpPr>
            <a:spLocks noGrp="1"/>
          </p:cNvSpPr>
          <p:nvPr>
            <p:ph type="sldNum" sz="quarter" idx="5"/>
          </p:nvPr>
        </p:nvSpPr>
        <p:spPr/>
        <p:txBody>
          <a:bodyPr/>
          <a:lstStyle/>
          <a:p>
            <a:fld id="{2E716C5A-947C-46E5-80B0-2EF80C1EF1AB}" type="slidenum">
              <a:rPr lang="en-US" smtClean="0"/>
              <a:pPr/>
              <a:t>36</a:t>
            </a:fld>
            <a:endParaRPr lang="en-US"/>
          </a:p>
        </p:txBody>
      </p:sp>
    </p:spTree>
    <p:extLst>
      <p:ext uri="{BB962C8B-B14F-4D97-AF65-F5344CB8AC3E}">
        <p14:creationId xmlns:p14="http://schemas.microsoft.com/office/powerpoint/2010/main" val="3107602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Verdana" panose="020B0604030504040204" pitchFamily="34" charset="0"/>
              </a:rPr>
              <a:t>Object type is a special type, which is the parent of all other types in the .NET Framework. </a:t>
            </a:r>
          </a:p>
          <a:p>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Declared with the keyword </a:t>
            </a:r>
            <a:r>
              <a:rPr lang="en-US" sz="1800" b="1" i="0" u="none" strike="noStrike" baseline="0" dirty="0">
                <a:solidFill>
                  <a:srgbClr val="000000"/>
                </a:solidFill>
                <a:latin typeface="Consolas" panose="020B0609020204030204" pitchFamily="49" charset="0"/>
              </a:rPr>
              <a:t>object</a:t>
            </a:r>
            <a:r>
              <a:rPr lang="en-US" sz="1800" b="0" i="0" u="none" strike="noStrike" baseline="0" dirty="0">
                <a:solidFill>
                  <a:srgbClr val="000000"/>
                </a:solidFill>
                <a:latin typeface="Verdana" panose="020B0604030504040204" pitchFamily="34" charset="0"/>
              </a:rPr>
              <a:t>, it can take values from </a:t>
            </a:r>
            <a:r>
              <a:rPr lang="en-US" sz="1800" b="1" i="0" u="none" strike="noStrike" baseline="0" dirty="0">
                <a:solidFill>
                  <a:srgbClr val="000000"/>
                </a:solidFill>
                <a:latin typeface="Verdana" panose="020B0604030504040204" pitchFamily="34" charset="0"/>
              </a:rPr>
              <a:t>any other type</a:t>
            </a:r>
            <a:r>
              <a:rPr lang="en-US" sz="1800" b="0" i="0" u="none" strike="noStrike" baseline="0" dirty="0">
                <a:solidFill>
                  <a:srgbClr val="000000"/>
                </a:solidFill>
                <a:latin typeface="Verdana" panose="020B0604030504040204" pitchFamily="34" charset="0"/>
              </a:rPr>
              <a:t>. </a:t>
            </a:r>
          </a:p>
          <a:p>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It is a reference type, i.e. an index (address) of a memory area which stores the actual value. </a:t>
            </a:r>
            <a:endParaRPr lang="en-US" dirty="0"/>
          </a:p>
        </p:txBody>
      </p:sp>
      <p:sp>
        <p:nvSpPr>
          <p:cNvPr id="4" name="Slide Number Placeholder 3"/>
          <p:cNvSpPr>
            <a:spLocks noGrp="1"/>
          </p:cNvSpPr>
          <p:nvPr>
            <p:ph type="sldNum" sz="quarter" idx="5"/>
          </p:nvPr>
        </p:nvSpPr>
        <p:spPr/>
        <p:txBody>
          <a:bodyPr/>
          <a:lstStyle/>
          <a:p>
            <a:fld id="{2E716C5A-947C-46E5-80B0-2EF80C1EF1AB}" type="slidenum">
              <a:rPr lang="en-US" smtClean="0"/>
              <a:pPr/>
              <a:t>37</a:t>
            </a:fld>
            <a:endParaRPr lang="en-US"/>
          </a:p>
        </p:txBody>
      </p:sp>
    </p:spTree>
    <p:extLst>
      <p:ext uri="{BB962C8B-B14F-4D97-AF65-F5344CB8AC3E}">
        <p14:creationId xmlns:p14="http://schemas.microsoft.com/office/powerpoint/2010/main" val="1945458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Let us look at some examples in code:</a:t>
            </a:r>
          </a:p>
          <a:p>
            <a:endParaRPr lang="en-US" b="1" dirty="0"/>
          </a:p>
          <a:p>
            <a:r>
              <a:rPr lang="en-US" b="1" dirty="0"/>
              <a:t>----Integer Type</a:t>
            </a:r>
          </a:p>
          <a:p>
            <a:endParaRPr lang="en-US" b="1" dirty="0"/>
          </a:p>
          <a:p>
            <a:r>
              <a:rPr lang="en-US" b="1" dirty="0"/>
              <a:t>----Boolean Type</a:t>
            </a:r>
          </a:p>
          <a:p>
            <a:endParaRPr lang="en-US" b="1" dirty="0"/>
          </a:p>
          <a:p>
            <a:r>
              <a:rPr lang="en-US" b="1" dirty="0"/>
              <a:t>----Character Type</a:t>
            </a:r>
          </a:p>
          <a:p>
            <a:endParaRPr lang="en-US" b="1" dirty="0"/>
          </a:p>
          <a:p>
            <a:r>
              <a:rPr lang="en-US" b="1" dirty="0"/>
              <a:t>----Object Type</a:t>
            </a:r>
          </a:p>
        </p:txBody>
      </p:sp>
      <p:sp>
        <p:nvSpPr>
          <p:cNvPr id="4" name="Slide Number Placeholder 3"/>
          <p:cNvSpPr>
            <a:spLocks noGrp="1"/>
          </p:cNvSpPr>
          <p:nvPr>
            <p:ph type="sldNum" sz="quarter" idx="5"/>
          </p:nvPr>
        </p:nvSpPr>
        <p:spPr/>
        <p:txBody>
          <a:bodyPr/>
          <a:lstStyle/>
          <a:p>
            <a:fld id="{2E716C5A-947C-46E5-80B0-2EF80C1EF1AB}" type="slidenum">
              <a:rPr lang="en-US" smtClean="0"/>
              <a:pPr/>
              <a:t>38</a:t>
            </a:fld>
            <a:endParaRPr lang="en-US"/>
          </a:p>
        </p:txBody>
      </p:sp>
    </p:spTree>
    <p:extLst>
      <p:ext uri="{BB962C8B-B14F-4D97-AF65-F5344CB8AC3E}">
        <p14:creationId xmlns:p14="http://schemas.microsoft.com/office/powerpoint/2010/main" val="580032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Verdana" panose="020B0604030504040204" pitchFamily="34" charset="0"/>
              </a:rPr>
              <a:t>These data types are called </a:t>
            </a:r>
            <a:r>
              <a:rPr lang="en-US" sz="1800" b="1" i="0" u="none" strike="noStrike" baseline="0" dirty="0">
                <a:solidFill>
                  <a:srgbClr val="000000"/>
                </a:solidFill>
                <a:latin typeface="Verdana" panose="020B0604030504040204" pitchFamily="34" charset="0"/>
              </a:rPr>
              <a:t>primitive (built-in types)</a:t>
            </a:r>
            <a:r>
              <a:rPr lang="en-US" sz="1800" b="0" i="0" u="none" strike="noStrike" baseline="0" dirty="0">
                <a:solidFill>
                  <a:srgbClr val="000000"/>
                </a:solidFill>
                <a:latin typeface="Verdana" panose="020B0604030504040204" pitchFamily="34" charset="0"/>
              </a:rPr>
              <a:t>, because they are embedded in C# language at the lowest level. </a:t>
            </a:r>
          </a:p>
          <a:p>
            <a:endParaRPr lang="en-US" sz="1800" b="0" i="0" u="none" strike="noStrike" baseline="0" dirty="0">
              <a:solidFill>
                <a:srgbClr val="000000"/>
              </a:solidFill>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2E716C5A-947C-46E5-80B0-2EF80C1EF1AB}" type="slidenum">
              <a:rPr lang="en-US" smtClean="0"/>
              <a:pPr/>
              <a:t>39</a:t>
            </a:fld>
            <a:endParaRPr lang="en-US"/>
          </a:p>
        </p:txBody>
      </p:sp>
    </p:spTree>
    <p:extLst>
      <p:ext uri="{BB962C8B-B14F-4D97-AF65-F5344CB8AC3E}">
        <p14:creationId xmlns:p14="http://schemas.microsoft.com/office/powerpoint/2010/main" val="5540655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a:t>
            </a:r>
          </a:p>
        </p:txBody>
      </p:sp>
      <p:sp>
        <p:nvSpPr>
          <p:cNvPr id="4" name="Slide Number Placeholder 3"/>
          <p:cNvSpPr>
            <a:spLocks noGrp="1"/>
          </p:cNvSpPr>
          <p:nvPr>
            <p:ph type="sldNum" sz="quarter" idx="5"/>
          </p:nvPr>
        </p:nvSpPr>
        <p:spPr/>
        <p:txBody>
          <a:bodyPr/>
          <a:lstStyle/>
          <a:p>
            <a:fld id="{2E716C5A-947C-46E5-80B0-2EF80C1EF1AB}" type="slidenum">
              <a:rPr lang="en-US" smtClean="0"/>
              <a:pPr/>
              <a:t>40</a:t>
            </a:fld>
            <a:endParaRPr lang="en-US"/>
          </a:p>
        </p:txBody>
      </p:sp>
    </p:spTree>
    <p:extLst>
      <p:ext uri="{BB962C8B-B14F-4D97-AF65-F5344CB8AC3E}">
        <p14:creationId xmlns:p14="http://schemas.microsoft.com/office/powerpoint/2010/main" val="525195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ENVIRONMENT : The Microsoft .NET Framework </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 language is not distributed as a stand alone product – it is a part of the Microsoft .NET Framework platform (pronounced "Microsoft dot net framework"). </a:t>
            </a:r>
          </a:p>
          <a:p>
            <a:endParaRPr lang="en-US" sz="1200" b="1"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.NET Framework generally consists of an environment for the development and execution of programs, written in C# or some other language, compatible with .NET (like VB.NET, Managed C++, J# or F#). It consists of: </a:t>
            </a:r>
          </a:p>
          <a:p>
            <a:endParaRPr lang="en-US" sz="1200" b="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pPr>
              <a:buFont typeface="Wingdings" pitchFamily="2" charset="2"/>
              <a:buChar char="§"/>
            </a:pPr>
            <a:r>
              <a:rPr lang="en-US" sz="1200" kern="1200" baseline="0" dirty="0">
                <a:solidFill>
                  <a:schemeClr val="tx1"/>
                </a:solidFill>
                <a:latin typeface="+mn-lt"/>
                <a:ea typeface="+mn-ea"/>
                <a:cs typeface="+mn-cs"/>
              </a:rPr>
              <a:t>the .NET programming </a:t>
            </a:r>
            <a:r>
              <a:rPr lang="en-US" sz="1200" b="0" kern="1200" baseline="0" dirty="0">
                <a:solidFill>
                  <a:schemeClr val="tx1"/>
                </a:solidFill>
                <a:latin typeface="+mn-lt"/>
                <a:ea typeface="+mn-ea"/>
                <a:cs typeface="+mn-cs"/>
              </a:rPr>
              <a:t>languages (C#, VB.NET and others); </a:t>
            </a:r>
          </a:p>
          <a:p>
            <a:pPr>
              <a:buFontTx/>
              <a:buNone/>
            </a:pPr>
            <a:endParaRPr lang="en-US" sz="1200" b="0" kern="1200" baseline="0" dirty="0">
              <a:solidFill>
                <a:schemeClr val="tx1"/>
              </a:solidFill>
              <a:latin typeface="+mn-lt"/>
              <a:ea typeface="+mn-ea"/>
              <a:cs typeface="+mn-cs"/>
            </a:endParaRPr>
          </a:p>
          <a:p>
            <a:pPr>
              <a:buFont typeface="Wingdings" pitchFamily="2" charset="2"/>
              <a:buChar char="§"/>
            </a:pPr>
            <a:r>
              <a:rPr lang="en-US" sz="1200" b="0" kern="1200" baseline="0" dirty="0">
                <a:solidFill>
                  <a:schemeClr val="tx1"/>
                </a:solidFill>
                <a:latin typeface="+mn-lt"/>
                <a:ea typeface="+mn-ea"/>
                <a:cs typeface="+mn-cs"/>
              </a:rPr>
              <a:t>an environment for the execution of managed code (CLR), which executes C# programs in a controlled manner; </a:t>
            </a:r>
          </a:p>
          <a:p>
            <a:pPr>
              <a:buFontTx/>
              <a:buNone/>
            </a:pPr>
            <a:endParaRPr lang="en-US" sz="1200" b="0" kern="1200" baseline="0" dirty="0">
              <a:solidFill>
                <a:schemeClr val="tx1"/>
              </a:solidFill>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Cont’d</a:t>
            </a:r>
          </a:p>
          <a:p>
            <a:endParaRPr lang="en-US" dirty="0"/>
          </a:p>
          <a:p>
            <a:pPr>
              <a:buFont typeface="Wingdings" pitchFamily="2" charset="2"/>
              <a:buChar char="§"/>
            </a:pPr>
            <a:r>
              <a:rPr lang="en-US" dirty="0"/>
              <a:t> a set of development tools, such as the </a:t>
            </a:r>
            <a:r>
              <a:rPr lang="en-US" dirty="0" err="1"/>
              <a:t>csc</a:t>
            </a:r>
            <a:r>
              <a:rPr lang="en-US" dirty="0"/>
              <a:t> compiler, which turns C# programs into intermediate code (called MSIL) that the CLR can understand; </a:t>
            </a:r>
          </a:p>
          <a:p>
            <a:endParaRPr lang="en-US" dirty="0"/>
          </a:p>
          <a:p>
            <a:pPr>
              <a:buFont typeface="Wingdings" pitchFamily="2" charset="2"/>
              <a:buChar char="§"/>
            </a:pPr>
            <a:r>
              <a:rPr lang="en-US" dirty="0"/>
              <a:t> a set of standard libraries, like ADO.NET, which allow access to databases (such as MS SQL Server or </a:t>
            </a:r>
            <a:r>
              <a:rPr lang="en-US" dirty="0" err="1"/>
              <a:t>MySQL</a:t>
            </a:r>
            <a:r>
              <a:rPr lang="en-US" dirty="0"/>
              <a:t>) and Window Communication Foundation (WCF) which connects applications through standard communication frameworks and protocols like HTTP, REST, JSON, SOAP and TCP sockets. </a:t>
            </a:r>
          </a:p>
          <a:p>
            <a:pPr>
              <a:buFont typeface="Wingdings" pitchFamily="2" charset="2"/>
              <a:buChar char="§"/>
            </a:pPr>
            <a:endParaRPr lang="en-US" dirty="0"/>
          </a:p>
          <a:p>
            <a:pPr>
              <a:buFont typeface="Wingdings" pitchFamily="2" charset="2"/>
              <a:buChar char="§"/>
            </a:pPr>
            <a:r>
              <a:rPr lang="en-US" dirty="0"/>
              <a:t>Metadata and Assemblies (using a basic text editor like Notepad, and compile the code into assemblies using the command-line compiler)</a:t>
            </a:r>
          </a:p>
          <a:p>
            <a:pPr>
              <a:buFont typeface="Wingdings" pitchFamily="2" charset="2"/>
              <a:buNone/>
            </a:pPr>
            <a:endParaRPr lang="en-US" dirty="0"/>
          </a:p>
          <a:p>
            <a:pPr>
              <a:buFont typeface="Wingdings" pitchFamily="2" charset="2"/>
              <a:buChar char="§"/>
            </a:pPr>
            <a:r>
              <a:rPr lang="en-US" dirty="0"/>
              <a:t>LINQ</a:t>
            </a:r>
          </a:p>
        </p:txBody>
      </p:sp>
      <p:sp>
        <p:nvSpPr>
          <p:cNvPr id="4" name="Slide Number Placeholder 3"/>
          <p:cNvSpPr>
            <a:spLocks noGrp="1"/>
          </p:cNvSpPr>
          <p:nvPr>
            <p:ph type="sldNum" sz="quarter" idx="10"/>
          </p:nvPr>
        </p:nvSpPr>
        <p:spPr/>
        <p:txBody>
          <a:bodyPr/>
          <a:lstStyle/>
          <a:p>
            <a:fld id="{2E716C5A-947C-46E5-80B0-2EF80C1EF1AB}"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Integrated Development Environment (IDE) for C#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A tool where you write code, compile it, run it, test it, debug it, etc. and everything is integrated into a single place. </a:t>
            </a:r>
          </a:p>
          <a:p>
            <a:r>
              <a:rPr lang="en-US" sz="1200" kern="1200" baseline="0" dirty="0">
                <a:solidFill>
                  <a:schemeClr val="tx1"/>
                </a:solidFill>
                <a:latin typeface="+mn-lt"/>
                <a:ea typeface="+mn-ea"/>
                <a:cs typeface="+mn-cs"/>
              </a:rPr>
              <a:t>Microsoft provides the following development tools for C# programming: </a:t>
            </a:r>
          </a:p>
          <a:p>
            <a:endParaRPr lang="en-US" sz="1200" kern="1200" baseline="0" dirty="0">
              <a:solidFill>
                <a:schemeClr val="tx1"/>
              </a:solidFill>
              <a:latin typeface="+mn-lt"/>
              <a:ea typeface="+mn-ea"/>
              <a:cs typeface="+mn-cs"/>
            </a:endParaRPr>
          </a:p>
          <a:p>
            <a:pPr>
              <a:buFont typeface="Wingdings" pitchFamily="2" charset="2"/>
              <a:buChar char="§"/>
            </a:pPr>
            <a:r>
              <a:rPr lang="en-US" sz="1200" kern="1200" baseline="0" dirty="0">
                <a:solidFill>
                  <a:schemeClr val="tx1"/>
                </a:solidFill>
                <a:latin typeface="+mn-lt"/>
                <a:ea typeface="+mn-ea"/>
                <a:cs typeface="+mn-cs"/>
              </a:rPr>
              <a:t> Visual Studio 2019 (VS) </a:t>
            </a:r>
          </a:p>
          <a:p>
            <a:endParaRPr lang="en-US" sz="1200" kern="1200" baseline="0" dirty="0">
              <a:solidFill>
                <a:schemeClr val="tx1"/>
              </a:solidFill>
              <a:latin typeface="+mn-lt"/>
              <a:ea typeface="+mn-ea"/>
              <a:cs typeface="+mn-cs"/>
            </a:endParaRPr>
          </a:p>
          <a:p>
            <a:pPr>
              <a:buFont typeface="Wingdings" pitchFamily="2" charset="2"/>
              <a:buChar char="§"/>
            </a:pPr>
            <a:r>
              <a:rPr lang="en-US" sz="1200" kern="1200" baseline="0" dirty="0">
                <a:solidFill>
                  <a:schemeClr val="tx1"/>
                </a:solidFill>
                <a:latin typeface="+mn-lt"/>
                <a:ea typeface="+mn-ea"/>
                <a:cs typeface="+mn-cs"/>
              </a:rPr>
              <a:t> Visual C# 2010 Express (VCE) .</a:t>
            </a:r>
          </a:p>
          <a:p>
            <a:pPr>
              <a:buFont typeface="Wingdings" pitchFamily="2" charset="2"/>
              <a:buChar char="§"/>
            </a:pPr>
            <a:endParaRPr lang="en-US" sz="1200" kern="1200" baseline="0" dirty="0">
              <a:solidFill>
                <a:schemeClr val="tx1"/>
              </a:solidFill>
              <a:latin typeface="+mn-lt"/>
              <a:ea typeface="+mn-ea"/>
              <a:cs typeface="+mn-cs"/>
            </a:endParaRPr>
          </a:p>
          <a:p>
            <a:pPr>
              <a:buFont typeface="Wingdings" pitchFamily="2" charset="2"/>
              <a:buChar char="§"/>
            </a:pPr>
            <a:r>
              <a:rPr lang="en-US" sz="1200" kern="1200" baseline="0" dirty="0">
                <a:solidFill>
                  <a:schemeClr val="tx1"/>
                </a:solidFill>
                <a:latin typeface="+mn-lt"/>
                <a:ea typeface="+mn-ea"/>
                <a:cs typeface="+mn-cs"/>
              </a:rPr>
              <a:t>Visual Web Developer.</a:t>
            </a:r>
          </a:p>
          <a:p>
            <a:pPr>
              <a:buFont typeface="Wingdings" pitchFamily="2" charset="2"/>
              <a:buChar char="§"/>
            </a:pPr>
            <a:endParaRPr lang="en-US" sz="1200" kern="1200" baseline="0" dirty="0">
              <a:solidFill>
                <a:schemeClr val="tx1"/>
              </a:solidFill>
              <a:latin typeface="+mn-lt"/>
              <a:ea typeface="+mn-ea"/>
              <a:cs typeface="+mn-cs"/>
            </a:endParaRPr>
          </a:p>
          <a:p>
            <a:pPr>
              <a:buFont typeface="Wingdings" pitchFamily="2" charset="2"/>
              <a:buNone/>
            </a:pPr>
            <a:r>
              <a:rPr lang="en-US" sz="1200" kern="1200" baseline="0" dirty="0">
                <a:solidFill>
                  <a:schemeClr val="tx1"/>
                </a:solidFill>
                <a:latin typeface="+mn-lt"/>
                <a:ea typeface="+mn-ea"/>
                <a:cs typeface="+mn-cs"/>
              </a:rPr>
              <a:t>Using these tools, you can write all kinds of C# programs from simple command-line applications to more complex applications. </a:t>
            </a:r>
          </a:p>
          <a:p>
            <a:pPr>
              <a:buFont typeface="Wingdings" pitchFamily="2" charset="2"/>
              <a:buNone/>
            </a:pPr>
            <a:endParaRPr lang="en-US" sz="1200" b="0" kern="1200" baseline="0" dirty="0">
              <a:solidFill>
                <a:schemeClr val="tx1"/>
              </a:solidFill>
              <a:latin typeface="+mn-lt"/>
              <a:ea typeface="+mn-ea"/>
              <a:cs typeface="+mn-cs"/>
            </a:endParaRPr>
          </a:p>
          <a:p>
            <a:pPr>
              <a:buFont typeface="Wingdings" pitchFamily="2" charset="2"/>
              <a:buNone/>
            </a:pPr>
            <a:r>
              <a:rPr lang="en-US" sz="1200" b="0" kern="1200" baseline="0" dirty="0">
                <a:solidFill>
                  <a:schemeClr val="tx1"/>
                </a:solidFill>
                <a:latin typeface="+mn-lt"/>
                <a:ea typeface="+mn-ea"/>
                <a:cs typeface="+mn-cs"/>
              </a:rPr>
              <a:t>We shall be using Visual Studio 2019 to write our programs.</a:t>
            </a:r>
            <a:endParaRPr lang="en-US" b="0"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But before we end this particular session,</a:t>
            </a:r>
            <a:r>
              <a:rPr lang="en-US" baseline="0" dirty="0"/>
              <a:t> we need to know about the developments and improvements that have taken place in </a:t>
            </a:r>
            <a:r>
              <a:rPr lang="en-US" b="1" baseline="0" dirty="0" err="1"/>
              <a:t>.Net</a:t>
            </a:r>
            <a:r>
              <a:rPr lang="en-US" b="1" baseline="0" dirty="0"/>
              <a:t> Framework </a:t>
            </a:r>
            <a:r>
              <a:rPr lang="en-US" baseline="0" dirty="0"/>
              <a:t>over years to the current framework called </a:t>
            </a:r>
            <a:r>
              <a:rPr lang="en-US" b="1" baseline="0" dirty="0" err="1"/>
              <a:t>.Net</a:t>
            </a:r>
            <a:r>
              <a:rPr lang="en-US" b="1" baseline="0" dirty="0"/>
              <a:t> Core</a:t>
            </a:r>
            <a:r>
              <a:rPr lang="en-US" baseline="0" dirty="0"/>
              <a:t>.</a:t>
            </a:r>
          </a:p>
          <a:p>
            <a:endParaRPr lang="en-US" baseline="0" dirty="0"/>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.NET FRAMEWORK VS .NET CORE</a:t>
            </a:r>
          </a:p>
          <a:p>
            <a:endParaRPr lang="en-US" dirty="0"/>
          </a:p>
          <a:p>
            <a:r>
              <a:rPr lang="en-US" dirty="0"/>
              <a:t>Firstly,</a:t>
            </a:r>
            <a:r>
              <a:rPr lang="en-US" baseline="0" dirty="0"/>
              <a:t> it is important to note that both frameworks come with their respective versioning SDK (Software Development Kits).</a:t>
            </a:r>
          </a:p>
          <a:p>
            <a:endParaRPr lang="en-US" baseline="0" dirty="0"/>
          </a:p>
          <a:p>
            <a:r>
              <a:rPr lang="en-US" sz="1200" b="0" i="0" kern="1200" dirty="0">
                <a:solidFill>
                  <a:schemeClr val="tx1"/>
                </a:solidFill>
                <a:latin typeface="+mn-lt"/>
                <a:ea typeface="+mn-ea"/>
                <a:cs typeface="+mn-cs"/>
              </a:rPr>
              <a:t>Think about putting together a model car or plane. When constructing this model, a whole kit of items is needed, including the kit pieces themselves, the tools needed to put them together, assembly instructions, and so forth.</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Therefore relate it to when you, as a developer is building an</a:t>
            </a:r>
            <a:r>
              <a:rPr lang="en-US" sz="1200" b="0" i="0" kern="1200" baseline="0" dirty="0">
                <a:solidFill>
                  <a:schemeClr val="tx1"/>
                </a:solidFill>
                <a:latin typeface="+mn-lt"/>
                <a:ea typeface="+mn-ea"/>
                <a:cs typeface="+mn-cs"/>
              </a:rPr>
              <a:t> application. The </a:t>
            </a:r>
            <a:r>
              <a:rPr lang="en-US" sz="1200" b="0" i="0" kern="1200" dirty="0">
                <a:solidFill>
                  <a:schemeClr val="tx1"/>
                </a:solidFill>
                <a:latin typeface="+mn-lt"/>
                <a:ea typeface="+mn-ea"/>
                <a:cs typeface="+mn-cs"/>
              </a:rPr>
              <a:t>a set of tools, </a:t>
            </a:r>
            <a:r>
              <a:rPr lang="en-US" sz="1200" b="0" i="0" u="none" strike="noStrike" kern="1200" dirty="0">
                <a:solidFill>
                  <a:schemeClr val="tx1"/>
                </a:solidFill>
                <a:latin typeface="+mn-lt"/>
                <a:ea typeface="+mn-ea"/>
                <a:cs typeface="+mn-cs"/>
              </a:rPr>
              <a:t>libraries</a:t>
            </a:r>
            <a:r>
              <a:rPr lang="en-US" sz="1200" b="0" i="0" kern="1200" dirty="0">
                <a:solidFill>
                  <a:schemeClr val="tx1"/>
                </a:solidFill>
                <a:latin typeface="+mn-lt"/>
                <a:ea typeface="+mn-ea"/>
                <a:cs typeface="+mn-cs"/>
              </a:rPr>
              <a:t>, relevant documentation, code samples, processes, and or guides that allow you to create software applications on a specific platform is called SDK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DIFFERENT</a:t>
            </a:r>
            <a:r>
              <a:rPr lang="en-US" b="1" baseline="0" dirty="0"/>
              <a:t> VERSION OF .NET CORE and .NET FRAMEWORK</a:t>
            </a:r>
          </a:p>
          <a:p>
            <a:endParaRPr lang="en-US" baseline="0" dirty="0"/>
          </a:p>
          <a:p>
            <a:r>
              <a:rPr lang="en-US" dirty="0"/>
              <a:t>.NET   ====.NET Core 1.0 - 3.1, .NET 5, and later versions of .NET.</a:t>
            </a:r>
          </a:p>
          <a:p>
            <a:endParaRPr lang="en-US" dirty="0"/>
          </a:p>
          <a:p>
            <a:r>
              <a:rPr lang="en-US" dirty="0"/>
              <a:t>.NET Framework. =====NET Framework 1.0 - 4.8</a:t>
            </a:r>
          </a:p>
          <a:p>
            <a:endParaRPr lang="en-US" dirty="0"/>
          </a:p>
          <a:p>
            <a:r>
              <a:rPr lang="en-US" sz="1200" b="0" i="0" kern="1200" dirty="0">
                <a:solidFill>
                  <a:schemeClr val="tx1"/>
                </a:solidFill>
                <a:latin typeface="+mn-lt"/>
                <a:ea typeface="+mn-ea"/>
                <a:cs typeface="+mn-cs"/>
              </a:rPr>
              <a:t>Both share many of the same components, and you can share code across the two. Because </a:t>
            </a:r>
            <a:r>
              <a:rPr lang="en-US" sz="1200" b="0" i="0" kern="1200" baseline="0" dirty="0">
                <a:solidFill>
                  <a:schemeClr val="tx1"/>
                </a:solidFill>
                <a:latin typeface="+mn-lt"/>
                <a:ea typeface="+mn-ea"/>
                <a:cs typeface="+mn-cs"/>
              </a:rPr>
              <a:t>of the shared </a:t>
            </a:r>
            <a:r>
              <a:rPr lang="en-US" sz="1200" b="0" i="0" kern="1200" baseline="0" dirty="0" err="1">
                <a:solidFill>
                  <a:schemeClr val="tx1"/>
                </a:solidFill>
                <a:latin typeface="+mn-lt"/>
                <a:ea typeface="+mn-ea"/>
                <a:cs typeface="+mn-cs"/>
              </a:rPr>
              <a:t>.Net</a:t>
            </a:r>
            <a:r>
              <a:rPr lang="en-US" sz="1200" b="0" i="0" kern="1200" baseline="0" dirty="0">
                <a:solidFill>
                  <a:schemeClr val="tx1"/>
                </a:solidFill>
                <a:latin typeface="+mn-lt"/>
                <a:ea typeface="+mn-ea"/>
                <a:cs typeface="+mn-cs"/>
              </a:rPr>
              <a:t> Standard Version which is available on all </a:t>
            </a:r>
            <a:r>
              <a:rPr lang="en-US" sz="1200" b="0" i="0" kern="1200" baseline="0" dirty="0" err="1">
                <a:solidFill>
                  <a:schemeClr val="tx1"/>
                </a:solidFill>
                <a:latin typeface="+mn-lt"/>
                <a:ea typeface="+mn-ea"/>
                <a:cs typeface="+mn-cs"/>
              </a:rPr>
              <a:t>.Net</a:t>
            </a:r>
            <a:r>
              <a:rPr lang="en-US" sz="1200" b="0" i="0" kern="1200" baseline="0" dirty="0">
                <a:solidFill>
                  <a:schemeClr val="tx1"/>
                </a:solidFill>
                <a:latin typeface="+mn-lt"/>
                <a:ea typeface="+mn-ea"/>
                <a:cs typeface="+mn-cs"/>
              </a:rPr>
              <a:t> implementations</a:t>
            </a:r>
            <a:endParaRPr lang="en-US"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FB6005C-0CE2-42F6-A07C-10B78593FA74}"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B6005C-0CE2-42F6-A07C-10B78593FA74}"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B6005C-0CE2-42F6-A07C-10B78593FA74}"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B6005C-0CE2-42F6-A07C-10B78593FA74}"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B6005C-0CE2-42F6-A07C-10B78593FA74}"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B6005C-0CE2-42F6-A07C-10B78593FA74}"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B6005C-0CE2-42F6-A07C-10B78593FA74}" type="datetimeFigureOut">
              <a:rPr lang="en-US" smtClean="0"/>
              <a:pPr/>
              <a:t>3/14/2022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B6005C-0CE2-42F6-A07C-10B78593FA74}" type="datetimeFigureOut">
              <a:rPr lang="en-US" smtClean="0"/>
              <a:pPr/>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B6005C-0CE2-42F6-A07C-10B78593FA74}" type="datetimeFigureOut">
              <a:rPr lang="en-US" smtClean="0"/>
              <a:pPr/>
              <a:t>3/14/2022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B6005C-0CE2-42F6-A07C-10B78593FA74}"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B6005C-0CE2-42F6-A07C-10B78593FA74}"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6005C-0CE2-42F6-A07C-10B78593FA74}" type="datetimeFigureOut">
              <a:rPr lang="en-US" smtClean="0"/>
              <a:pPr/>
              <a:t>3/14/2022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25BCF-17D6-478C-826F-7837763B32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889844"/>
            <a:ext cx="4572000" cy="5078313"/>
          </a:xfrm>
          <a:prstGeom prst="rect">
            <a:avLst/>
          </a:prstGeom>
        </p:spPr>
        <p:txBody>
          <a:bodyPr>
            <a:spAutoFit/>
          </a:bodyPr>
          <a:lstStyle/>
          <a:p>
            <a:r>
              <a:rPr lang="en-US" b="1" dirty="0"/>
              <a:t>.NET FRAMEWORK VS .NET CORE</a:t>
            </a:r>
          </a:p>
          <a:p>
            <a:endParaRPr lang="en-US" dirty="0"/>
          </a:p>
          <a:p>
            <a:r>
              <a:rPr lang="en-US" dirty="0"/>
              <a:t>Firstly, it is important to note that both frameworks come with their respective versioning SDK (Software Development Kits).</a:t>
            </a:r>
          </a:p>
          <a:p>
            <a:endParaRPr lang="en-US" dirty="0"/>
          </a:p>
          <a:p>
            <a:r>
              <a:rPr lang="en-US" dirty="0"/>
              <a:t>Think about putting together a model car or plane. When constructing this model, a whole kit of items is needed, including the kit pieces themselves, the tools needed to put them together, assembly instructions, and so forth.</a:t>
            </a:r>
          </a:p>
          <a:p>
            <a:endParaRPr lang="en-US" dirty="0"/>
          </a:p>
          <a:p>
            <a:r>
              <a:rPr lang="en-US" dirty="0"/>
              <a:t>Therefore relate it to when you, as a developer is building an application. The a set of tools, libraries, relevant documentation, code samples, processes, and or guides that allow you to create software applications on a specific platform is called SDK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720840"/>
            <a:ext cx="4572000" cy="3693319"/>
          </a:xfrm>
          <a:prstGeom prst="rect">
            <a:avLst/>
          </a:prstGeom>
        </p:spPr>
        <p:txBody>
          <a:bodyPr>
            <a:spAutoFit/>
          </a:bodyPr>
          <a:lstStyle/>
          <a:p>
            <a:r>
              <a:rPr lang="en-US" b="1" dirty="0"/>
              <a:t>DIFFERENT VERSION OF .NET CORE and .NET FRAMEWORK</a:t>
            </a:r>
          </a:p>
          <a:p>
            <a:endParaRPr lang="en-US" dirty="0"/>
          </a:p>
          <a:p>
            <a:r>
              <a:rPr lang="en-US" dirty="0"/>
              <a:t>.NET   ====.NET Core 1.0 - 3.1, .NET 5, and later versions of .NET.</a:t>
            </a:r>
          </a:p>
          <a:p>
            <a:endParaRPr lang="en-US" dirty="0"/>
          </a:p>
          <a:p>
            <a:r>
              <a:rPr lang="en-US" dirty="0"/>
              <a:t>.NET Framework. =====NET Framework 1.0 - 4.8</a:t>
            </a:r>
          </a:p>
          <a:p>
            <a:endParaRPr lang="en-US" dirty="0"/>
          </a:p>
          <a:p>
            <a:r>
              <a:rPr lang="en-US" dirty="0"/>
              <a:t>Both share many of the same components, and you can share code across the two. Because of the shared </a:t>
            </a:r>
            <a:r>
              <a:rPr lang="en-US" dirty="0" err="1"/>
              <a:t>.Net</a:t>
            </a:r>
            <a:r>
              <a:rPr lang="en-US" dirty="0"/>
              <a:t> Standard Version which is available on all </a:t>
            </a:r>
            <a:r>
              <a:rPr lang="en-US" dirty="0" err="1"/>
              <a:t>.Net</a:t>
            </a:r>
            <a:r>
              <a:rPr lang="en-US" dirty="0"/>
              <a:t> implementations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443841"/>
            <a:ext cx="4572000" cy="3970318"/>
          </a:xfrm>
          <a:prstGeom prst="rect">
            <a:avLst/>
          </a:prstGeom>
        </p:spPr>
        <p:txBody>
          <a:bodyPr>
            <a:spAutoFit/>
          </a:bodyPr>
          <a:lstStyle/>
          <a:p>
            <a:r>
              <a:rPr lang="en-US" b="1" dirty="0"/>
              <a:t>Similarities</a:t>
            </a:r>
          </a:p>
          <a:p>
            <a:endParaRPr lang="en-US" dirty="0"/>
          </a:p>
          <a:p>
            <a:r>
              <a:rPr lang="en-US" dirty="0"/>
              <a:t>The following list summarizes key areas in which .NET Core and .NET Framework are similar.</a:t>
            </a:r>
          </a:p>
          <a:p>
            <a:endParaRPr lang="en-US" dirty="0"/>
          </a:p>
          <a:p>
            <a:pPr>
              <a:buFont typeface="Wingdings" pitchFamily="2" charset="2"/>
              <a:buChar char="Ø"/>
            </a:pPr>
            <a:r>
              <a:rPr lang="en-US" dirty="0"/>
              <a:t> NET Core contains a large subset of the .NET Framework Base Class Library (albeit/although with a different factoring).</a:t>
            </a:r>
          </a:p>
          <a:p>
            <a:endParaRPr lang="en-US" dirty="0"/>
          </a:p>
          <a:p>
            <a:pPr>
              <a:buFont typeface="Wingdings" pitchFamily="2" charset="2"/>
              <a:buChar char="Ø"/>
            </a:pPr>
            <a:r>
              <a:rPr lang="en-US" dirty="0"/>
              <a:t> A shared API, .NET Standard, which is available on all .NET implementations.</a:t>
            </a:r>
          </a:p>
          <a:p>
            <a:r>
              <a:rPr lang="en-US" dirty="0"/>
              <a:t>.NET Core and .NET Framework support Windows and Windows Server.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997839"/>
            <a:ext cx="4572000" cy="2862322"/>
          </a:xfrm>
          <a:prstGeom prst="rect">
            <a:avLst/>
          </a:prstGeom>
        </p:spPr>
        <p:txBody>
          <a:bodyPr>
            <a:spAutoFit/>
          </a:bodyPr>
          <a:lstStyle/>
          <a:p>
            <a:r>
              <a:rPr lang="en-US" b="1" dirty="0"/>
              <a:t>Differences</a:t>
            </a:r>
          </a:p>
          <a:p>
            <a:endParaRPr lang="en-US" dirty="0"/>
          </a:p>
          <a:p>
            <a:pPr>
              <a:buFont typeface="Wingdings" pitchFamily="2" charset="2"/>
              <a:buChar char="Ø"/>
            </a:pPr>
            <a:r>
              <a:rPr lang="en-US" dirty="0"/>
              <a:t> .NET Core runs on Windows, Linux and </a:t>
            </a:r>
            <a:r>
              <a:rPr lang="en-US" dirty="0" err="1"/>
              <a:t>macOS</a:t>
            </a:r>
            <a:r>
              <a:rPr lang="en-US" dirty="0"/>
              <a:t>. WHILE NET Framework runs on Windows.</a:t>
            </a:r>
          </a:p>
          <a:p>
            <a:endParaRPr lang="en-US" dirty="0"/>
          </a:p>
          <a:p>
            <a:pPr>
              <a:buFont typeface="Wingdings" pitchFamily="2" charset="2"/>
              <a:buChar char="Ø"/>
            </a:pPr>
            <a:r>
              <a:rPr lang="en-US" dirty="0"/>
              <a:t> .NET Core is fully open source, WHEREAS only a subset of the .NET Framework is open source.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533400"/>
            <a:ext cx="4572000" cy="6186309"/>
          </a:xfrm>
          <a:prstGeom prst="rect">
            <a:avLst/>
          </a:prstGeom>
        </p:spPr>
        <p:txBody>
          <a:bodyPr wrap="square">
            <a:spAutoFit/>
          </a:bodyPr>
          <a:lstStyle/>
          <a:p>
            <a:pPr>
              <a:defRPr/>
            </a:pPr>
            <a:r>
              <a:rPr lang="en-US" b="1" dirty="0"/>
              <a:t>WHY .NET CORE?</a:t>
            </a:r>
            <a:endParaRPr lang="en-US" dirty="0"/>
          </a:p>
          <a:p>
            <a:pPr>
              <a:buFont typeface="Wingdings" pitchFamily="2" charset="2"/>
              <a:buChar char="Ø"/>
              <a:defRPr/>
            </a:pPr>
            <a:r>
              <a:rPr lang="en-US" dirty="0"/>
              <a:t> High-performance and scalable systems because it has a high speed server runtime thereby save costs in infrastructure and hosting</a:t>
            </a:r>
          </a:p>
          <a:p>
            <a:pPr>
              <a:defRPr/>
            </a:pPr>
            <a:endParaRPr lang="en-US" dirty="0"/>
          </a:p>
          <a:p>
            <a:pPr>
              <a:buFont typeface="Wingdings" pitchFamily="2" charset="2"/>
              <a:buChar char="Ø"/>
              <a:defRPr/>
            </a:pPr>
            <a:r>
              <a:rPr lang="en-US" dirty="0"/>
              <a:t> Containers : Its modularity and lightweight nature of .NET makes it a better choice for </a:t>
            </a:r>
            <a:r>
              <a:rPr lang="en-US" dirty="0" err="1"/>
              <a:t>dockerization</a:t>
            </a:r>
            <a:r>
              <a:rPr lang="en-US" dirty="0"/>
              <a:t>. The size of image is much smaller with </a:t>
            </a:r>
            <a:r>
              <a:rPr lang="en-US" dirty="0" err="1"/>
              <a:t>.Net</a:t>
            </a:r>
            <a:r>
              <a:rPr lang="en-US" dirty="0"/>
              <a:t> core than </a:t>
            </a:r>
            <a:r>
              <a:rPr lang="en-US" dirty="0" err="1"/>
              <a:t>.Net</a:t>
            </a:r>
            <a:r>
              <a:rPr lang="en-US" dirty="0"/>
              <a:t> framework</a:t>
            </a:r>
          </a:p>
          <a:p>
            <a:pPr>
              <a:defRPr/>
            </a:pPr>
            <a:endParaRPr lang="en-US" dirty="0"/>
          </a:p>
          <a:p>
            <a:pPr>
              <a:buFont typeface="Wingdings" pitchFamily="2" charset="2"/>
              <a:buChar char="Ø"/>
              <a:defRPr/>
            </a:pPr>
            <a:r>
              <a:rPr lang="en-US" dirty="0"/>
              <a:t> Flexible deployment</a:t>
            </a:r>
          </a:p>
          <a:p>
            <a:pPr>
              <a:defRPr/>
            </a:pPr>
            <a:endParaRPr lang="en-US" dirty="0"/>
          </a:p>
          <a:p>
            <a:pPr>
              <a:buFont typeface="Wingdings" pitchFamily="2" charset="2"/>
              <a:buChar char="Ø"/>
              <a:defRPr/>
            </a:pPr>
            <a:r>
              <a:rPr lang="en-US" dirty="0"/>
              <a:t> Cross-platform needs : </a:t>
            </a:r>
            <a:r>
              <a:rPr lang="en-US" dirty="0" err="1"/>
              <a:t>.Net</a:t>
            </a:r>
            <a:r>
              <a:rPr lang="en-US" dirty="0"/>
              <a:t> runs on multiple platforms like windows, Linux, and </a:t>
            </a:r>
            <a:r>
              <a:rPr lang="en-US" dirty="0" err="1"/>
              <a:t>macOS</a:t>
            </a:r>
            <a:endParaRPr lang="en-US" dirty="0"/>
          </a:p>
          <a:p>
            <a:pPr>
              <a:defRPr/>
            </a:pPr>
            <a:endParaRPr lang="en-US" dirty="0"/>
          </a:p>
          <a:p>
            <a:pPr>
              <a:buFont typeface="Wingdings" pitchFamily="2" charset="2"/>
              <a:buChar char="Ø"/>
              <a:defRPr/>
            </a:pPr>
            <a:r>
              <a:rPr lang="en-US" dirty="0"/>
              <a:t> </a:t>
            </a:r>
            <a:r>
              <a:rPr lang="en-US" dirty="0" err="1"/>
              <a:t>Microservices</a:t>
            </a:r>
            <a:r>
              <a:rPr lang="en-US" dirty="0"/>
              <a:t> architecture: It allows a mix of technologies across a service boundary</a:t>
            </a:r>
          </a:p>
          <a:p>
            <a:pPr>
              <a:defRPr/>
            </a:pPr>
            <a:endParaRPr lang="en-US" i="1" dirty="0"/>
          </a:p>
          <a:p>
            <a:pPr>
              <a:defRPr/>
            </a:pPr>
            <a:endParaRPr lang="en-US" b="1" dirty="0"/>
          </a:p>
          <a:p>
            <a:pPr>
              <a:defRPr/>
            </a:pPr>
            <a:endParaRPr lang="en-US" b="1"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4D5237-1A09-495C-8713-9F6C52DC7261}"/>
              </a:ext>
            </a:extLst>
          </p:cNvPr>
          <p:cNvSpPr txBox="1"/>
          <p:nvPr/>
        </p:nvSpPr>
        <p:spPr>
          <a:xfrm>
            <a:off x="2286000" y="2967335"/>
            <a:ext cx="4572000" cy="923330"/>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latin typeface="+mn-lt"/>
                <a:ea typeface="+mn-ea"/>
                <a:cs typeface="+mn-cs"/>
              </a:rPr>
              <a:t>Assignment</a:t>
            </a:r>
            <a:r>
              <a:rPr lang="en-US" sz="1800" b="0" i="0" kern="1200" dirty="0">
                <a:solidFill>
                  <a:schemeClr val="tx1"/>
                </a:solidFill>
                <a:latin typeface="+mn-lt"/>
                <a:ea typeface="+mn-ea"/>
                <a:cs typeface="+mn-cs"/>
              </a:rPr>
              <a:t>: </a:t>
            </a:r>
            <a:r>
              <a:rPr lang="en-US" sz="1800" b="0" i="1" kern="1200" dirty="0">
                <a:solidFill>
                  <a:schemeClr val="tx1"/>
                </a:solidFill>
                <a:latin typeface="+mn-lt"/>
                <a:ea typeface="+mn-ea"/>
                <a:cs typeface="+mn-cs"/>
              </a:rPr>
              <a:t>Read more about both advantages and disadvantages of </a:t>
            </a:r>
            <a:r>
              <a:rPr lang="en-US" sz="1800" b="0" i="1" kern="1200" dirty="0" err="1">
                <a:solidFill>
                  <a:schemeClr val="tx1"/>
                </a:solidFill>
                <a:latin typeface="+mn-lt"/>
                <a:ea typeface="+mn-ea"/>
                <a:cs typeface="+mn-cs"/>
              </a:rPr>
              <a:t>.Net</a:t>
            </a:r>
            <a:r>
              <a:rPr lang="en-US" sz="1800" b="0" i="1" kern="1200" baseline="0" dirty="0">
                <a:solidFill>
                  <a:schemeClr val="tx1"/>
                </a:solidFill>
                <a:latin typeface="+mn-lt"/>
                <a:ea typeface="+mn-ea"/>
                <a:cs typeface="+mn-cs"/>
              </a:rPr>
              <a:t> Core / </a:t>
            </a:r>
            <a:r>
              <a:rPr lang="en-US" sz="1800" b="0" i="1" kern="1200" baseline="0" dirty="0" err="1">
                <a:solidFill>
                  <a:schemeClr val="tx1"/>
                </a:solidFill>
                <a:latin typeface="+mn-lt"/>
                <a:ea typeface="+mn-ea"/>
                <a:cs typeface="+mn-cs"/>
              </a:rPr>
              <a:t>.Net</a:t>
            </a:r>
            <a:r>
              <a:rPr lang="en-US" sz="1800" b="0" i="1" kern="1200" baseline="0" dirty="0">
                <a:solidFill>
                  <a:schemeClr val="tx1"/>
                </a:solidFill>
                <a:latin typeface="+mn-lt"/>
                <a:ea typeface="+mn-ea"/>
                <a:cs typeface="+mn-cs"/>
              </a:rPr>
              <a:t> Framework</a:t>
            </a:r>
            <a:endParaRPr lang="en-US" sz="1800" b="0" i="1" kern="1200" dirty="0">
              <a:solidFill>
                <a:schemeClr val="tx1"/>
              </a:solidFill>
              <a:latin typeface="+mn-lt"/>
              <a:ea typeface="+mn-ea"/>
              <a:cs typeface="+mn-cs"/>
            </a:endParaRPr>
          </a:p>
        </p:txBody>
      </p:sp>
    </p:spTree>
    <p:extLst>
      <p:ext uri="{BB962C8B-B14F-4D97-AF65-F5344CB8AC3E}">
        <p14:creationId xmlns:p14="http://schemas.microsoft.com/office/powerpoint/2010/main" val="352265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3244334"/>
            <a:ext cx="4648200" cy="1200329"/>
          </a:xfrm>
          <a:prstGeom prst="rect">
            <a:avLst/>
          </a:prstGeom>
        </p:spPr>
        <p:txBody>
          <a:bodyPr wrap="square">
            <a:spAutoFit/>
          </a:bodyPr>
          <a:lstStyle/>
          <a:p>
            <a:r>
              <a:rPr lang="en-US" sz="7200" dirty="0"/>
              <a:t>QUESTIONS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8B760A-3CE0-46D6-A4E7-E1DE678E086F}"/>
              </a:ext>
            </a:extLst>
          </p:cNvPr>
          <p:cNvSpPr txBox="1"/>
          <p:nvPr/>
        </p:nvSpPr>
        <p:spPr>
          <a:xfrm>
            <a:off x="2286000" y="3244334"/>
            <a:ext cx="4572000" cy="923330"/>
          </a:xfrm>
          <a:prstGeom prst="rect">
            <a:avLst/>
          </a:prstGeom>
          <a:noFill/>
        </p:spPr>
        <p:txBody>
          <a:bodyPr wrap="square">
            <a:spAutoFit/>
          </a:bodyPr>
          <a:lstStyle/>
          <a:p>
            <a:r>
              <a:rPr lang="en-US" sz="5400" b="1" dirty="0"/>
              <a:t>   THANK YOU</a:t>
            </a:r>
          </a:p>
        </p:txBody>
      </p:sp>
    </p:spTree>
    <p:extLst>
      <p:ext uri="{BB962C8B-B14F-4D97-AF65-F5344CB8AC3E}">
        <p14:creationId xmlns:p14="http://schemas.microsoft.com/office/powerpoint/2010/main" val="2442093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713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COURSE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COURSE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356651"/>
            <a:ext cx="4572000" cy="6186309"/>
          </a:xfrm>
          <a:prstGeom prst="rect">
            <a:avLst/>
          </a:prstGeom>
        </p:spPr>
        <p:txBody>
          <a:bodyPr>
            <a:spAutoFit/>
          </a:bodyPr>
          <a:lstStyle/>
          <a:p>
            <a:r>
              <a:rPr lang="en-US" b="1" dirty="0"/>
              <a:t>			</a:t>
            </a:r>
          </a:p>
          <a:p>
            <a:endParaRPr lang="en-US" b="1" dirty="0"/>
          </a:p>
          <a:p>
            <a:endParaRPr lang="en-US" b="1" dirty="0"/>
          </a:p>
          <a:p>
            <a:r>
              <a:rPr lang="en-US" b="1" dirty="0"/>
              <a:t>	PROGRAM   STRUCTURE</a:t>
            </a:r>
          </a:p>
          <a:p>
            <a:r>
              <a:rPr lang="en-US" dirty="0"/>
              <a:t>Before we continue with an in depth description of the C# language and the .NET platform, let’s take a look at a simple example, </a:t>
            </a:r>
          </a:p>
          <a:p>
            <a:endParaRPr lang="en-US" b="1" dirty="0"/>
          </a:p>
          <a:p>
            <a:r>
              <a:rPr lang="en-US" b="1" dirty="0"/>
              <a:t>Our First C# Program </a:t>
            </a:r>
          </a:p>
          <a:p>
            <a:r>
              <a:rPr lang="en-US" b="1" dirty="0"/>
              <a:t>Code here………..</a:t>
            </a:r>
          </a:p>
          <a:p>
            <a:endParaRPr lang="en-US" b="1" dirty="0"/>
          </a:p>
          <a:p>
            <a:endParaRPr lang="en-US" dirty="0"/>
          </a:p>
          <a:p>
            <a:r>
              <a:rPr lang="en-US" dirty="0"/>
              <a:t>Our first program consists of three logical parts: </a:t>
            </a:r>
          </a:p>
          <a:p>
            <a:endParaRPr lang="en-US" dirty="0"/>
          </a:p>
          <a:p>
            <a:pPr>
              <a:buFont typeface="Wingdings" pitchFamily="2" charset="2"/>
              <a:buChar char="§"/>
            </a:pPr>
            <a:r>
              <a:rPr lang="en-US" dirty="0"/>
              <a:t> Definition of a class </a:t>
            </a:r>
            <a:r>
              <a:rPr lang="en-US" b="1" dirty="0" err="1"/>
              <a:t>HelloCSharp</a:t>
            </a:r>
            <a:r>
              <a:rPr lang="en-US" b="1" dirty="0"/>
              <a:t>; </a:t>
            </a:r>
          </a:p>
          <a:p>
            <a:endParaRPr lang="en-US" b="1" dirty="0"/>
          </a:p>
          <a:p>
            <a:pPr>
              <a:buFont typeface="Wingdings" pitchFamily="2" charset="2"/>
              <a:buChar char="§"/>
            </a:pPr>
            <a:r>
              <a:rPr lang="en-US" dirty="0"/>
              <a:t> Definition of a method </a:t>
            </a:r>
            <a:r>
              <a:rPr lang="en-US" b="1" dirty="0"/>
              <a:t>Main(); </a:t>
            </a:r>
          </a:p>
          <a:p>
            <a:pPr>
              <a:buFontTx/>
              <a:buNone/>
            </a:pPr>
            <a:endParaRPr lang="en-US" b="1" dirty="0"/>
          </a:p>
          <a:p>
            <a:pPr>
              <a:buFont typeface="Wingdings" pitchFamily="2" charset="2"/>
              <a:buChar char="§"/>
            </a:pPr>
            <a:r>
              <a:rPr lang="en-US" dirty="0"/>
              <a:t> Contents of the method </a:t>
            </a:r>
            <a:r>
              <a:rPr lang="en-US" b="1" dirty="0"/>
              <a:t>Main(). </a:t>
            </a:r>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1582341"/>
            <a:ext cx="4572000" cy="3693319"/>
          </a:xfrm>
          <a:prstGeom prst="rect">
            <a:avLst/>
          </a:prstGeom>
        </p:spPr>
        <p:txBody>
          <a:bodyPr>
            <a:spAutoFit/>
          </a:bodyPr>
          <a:lstStyle/>
          <a:p>
            <a:r>
              <a:rPr lang="en-US" dirty="0"/>
              <a:t>Cont’d</a:t>
            </a:r>
          </a:p>
          <a:p>
            <a:endParaRPr lang="en-US" dirty="0"/>
          </a:p>
          <a:p>
            <a:r>
              <a:rPr lang="en-US" dirty="0"/>
              <a:t>It is worth to note the following points: </a:t>
            </a:r>
          </a:p>
          <a:p>
            <a:endParaRPr lang="en-US" dirty="0"/>
          </a:p>
          <a:p>
            <a:pPr>
              <a:buFont typeface="Wingdings" pitchFamily="2" charset="2"/>
              <a:buChar char="Ø"/>
            </a:pPr>
            <a:r>
              <a:rPr lang="en-US" dirty="0"/>
              <a:t> C# is case sensitive. </a:t>
            </a:r>
          </a:p>
          <a:p>
            <a:endParaRPr lang="en-US" dirty="0"/>
          </a:p>
          <a:p>
            <a:pPr>
              <a:buFont typeface="Wingdings" pitchFamily="2" charset="2"/>
              <a:buChar char="Ø"/>
            </a:pPr>
            <a:r>
              <a:rPr lang="en-US" dirty="0"/>
              <a:t> All statements and expression must end with a semicolon (;). </a:t>
            </a:r>
          </a:p>
          <a:p>
            <a:pPr>
              <a:buFont typeface="Wingdings" pitchFamily="2" charset="2"/>
              <a:buNone/>
            </a:pPr>
            <a:endParaRPr lang="en-US" dirty="0"/>
          </a:p>
          <a:p>
            <a:pPr>
              <a:buFont typeface="Wingdings" pitchFamily="2" charset="2"/>
              <a:buChar char="Ø"/>
            </a:pPr>
            <a:r>
              <a:rPr lang="en-US" dirty="0"/>
              <a:t> The program execution starts at the Main method. </a:t>
            </a:r>
          </a:p>
          <a:p>
            <a:r>
              <a:rPr lang="en-US" dirty="0"/>
              <a:t>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125236-CB7D-42F1-B794-3C31BA1FB1BE}"/>
              </a:ext>
            </a:extLst>
          </p:cNvPr>
          <p:cNvSpPr txBox="1"/>
          <p:nvPr/>
        </p:nvSpPr>
        <p:spPr>
          <a:xfrm>
            <a:off x="2286000" y="3105835"/>
            <a:ext cx="4572000" cy="923330"/>
          </a:xfrm>
          <a:prstGeom prst="rect">
            <a:avLst/>
          </a:prstGeom>
          <a:noFill/>
        </p:spPr>
        <p:txBody>
          <a:bodyPr wrap="square">
            <a:spAutoFit/>
          </a:bodyPr>
          <a:lstStyle/>
          <a:p>
            <a:r>
              <a:rPr lang="en-US" dirty="0"/>
              <a:t>Let us look at this example for better understanding (simple and “complex program structure”</a:t>
            </a:r>
          </a:p>
        </p:txBody>
      </p:sp>
    </p:spTree>
    <p:extLst>
      <p:ext uri="{BB962C8B-B14F-4D97-AF65-F5344CB8AC3E}">
        <p14:creationId xmlns:p14="http://schemas.microsoft.com/office/powerpoint/2010/main" val="3454785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4D4C1-C6C5-4B0C-96E2-0E3845BAA26C}"/>
              </a:ext>
            </a:extLst>
          </p:cNvPr>
          <p:cNvSpPr txBox="1"/>
          <p:nvPr/>
        </p:nvSpPr>
        <p:spPr>
          <a:xfrm>
            <a:off x="2286000" y="1859340"/>
            <a:ext cx="4572000" cy="3416320"/>
          </a:xfrm>
          <a:prstGeom prst="rect">
            <a:avLst/>
          </a:prstGeom>
          <a:noFill/>
        </p:spPr>
        <p:txBody>
          <a:bodyPr wrap="square">
            <a:spAutoFit/>
          </a:bodyPr>
          <a:lstStyle/>
          <a:p>
            <a:r>
              <a:rPr lang="en-US" dirty="0"/>
              <a:t>The using Keyword: (Keywords are reserved word predefined to the </a:t>
            </a:r>
            <a:r>
              <a:rPr lang="en-US" dirty="0" err="1"/>
              <a:t>c#</a:t>
            </a:r>
            <a:r>
              <a:rPr lang="en-US" dirty="0"/>
              <a:t> compiler</a:t>
            </a:r>
          </a:p>
          <a:p>
            <a:r>
              <a:rPr lang="en-US" sz="1800" b="0" i="0" u="none" strike="noStrike" baseline="0" dirty="0">
                <a:solidFill>
                  <a:srgbClr val="000000"/>
                </a:solidFill>
                <a:latin typeface="Verdana" panose="020B0604030504040204" pitchFamily="34" charset="0"/>
              </a:rPr>
              <a:t>The </a:t>
            </a:r>
            <a:r>
              <a:rPr lang="en-US" sz="1800" b="1" i="0" u="none" strike="noStrike" baseline="0" dirty="0">
                <a:solidFill>
                  <a:srgbClr val="000000"/>
                </a:solidFill>
                <a:latin typeface="Verdana" panose="020B0604030504040204" pitchFamily="34" charset="0"/>
              </a:rPr>
              <a:t>using </a:t>
            </a:r>
            <a:r>
              <a:rPr lang="en-US" sz="1800" b="0" i="0" u="none" strike="noStrike" baseline="0" dirty="0">
                <a:solidFill>
                  <a:srgbClr val="000000"/>
                </a:solidFill>
                <a:latin typeface="Verdana" panose="020B0604030504040204" pitchFamily="34" charset="0"/>
              </a:rPr>
              <a:t>keyword is used for including the namespaces in the program. </a:t>
            </a:r>
          </a:p>
          <a:p>
            <a:r>
              <a:rPr lang="en-US" sz="1800" b="0" i="0" u="none" strike="noStrike" baseline="0" dirty="0">
                <a:solidFill>
                  <a:srgbClr val="000000"/>
                </a:solidFill>
                <a:latin typeface="Verdana" panose="020B0604030504040204" pitchFamily="34" charset="0"/>
              </a:rPr>
              <a:t>A program can include multiple using statements. </a:t>
            </a:r>
          </a:p>
          <a:p>
            <a:endParaRPr lang="en-US" dirty="0"/>
          </a:p>
          <a:p>
            <a:r>
              <a:rPr lang="en-US" dirty="0"/>
              <a:t>The class Keyword:</a:t>
            </a:r>
          </a:p>
          <a:p>
            <a:r>
              <a:rPr lang="en-US" sz="1800" b="0" i="0" u="none" strike="noStrike" baseline="0" dirty="0">
                <a:solidFill>
                  <a:srgbClr val="000000"/>
                </a:solidFill>
                <a:latin typeface="Verdana" panose="020B0604030504040204" pitchFamily="34" charset="0"/>
              </a:rPr>
              <a:t>The </a:t>
            </a:r>
            <a:r>
              <a:rPr lang="en-US" sz="1800" b="1" i="0" u="none" strike="noStrike" baseline="0" dirty="0">
                <a:solidFill>
                  <a:srgbClr val="000000"/>
                </a:solidFill>
                <a:latin typeface="Verdana" panose="020B0604030504040204" pitchFamily="34" charset="0"/>
              </a:rPr>
              <a:t>class </a:t>
            </a:r>
            <a:r>
              <a:rPr lang="en-US" sz="1800" b="0" i="0" u="none" strike="noStrike" baseline="0" dirty="0">
                <a:solidFill>
                  <a:srgbClr val="000000"/>
                </a:solidFill>
                <a:latin typeface="Verdana" panose="020B0604030504040204" pitchFamily="34" charset="0"/>
              </a:rPr>
              <a:t>keyword is used for declaring a class. </a:t>
            </a:r>
            <a:endParaRPr lang="en-US" dirty="0"/>
          </a:p>
          <a:p>
            <a:r>
              <a:rPr lang="en-US" dirty="0"/>
              <a:t>Comment in C#--- /*   </a:t>
            </a:r>
            <a:r>
              <a:rPr lang="en-US" dirty="0" err="1"/>
              <a:t>xxxxx</a:t>
            </a:r>
            <a:r>
              <a:rPr lang="en-US" dirty="0"/>
              <a:t>  */</a:t>
            </a:r>
          </a:p>
        </p:txBody>
      </p:sp>
    </p:spTree>
    <p:extLst>
      <p:ext uri="{BB962C8B-B14F-4D97-AF65-F5344CB8AC3E}">
        <p14:creationId xmlns:p14="http://schemas.microsoft.com/office/powerpoint/2010/main" val="2665295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2D327C-7CE9-4744-99F6-B948E4D7C593}"/>
              </a:ext>
            </a:extLst>
          </p:cNvPr>
          <p:cNvSpPr txBox="1"/>
          <p:nvPr/>
        </p:nvSpPr>
        <p:spPr>
          <a:xfrm>
            <a:off x="2286000" y="1305342"/>
            <a:ext cx="4572000" cy="4247317"/>
          </a:xfrm>
          <a:prstGeom prst="rect">
            <a:avLst/>
          </a:prstGeom>
          <a:noFill/>
        </p:spPr>
        <p:txBody>
          <a:bodyPr wrap="square">
            <a:spAutoFit/>
          </a:bodyPr>
          <a:lstStyle/>
          <a:p>
            <a:r>
              <a:rPr lang="en-US" sz="1800" b="1" i="0" u="none" strike="noStrike" baseline="0" dirty="0">
                <a:solidFill>
                  <a:srgbClr val="000000"/>
                </a:solidFill>
                <a:latin typeface="Arial" panose="020B0604020202020204" pitchFamily="34" charset="0"/>
              </a:rPr>
              <a:t>Member Variables </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Verdana" panose="020B0604030504040204" pitchFamily="34" charset="0"/>
              </a:rPr>
              <a:t>Variables are attributes or data members of a class, used for storing data. </a:t>
            </a:r>
          </a:p>
          <a:p>
            <a:endParaRPr lang="en-US" sz="1800" b="0" i="0" u="none" strike="noStrike" baseline="0" dirty="0">
              <a:solidFill>
                <a:srgbClr val="000000"/>
              </a:solidFill>
              <a:latin typeface="Verdana" panose="020B0604030504040204" pitchFamily="34" charset="0"/>
            </a:endParaRPr>
          </a:p>
          <a:p>
            <a:r>
              <a:rPr lang="en-US" sz="1800" b="1" i="0" u="none" strike="noStrike" baseline="0" dirty="0">
                <a:solidFill>
                  <a:srgbClr val="000000"/>
                </a:solidFill>
                <a:latin typeface="Arial" panose="020B0604020202020204" pitchFamily="34" charset="0"/>
              </a:rPr>
              <a:t>Member Functions </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Verdana" panose="020B0604030504040204" pitchFamily="34" charset="0"/>
              </a:rPr>
              <a:t>Functions are set of statements that perform a specific task. The member functions of a class are declared within the class. Our sample class Rectangle contains three member functions: </a:t>
            </a:r>
            <a:r>
              <a:rPr lang="en-US" sz="1800" b="0" i="1" u="none" strike="noStrike" baseline="0" dirty="0" err="1">
                <a:solidFill>
                  <a:srgbClr val="000000"/>
                </a:solidFill>
                <a:latin typeface="Verdana" panose="020B0604030504040204" pitchFamily="34" charset="0"/>
              </a:rPr>
              <a:t>AcceptDetails</a:t>
            </a:r>
            <a:r>
              <a:rPr lang="en-US" sz="1800" b="0" i="0" u="none" strike="noStrike" baseline="0" dirty="0">
                <a:solidFill>
                  <a:srgbClr val="000000"/>
                </a:solidFill>
                <a:latin typeface="Verdana" panose="020B0604030504040204" pitchFamily="34" charset="0"/>
              </a:rPr>
              <a:t>, </a:t>
            </a:r>
            <a:r>
              <a:rPr lang="en-US" sz="1800" b="0" i="1" u="none" strike="noStrike" baseline="0" dirty="0" err="1">
                <a:solidFill>
                  <a:srgbClr val="000000"/>
                </a:solidFill>
                <a:latin typeface="Verdana" panose="020B0604030504040204" pitchFamily="34" charset="0"/>
              </a:rPr>
              <a:t>GetArea</a:t>
            </a:r>
            <a:r>
              <a:rPr lang="en-US" sz="1800" b="0" i="1" u="none" strike="noStrike" baseline="0" dirty="0">
                <a:solidFill>
                  <a:srgbClr val="000000"/>
                </a:solidFill>
                <a:latin typeface="Verdana" panose="020B0604030504040204" pitchFamily="34" charset="0"/>
              </a:rPr>
              <a:t> </a:t>
            </a:r>
            <a:r>
              <a:rPr lang="en-US" sz="1800" b="0" i="0" u="none" strike="noStrike" baseline="0" dirty="0">
                <a:solidFill>
                  <a:srgbClr val="000000"/>
                </a:solidFill>
                <a:latin typeface="Verdana" panose="020B0604030504040204" pitchFamily="34" charset="0"/>
              </a:rPr>
              <a:t>and </a:t>
            </a:r>
            <a:r>
              <a:rPr lang="en-US" sz="1800" b="0" i="1" u="none" strike="noStrike" baseline="0" dirty="0">
                <a:solidFill>
                  <a:srgbClr val="000000"/>
                </a:solidFill>
                <a:latin typeface="Verdana" panose="020B0604030504040204" pitchFamily="34" charset="0"/>
              </a:rPr>
              <a:t>Display</a:t>
            </a:r>
            <a:r>
              <a:rPr lang="en-US" sz="1800" b="0" i="0" u="none" strike="noStrike" baseline="0" dirty="0">
                <a:solidFill>
                  <a:srgbClr val="000000"/>
                </a:solidFill>
                <a:latin typeface="Verdana" panose="020B0604030504040204" pitchFamily="34" charset="0"/>
              </a:rPr>
              <a:t>. </a:t>
            </a:r>
          </a:p>
          <a:p>
            <a:endParaRPr lang="en-US" sz="1800" b="0" i="0" u="none" strike="noStrike" baseline="0" dirty="0">
              <a:solidFill>
                <a:srgbClr val="000000"/>
              </a:solidFill>
              <a:latin typeface="Verdana" panose="020B0604030504040204" pitchFamily="34" charset="0"/>
            </a:endParaRPr>
          </a:p>
          <a:p>
            <a:r>
              <a:rPr lang="en-US" sz="1800" b="1" i="0" u="none" strike="noStrike" baseline="0" dirty="0">
                <a:solidFill>
                  <a:srgbClr val="000000"/>
                </a:solidFill>
                <a:latin typeface="Arial" panose="020B0604020202020204" pitchFamily="34" charset="0"/>
              </a:rPr>
              <a:t>Instantiating a Class </a:t>
            </a:r>
            <a:endParaRPr lang="en-US" sz="1800" b="0" i="0" u="none" strike="noStrike" baseline="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031722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2D7F6D-7138-4E66-8277-07CF5824C24E}"/>
              </a:ext>
            </a:extLst>
          </p:cNvPr>
          <p:cNvSpPr txBox="1"/>
          <p:nvPr/>
        </p:nvSpPr>
        <p:spPr>
          <a:xfrm>
            <a:off x="2286000" y="3105835"/>
            <a:ext cx="4572000" cy="646331"/>
          </a:xfrm>
          <a:prstGeom prst="rect">
            <a:avLst/>
          </a:prstGeom>
          <a:noFill/>
        </p:spPr>
        <p:txBody>
          <a:bodyPr wrap="square">
            <a:spAutoFit/>
          </a:bodyPr>
          <a:lstStyle/>
          <a:p>
            <a:r>
              <a:rPr lang="en-US" b="1" dirty="0"/>
              <a:t>ASSIGNMENT:</a:t>
            </a:r>
            <a:r>
              <a:rPr lang="en-US" dirty="0"/>
              <a:t>   Research on all keywords available in C#</a:t>
            </a:r>
          </a:p>
        </p:txBody>
      </p:sp>
    </p:spTree>
    <p:extLst>
      <p:ext uri="{BB962C8B-B14F-4D97-AF65-F5344CB8AC3E}">
        <p14:creationId xmlns:p14="http://schemas.microsoft.com/office/powerpoint/2010/main" val="3846729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3244334"/>
            <a:ext cx="5397950" cy="1107996"/>
          </a:xfrm>
          <a:prstGeom prst="rect">
            <a:avLst/>
          </a:prstGeom>
        </p:spPr>
        <p:txBody>
          <a:bodyPr wrap="square">
            <a:spAutoFit/>
          </a:bodyPr>
          <a:lstStyle/>
          <a:p>
            <a:r>
              <a:rPr lang="en-US" sz="6600" b="1" dirty="0"/>
              <a:t>QUESTIONS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7356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r>
              <a:rPr lang="en-US" dirty="0"/>
              <a:t>COURSE 3</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642808-EFD9-45F8-8EF6-0965679D8A79}"/>
              </a:ext>
            </a:extLst>
          </p:cNvPr>
          <p:cNvSpPr txBox="1"/>
          <p:nvPr/>
        </p:nvSpPr>
        <p:spPr>
          <a:xfrm>
            <a:off x="2286000" y="1720840"/>
            <a:ext cx="4572000" cy="4524315"/>
          </a:xfrm>
          <a:prstGeom prst="rect">
            <a:avLst/>
          </a:prstGeom>
          <a:noFill/>
        </p:spPr>
        <p:txBody>
          <a:bodyPr wrap="square">
            <a:spAutoFit/>
          </a:bodyPr>
          <a:lstStyle/>
          <a:p>
            <a:r>
              <a:rPr lang="en-US" sz="1800" b="1" dirty="0">
                <a:effectLst/>
                <a:latin typeface="+mn-lt"/>
                <a:ea typeface="Calibri" panose="020F0502020204030204" pitchFamily="34" charset="0"/>
                <a:cs typeface="Times New Roman" panose="02020603050405020304" pitchFamily="18" charset="0"/>
              </a:rPr>
              <a:t>Primitive types and Variables </a:t>
            </a:r>
          </a:p>
          <a:p>
            <a:endParaRPr lang="en-US" sz="1800" b="1" dirty="0">
              <a:effectLst/>
              <a:latin typeface="+mn-lt"/>
              <a:cs typeface="Times New Roman" panose="02020603050405020304" pitchFamily="18" charset="0"/>
            </a:endParaRPr>
          </a:p>
          <a:p>
            <a:r>
              <a:rPr lang="en-US" sz="1800" b="1" dirty="0">
                <a:effectLst/>
                <a:latin typeface="+mn-lt"/>
                <a:cs typeface="Times New Roman" panose="02020603050405020304" pitchFamily="18" charset="0"/>
              </a:rPr>
              <a:t>What is Variable?</a:t>
            </a:r>
          </a:p>
          <a:p>
            <a:endParaRPr lang="en-US" sz="1800" b="1" dirty="0">
              <a:effectLst/>
              <a:latin typeface="+mn-lt"/>
              <a:cs typeface="Times New Roman" panose="02020603050405020304" pitchFamily="18" charset="0"/>
            </a:endParaRPr>
          </a:p>
          <a:p>
            <a:r>
              <a:rPr lang="en-US" sz="1800" b="0" dirty="0">
                <a:effectLst/>
                <a:latin typeface="+mn-lt"/>
                <a:cs typeface="Times New Roman" panose="02020603050405020304" pitchFamily="18" charset="0"/>
              </a:rPr>
              <a:t>Variables are data values that change during its execution. There is a memory allocation for it in the computer</a:t>
            </a:r>
          </a:p>
          <a:p>
            <a:endParaRPr lang="en-US" sz="1800" b="0" dirty="0">
              <a:effectLst/>
              <a:latin typeface="+mn-lt"/>
              <a:cs typeface="Times New Roman" panose="02020603050405020304" pitchFamily="18" charset="0"/>
            </a:endParaRPr>
          </a:p>
          <a:p>
            <a:r>
              <a:rPr lang="en-US" sz="1800" b="0" i="0" u="none" strike="noStrike" baseline="0" dirty="0">
                <a:solidFill>
                  <a:srgbClr val="000000"/>
                </a:solidFill>
                <a:latin typeface="+mn-lt"/>
              </a:rPr>
              <a:t>A </a:t>
            </a:r>
            <a:r>
              <a:rPr lang="en-US" sz="1800" b="1" i="0" u="none" strike="noStrike" baseline="0" dirty="0">
                <a:solidFill>
                  <a:srgbClr val="000000"/>
                </a:solidFill>
                <a:latin typeface="+mn-lt"/>
              </a:rPr>
              <a:t>variable </a:t>
            </a:r>
            <a:r>
              <a:rPr lang="en-US" sz="1800" b="0" i="0" u="none" strike="noStrike" baseline="0" dirty="0">
                <a:solidFill>
                  <a:srgbClr val="000000"/>
                </a:solidFill>
                <a:latin typeface="+mn-lt"/>
              </a:rPr>
              <a:t>is a </a:t>
            </a:r>
            <a:r>
              <a:rPr lang="en-US" sz="1800" b="1" i="0" u="none" strike="noStrike" baseline="0" dirty="0">
                <a:solidFill>
                  <a:srgbClr val="000000"/>
                </a:solidFill>
                <a:latin typeface="+mn-lt"/>
              </a:rPr>
              <a:t>container of information</a:t>
            </a:r>
            <a:r>
              <a:rPr lang="en-US" sz="1800" b="0" i="0" u="none" strike="noStrike" baseline="0" dirty="0">
                <a:solidFill>
                  <a:srgbClr val="000000"/>
                </a:solidFill>
                <a:latin typeface="+mn-lt"/>
              </a:rPr>
              <a:t>, which can change its value. It provides means for: </a:t>
            </a:r>
          </a:p>
          <a:p>
            <a:endParaRPr lang="en-US" sz="1800" b="0" i="0" u="none" strike="noStrike" baseline="0" dirty="0">
              <a:solidFill>
                <a:srgbClr val="000000"/>
              </a:solidFill>
              <a:latin typeface="+mn-lt"/>
            </a:endParaRPr>
          </a:p>
          <a:p>
            <a:pPr marL="285750" indent="-285750">
              <a:buFont typeface="Wingdings" panose="05000000000000000000" pitchFamily="2" charset="2"/>
              <a:buChar char="Ø"/>
            </a:pPr>
            <a:r>
              <a:rPr lang="en-US" sz="1800" b="0" i="0" u="none" strike="noStrike" baseline="0" dirty="0">
                <a:solidFill>
                  <a:srgbClr val="000000"/>
                </a:solidFill>
                <a:latin typeface="+mn-lt"/>
              </a:rPr>
              <a:t> storing information; </a:t>
            </a:r>
          </a:p>
          <a:p>
            <a:pPr marL="285750" indent="-285750">
              <a:buFont typeface="Wingdings" panose="05000000000000000000" pitchFamily="2" charset="2"/>
              <a:buChar char="Ø"/>
            </a:pPr>
            <a:r>
              <a:rPr lang="en-US" sz="1800" b="0" i="0" u="none" strike="noStrike" baseline="0" dirty="0">
                <a:solidFill>
                  <a:srgbClr val="000000"/>
                </a:solidFill>
                <a:latin typeface="+mn-lt"/>
              </a:rPr>
              <a:t> retrieving the stored information; </a:t>
            </a:r>
          </a:p>
          <a:p>
            <a:pPr marL="285750" indent="-285750">
              <a:buFont typeface="Wingdings" panose="05000000000000000000" pitchFamily="2" charset="2"/>
              <a:buChar char="Ø"/>
            </a:pPr>
            <a:r>
              <a:rPr lang="en-US" sz="1800" b="0" i="0" u="none" strike="noStrike" baseline="0" dirty="0">
                <a:solidFill>
                  <a:srgbClr val="000000"/>
                </a:solidFill>
                <a:latin typeface="+mn-lt"/>
              </a:rPr>
              <a:t> modifying the stored information. </a:t>
            </a:r>
          </a:p>
          <a:p>
            <a:endParaRPr lang="en-US" sz="1800" b="0" dirty="0">
              <a:effectLst/>
              <a:latin typeface="+mn-lt"/>
              <a:cs typeface="Times New Roman" panose="02020603050405020304" pitchFamily="18" charset="0"/>
            </a:endParaRPr>
          </a:p>
          <a:p>
            <a:endParaRPr lang="en-US" sz="1800" b="0" dirty="0">
              <a:effectLst/>
              <a:latin typeface="+mn-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443841"/>
            <a:ext cx="4572000" cy="4524315"/>
          </a:xfrm>
          <a:prstGeom prst="rect">
            <a:avLst/>
          </a:prstGeom>
        </p:spPr>
        <p:txBody>
          <a:bodyPr>
            <a:spAutoFit/>
          </a:bodyPr>
          <a:lstStyle/>
          <a:p>
            <a:r>
              <a:rPr lang="en-US" b="1" dirty="0"/>
              <a:t>		Overview</a:t>
            </a:r>
          </a:p>
          <a:p>
            <a:endParaRPr lang="en-US" b="1" dirty="0"/>
          </a:p>
          <a:p>
            <a:r>
              <a:rPr lang="en-US" b="1" dirty="0"/>
              <a:t>The C# Programming Language </a:t>
            </a:r>
          </a:p>
          <a:p>
            <a:r>
              <a:rPr lang="en-US" dirty="0"/>
              <a:t>C# is a modern object-oriented, general-purpose programming language, created and developed by Microsoft together with the .NET platform. </a:t>
            </a:r>
          </a:p>
          <a:p>
            <a:endParaRPr lang="en-US" dirty="0"/>
          </a:p>
          <a:p>
            <a:r>
              <a:rPr lang="en-US" dirty="0"/>
              <a:t>There is highly diverse software developed with C# and on the .NET platform: </a:t>
            </a:r>
          </a:p>
          <a:p>
            <a:endParaRPr lang="en-US" dirty="0"/>
          </a:p>
          <a:p>
            <a:r>
              <a:rPr lang="en-US" dirty="0"/>
              <a:t>The C# language and the .NET platform are maintained and managed entirely by Microsoft and are not open to third parties  unlike Java which is an open sources language even though they have a kind of similar syntax.</a:t>
            </a:r>
            <a:endParaRPr lang="en-US" b="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10732C-3AA4-4A8F-AED6-D40516E31935}"/>
              </a:ext>
            </a:extLst>
          </p:cNvPr>
          <p:cNvSpPr txBox="1"/>
          <p:nvPr/>
        </p:nvSpPr>
        <p:spPr>
          <a:xfrm>
            <a:off x="2286000" y="1720840"/>
            <a:ext cx="4572000" cy="3416320"/>
          </a:xfrm>
          <a:prstGeom prst="rect">
            <a:avLst/>
          </a:prstGeom>
          <a:noFill/>
        </p:spPr>
        <p:txBody>
          <a:bodyPr wrap="square">
            <a:spAutoFit/>
          </a:bodyPr>
          <a:lstStyle/>
          <a:p>
            <a:r>
              <a:rPr lang="en-US" sz="1800" b="1" i="0" u="none" strike="noStrike" baseline="0" dirty="0">
                <a:solidFill>
                  <a:srgbClr val="000000"/>
                </a:solidFill>
                <a:latin typeface="Verdana" panose="020B0604030504040204" pitchFamily="34" charset="0"/>
              </a:rPr>
              <a:t>Characteristics of Variables </a:t>
            </a:r>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Variables are characterized by: </a:t>
            </a:r>
          </a:p>
          <a:p>
            <a:endParaRPr lang="en-US" sz="1800" b="0" i="0" u="none" strike="noStrike" baseline="0" dirty="0">
              <a:solidFill>
                <a:srgbClr val="000000"/>
              </a:solidFill>
              <a:latin typeface="Verdana" panose="020B0604030504040204" pitchFamily="34" charset="0"/>
            </a:endParaRPr>
          </a:p>
          <a:p>
            <a:pPr marL="285750" indent="-285750">
              <a:buFont typeface="Wingdings" panose="05000000000000000000" pitchFamily="2" charset="2"/>
              <a:buChar char="ü"/>
            </a:pP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Verdana" panose="020B0604030504040204" pitchFamily="34" charset="0"/>
              </a:rPr>
              <a:t>name </a:t>
            </a:r>
            <a:r>
              <a:rPr lang="en-US" sz="1800" b="0" i="0" u="none" strike="noStrike" baseline="0" dirty="0">
                <a:solidFill>
                  <a:srgbClr val="000000"/>
                </a:solidFill>
                <a:latin typeface="Verdana" panose="020B0604030504040204" pitchFamily="34" charset="0"/>
              </a:rPr>
              <a:t>(identifier), for example </a:t>
            </a:r>
            <a:r>
              <a:rPr lang="en-US" sz="1800" b="1" i="0" u="none" strike="noStrike" baseline="0" dirty="0">
                <a:solidFill>
                  <a:srgbClr val="000000"/>
                </a:solidFill>
                <a:latin typeface="Consolas" panose="020B0609020204030204" pitchFamily="49" charset="0"/>
              </a:rPr>
              <a:t>age</a:t>
            </a:r>
            <a:r>
              <a:rPr lang="en-US" sz="1800" b="0" i="0" u="none" strike="noStrike" baseline="0" dirty="0">
                <a:solidFill>
                  <a:srgbClr val="000000"/>
                </a:solidFill>
                <a:latin typeface="Verdana" panose="020B0604030504040204" pitchFamily="34" charset="0"/>
              </a:rPr>
              <a:t>; </a:t>
            </a:r>
          </a:p>
          <a:p>
            <a:pPr marL="285750" indent="-285750">
              <a:buFont typeface="Wingdings" panose="05000000000000000000" pitchFamily="2" charset="2"/>
              <a:buChar char="ü"/>
            </a:pPr>
            <a:endParaRPr lang="en-US" sz="1800" b="0" i="0" u="none" strike="noStrike" baseline="0" dirty="0">
              <a:solidFill>
                <a:srgbClr val="000000"/>
              </a:solidFill>
              <a:latin typeface="Verdana" panose="020B0604030504040204" pitchFamily="34" charset="0"/>
            </a:endParaRPr>
          </a:p>
          <a:p>
            <a:pPr marL="285750" indent="-285750">
              <a:buFont typeface="Wingdings" panose="05000000000000000000" pitchFamily="2" charset="2"/>
              <a:buChar char="ü"/>
            </a:pP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Verdana" panose="020B0604030504040204" pitchFamily="34" charset="0"/>
              </a:rPr>
              <a:t>type </a:t>
            </a:r>
            <a:r>
              <a:rPr lang="en-US" sz="1800" b="0" i="0" u="none" strike="noStrike" baseline="0" dirty="0">
                <a:solidFill>
                  <a:srgbClr val="000000"/>
                </a:solidFill>
                <a:latin typeface="Verdana" panose="020B0604030504040204" pitchFamily="34" charset="0"/>
              </a:rPr>
              <a:t>(of the information preserved in them), for example </a:t>
            </a:r>
            <a:r>
              <a:rPr lang="en-US" sz="1800" b="1" i="0" u="none" strike="noStrike" baseline="0" dirty="0">
                <a:solidFill>
                  <a:srgbClr val="000000"/>
                </a:solidFill>
                <a:latin typeface="Consolas" panose="020B0609020204030204" pitchFamily="49" charset="0"/>
              </a:rPr>
              <a:t>int</a:t>
            </a:r>
            <a:r>
              <a:rPr lang="en-US" sz="1800" b="0" i="0" u="none" strike="noStrike" baseline="0" dirty="0">
                <a:solidFill>
                  <a:srgbClr val="000000"/>
                </a:solidFill>
                <a:latin typeface="Verdana" panose="020B0604030504040204" pitchFamily="34" charset="0"/>
              </a:rPr>
              <a:t>; </a:t>
            </a:r>
          </a:p>
          <a:p>
            <a:pPr marL="0" indent="0">
              <a:buFont typeface="Wingdings" panose="05000000000000000000" pitchFamily="2" charset="2"/>
              <a:buNone/>
            </a:pPr>
            <a:endParaRPr lang="en-US" sz="1800" b="0" i="0" u="none" strike="noStrike" baseline="0" dirty="0">
              <a:solidFill>
                <a:srgbClr val="000000"/>
              </a:solidFill>
              <a:latin typeface="Verdana" panose="020B0604030504040204" pitchFamily="34" charset="0"/>
            </a:endParaRPr>
          </a:p>
          <a:p>
            <a:pPr marL="285750" indent="-285750">
              <a:buFont typeface="Wingdings" panose="05000000000000000000" pitchFamily="2" charset="2"/>
              <a:buChar char="ü"/>
            </a:pPr>
            <a:r>
              <a:rPr lang="en-US" sz="1800" b="1" i="0" u="none" strike="noStrike" baseline="0" dirty="0">
                <a:solidFill>
                  <a:srgbClr val="000000"/>
                </a:solidFill>
                <a:latin typeface="Verdana" panose="020B0604030504040204" pitchFamily="34" charset="0"/>
              </a:rPr>
              <a:t>value </a:t>
            </a:r>
            <a:r>
              <a:rPr lang="en-US" sz="1800" b="0" i="0" u="none" strike="noStrike" baseline="0" dirty="0">
                <a:solidFill>
                  <a:srgbClr val="000000"/>
                </a:solidFill>
                <a:latin typeface="Verdana" panose="020B0604030504040204" pitchFamily="34" charset="0"/>
              </a:rPr>
              <a:t>(stored information), for example </a:t>
            </a:r>
            <a:r>
              <a:rPr lang="en-US" sz="1800" b="1" i="0" u="none" strike="noStrike" baseline="0" dirty="0">
                <a:solidFill>
                  <a:srgbClr val="000000"/>
                </a:solidFill>
                <a:latin typeface="Consolas" panose="020B0609020204030204" pitchFamily="49" charset="0"/>
              </a:rPr>
              <a:t>25</a:t>
            </a:r>
            <a:r>
              <a:rPr lang="en-US" sz="1800" b="0" i="0" u="none" strike="noStrike" baseline="0"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654076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3D8911-488C-4B83-B8E8-A6BF3D0459C1}"/>
              </a:ext>
            </a:extLst>
          </p:cNvPr>
          <p:cNvSpPr txBox="1"/>
          <p:nvPr/>
        </p:nvSpPr>
        <p:spPr>
          <a:xfrm>
            <a:off x="2286000" y="2828836"/>
            <a:ext cx="4572000" cy="1200329"/>
          </a:xfrm>
          <a:prstGeom prst="rect">
            <a:avLst/>
          </a:prstGeom>
          <a:noFill/>
        </p:spPr>
        <p:txBody>
          <a:bodyPr wrap="square">
            <a:spAutoFit/>
          </a:bodyPr>
          <a:lstStyle/>
          <a:p>
            <a:r>
              <a:rPr lang="en-US" sz="1800" b="1" i="0" u="none" strike="noStrike" baseline="0" dirty="0">
                <a:solidFill>
                  <a:srgbClr val="000000"/>
                </a:solidFill>
              </a:rPr>
              <a:t>Data Types </a:t>
            </a:r>
          </a:p>
          <a:p>
            <a:endParaRPr lang="en-US" sz="1800" b="0" i="0" u="none" strike="noStrike" baseline="0" dirty="0">
              <a:solidFill>
                <a:srgbClr val="000000"/>
              </a:solidFill>
            </a:endParaRPr>
          </a:p>
          <a:p>
            <a:r>
              <a:rPr lang="en-US" sz="1800" b="1" i="0" u="none" strike="noStrike" baseline="0" dirty="0">
                <a:solidFill>
                  <a:srgbClr val="000000"/>
                </a:solidFill>
              </a:rPr>
              <a:t>Data types </a:t>
            </a:r>
            <a:r>
              <a:rPr lang="en-US" sz="1800" b="0" i="0" u="none" strike="noStrike" baseline="0" dirty="0">
                <a:solidFill>
                  <a:srgbClr val="000000"/>
                </a:solidFill>
              </a:rPr>
              <a:t>are sets (ranges) of values that have similar characteristics. </a:t>
            </a:r>
            <a:endParaRPr lang="en-US" b="0" dirty="0"/>
          </a:p>
        </p:txBody>
      </p:sp>
    </p:spTree>
    <p:extLst>
      <p:ext uri="{BB962C8B-B14F-4D97-AF65-F5344CB8AC3E}">
        <p14:creationId xmlns:p14="http://schemas.microsoft.com/office/powerpoint/2010/main" val="904497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F89F60-B80D-45B0-AF2E-6ADE92758FB2}"/>
              </a:ext>
            </a:extLst>
          </p:cNvPr>
          <p:cNvSpPr txBox="1"/>
          <p:nvPr/>
        </p:nvSpPr>
        <p:spPr>
          <a:xfrm>
            <a:off x="2286000" y="894326"/>
            <a:ext cx="4572000" cy="5909310"/>
          </a:xfrm>
          <a:prstGeom prst="rect">
            <a:avLst/>
          </a:prstGeom>
          <a:noFill/>
        </p:spPr>
        <p:txBody>
          <a:bodyPr wrap="square">
            <a:spAutoFit/>
          </a:bodyPr>
          <a:lstStyle/>
          <a:p>
            <a:r>
              <a:rPr lang="en-US" dirty="0"/>
              <a:t>These Variables can also be categories majorly in 2 types:</a:t>
            </a:r>
          </a:p>
          <a:p>
            <a:endParaRPr lang="en-US" dirty="0"/>
          </a:p>
          <a:p>
            <a:r>
              <a:rPr lang="en-US" b="1" dirty="0"/>
              <a:t>VALUE TYPES</a:t>
            </a:r>
          </a:p>
          <a:p>
            <a:r>
              <a:rPr lang="en-US" sz="1800" b="0" i="0" u="none" strike="noStrike" baseline="0" dirty="0">
                <a:solidFill>
                  <a:srgbClr val="000000"/>
                </a:solidFill>
                <a:latin typeface="Verdana" panose="020B0604030504040204" pitchFamily="34" charset="0"/>
              </a:rPr>
              <a:t>Value type variables can be assigned a value directly. They are derived from the class </a:t>
            </a:r>
            <a:r>
              <a:rPr lang="en-US" sz="1800" b="1" i="0" u="none" strike="noStrike" baseline="0" dirty="0" err="1">
                <a:solidFill>
                  <a:srgbClr val="000000"/>
                </a:solidFill>
                <a:latin typeface="Verdana" panose="020B0604030504040204" pitchFamily="34" charset="0"/>
              </a:rPr>
              <a:t>System.ValueType</a:t>
            </a:r>
            <a:r>
              <a:rPr lang="en-US" sz="1800" b="0" i="0" u="none" strike="noStrike" baseline="0" dirty="0">
                <a:solidFill>
                  <a:srgbClr val="000000"/>
                </a:solidFill>
                <a:latin typeface="Verdana" panose="020B0604030504040204" pitchFamily="34" charset="0"/>
              </a:rPr>
              <a:t>. </a:t>
            </a:r>
          </a:p>
          <a:p>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When you declare an </a:t>
            </a:r>
            <a:r>
              <a:rPr lang="en-US" sz="1800" b="1" i="0" u="none" strike="noStrike" baseline="0" dirty="0">
                <a:solidFill>
                  <a:srgbClr val="000000"/>
                </a:solidFill>
                <a:latin typeface="Verdana" panose="020B0604030504040204" pitchFamily="34" charset="0"/>
              </a:rPr>
              <a:t>int </a:t>
            </a:r>
            <a:r>
              <a:rPr lang="en-US" sz="1800" b="0" i="0" u="none" strike="noStrike" baseline="0" dirty="0">
                <a:solidFill>
                  <a:srgbClr val="000000"/>
                </a:solidFill>
                <a:latin typeface="Verdana" panose="020B0604030504040204" pitchFamily="34" charset="0"/>
              </a:rPr>
              <a:t>type, the system allocates memory to store the value. </a:t>
            </a:r>
            <a:endParaRPr lang="en-US" dirty="0"/>
          </a:p>
          <a:p>
            <a:endParaRPr lang="en-US" dirty="0"/>
          </a:p>
          <a:p>
            <a:r>
              <a:rPr lang="en-US" b="1" dirty="0"/>
              <a:t>REFERENCE TYPE</a:t>
            </a:r>
          </a:p>
          <a:p>
            <a:r>
              <a:rPr lang="en-US" sz="1800" b="0" i="0" u="none" strike="noStrike" baseline="0" dirty="0">
                <a:solidFill>
                  <a:srgbClr val="000000"/>
                </a:solidFill>
                <a:latin typeface="Verdana" panose="020B0604030504040204" pitchFamily="34" charset="0"/>
              </a:rPr>
              <a:t>The reference types do not contain the actual data stored in a variable, but they contain a reference to the variables. </a:t>
            </a:r>
          </a:p>
          <a:p>
            <a:endParaRPr lang="en-US" sz="1800" b="0" i="0" u="none" strike="noStrike" baseline="0" dirty="0">
              <a:solidFill>
                <a:srgbClr val="000000"/>
              </a:solidFill>
              <a:latin typeface="Verdana" panose="020B0604030504040204" pitchFamily="34" charset="0"/>
            </a:endParaRPr>
          </a:p>
          <a:p>
            <a:r>
              <a:rPr lang="en-US" sz="1800" b="1" i="0" u="none" strike="noStrike" baseline="0" dirty="0">
                <a:solidFill>
                  <a:srgbClr val="000000"/>
                </a:solidFill>
                <a:latin typeface="Verdana" panose="020B0604030504040204" pitchFamily="34" charset="0"/>
              </a:rPr>
              <a:t>POINTER TYPE</a:t>
            </a:r>
          </a:p>
          <a:p>
            <a:r>
              <a:rPr lang="en-US" sz="1800" b="0" i="0" u="none" strike="noStrike" baseline="0" dirty="0">
                <a:solidFill>
                  <a:srgbClr val="000000"/>
                </a:solidFill>
                <a:latin typeface="Verdana" panose="020B0604030504040204" pitchFamily="34" charset="0"/>
              </a:rPr>
              <a:t>Pointer type variables store the </a:t>
            </a:r>
            <a:r>
              <a:rPr lang="en-US" sz="1800" b="0" i="0" u="none" strike="noStrike" baseline="0" dirty="0" err="1">
                <a:solidFill>
                  <a:srgbClr val="000000"/>
                </a:solidFill>
                <a:latin typeface="Verdana" panose="020B0604030504040204" pitchFamily="34" charset="0"/>
              </a:rPr>
              <a:t>memoryaddress</a:t>
            </a:r>
            <a:r>
              <a:rPr lang="en-US" sz="1800" b="0" i="0" u="none" strike="noStrike" baseline="0" dirty="0">
                <a:solidFill>
                  <a:srgbClr val="000000"/>
                </a:solidFill>
                <a:latin typeface="Verdana" panose="020B0604030504040204" pitchFamily="34" charset="0"/>
              </a:rPr>
              <a:t> of </a:t>
            </a:r>
            <a:r>
              <a:rPr lang="en-US" sz="1800" b="0" i="0" u="none" strike="noStrike" baseline="0" dirty="0" err="1">
                <a:solidFill>
                  <a:srgbClr val="000000"/>
                </a:solidFill>
                <a:latin typeface="Verdana" panose="020B0604030504040204" pitchFamily="34" charset="0"/>
              </a:rPr>
              <a:t>anothertype</a:t>
            </a:r>
            <a:r>
              <a:rPr lang="en-US" sz="1800" b="0" i="0" u="none" strike="noStrike" baseline="0" dirty="0">
                <a:solidFill>
                  <a:srgbClr val="000000"/>
                </a:solidFill>
                <a:latin typeface="Verdana" panose="020B0604030504040204" pitchFamily="34" charset="0"/>
              </a:rPr>
              <a:t>. </a:t>
            </a:r>
            <a:endParaRPr lang="en-US" b="1" dirty="0"/>
          </a:p>
        </p:txBody>
      </p:sp>
    </p:spTree>
    <p:extLst>
      <p:ext uri="{BB962C8B-B14F-4D97-AF65-F5344CB8AC3E}">
        <p14:creationId xmlns:p14="http://schemas.microsoft.com/office/powerpoint/2010/main" val="1896770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245BD-E25F-4FD7-964F-957D0BC24D6D}"/>
              </a:ext>
            </a:extLst>
          </p:cNvPr>
          <p:cNvSpPr>
            <a:spLocks noGrp="1"/>
          </p:cNvSpPr>
          <p:nvPr>
            <p:ph type="title"/>
          </p:nvPr>
        </p:nvSpPr>
        <p:spPr/>
        <p:txBody>
          <a:bodyPr/>
          <a:lstStyle/>
          <a:p>
            <a:endParaRPr lang="en-US"/>
          </a:p>
        </p:txBody>
      </p:sp>
      <p:pic>
        <p:nvPicPr>
          <p:cNvPr id="6" name="Picture Placeholder 5">
            <a:extLst>
              <a:ext uri="{FF2B5EF4-FFF2-40B4-BE49-F238E27FC236}">
                <a16:creationId xmlns:a16="http://schemas.microsoft.com/office/drawing/2014/main" id="{19C76555-3853-40EF-93A4-08A2ED80B11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143" r="7143"/>
          <a:stretch>
            <a:fillRect/>
          </a:stretch>
        </p:blipFill>
        <p:spPr>
          <a:xfrm>
            <a:off x="1792288" y="612775"/>
            <a:ext cx="6208712" cy="4114800"/>
          </a:xfrm>
        </p:spPr>
      </p:pic>
      <p:sp>
        <p:nvSpPr>
          <p:cNvPr id="4" name="Text Placeholder 3">
            <a:extLst>
              <a:ext uri="{FF2B5EF4-FFF2-40B4-BE49-F238E27FC236}">
                <a16:creationId xmlns:a16="http://schemas.microsoft.com/office/drawing/2014/main" id="{106EB34E-70CB-4D94-9928-2155440AB15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1985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50AE0D-11E0-492B-BC03-967B4D795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3677"/>
            <a:ext cx="9144000" cy="6170645"/>
          </a:xfrm>
          <a:prstGeom prst="rect">
            <a:avLst/>
          </a:prstGeom>
        </p:spPr>
      </p:pic>
    </p:spTree>
    <p:extLst>
      <p:ext uri="{BB962C8B-B14F-4D97-AF65-F5344CB8AC3E}">
        <p14:creationId xmlns:p14="http://schemas.microsoft.com/office/powerpoint/2010/main" val="3295950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44F730-D93D-44BF-BEA9-D085E94B655B}"/>
              </a:ext>
            </a:extLst>
          </p:cNvPr>
          <p:cNvSpPr txBox="1"/>
          <p:nvPr/>
        </p:nvSpPr>
        <p:spPr>
          <a:xfrm>
            <a:off x="2286000" y="1997839"/>
            <a:ext cx="4572000" cy="2862322"/>
          </a:xfrm>
          <a:prstGeom prst="rect">
            <a:avLst/>
          </a:prstGeom>
          <a:noFill/>
        </p:spPr>
        <p:txBody>
          <a:bodyPr wrap="square">
            <a:spAutoFit/>
          </a:bodyPr>
          <a:lstStyle/>
          <a:p>
            <a:r>
              <a:rPr lang="en-US" sz="1800" b="1" i="0" u="none" strike="noStrike" baseline="0" dirty="0">
                <a:solidFill>
                  <a:srgbClr val="000000"/>
                </a:solidFill>
              </a:rPr>
              <a:t>Characteristics Of Data Types</a:t>
            </a:r>
            <a:endParaRPr lang="en-US" sz="1800" b="0" i="0" u="none" strike="noStrike" baseline="0" dirty="0">
              <a:solidFill>
                <a:srgbClr val="000000"/>
              </a:solidFill>
            </a:endParaRPr>
          </a:p>
          <a:p>
            <a:r>
              <a:rPr lang="en-US" sz="1800" b="0" i="0" u="none" strike="noStrike" baseline="0" dirty="0">
                <a:solidFill>
                  <a:srgbClr val="000000"/>
                </a:solidFill>
              </a:rPr>
              <a:t>It is good to know that data types are characterized by: </a:t>
            </a:r>
          </a:p>
          <a:p>
            <a:endParaRPr lang="en-US" sz="1800" b="0" i="0" u="none" strike="noStrike" baseline="0" dirty="0">
              <a:solidFill>
                <a:srgbClr val="000000"/>
              </a:solidFill>
            </a:endParaRPr>
          </a:p>
          <a:p>
            <a:pPr marL="285750" indent="-285750">
              <a:buFontTx/>
              <a:buChar char="-"/>
            </a:pPr>
            <a:r>
              <a:rPr lang="en-US" sz="1800" b="1" i="0" u="none" strike="noStrike" baseline="0" dirty="0">
                <a:solidFill>
                  <a:srgbClr val="000000"/>
                </a:solidFill>
              </a:rPr>
              <a:t>Name </a:t>
            </a:r>
            <a:r>
              <a:rPr lang="en-US" sz="1800" b="0" i="0" u="none" strike="noStrike" baseline="0" dirty="0">
                <a:solidFill>
                  <a:srgbClr val="000000"/>
                </a:solidFill>
              </a:rPr>
              <a:t>– for example, </a:t>
            </a:r>
            <a:r>
              <a:rPr lang="en-US" sz="1800" b="1" i="0" u="none" strike="noStrike" baseline="0" dirty="0">
                <a:solidFill>
                  <a:srgbClr val="000000"/>
                </a:solidFill>
              </a:rPr>
              <a:t>int</a:t>
            </a:r>
            <a:r>
              <a:rPr lang="en-US" sz="1800" b="0" i="0" u="none" strike="noStrike" baseline="0" dirty="0">
                <a:solidFill>
                  <a:srgbClr val="000000"/>
                </a:solidFill>
              </a:rPr>
              <a:t>; </a:t>
            </a:r>
          </a:p>
          <a:p>
            <a:pPr marL="0" indent="0">
              <a:buFontTx/>
              <a:buNone/>
            </a:pPr>
            <a:endParaRPr lang="en-US" sz="1800" b="0" i="0" u="none" strike="noStrike" baseline="0" dirty="0">
              <a:solidFill>
                <a:srgbClr val="000000"/>
              </a:solidFill>
            </a:endParaRPr>
          </a:p>
          <a:p>
            <a:pPr marL="285750" indent="-285750">
              <a:buFontTx/>
              <a:buChar char="-"/>
            </a:pPr>
            <a:r>
              <a:rPr lang="en-US" sz="1800" b="1" i="0" u="none" strike="noStrike" baseline="0" dirty="0">
                <a:solidFill>
                  <a:srgbClr val="000000"/>
                </a:solidFill>
              </a:rPr>
              <a:t>Size </a:t>
            </a:r>
            <a:r>
              <a:rPr lang="en-US" sz="1800" b="0" i="0" u="none" strike="noStrike" baseline="0" dirty="0">
                <a:solidFill>
                  <a:srgbClr val="000000"/>
                </a:solidFill>
              </a:rPr>
              <a:t>(how much memory they use) – for example, 4 bytes; </a:t>
            </a:r>
          </a:p>
          <a:p>
            <a:pPr marL="0" indent="0">
              <a:buFontTx/>
              <a:buNone/>
            </a:pPr>
            <a:endParaRPr lang="en-US" sz="1800" b="0" i="0" u="none" strike="noStrike" baseline="0" dirty="0">
              <a:solidFill>
                <a:srgbClr val="000000"/>
              </a:solidFill>
            </a:endParaRPr>
          </a:p>
          <a:p>
            <a:r>
              <a:rPr lang="en-US" sz="1800" b="0" i="0" u="none" strike="noStrike" baseline="0" dirty="0">
                <a:solidFill>
                  <a:srgbClr val="000000"/>
                </a:solidFill>
              </a:rPr>
              <a:t>-  </a:t>
            </a:r>
            <a:r>
              <a:rPr lang="en-US" sz="1800" b="1" i="0" u="none" strike="noStrike" baseline="0" dirty="0">
                <a:solidFill>
                  <a:srgbClr val="000000"/>
                </a:solidFill>
              </a:rPr>
              <a:t>Default value </a:t>
            </a:r>
            <a:r>
              <a:rPr lang="en-US" sz="1800" b="0" i="0" u="none" strike="noStrike" baseline="0" dirty="0">
                <a:solidFill>
                  <a:srgbClr val="000000"/>
                </a:solidFill>
              </a:rPr>
              <a:t>– for example 0. </a:t>
            </a:r>
          </a:p>
        </p:txBody>
      </p:sp>
    </p:spTree>
    <p:extLst>
      <p:ext uri="{BB962C8B-B14F-4D97-AF65-F5344CB8AC3E}">
        <p14:creationId xmlns:p14="http://schemas.microsoft.com/office/powerpoint/2010/main" val="3118983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E5B310-AE39-4FEF-9B57-A5B360C90564}"/>
              </a:ext>
            </a:extLst>
          </p:cNvPr>
          <p:cNvSpPr txBox="1"/>
          <p:nvPr/>
        </p:nvSpPr>
        <p:spPr>
          <a:xfrm>
            <a:off x="2286000" y="1166843"/>
            <a:ext cx="4572000" cy="5632311"/>
          </a:xfrm>
          <a:prstGeom prst="rect">
            <a:avLst/>
          </a:prstGeom>
          <a:noFill/>
        </p:spPr>
        <p:txBody>
          <a:bodyPr wrap="square">
            <a:spAutoFit/>
          </a:bodyPr>
          <a:lstStyle/>
          <a:p>
            <a:r>
              <a:rPr lang="en-US" sz="1800" b="1" i="0" u="none" strike="noStrike" baseline="0" dirty="0">
                <a:solidFill>
                  <a:srgbClr val="000000"/>
                </a:solidFill>
                <a:latin typeface="Verdana" panose="020B0604030504040204" pitchFamily="34" charset="0"/>
              </a:rPr>
              <a:t>Types </a:t>
            </a:r>
          </a:p>
          <a:p>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Basic data types in C# are distributed into the following </a:t>
            </a:r>
            <a:r>
              <a:rPr lang="en-US" sz="1800" b="1" i="0" u="none" strike="noStrike" baseline="0" dirty="0">
                <a:solidFill>
                  <a:srgbClr val="000000"/>
                </a:solidFill>
                <a:latin typeface="Verdana" panose="020B0604030504040204" pitchFamily="34" charset="0"/>
              </a:rPr>
              <a:t>types</a:t>
            </a:r>
            <a:r>
              <a:rPr lang="en-US" sz="1800" b="0" i="0" u="none" strike="noStrike" baseline="0" dirty="0">
                <a:solidFill>
                  <a:srgbClr val="000000"/>
                </a:solidFill>
                <a:latin typeface="Verdana" panose="020B0604030504040204" pitchFamily="34" charset="0"/>
              </a:rPr>
              <a:t>: </a:t>
            </a:r>
          </a:p>
          <a:p>
            <a:endParaRPr lang="en-US" sz="1800" b="0" i="0" u="none" strike="noStrike" baseline="0" dirty="0">
              <a:solidFill>
                <a:srgbClr val="000000"/>
              </a:solidFill>
              <a:latin typeface="Verdana" panose="020B0604030504040204" pitchFamily="34" charset="0"/>
            </a:endParaRPr>
          </a:p>
          <a:p>
            <a:pPr marL="285750" indent="-285750">
              <a:buFontTx/>
              <a:buChar char="-"/>
            </a:pPr>
            <a:r>
              <a:rPr lang="en-US" sz="1800" b="0" i="0" u="none" strike="noStrike" baseline="0" dirty="0">
                <a:solidFill>
                  <a:srgbClr val="000000"/>
                </a:solidFill>
                <a:latin typeface="Verdana" panose="020B0604030504040204" pitchFamily="34" charset="0"/>
              </a:rPr>
              <a:t>Integer types – </a:t>
            </a:r>
            <a:r>
              <a:rPr lang="en-US" sz="1800" b="1" i="0" u="none" strike="noStrike" baseline="0" dirty="0" err="1">
                <a:solidFill>
                  <a:srgbClr val="000000"/>
                </a:solidFill>
                <a:latin typeface="Consolas" panose="020B0609020204030204" pitchFamily="49" charset="0"/>
              </a:rPr>
              <a:t>sbyte</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byte</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short</a:t>
            </a:r>
            <a:r>
              <a:rPr lang="en-US" sz="1800" b="0" i="0" u="none" strike="noStrike" baseline="0" dirty="0">
                <a:solidFill>
                  <a:srgbClr val="000000"/>
                </a:solidFill>
                <a:latin typeface="Verdana" panose="020B0604030504040204" pitchFamily="34" charset="0"/>
              </a:rPr>
              <a:t>, </a:t>
            </a:r>
            <a:r>
              <a:rPr lang="en-US" sz="1800" b="1" i="0" u="none" strike="noStrike" baseline="0" dirty="0" err="1">
                <a:solidFill>
                  <a:srgbClr val="000000"/>
                </a:solidFill>
                <a:latin typeface="Consolas" panose="020B0609020204030204" pitchFamily="49" charset="0"/>
              </a:rPr>
              <a:t>ushort</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int</a:t>
            </a:r>
            <a:r>
              <a:rPr lang="en-US" sz="1800" b="0" i="0" u="none" strike="noStrike" baseline="0" dirty="0">
                <a:solidFill>
                  <a:srgbClr val="000000"/>
                </a:solidFill>
                <a:latin typeface="Verdana" panose="020B0604030504040204" pitchFamily="34" charset="0"/>
              </a:rPr>
              <a:t>, </a:t>
            </a:r>
            <a:r>
              <a:rPr lang="en-US" sz="1800" b="1" i="0" u="none" strike="noStrike" baseline="0" dirty="0" err="1">
                <a:solidFill>
                  <a:srgbClr val="000000"/>
                </a:solidFill>
                <a:latin typeface="Consolas" panose="020B0609020204030204" pitchFamily="49" charset="0"/>
              </a:rPr>
              <a:t>uint</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long</a:t>
            </a:r>
            <a:r>
              <a:rPr lang="en-US" sz="1800" b="0" i="0" u="none" strike="noStrike" baseline="0" dirty="0">
                <a:solidFill>
                  <a:srgbClr val="000000"/>
                </a:solidFill>
                <a:latin typeface="Verdana" panose="020B0604030504040204" pitchFamily="34" charset="0"/>
              </a:rPr>
              <a:t>, </a:t>
            </a:r>
            <a:r>
              <a:rPr lang="en-US" sz="1800" b="1" i="0" u="none" strike="noStrike" baseline="0" dirty="0" err="1">
                <a:solidFill>
                  <a:srgbClr val="000000"/>
                </a:solidFill>
                <a:latin typeface="Consolas" panose="020B0609020204030204" pitchFamily="49" charset="0"/>
              </a:rPr>
              <a:t>ulong</a:t>
            </a:r>
            <a:r>
              <a:rPr lang="en-US" sz="1800" b="0" i="0" u="none" strike="noStrike" baseline="0" dirty="0">
                <a:solidFill>
                  <a:srgbClr val="000000"/>
                </a:solidFill>
                <a:latin typeface="Verdana" panose="020B0604030504040204" pitchFamily="34" charset="0"/>
              </a:rPr>
              <a:t>; </a:t>
            </a:r>
          </a:p>
          <a:p>
            <a:pPr marL="285750" indent="-285750">
              <a:buFontTx/>
              <a:buChar char="-"/>
            </a:pPr>
            <a:endParaRPr lang="en-US" sz="1800" b="0" i="0" u="none" strike="noStrike" baseline="0" dirty="0">
              <a:solidFill>
                <a:srgbClr val="000000"/>
              </a:solidFill>
              <a:latin typeface="Verdana" panose="020B0604030504040204" pitchFamily="34" charset="0"/>
            </a:endParaRPr>
          </a:p>
          <a:p>
            <a:pPr marL="285750" indent="-285750">
              <a:buFontTx/>
              <a:buChar char="-"/>
            </a:pPr>
            <a:r>
              <a:rPr lang="en-US" sz="1800" b="0" i="0" u="none" strike="noStrike" baseline="0" dirty="0">
                <a:solidFill>
                  <a:srgbClr val="000000"/>
                </a:solidFill>
                <a:latin typeface="Verdana" panose="020B0604030504040204" pitchFamily="34" charset="0"/>
              </a:rPr>
              <a:t>Real floating-point types – </a:t>
            </a:r>
            <a:r>
              <a:rPr lang="en-US" sz="1800" b="1" i="0" u="none" strike="noStrike" baseline="0" dirty="0">
                <a:solidFill>
                  <a:srgbClr val="000000"/>
                </a:solidFill>
                <a:latin typeface="Consolas" panose="020B0609020204030204" pitchFamily="49" charset="0"/>
              </a:rPr>
              <a:t>float</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double</a:t>
            </a:r>
            <a:r>
              <a:rPr lang="en-US" sz="1800" b="0" i="0" u="none" strike="noStrike" baseline="0" dirty="0">
                <a:solidFill>
                  <a:srgbClr val="000000"/>
                </a:solidFill>
                <a:latin typeface="Verdana" panose="020B0604030504040204" pitchFamily="34" charset="0"/>
              </a:rPr>
              <a:t>;  (The difference is when you need a greater precision than other)</a:t>
            </a:r>
          </a:p>
          <a:p>
            <a:pPr marL="285750" indent="-285750">
              <a:buFontTx/>
              <a:buChar char="-"/>
            </a:pPr>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 Real type with decimal precision – </a:t>
            </a:r>
            <a:r>
              <a:rPr lang="en-US" sz="1800" b="1" i="0" u="none" strike="noStrike" baseline="0" dirty="0">
                <a:solidFill>
                  <a:srgbClr val="000000"/>
                </a:solidFill>
                <a:latin typeface="Consolas" panose="020B0609020204030204" pitchFamily="49" charset="0"/>
              </a:rPr>
              <a:t>decimal (Arithmetic)</a:t>
            </a:r>
            <a:r>
              <a:rPr lang="en-US" sz="1800" b="0" i="0" u="none" strike="noStrike" baseline="0" dirty="0">
                <a:solidFill>
                  <a:srgbClr val="000000"/>
                </a:solidFill>
                <a:latin typeface="Verdana" panose="020B0604030504040204" pitchFamily="34" charset="0"/>
              </a:rPr>
              <a:t>; </a:t>
            </a:r>
          </a:p>
          <a:p>
            <a:r>
              <a:rPr lang="en-US" sz="1800" b="0" i="0" u="none" strike="noStrike" baseline="0" dirty="0">
                <a:solidFill>
                  <a:srgbClr val="000000"/>
                </a:solidFill>
                <a:latin typeface="Verdana" panose="020B0604030504040204" pitchFamily="34" charset="0"/>
              </a:rPr>
              <a:t>- Boolean type – </a:t>
            </a:r>
            <a:r>
              <a:rPr lang="en-US" sz="1800" b="1" i="0" u="none" strike="noStrike" baseline="0" dirty="0">
                <a:solidFill>
                  <a:srgbClr val="000000"/>
                </a:solidFill>
                <a:latin typeface="Consolas" panose="020B0609020204030204" pitchFamily="49" charset="0"/>
              </a:rPr>
              <a:t>bool</a:t>
            </a:r>
            <a:r>
              <a:rPr lang="en-US" sz="1800" b="0" i="0" u="none" strike="noStrike" baseline="0" dirty="0">
                <a:solidFill>
                  <a:srgbClr val="000000"/>
                </a:solidFill>
                <a:latin typeface="Verdana" panose="020B0604030504040204" pitchFamily="34" charset="0"/>
              </a:rPr>
              <a:t>; </a:t>
            </a:r>
          </a:p>
          <a:p>
            <a:r>
              <a:rPr lang="en-US" sz="1800" b="0" i="0" u="none" strike="noStrike" baseline="0" dirty="0">
                <a:solidFill>
                  <a:srgbClr val="000000"/>
                </a:solidFill>
                <a:latin typeface="Verdana" panose="020B0604030504040204" pitchFamily="34" charset="0"/>
              </a:rPr>
              <a:t>- Character type – </a:t>
            </a:r>
            <a:r>
              <a:rPr lang="en-US" sz="1800" b="1" i="0" u="none" strike="noStrike" baseline="0" dirty="0">
                <a:solidFill>
                  <a:srgbClr val="000000"/>
                </a:solidFill>
                <a:latin typeface="Consolas" panose="020B0609020204030204" pitchFamily="49" charset="0"/>
              </a:rPr>
              <a:t>char</a:t>
            </a:r>
            <a:r>
              <a:rPr lang="en-US" sz="1800" b="0" i="0" u="none" strike="noStrike" baseline="0" dirty="0">
                <a:solidFill>
                  <a:srgbClr val="000000"/>
                </a:solidFill>
                <a:latin typeface="Verdana" panose="020B0604030504040204" pitchFamily="34" charset="0"/>
              </a:rPr>
              <a:t>; </a:t>
            </a:r>
          </a:p>
          <a:p>
            <a:r>
              <a:rPr lang="en-US" sz="1800" b="0" i="0" u="none" strike="noStrike" baseline="0" dirty="0">
                <a:solidFill>
                  <a:srgbClr val="000000"/>
                </a:solidFill>
                <a:latin typeface="Verdana" panose="020B0604030504040204" pitchFamily="34" charset="0"/>
              </a:rPr>
              <a:t>- String – </a:t>
            </a:r>
            <a:r>
              <a:rPr lang="en-US" sz="1800" b="1" i="0" u="none" strike="noStrike" baseline="0" dirty="0">
                <a:solidFill>
                  <a:srgbClr val="000000"/>
                </a:solidFill>
                <a:latin typeface="Consolas" panose="020B0609020204030204" pitchFamily="49" charset="0"/>
              </a:rPr>
              <a:t>string</a:t>
            </a:r>
            <a:r>
              <a:rPr lang="en-US" sz="1800" b="0" i="0" u="none" strike="noStrike" baseline="0" dirty="0">
                <a:solidFill>
                  <a:srgbClr val="000000"/>
                </a:solidFill>
                <a:latin typeface="Verdana" panose="020B0604030504040204" pitchFamily="34" charset="0"/>
              </a:rPr>
              <a:t>; </a:t>
            </a:r>
          </a:p>
          <a:p>
            <a:r>
              <a:rPr lang="en-US" sz="1800" b="0" i="0" u="none" strike="noStrike" baseline="0" dirty="0">
                <a:solidFill>
                  <a:srgbClr val="000000"/>
                </a:solidFill>
                <a:latin typeface="Verdana" panose="020B0604030504040204" pitchFamily="34" charset="0"/>
              </a:rPr>
              <a:t>- Object type – </a:t>
            </a:r>
            <a:r>
              <a:rPr lang="en-US" sz="1800" b="1" i="0" u="none" strike="noStrike" baseline="0" dirty="0">
                <a:solidFill>
                  <a:srgbClr val="000000"/>
                </a:solidFill>
                <a:latin typeface="Consolas" panose="020B0609020204030204" pitchFamily="49" charset="0"/>
              </a:rPr>
              <a:t>object</a:t>
            </a:r>
            <a:r>
              <a:rPr lang="en-US" sz="1800" b="0" i="0" u="none" strike="noStrike" baseline="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415759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AE4869-F5A2-474E-8372-45AC8CCA0590}"/>
              </a:ext>
            </a:extLst>
          </p:cNvPr>
          <p:cNvSpPr txBox="1"/>
          <p:nvPr/>
        </p:nvSpPr>
        <p:spPr>
          <a:xfrm>
            <a:off x="2286000" y="1859340"/>
            <a:ext cx="4572000" cy="2585323"/>
          </a:xfrm>
          <a:prstGeom prst="rect">
            <a:avLst/>
          </a:prstGeom>
          <a:noFill/>
        </p:spPr>
        <p:txBody>
          <a:bodyPr wrap="square">
            <a:spAutoFit/>
          </a:bodyPr>
          <a:lstStyle/>
          <a:p>
            <a:r>
              <a:rPr lang="en-US" sz="1800" b="0" i="0" u="none" strike="noStrike" baseline="0" dirty="0">
                <a:solidFill>
                  <a:srgbClr val="000000"/>
                </a:solidFill>
              </a:rPr>
              <a:t>Object type is a special type, which is the parent of all other types in the .NET Framework. </a:t>
            </a:r>
          </a:p>
          <a:p>
            <a:endParaRPr lang="en-US" sz="1800" b="0" i="0" u="none" strike="noStrike" baseline="0" dirty="0">
              <a:solidFill>
                <a:srgbClr val="000000"/>
              </a:solidFill>
            </a:endParaRPr>
          </a:p>
          <a:p>
            <a:r>
              <a:rPr lang="en-US" sz="1800" b="0" i="0" u="none" strike="noStrike" baseline="0" dirty="0">
                <a:solidFill>
                  <a:srgbClr val="000000"/>
                </a:solidFill>
              </a:rPr>
              <a:t>Declared with the keyword </a:t>
            </a:r>
            <a:r>
              <a:rPr lang="en-US" sz="1800" b="1" i="0" u="none" strike="noStrike" baseline="0" dirty="0">
                <a:solidFill>
                  <a:srgbClr val="000000"/>
                </a:solidFill>
              </a:rPr>
              <a:t>object</a:t>
            </a:r>
            <a:r>
              <a:rPr lang="en-US" sz="1800" b="0" i="0" u="none" strike="noStrike" baseline="0" dirty="0">
                <a:solidFill>
                  <a:srgbClr val="000000"/>
                </a:solidFill>
              </a:rPr>
              <a:t>, it can take values from </a:t>
            </a:r>
            <a:r>
              <a:rPr lang="en-US" sz="1800" b="1" i="0" u="none" strike="noStrike" baseline="0" dirty="0">
                <a:solidFill>
                  <a:srgbClr val="000000"/>
                </a:solidFill>
              </a:rPr>
              <a:t>any other type</a:t>
            </a:r>
            <a:r>
              <a:rPr lang="en-US" sz="1800" b="0" i="0" u="none" strike="noStrike" baseline="0" dirty="0">
                <a:solidFill>
                  <a:srgbClr val="000000"/>
                </a:solidFill>
              </a:rPr>
              <a:t>. </a:t>
            </a:r>
          </a:p>
          <a:p>
            <a:endParaRPr lang="en-US" sz="1800" b="0" i="0" u="none" strike="noStrike" baseline="0" dirty="0">
              <a:solidFill>
                <a:srgbClr val="000000"/>
              </a:solidFill>
            </a:endParaRPr>
          </a:p>
          <a:p>
            <a:r>
              <a:rPr lang="en-US" sz="1800" b="0" i="0" u="none" strike="noStrike" baseline="0" dirty="0">
                <a:solidFill>
                  <a:srgbClr val="000000"/>
                </a:solidFill>
              </a:rPr>
              <a:t>It is a reference type, i.e. an index (address) of a memory area which stores the actual value. </a:t>
            </a:r>
            <a:endParaRPr lang="en-US" dirty="0"/>
          </a:p>
        </p:txBody>
      </p:sp>
    </p:spTree>
    <p:extLst>
      <p:ext uri="{BB962C8B-B14F-4D97-AF65-F5344CB8AC3E}">
        <p14:creationId xmlns:p14="http://schemas.microsoft.com/office/powerpoint/2010/main" val="2530506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66810C-36D9-4D48-A6A0-DF83FA1CFD72}"/>
              </a:ext>
            </a:extLst>
          </p:cNvPr>
          <p:cNvSpPr txBox="1"/>
          <p:nvPr/>
        </p:nvSpPr>
        <p:spPr>
          <a:xfrm>
            <a:off x="2286000" y="2136339"/>
            <a:ext cx="4572000" cy="2585323"/>
          </a:xfrm>
          <a:prstGeom prst="rect">
            <a:avLst/>
          </a:prstGeom>
          <a:noFill/>
        </p:spPr>
        <p:txBody>
          <a:bodyPr wrap="square">
            <a:spAutoFit/>
          </a:bodyPr>
          <a:lstStyle/>
          <a:p>
            <a:r>
              <a:rPr lang="en-US" b="1" dirty="0"/>
              <a:t>Let us look at some examples in our code:</a:t>
            </a:r>
          </a:p>
          <a:p>
            <a:endParaRPr lang="en-US" b="1" dirty="0"/>
          </a:p>
          <a:p>
            <a:r>
              <a:rPr lang="en-US" b="1" dirty="0"/>
              <a:t>----Integer Type</a:t>
            </a:r>
          </a:p>
          <a:p>
            <a:endParaRPr lang="en-US" b="1" dirty="0"/>
          </a:p>
          <a:p>
            <a:r>
              <a:rPr lang="en-US" b="1" dirty="0"/>
              <a:t>----Boolean Type</a:t>
            </a:r>
          </a:p>
          <a:p>
            <a:endParaRPr lang="en-US" b="1" dirty="0"/>
          </a:p>
          <a:p>
            <a:r>
              <a:rPr lang="en-US" b="1" dirty="0"/>
              <a:t>----Character Type</a:t>
            </a:r>
          </a:p>
          <a:p>
            <a:endParaRPr lang="en-US" b="1" dirty="0"/>
          </a:p>
          <a:p>
            <a:r>
              <a:rPr lang="en-US" b="1" dirty="0"/>
              <a:t>----Object Type</a:t>
            </a:r>
          </a:p>
        </p:txBody>
      </p:sp>
    </p:spTree>
    <p:extLst>
      <p:ext uri="{BB962C8B-B14F-4D97-AF65-F5344CB8AC3E}">
        <p14:creationId xmlns:p14="http://schemas.microsoft.com/office/powerpoint/2010/main" val="731502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407B97-F05B-4763-B9BF-B89CE489E9A0}"/>
              </a:ext>
            </a:extLst>
          </p:cNvPr>
          <p:cNvSpPr txBox="1"/>
          <p:nvPr/>
        </p:nvSpPr>
        <p:spPr>
          <a:xfrm>
            <a:off x="2286000" y="2136339"/>
            <a:ext cx="4572000" cy="1754326"/>
          </a:xfrm>
          <a:prstGeom prst="rect">
            <a:avLst/>
          </a:prstGeom>
          <a:noFill/>
        </p:spPr>
        <p:txBody>
          <a:bodyPr wrap="square">
            <a:spAutoFit/>
          </a:bodyPr>
          <a:lstStyle/>
          <a:p>
            <a:r>
              <a:rPr lang="en-US" sz="1800" b="0" i="0" u="none" strike="noStrike" baseline="0" dirty="0">
                <a:solidFill>
                  <a:srgbClr val="000000"/>
                </a:solidFill>
              </a:rPr>
              <a:t>These data types are called </a:t>
            </a:r>
            <a:r>
              <a:rPr lang="en-US" sz="1800" b="1" i="0" u="none" strike="noStrike" baseline="0" dirty="0">
                <a:solidFill>
                  <a:srgbClr val="000000"/>
                </a:solidFill>
              </a:rPr>
              <a:t>primitive (built-in types)</a:t>
            </a:r>
            <a:r>
              <a:rPr lang="en-US" sz="1800" b="0" i="0" u="none" strike="noStrike" baseline="0" dirty="0">
                <a:solidFill>
                  <a:srgbClr val="000000"/>
                </a:solidFill>
              </a:rPr>
              <a:t>, because they are embedded in C# language at the lowest level. </a:t>
            </a:r>
          </a:p>
          <a:p>
            <a:endParaRPr lang="en-US" dirty="0">
              <a:solidFill>
                <a:srgbClr val="000000"/>
              </a:solidFill>
            </a:endParaRPr>
          </a:p>
          <a:p>
            <a:r>
              <a:rPr lang="en-US" sz="1800" b="0" i="0" u="none" strike="noStrike" baseline="0" dirty="0" err="1">
                <a:solidFill>
                  <a:srgbClr val="000000"/>
                </a:solidFill>
              </a:rPr>
              <a:t>System.xxxxxx</a:t>
            </a:r>
            <a:endParaRPr lang="en-US" sz="1800" b="0" i="0" u="none" strike="noStrike" baseline="0" dirty="0">
              <a:solidFill>
                <a:srgbClr val="000000"/>
              </a:solidFill>
            </a:endParaRPr>
          </a:p>
          <a:p>
            <a:endParaRPr lang="en-US" sz="1800" b="0" i="0" u="none" strike="noStrike" baseline="0" dirty="0">
              <a:solidFill>
                <a:srgbClr val="000000"/>
              </a:solidFill>
            </a:endParaRPr>
          </a:p>
        </p:txBody>
      </p:sp>
    </p:spTree>
    <p:extLst>
      <p:ext uri="{BB962C8B-B14F-4D97-AF65-F5344CB8AC3E}">
        <p14:creationId xmlns:p14="http://schemas.microsoft.com/office/powerpoint/2010/main" val="3093137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889844"/>
            <a:ext cx="4572000" cy="5355312"/>
          </a:xfrm>
          <a:prstGeom prst="rect">
            <a:avLst/>
          </a:prstGeom>
        </p:spPr>
        <p:txBody>
          <a:bodyPr>
            <a:spAutoFit/>
          </a:bodyPr>
          <a:lstStyle/>
          <a:p>
            <a:r>
              <a:rPr lang="en-US" dirty="0"/>
              <a:t>Cont’d</a:t>
            </a:r>
          </a:p>
          <a:p>
            <a:endParaRPr lang="en-US" dirty="0"/>
          </a:p>
          <a:p>
            <a:r>
              <a:rPr lang="en-US" dirty="0"/>
              <a:t>C# is designed for Common Language Infrastructure (CLI), which consists of the executable code and runtime environment that allows use of various high-level languages on different computer platforms and architectures. </a:t>
            </a:r>
          </a:p>
          <a:p>
            <a:endParaRPr lang="en-US" dirty="0"/>
          </a:p>
          <a:p>
            <a:r>
              <a:rPr lang="en-US" dirty="0"/>
              <a:t>The following reasons make C# a widely used professional language: </a:t>
            </a:r>
          </a:p>
          <a:p>
            <a:pPr>
              <a:buFont typeface="Wingdings" pitchFamily="2" charset="2"/>
              <a:buChar char="Ø"/>
            </a:pPr>
            <a:r>
              <a:rPr lang="en-US" dirty="0"/>
              <a:t>It is a modern, general-purpose programming language </a:t>
            </a:r>
          </a:p>
          <a:p>
            <a:pPr>
              <a:buFont typeface="Wingdings" pitchFamily="2" charset="2"/>
              <a:buNone/>
            </a:pPr>
            <a:endParaRPr lang="en-US" dirty="0"/>
          </a:p>
          <a:p>
            <a:pPr>
              <a:buFont typeface="Wingdings" pitchFamily="2" charset="2"/>
              <a:buChar char="Ø"/>
            </a:pPr>
            <a:r>
              <a:rPr lang="en-US" dirty="0"/>
              <a:t>It is object oriented. </a:t>
            </a:r>
          </a:p>
          <a:p>
            <a:pPr>
              <a:buFont typeface="Wingdings" pitchFamily="2" charset="2"/>
              <a:buNone/>
            </a:pPr>
            <a:endParaRPr lang="en-US" dirty="0"/>
          </a:p>
          <a:p>
            <a:pPr>
              <a:buFont typeface="Wingdings" pitchFamily="2" charset="2"/>
              <a:buChar char="Ø"/>
            </a:pPr>
            <a:r>
              <a:rPr lang="en-US" dirty="0"/>
              <a:t>It is component oriented. </a:t>
            </a:r>
          </a:p>
          <a:p>
            <a:pPr>
              <a:buFont typeface="Wingdings" pitchFamily="2" charset="2"/>
              <a:buNone/>
            </a:pPr>
            <a:endParaRPr lang="en-US" dirty="0"/>
          </a:p>
          <a:p>
            <a:pPr>
              <a:buFont typeface="Wingdings" pitchFamily="2" charset="2"/>
              <a:buChar char="Ø"/>
            </a:pPr>
            <a:r>
              <a:rPr lang="en-US" dirty="0"/>
              <a:t>It is easy to learn.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276211-2E16-4EEF-A4F0-B763A52B8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371600"/>
            <a:ext cx="5486400" cy="4114800"/>
          </a:xfrm>
          <a:prstGeom prst="rect">
            <a:avLst/>
          </a:prstGeom>
        </p:spPr>
      </p:pic>
    </p:spTree>
    <p:extLst>
      <p:ext uri="{BB962C8B-B14F-4D97-AF65-F5344CB8AC3E}">
        <p14:creationId xmlns:p14="http://schemas.microsoft.com/office/powerpoint/2010/main" val="27539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551837"/>
            <a:ext cx="4572000" cy="3631763"/>
          </a:xfrm>
          <a:prstGeom prst="rect">
            <a:avLst/>
          </a:prstGeom>
        </p:spPr>
        <p:txBody>
          <a:bodyPr>
            <a:spAutoFit/>
          </a:bodyPr>
          <a:lstStyle/>
          <a:p>
            <a:endParaRPr lang="en-US" sz="3200" dirty="0"/>
          </a:p>
          <a:p>
            <a:r>
              <a:rPr lang="en-US" dirty="0"/>
              <a:t>Cont’d</a:t>
            </a:r>
          </a:p>
          <a:p>
            <a:endParaRPr lang="en-US" dirty="0"/>
          </a:p>
          <a:p>
            <a:pPr>
              <a:buFont typeface="Wingdings" pitchFamily="2" charset="2"/>
              <a:buChar char="Ø"/>
            </a:pPr>
            <a:r>
              <a:rPr lang="en-US" dirty="0"/>
              <a:t>It is a structured language. </a:t>
            </a:r>
          </a:p>
          <a:p>
            <a:endParaRPr lang="en-US" dirty="0"/>
          </a:p>
          <a:p>
            <a:pPr>
              <a:buFont typeface="Wingdings" pitchFamily="2" charset="2"/>
              <a:buChar char="Ø"/>
            </a:pPr>
            <a:r>
              <a:rPr lang="en-US" dirty="0"/>
              <a:t>It produces efficient programs. </a:t>
            </a:r>
          </a:p>
          <a:p>
            <a:endParaRPr lang="en-US" dirty="0"/>
          </a:p>
          <a:p>
            <a:pPr>
              <a:buFont typeface="Wingdings" pitchFamily="2" charset="2"/>
              <a:buChar char="Ø"/>
            </a:pPr>
            <a:r>
              <a:rPr lang="en-US" dirty="0"/>
              <a:t>It can be compiled on a variety of computer platforms. </a:t>
            </a:r>
          </a:p>
          <a:p>
            <a:pPr>
              <a:buFont typeface="Wingdings" pitchFamily="2" charset="2"/>
              <a:buChar char="Ø"/>
            </a:pPr>
            <a:endParaRPr lang="en-US" dirty="0"/>
          </a:p>
          <a:p>
            <a:pPr>
              <a:buFont typeface="Wingdings" pitchFamily="2" charset="2"/>
              <a:buChar char="Ø"/>
            </a:pPr>
            <a:r>
              <a:rPr lang="en-US" dirty="0"/>
              <a:t>It is a part of </a:t>
            </a:r>
            <a:r>
              <a:rPr lang="en-US" dirty="0" err="1"/>
              <a:t>.Net</a:t>
            </a:r>
            <a:r>
              <a:rPr lang="en-US" dirty="0"/>
              <a:t> Framework. (Microsoft Dot Net Framework)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335846"/>
            <a:ext cx="4572000" cy="6463308"/>
          </a:xfrm>
          <a:prstGeom prst="rect">
            <a:avLst/>
          </a:prstGeom>
        </p:spPr>
        <p:txBody>
          <a:bodyPr>
            <a:spAutoFit/>
          </a:bodyPr>
          <a:lstStyle/>
          <a:p>
            <a:r>
              <a:rPr lang="en-US" b="1" dirty="0"/>
              <a:t>ENVIRONMENT : The Microsoft .NET Framework </a:t>
            </a:r>
          </a:p>
          <a:p>
            <a:endParaRPr lang="en-US" b="1" dirty="0"/>
          </a:p>
          <a:p>
            <a:r>
              <a:rPr lang="en-US" dirty="0"/>
              <a:t>The C# language is not distributed as a stand alone product – it is a part of the Microsoft .NET Framework platform (pronounced "Microsoft dot net framework"). </a:t>
            </a:r>
          </a:p>
          <a:p>
            <a:endParaRPr lang="en-US" b="1" dirty="0"/>
          </a:p>
          <a:p>
            <a:r>
              <a:rPr lang="en-US" dirty="0"/>
              <a:t>.NET Framework generally consists of an environment for the development and execution of programs, written in C# or some other language, compatible with .NET (like VB.NET, Managed C++, J# or F#). It consists of: </a:t>
            </a:r>
          </a:p>
          <a:p>
            <a:endParaRPr lang="en-US" dirty="0"/>
          </a:p>
          <a:p>
            <a:endParaRPr lang="en-US" dirty="0"/>
          </a:p>
          <a:p>
            <a:pPr>
              <a:buFont typeface="Wingdings" pitchFamily="2" charset="2"/>
              <a:buChar char="§"/>
            </a:pPr>
            <a:r>
              <a:rPr lang="en-US" dirty="0"/>
              <a:t>the .NET programming languages (C#, VB.NET and others); </a:t>
            </a:r>
          </a:p>
          <a:p>
            <a:pPr>
              <a:buFontTx/>
              <a:buNone/>
            </a:pPr>
            <a:endParaRPr lang="en-US" dirty="0"/>
          </a:p>
          <a:p>
            <a:pPr>
              <a:buFont typeface="Wingdings" pitchFamily="2" charset="2"/>
              <a:buChar char="§"/>
            </a:pPr>
            <a:r>
              <a:rPr lang="en-US" dirty="0"/>
              <a:t>an environment for the execution of managed code (CLR), which executes C# programs in a controlled manner; </a:t>
            </a:r>
          </a:p>
          <a:p>
            <a:pPr>
              <a:buFontTx/>
              <a:buNone/>
            </a:pPr>
            <a:endParaRPr lang="en-US" dirty="0"/>
          </a:p>
          <a:p>
            <a:endParaRPr lang="en-US" b="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443841"/>
            <a:ext cx="4572000" cy="5909310"/>
          </a:xfrm>
          <a:prstGeom prst="rect">
            <a:avLst/>
          </a:prstGeom>
        </p:spPr>
        <p:txBody>
          <a:bodyPr>
            <a:spAutoFit/>
          </a:bodyPr>
          <a:lstStyle/>
          <a:p>
            <a:r>
              <a:rPr lang="en-US" dirty="0"/>
              <a:t>Cont’d</a:t>
            </a:r>
          </a:p>
          <a:p>
            <a:endParaRPr lang="en-US" dirty="0"/>
          </a:p>
          <a:p>
            <a:pPr>
              <a:buFont typeface="Wingdings" pitchFamily="2" charset="2"/>
              <a:buChar char="§"/>
            </a:pPr>
            <a:r>
              <a:rPr lang="en-US" dirty="0"/>
              <a:t> a set of development tools, such as the </a:t>
            </a:r>
            <a:r>
              <a:rPr lang="en-US" dirty="0" err="1"/>
              <a:t>csc</a:t>
            </a:r>
            <a:r>
              <a:rPr lang="en-US" dirty="0"/>
              <a:t> compiler, which turns C# programs into intermediate code (called MSIL) that the CLR can understand; </a:t>
            </a:r>
          </a:p>
          <a:p>
            <a:endParaRPr lang="en-US" dirty="0"/>
          </a:p>
          <a:p>
            <a:pPr>
              <a:buFont typeface="Wingdings" pitchFamily="2" charset="2"/>
              <a:buChar char="§"/>
            </a:pPr>
            <a:r>
              <a:rPr lang="en-US" dirty="0"/>
              <a:t> a set of standard libraries, like ADO.NET, which allow access to databases (such as MS SQL Server or </a:t>
            </a:r>
            <a:r>
              <a:rPr lang="en-US" dirty="0" err="1"/>
              <a:t>MySQL</a:t>
            </a:r>
            <a:r>
              <a:rPr lang="en-US" dirty="0"/>
              <a:t>) and Window Communication Foundation (WCF) which connects applications through standard communication frameworks and protocols like HTTP, REST, JSON, SOAP and TCP sockets. </a:t>
            </a:r>
          </a:p>
          <a:p>
            <a:pPr>
              <a:buFont typeface="Wingdings" pitchFamily="2" charset="2"/>
              <a:buChar char="§"/>
            </a:pPr>
            <a:endParaRPr lang="en-US" dirty="0"/>
          </a:p>
          <a:p>
            <a:pPr>
              <a:buFont typeface="Wingdings" pitchFamily="2" charset="2"/>
              <a:buChar char="§"/>
            </a:pPr>
            <a:r>
              <a:rPr lang="en-US" dirty="0"/>
              <a:t>Metadata and Assemblies (using a basic text editor like Notepad, and compile the code into assemblies using the command-line compiler)</a:t>
            </a:r>
          </a:p>
          <a:p>
            <a:pPr>
              <a:buFont typeface="Wingdings" pitchFamily="2" charset="2"/>
              <a:buChar char="§"/>
            </a:pPr>
            <a:endParaRPr lang="en-US" dirty="0"/>
          </a:p>
          <a:p>
            <a:pPr>
              <a:buFont typeface="Wingdings" pitchFamily="2" charset="2"/>
              <a:buChar char="§"/>
            </a:pPr>
            <a:r>
              <a:rPr lang="en-US" dirty="0"/>
              <a:t>LINQ</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533401"/>
            <a:ext cx="4572000" cy="6186309"/>
          </a:xfrm>
          <a:prstGeom prst="rect">
            <a:avLst/>
          </a:prstGeom>
        </p:spPr>
        <p:txBody>
          <a:bodyPr wrap="square">
            <a:spAutoFit/>
          </a:bodyPr>
          <a:lstStyle/>
          <a:p>
            <a:r>
              <a:rPr lang="en-US" b="1" dirty="0"/>
              <a:t>Integrated Development Environment (IDE) for C# </a:t>
            </a:r>
          </a:p>
          <a:p>
            <a:endParaRPr lang="en-US" b="1" dirty="0"/>
          </a:p>
          <a:p>
            <a:r>
              <a:rPr lang="en-US" b="1" dirty="0"/>
              <a:t>A tool where you write code, compile it, run it, test it, debug it, etc. and everything is integrated into a single place. </a:t>
            </a:r>
          </a:p>
          <a:p>
            <a:r>
              <a:rPr lang="en-US" dirty="0"/>
              <a:t>Microsoft provides the following development tools for C# programming: </a:t>
            </a:r>
          </a:p>
          <a:p>
            <a:endParaRPr lang="en-US" dirty="0"/>
          </a:p>
          <a:p>
            <a:pPr>
              <a:buFont typeface="Wingdings" pitchFamily="2" charset="2"/>
              <a:buChar char="§"/>
            </a:pPr>
            <a:r>
              <a:rPr lang="en-US" dirty="0"/>
              <a:t> Visual Studio 2019 (VS) </a:t>
            </a:r>
          </a:p>
          <a:p>
            <a:endParaRPr lang="en-US" dirty="0"/>
          </a:p>
          <a:p>
            <a:pPr>
              <a:buFont typeface="Wingdings" pitchFamily="2" charset="2"/>
              <a:buChar char="§"/>
            </a:pPr>
            <a:r>
              <a:rPr lang="en-US" dirty="0"/>
              <a:t> Visual C# Express (VCE) .</a:t>
            </a:r>
          </a:p>
          <a:p>
            <a:pPr>
              <a:buFont typeface="Wingdings" pitchFamily="2" charset="2"/>
              <a:buChar char="§"/>
            </a:pPr>
            <a:endParaRPr lang="en-US" dirty="0"/>
          </a:p>
          <a:p>
            <a:pPr>
              <a:buFont typeface="Wingdings" pitchFamily="2" charset="2"/>
              <a:buChar char="§"/>
            </a:pPr>
            <a:r>
              <a:rPr lang="en-US" dirty="0"/>
              <a:t>Visual Web Developer.</a:t>
            </a:r>
          </a:p>
          <a:p>
            <a:pPr>
              <a:buFont typeface="Wingdings" pitchFamily="2" charset="2"/>
              <a:buChar char="§"/>
            </a:pPr>
            <a:endParaRPr lang="en-US" dirty="0"/>
          </a:p>
          <a:p>
            <a:pPr>
              <a:buFont typeface="Wingdings" pitchFamily="2" charset="2"/>
              <a:buNone/>
            </a:pPr>
            <a:r>
              <a:rPr lang="en-US" dirty="0"/>
              <a:t>Using these tools, you can write all kinds of C# programs from simple command-line applications to more complex applications. </a:t>
            </a:r>
          </a:p>
          <a:p>
            <a:pPr>
              <a:buFont typeface="Wingdings" pitchFamily="2" charset="2"/>
              <a:buNone/>
            </a:pPr>
            <a:endParaRPr lang="en-US" dirty="0"/>
          </a:p>
          <a:p>
            <a:pPr>
              <a:buFont typeface="Wingdings" pitchFamily="2" charset="2"/>
              <a:buNone/>
            </a:pPr>
            <a:r>
              <a:rPr lang="en-US" dirty="0"/>
              <a:t>We shall be using Visual Studio 2019 to write our programs.</a:t>
            </a:r>
          </a:p>
          <a:p>
            <a:endParaRPr lang="en-US" b="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859340"/>
            <a:ext cx="4572000" cy="3139321"/>
          </a:xfrm>
          <a:prstGeom prst="rect">
            <a:avLst/>
          </a:prstGeom>
        </p:spPr>
        <p:txBody>
          <a:bodyPr>
            <a:spAutoFit/>
          </a:bodyPr>
          <a:lstStyle/>
          <a:p>
            <a:r>
              <a:rPr lang="en-US" dirty="0"/>
              <a:t>But before we end this particular session, we need to know about the developments and improvements that have taken place in </a:t>
            </a:r>
            <a:r>
              <a:rPr lang="en-US" b="1" dirty="0" err="1"/>
              <a:t>.Net</a:t>
            </a:r>
            <a:r>
              <a:rPr lang="en-US" b="1" dirty="0"/>
              <a:t> Framework </a:t>
            </a:r>
            <a:r>
              <a:rPr lang="en-US" dirty="0"/>
              <a:t>over years to the current framework called </a:t>
            </a:r>
            <a:r>
              <a:rPr lang="en-US" b="1" dirty="0" err="1"/>
              <a:t>.Net</a:t>
            </a:r>
            <a:r>
              <a:rPr lang="en-US" b="1" dirty="0"/>
              <a:t> Core</a:t>
            </a:r>
            <a:r>
              <a:rPr lang="en-US" dirty="0"/>
              <a:t>.</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5051</TotalTime>
  <Words>3452</Words>
  <Application>Microsoft Office PowerPoint</Application>
  <PresentationFormat>On-screen Show (4:3)</PresentationFormat>
  <Paragraphs>483</Paragraphs>
  <Slides>40</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Consolas</vt:lpstr>
      <vt:lpstr>Verdana</vt:lpstr>
      <vt:lpstr>Wingdings</vt:lpstr>
      <vt:lpstr>Office Theme</vt:lpstr>
      <vt:lpstr> </vt:lpstr>
      <vt:lpstr>        COURSE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COURSE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COURSE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ERIVICS</dc:creator>
  <cp:lastModifiedBy>USER</cp:lastModifiedBy>
  <cp:revision>186</cp:revision>
  <dcterms:created xsi:type="dcterms:W3CDTF">2022-02-27T14:19:58Z</dcterms:created>
  <dcterms:modified xsi:type="dcterms:W3CDTF">2022-03-14T13:33:15Z</dcterms:modified>
</cp:coreProperties>
</file>