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450F-10AB-4A51-8500-B05450895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4D9E-AEDE-4D0A-B9F9-8F6EF6083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0BACA-B55F-4345-B0D9-24D25B6C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44BA-9602-4D91-9F33-83008902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CD75D-92D8-445E-A5F8-A5BC0773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D888-16AC-4D30-8B8B-4A9B9642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A3670-2610-452A-96DE-B6903937D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E5892-2683-4B28-92BD-6D870869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7684-7B45-4A2A-8870-C49D1BDD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AE65-CBC3-454C-B055-EB6A23F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2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639F5-4E89-47E2-9684-35D4841CE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326C7-50AC-423F-8C75-40E2AD2B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EB6C-C904-4387-839D-414E58351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89226-4ABA-4AC3-9187-B60B01099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CB94-273D-4669-9CDB-C68F7B5C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3EE1-77BB-402D-9E12-8510EB0F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43D3-3A95-4431-B70B-5E2D4130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C786-C99A-4233-9A86-D5F1A43D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B747-56BC-40AB-9712-BAC6AE52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DFDE-B998-4D46-B262-8833636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67C2-053D-4FE8-8854-95F02E0C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64B06-B539-4560-9AEA-CB13FF7C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1E5D4-1F94-4138-91B5-B0C8231FD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D7841-7666-4F4C-9501-AA98BF13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D403-CE51-4427-B32E-85B915350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9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19D5-89F0-45E4-BA8E-ED62B542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C91E-932A-46E0-93AC-59CD9EFAB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78C9D-771E-41EF-8815-E759844A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B760-AA20-4701-9966-EDAA2C0E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9E51C-F60A-488A-8ECE-A44AD0EA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42B5F-FC0D-4877-AB24-1383C394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47C5-8E3D-4EB5-9844-6BC670CB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689C6-57DD-4B2F-B2F8-CF5CD5EE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15F8C-32CC-413C-BE47-948E77B2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96369-EF0C-4E92-B954-598A77775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BAE3D-86D4-4F9A-84DD-52773ECB2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9EA0BC-AB82-4B54-AAC0-A0F01CBF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00C59-DED9-437E-B5F1-BCAD1A80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83D12-4EFC-4BC6-9DC0-2F39CBA6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3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C77F-742C-49E7-ACC4-A69A9082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13D3C-07AE-4463-8911-433E407C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E4719-1B9A-4D0A-9AD6-95F4F4C6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09A7E-0E40-43D6-8952-1A271448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7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AAF8D7-F67D-42AF-A10C-0151212C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7CC2E-93A8-4244-863E-F605B806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60778-CE6B-496E-B6DC-1F7F1B8F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41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0C7B-5641-49AC-8C72-1CDC5B5C3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714-052A-44A4-B36C-0D1AFFA2A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26F94-09FF-4BF3-ADD0-6E59185F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9FBE4-95E6-4F6C-8F05-1C140F02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39EE7-E796-4484-B935-99D1BB1C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0CEC-5DC5-4D22-B93E-C5D5385F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66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40AA-B4CE-464A-B9AD-6EA4F0A46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56BA-736B-488D-9D48-242EA277F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1320C-348F-46B6-ABE7-7081C679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282F3-86EF-4041-A463-9F7C0978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3DF57-E435-430B-8F2D-DEE1A317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636AF-AEE6-4D07-8F29-4A7E0F6B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41993-19BB-4FD3-9D92-C71CCCE0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2AE40-42F3-4EEC-8DBA-27BED7E0E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9E9C-C67A-42A6-A8EB-1F0099606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7469-B728-40FE-9E5B-1A46EF1ED9D9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00A6-078D-436D-A784-B819E32200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6FE26-8B36-43E6-A43B-285D497DC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478D6-08F5-4A3D-889E-8E673B48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08AD6E-298D-485E-B112-51EAF6B18956}"/>
              </a:ext>
            </a:extLst>
          </p:cNvPr>
          <p:cNvSpPr/>
          <p:nvPr/>
        </p:nvSpPr>
        <p:spPr>
          <a:xfrm>
            <a:off x="842944" y="2556240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8A629-BCB0-4CE3-B474-A8EEC8E4C9B7}"/>
              </a:ext>
            </a:extLst>
          </p:cNvPr>
          <p:cNvSpPr txBox="1"/>
          <p:nvPr/>
        </p:nvSpPr>
        <p:spPr>
          <a:xfrm>
            <a:off x="1297014" y="2564613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Ce-Borosilicate (250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CA201-6805-4706-B48C-D03ECF83AE59}"/>
              </a:ext>
            </a:extLst>
          </p:cNvPr>
          <p:cNvSpPr/>
          <p:nvPr/>
        </p:nvSpPr>
        <p:spPr>
          <a:xfrm>
            <a:off x="842944" y="2131867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9FBA5-53F2-429F-B33C-E5EBD1C1DE52}"/>
              </a:ext>
            </a:extLst>
          </p:cNvPr>
          <p:cNvSpPr txBox="1"/>
          <p:nvPr/>
        </p:nvSpPr>
        <p:spPr>
          <a:xfrm>
            <a:off x="1819477" y="2163574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35185-66FA-482F-AFC9-BC7E77AAFB1B}"/>
              </a:ext>
            </a:extLst>
          </p:cNvPr>
          <p:cNvSpPr/>
          <p:nvPr/>
        </p:nvSpPr>
        <p:spPr>
          <a:xfrm>
            <a:off x="842944" y="1707490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B029C-EF3E-4421-A78B-4D4088F8CBA2}"/>
              </a:ext>
            </a:extLst>
          </p:cNvPr>
          <p:cNvSpPr txBox="1"/>
          <p:nvPr/>
        </p:nvSpPr>
        <p:spPr>
          <a:xfrm>
            <a:off x="1749542" y="174668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4314E-1FBC-45E6-AECC-D1F1EDB3B192}"/>
              </a:ext>
            </a:extLst>
          </p:cNvPr>
          <p:cNvSpPr/>
          <p:nvPr/>
        </p:nvSpPr>
        <p:spPr>
          <a:xfrm>
            <a:off x="842944" y="1297181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20854-E151-4FDB-A18F-024DB74AFC0A}"/>
              </a:ext>
            </a:extLst>
          </p:cNvPr>
          <p:cNvSpPr txBox="1"/>
          <p:nvPr/>
        </p:nvSpPr>
        <p:spPr>
          <a:xfrm>
            <a:off x="1519575" y="1309465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 Cation (500 nm)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CA52A-CD19-415D-9E6F-FE91FCBE9E36}"/>
              </a:ext>
            </a:extLst>
          </p:cNvPr>
          <p:cNvSpPr/>
          <p:nvPr/>
        </p:nvSpPr>
        <p:spPr>
          <a:xfrm>
            <a:off x="845292" y="873028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6CBC89-C782-4427-BD06-C59F8DDAF3AF}"/>
              </a:ext>
            </a:extLst>
          </p:cNvPr>
          <p:cNvSpPr txBox="1"/>
          <p:nvPr/>
        </p:nvSpPr>
        <p:spPr>
          <a:xfrm>
            <a:off x="1830685" y="898598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8D81D-56E8-4560-B8EC-4E953FA7E8D9}"/>
              </a:ext>
            </a:extLst>
          </p:cNvPr>
          <p:cNvSpPr/>
          <p:nvPr/>
        </p:nvSpPr>
        <p:spPr>
          <a:xfrm>
            <a:off x="845292" y="448655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519F7-8A0A-4051-943A-18C859ACD9DF}"/>
              </a:ext>
            </a:extLst>
          </p:cNvPr>
          <p:cNvSpPr txBox="1"/>
          <p:nvPr/>
        </p:nvSpPr>
        <p:spPr>
          <a:xfrm>
            <a:off x="1883134" y="460153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E9F10-304C-4BA2-AC74-E9F873EF04A8}"/>
              </a:ext>
            </a:extLst>
          </p:cNvPr>
          <p:cNvSpPr/>
          <p:nvPr/>
        </p:nvSpPr>
        <p:spPr>
          <a:xfrm>
            <a:off x="845292" y="24280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C3715-24F7-4DEB-93D1-F66549F660FA}"/>
              </a:ext>
            </a:extLst>
          </p:cNvPr>
          <p:cNvSpPr txBox="1"/>
          <p:nvPr/>
        </p:nvSpPr>
        <p:spPr>
          <a:xfrm>
            <a:off x="1991594" y="5007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 (100 nm)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10605-8641-475B-B2D9-523F99355AA1}"/>
              </a:ext>
            </a:extLst>
          </p:cNvPr>
          <p:cNvSpPr/>
          <p:nvPr/>
        </p:nvSpPr>
        <p:spPr>
          <a:xfrm>
            <a:off x="8695977" y="2615241"/>
            <a:ext cx="317930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AAC42D-72C6-4FEF-93A4-FE64E38E88E8}"/>
              </a:ext>
            </a:extLst>
          </p:cNvPr>
          <p:cNvSpPr txBox="1"/>
          <p:nvPr/>
        </p:nvSpPr>
        <p:spPr>
          <a:xfrm>
            <a:off x="9100810" y="2623614"/>
            <a:ext cx="22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Fused Silica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F8FE5F-D2BA-4681-A167-4D9D9BF4253D}"/>
              </a:ext>
            </a:extLst>
          </p:cNvPr>
          <p:cNvSpPr/>
          <p:nvPr/>
        </p:nvSpPr>
        <p:spPr>
          <a:xfrm>
            <a:off x="8695977" y="2190868"/>
            <a:ext cx="3179301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84A38-40E5-4223-92BA-F3A53CF0A594}"/>
              </a:ext>
            </a:extLst>
          </p:cNvPr>
          <p:cNvSpPr txBox="1"/>
          <p:nvPr/>
        </p:nvSpPr>
        <p:spPr>
          <a:xfrm>
            <a:off x="9623273" y="2222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6018E-B312-4DD9-8860-F923CF2A4AB2}"/>
              </a:ext>
            </a:extLst>
          </p:cNvPr>
          <p:cNvSpPr/>
          <p:nvPr/>
        </p:nvSpPr>
        <p:spPr>
          <a:xfrm>
            <a:off x="8695979" y="1766491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CF6BF-AAE9-4A8C-A3C3-912C4AF5C6F0}"/>
              </a:ext>
            </a:extLst>
          </p:cNvPr>
          <p:cNvSpPr txBox="1"/>
          <p:nvPr/>
        </p:nvSpPr>
        <p:spPr>
          <a:xfrm>
            <a:off x="9553338" y="180568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DC886-17C9-4DBF-9FC3-315D5E62041D}"/>
              </a:ext>
            </a:extLst>
          </p:cNvPr>
          <p:cNvSpPr/>
          <p:nvPr/>
        </p:nvSpPr>
        <p:spPr>
          <a:xfrm>
            <a:off x="8695979" y="1356182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8B6A4C-2BB2-483D-9E71-B98AA5C45430}"/>
              </a:ext>
            </a:extLst>
          </p:cNvPr>
          <p:cNvSpPr txBox="1"/>
          <p:nvPr/>
        </p:nvSpPr>
        <p:spPr>
          <a:xfrm>
            <a:off x="9323371" y="1368466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 Cation (500 nm)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2AD77B-CE3F-4DB4-B224-E0B3E77F6928}"/>
              </a:ext>
            </a:extLst>
          </p:cNvPr>
          <p:cNvSpPr/>
          <p:nvPr/>
        </p:nvSpPr>
        <p:spPr>
          <a:xfrm>
            <a:off x="8695979" y="932029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3A144-431E-435F-AF9B-57EDF676CE15}"/>
              </a:ext>
            </a:extLst>
          </p:cNvPr>
          <p:cNvSpPr txBox="1"/>
          <p:nvPr/>
        </p:nvSpPr>
        <p:spPr>
          <a:xfrm>
            <a:off x="9634481" y="957599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85707-4A68-4813-AF76-0A1F0C2CD499}"/>
              </a:ext>
            </a:extLst>
          </p:cNvPr>
          <p:cNvSpPr/>
          <p:nvPr/>
        </p:nvSpPr>
        <p:spPr>
          <a:xfrm>
            <a:off x="8695979" y="507656"/>
            <a:ext cx="317929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031B19-C9D7-4150-8A2A-F1F602E2B1FC}"/>
              </a:ext>
            </a:extLst>
          </p:cNvPr>
          <p:cNvSpPr txBox="1"/>
          <p:nvPr/>
        </p:nvSpPr>
        <p:spPr>
          <a:xfrm>
            <a:off x="9686930" y="519154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9DA5C-817C-45FB-84AA-70DE2EED9EAA}"/>
              </a:ext>
            </a:extLst>
          </p:cNvPr>
          <p:cNvSpPr/>
          <p:nvPr/>
        </p:nvSpPr>
        <p:spPr>
          <a:xfrm>
            <a:off x="8695981" y="83281"/>
            <a:ext cx="317929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06AA81-604A-41E8-A082-EEDF7A217702}"/>
              </a:ext>
            </a:extLst>
          </p:cNvPr>
          <p:cNvSpPr txBox="1"/>
          <p:nvPr/>
        </p:nvSpPr>
        <p:spPr>
          <a:xfrm>
            <a:off x="9795390" y="1090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 (100 nm)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F29BFC-94AA-498D-88F2-86CFE7CE34EB}"/>
              </a:ext>
            </a:extLst>
          </p:cNvPr>
          <p:cNvSpPr/>
          <p:nvPr/>
        </p:nvSpPr>
        <p:spPr>
          <a:xfrm>
            <a:off x="794920" y="6360268"/>
            <a:ext cx="33317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CDB6C8-1112-4E82-86DB-373298AEFE89}"/>
              </a:ext>
            </a:extLst>
          </p:cNvPr>
          <p:cNvSpPr txBox="1"/>
          <p:nvPr/>
        </p:nvSpPr>
        <p:spPr>
          <a:xfrm>
            <a:off x="1199753" y="636864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Soda Lime Glass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4D191-F632-4CA7-AB5B-C3DFF17EEA6D}"/>
              </a:ext>
            </a:extLst>
          </p:cNvPr>
          <p:cNvSpPr/>
          <p:nvPr/>
        </p:nvSpPr>
        <p:spPr>
          <a:xfrm>
            <a:off x="794920" y="5935895"/>
            <a:ext cx="333169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76FCA-1250-439A-8327-7CB07FAE804E}"/>
              </a:ext>
            </a:extLst>
          </p:cNvPr>
          <p:cNvSpPr txBox="1"/>
          <p:nvPr/>
        </p:nvSpPr>
        <p:spPr>
          <a:xfrm>
            <a:off x="1722216" y="5967602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417C22-62B6-4D57-A244-24A4BB5751F2}"/>
              </a:ext>
            </a:extLst>
          </p:cNvPr>
          <p:cNvSpPr/>
          <p:nvPr/>
        </p:nvSpPr>
        <p:spPr>
          <a:xfrm>
            <a:off x="794922" y="5511518"/>
            <a:ext cx="333169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068D2-F179-4D65-B71E-37C34D9F975B}"/>
              </a:ext>
            </a:extLst>
          </p:cNvPr>
          <p:cNvSpPr txBox="1"/>
          <p:nvPr/>
        </p:nvSpPr>
        <p:spPr>
          <a:xfrm>
            <a:off x="1652281" y="555071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DED553-6ACA-4210-A4BA-48BD007207BC}"/>
              </a:ext>
            </a:extLst>
          </p:cNvPr>
          <p:cNvSpPr/>
          <p:nvPr/>
        </p:nvSpPr>
        <p:spPr>
          <a:xfrm>
            <a:off x="794923" y="5101209"/>
            <a:ext cx="3331697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A5367D-490C-4C0C-B492-9BAE67362747}"/>
              </a:ext>
            </a:extLst>
          </p:cNvPr>
          <p:cNvSpPr txBox="1"/>
          <p:nvPr/>
        </p:nvSpPr>
        <p:spPr>
          <a:xfrm>
            <a:off x="1422314" y="5113493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 Cation (500 nm)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F82D55-0592-423E-8362-B3B5A1D7BB0E}"/>
              </a:ext>
            </a:extLst>
          </p:cNvPr>
          <p:cNvSpPr/>
          <p:nvPr/>
        </p:nvSpPr>
        <p:spPr>
          <a:xfrm>
            <a:off x="794923" y="4677056"/>
            <a:ext cx="331997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4CEE15-C43F-4A3D-908B-CF7FBE3A4A3A}"/>
              </a:ext>
            </a:extLst>
          </p:cNvPr>
          <p:cNvSpPr txBox="1"/>
          <p:nvPr/>
        </p:nvSpPr>
        <p:spPr>
          <a:xfrm>
            <a:off x="1733424" y="4702626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PTAA (30 nm)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5A74F-671E-45E5-A4BA-0C674EBE7851}"/>
              </a:ext>
            </a:extLst>
          </p:cNvPr>
          <p:cNvSpPr/>
          <p:nvPr/>
        </p:nvSpPr>
        <p:spPr>
          <a:xfrm>
            <a:off x="794923" y="4252683"/>
            <a:ext cx="331997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52EFE7-40C7-4F6B-BC6F-D2C426693A71}"/>
              </a:ext>
            </a:extLst>
          </p:cNvPr>
          <p:cNvSpPr txBox="1"/>
          <p:nvPr/>
        </p:nvSpPr>
        <p:spPr>
          <a:xfrm>
            <a:off x="1785873" y="4264181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552F14-D532-42BA-B454-6732A39791D1}"/>
              </a:ext>
            </a:extLst>
          </p:cNvPr>
          <p:cNvSpPr/>
          <p:nvPr/>
        </p:nvSpPr>
        <p:spPr>
          <a:xfrm>
            <a:off x="794923" y="3828308"/>
            <a:ext cx="3319975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47E2C7-549A-4211-9B75-EA41F022FFA2}"/>
              </a:ext>
            </a:extLst>
          </p:cNvPr>
          <p:cNvSpPr txBox="1"/>
          <p:nvPr/>
        </p:nvSpPr>
        <p:spPr>
          <a:xfrm>
            <a:off x="1894333" y="38540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(100 nm)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C131E4-3E65-4619-AE1F-E23480EEF872}"/>
              </a:ext>
            </a:extLst>
          </p:cNvPr>
          <p:cNvSpPr/>
          <p:nvPr/>
        </p:nvSpPr>
        <p:spPr>
          <a:xfrm>
            <a:off x="8679758" y="6405484"/>
            <a:ext cx="320743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899309-E871-486C-B61F-AD510F0C85BD}"/>
              </a:ext>
            </a:extLst>
          </p:cNvPr>
          <p:cNvSpPr txBox="1"/>
          <p:nvPr/>
        </p:nvSpPr>
        <p:spPr>
          <a:xfrm>
            <a:off x="9028323" y="6413857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Soda Lime Glass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EE4E0-06FD-4B35-8F52-5F615FD4924E}"/>
              </a:ext>
            </a:extLst>
          </p:cNvPr>
          <p:cNvSpPr/>
          <p:nvPr/>
        </p:nvSpPr>
        <p:spPr>
          <a:xfrm>
            <a:off x="8679760" y="5981111"/>
            <a:ext cx="320743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CBA0C-2DCE-4CCE-B409-6D4489202540}"/>
              </a:ext>
            </a:extLst>
          </p:cNvPr>
          <p:cNvSpPr txBox="1"/>
          <p:nvPr/>
        </p:nvSpPr>
        <p:spPr>
          <a:xfrm>
            <a:off x="9550786" y="6012818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6FF733-C9C2-4AEA-BA8C-4FFF068942F5}"/>
              </a:ext>
            </a:extLst>
          </p:cNvPr>
          <p:cNvSpPr/>
          <p:nvPr/>
        </p:nvSpPr>
        <p:spPr>
          <a:xfrm>
            <a:off x="8679760" y="5556734"/>
            <a:ext cx="3207437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6AF4F6-43FA-4FFD-ADBE-2905C885F131}"/>
              </a:ext>
            </a:extLst>
          </p:cNvPr>
          <p:cNvSpPr txBox="1"/>
          <p:nvPr/>
        </p:nvSpPr>
        <p:spPr>
          <a:xfrm>
            <a:off x="9480851" y="559592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6BB7C7-B2A7-475B-9CDE-8B99EC4B7B1C}"/>
              </a:ext>
            </a:extLst>
          </p:cNvPr>
          <p:cNvSpPr/>
          <p:nvPr/>
        </p:nvSpPr>
        <p:spPr>
          <a:xfrm>
            <a:off x="8679762" y="5146425"/>
            <a:ext cx="320743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CAFBCD3-EDFB-490A-A5F1-B3299F62DFB4}"/>
              </a:ext>
            </a:extLst>
          </p:cNvPr>
          <p:cNvSpPr txBox="1"/>
          <p:nvPr/>
        </p:nvSpPr>
        <p:spPr>
          <a:xfrm>
            <a:off x="9250884" y="5158709"/>
            <a:ext cx="226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Triple Cation (500 nm)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2D905F-3686-4994-BE4A-727FF348A1D8}"/>
              </a:ext>
            </a:extLst>
          </p:cNvPr>
          <p:cNvSpPr/>
          <p:nvPr/>
        </p:nvSpPr>
        <p:spPr>
          <a:xfrm>
            <a:off x="8679762" y="4722272"/>
            <a:ext cx="320743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23B955-AA56-44C0-AAE8-588F30701F10}"/>
              </a:ext>
            </a:extLst>
          </p:cNvPr>
          <p:cNvSpPr txBox="1"/>
          <p:nvPr/>
        </p:nvSpPr>
        <p:spPr>
          <a:xfrm>
            <a:off x="9561994" y="4747842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E8985D-4008-4BD1-B012-5B8A6D779BD3}"/>
              </a:ext>
            </a:extLst>
          </p:cNvPr>
          <p:cNvSpPr/>
          <p:nvPr/>
        </p:nvSpPr>
        <p:spPr>
          <a:xfrm>
            <a:off x="8679762" y="4297899"/>
            <a:ext cx="3207435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24F904-0ABD-4B73-998F-2868498B417D}"/>
              </a:ext>
            </a:extLst>
          </p:cNvPr>
          <p:cNvSpPr txBox="1"/>
          <p:nvPr/>
        </p:nvSpPr>
        <p:spPr>
          <a:xfrm>
            <a:off x="9614443" y="4309397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847CB-F929-4B56-936B-9D02415D1717}"/>
              </a:ext>
            </a:extLst>
          </p:cNvPr>
          <p:cNvSpPr/>
          <p:nvPr/>
        </p:nvSpPr>
        <p:spPr>
          <a:xfrm>
            <a:off x="8679764" y="3873524"/>
            <a:ext cx="3207434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0BA4A-E4D0-4C0F-AAF1-290A491F107C}"/>
              </a:ext>
            </a:extLst>
          </p:cNvPr>
          <p:cNvSpPr txBox="1"/>
          <p:nvPr/>
        </p:nvSpPr>
        <p:spPr>
          <a:xfrm>
            <a:off x="9722903" y="389931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(100 nm)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7E525-96EC-443D-86B9-835E7918F59E}"/>
              </a:ext>
            </a:extLst>
          </p:cNvPr>
          <p:cNvSpPr txBox="1"/>
          <p:nvPr/>
        </p:nvSpPr>
        <p:spPr>
          <a:xfrm>
            <a:off x="4701580" y="83281"/>
            <a:ext cx="317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Triple Cation</a:t>
            </a:r>
          </a:p>
          <a:p>
            <a:r>
              <a:rPr lang="en-US" sz="3600" b="1" dirty="0"/>
              <a:t>Perovskite Cells</a:t>
            </a:r>
          </a:p>
        </p:txBody>
      </p:sp>
    </p:spTree>
    <p:extLst>
      <p:ext uri="{BB962C8B-B14F-4D97-AF65-F5344CB8AC3E}">
        <p14:creationId xmlns:p14="http://schemas.microsoft.com/office/powerpoint/2010/main" val="359981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08AD6E-298D-485E-B112-51EAF6B18956}"/>
              </a:ext>
            </a:extLst>
          </p:cNvPr>
          <p:cNvSpPr/>
          <p:nvPr/>
        </p:nvSpPr>
        <p:spPr>
          <a:xfrm>
            <a:off x="842944" y="2556240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CCA201-6805-4706-B48C-D03ECF83AE59}"/>
              </a:ext>
            </a:extLst>
          </p:cNvPr>
          <p:cNvSpPr/>
          <p:nvPr/>
        </p:nvSpPr>
        <p:spPr>
          <a:xfrm>
            <a:off x="842944" y="2131867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49FBA5-53F2-429F-B33C-E5EBD1C1DE52}"/>
              </a:ext>
            </a:extLst>
          </p:cNvPr>
          <p:cNvSpPr txBox="1"/>
          <p:nvPr/>
        </p:nvSpPr>
        <p:spPr>
          <a:xfrm>
            <a:off x="1819477" y="2163574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35185-66FA-482F-AFC9-BC7E77AAFB1B}"/>
              </a:ext>
            </a:extLst>
          </p:cNvPr>
          <p:cNvSpPr/>
          <p:nvPr/>
        </p:nvSpPr>
        <p:spPr>
          <a:xfrm>
            <a:off x="842944" y="1707490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1B029C-EF3E-4421-A78B-4D4088F8CBA2}"/>
              </a:ext>
            </a:extLst>
          </p:cNvPr>
          <p:cNvSpPr txBox="1"/>
          <p:nvPr/>
        </p:nvSpPr>
        <p:spPr>
          <a:xfrm>
            <a:off x="1749542" y="174668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4314E-1FBC-45E6-AECC-D1F1EDB3B192}"/>
              </a:ext>
            </a:extLst>
          </p:cNvPr>
          <p:cNvSpPr/>
          <p:nvPr/>
        </p:nvSpPr>
        <p:spPr>
          <a:xfrm>
            <a:off x="842944" y="1297181"/>
            <a:ext cx="343017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20854-E151-4FDB-A18F-024DB74AFC0A}"/>
              </a:ext>
            </a:extLst>
          </p:cNvPr>
          <p:cNvSpPr txBox="1"/>
          <p:nvPr/>
        </p:nvSpPr>
        <p:spPr>
          <a:xfrm>
            <a:off x="1519575" y="1309465"/>
            <a:ext cx="21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CsPbI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 </a:t>
            </a:r>
            <a:r>
              <a:rPr lang="en-US" dirty="0"/>
              <a:t>(250 nm)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3CA52A-CD19-415D-9E6F-FE91FCBE9E36}"/>
              </a:ext>
            </a:extLst>
          </p:cNvPr>
          <p:cNvSpPr/>
          <p:nvPr/>
        </p:nvSpPr>
        <p:spPr>
          <a:xfrm>
            <a:off x="845292" y="873028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8D81D-56E8-4560-B8EC-4E953FA7E8D9}"/>
              </a:ext>
            </a:extLst>
          </p:cNvPr>
          <p:cNvSpPr/>
          <p:nvPr/>
        </p:nvSpPr>
        <p:spPr>
          <a:xfrm>
            <a:off x="845292" y="448655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6519F7-8A0A-4051-943A-18C859ACD9DF}"/>
              </a:ext>
            </a:extLst>
          </p:cNvPr>
          <p:cNvSpPr txBox="1"/>
          <p:nvPr/>
        </p:nvSpPr>
        <p:spPr>
          <a:xfrm>
            <a:off x="1883134" y="460153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E9F10-304C-4BA2-AC74-E9F873EF04A8}"/>
              </a:ext>
            </a:extLst>
          </p:cNvPr>
          <p:cNvSpPr/>
          <p:nvPr/>
        </p:nvSpPr>
        <p:spPr>
          <a:xfrm>
            <a:off x="845292" y="24280"/>
            <a:ext cx="341845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C3715-24F7-4DEB-93D1-F66549F660FA}"/>
              </a:ext>
            </a:extLst>
          </p:cNvPr>
          <p:cNvSpPr txBox="1"/>
          <p:nvPr/>
        </p:nvSpPr>
        <p:spPr>
          <a:xfrm>
            <a:off x="1991594" y="5007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(100 nm)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D10605-8641-475B-B2D9-523F99355AA1}"/>
              </a:ext>
            </a:extLst>
          </p:cNvPr>
          <p:cNvSpPr/>
          <p:nvPr/>
        </p:nvSpPr>
        <p:spPr>
          <a:xfrm>
            <a:off x="8695977" y="2615241"/>
            <a:ext cx="3179302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F8FE5F-D2BA-4681-A167-4D9D9BF4253D}"/>
              </a:ext>
            </a:extLst>
          </p:cNvPr>
          <p:cNvSpPr/>
          <p:nvPr/>
        </p:nvSpPr>
        <p:spPr>
          <a:xfrm>
            <a:off x="8695977" y="2190868"/>
            <a:ext cx="3179301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84A38-40E5-4223-92BA-F3A53CF0A594}"/>
              </a:ext>
            </a:extLst>
          </p:cNvPr>
          <p:cNvSpPr txBox="1"/>
          <p:nvPr/>
        </p:nvSpPr>
        <p:spPr>
          <a:xfrm>
            <a:off x="9623273" y="2222575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46018E-B312-4DD9-8860-F923CF2A4AB2}"/>
              </a:ext>
            </a:extLst>
          </p:cNvPr>
          <p:cNvSpPr/>
          <p:nvPr/>
        </p:nvSpPr>
        <p:spPr>
          <a:xfrm>
            <a:off x="8695979" y="1766491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CF6BF-AAE9-4A8C-A3C3-912C4AF5C6F0}"/>
              </a:ext>
            </a:extLst>
          </p:cNvPr>
          <p:cNvSpPr txBox="1"/>
          <p:nvPr/>
        </p:nvSpPr>
        <p:spPr>
          <a:xfrm>
            <a:off x="9553338" y="1805683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EDC886-17C9-4DBF-9FC3-315D5E62041D}"/>
              </a:ext>
            </a:extLst>
          </p:cNvPr>
          <p:cNvSpPr/>
          <p:nvPr/>
        </p:nvSpPr>
        <p:spPr>
          <a:xfrm>
            <a:off x="8695979" y="1356182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2AD77B-CE3F-4DB4-B224-E0B3E77F6928}"/>
              </a:ext>
            </a:extLst>
          </p:cNvPr>
          <p:cNvSpPr/>
          <p:nvPr/>
        </p:nvSpPr>
        <p:spPr>
          <a:xfrm>
            <a:off x="8695979" y="932029"/>
            <a:ext cx="31793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53A144-431E-435F-AF9B-57EDF676CE15}"/>
              </a:ext>
            </a:extLst>
          </p:cNvPr>
          <p:cNvSpPr txBox="1"/>
          <p:nvPr/>
        </p:nvSpPr>
        <p:spPr>
          <a:xfrm>
            <a:off x="9634481" y="957599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785707-4A68-4813-AF76-0A1F0C2CD499}"/>
              </a:ext>
            </a:extLst>
          </p:cNvPr>
          <p:cNvSpPr/>
          <p:nvPr/>
        </p:nvSpPr>
        <p:spPr>
          <a:xfrm>
            <a:off x="8695979" y="507656"/>
            <a:ext cx="317929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031B19-C9D7-4150-8A2A-F1F602E2B1FC}"/>
              </a:ext>
            </a:extLst>
          </p:cNvPr>
          <p:cNvSpPr txBox="1"/>
          <p:nvPr/>
        </p:nvSpPr>
        <p:spPr>
          <a:xfrm>
            <a:off x="9686930" y="519154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69DA5C-817C-45FB-84AA-70DE2EED9EAA}"/>
              </a:ext>
            </a:extLst>
          </p:cNvPr>
          <p:cNvSpPr/>
          <p:nvPr/>
        </p:nvSpPr>
        <p:spPr>
          <a:xfrm>
            <a:off x="8695981" y="83281"/>
            <a:ext cx="317929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06AA81-604A-41E8-A082-EEDF7A217702}"/>
              </a:ext>
            </a:extLst>
          </p:cNvPr>
          <p:cNvSpPr txBox="1"/>
          <p:nvPr/>
        </p:nvSpPr>
        <p:spPr>
          <a:xfrm>
            <a:off x="9795390" y="109071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 (100 nm)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F29BFC-94AA-498D-88F2-86CFE7CE34EB}"/>
              </a:ext>
            </a:extLst>
          </p:cNvPr>
          <p:cNvSpPr/>
          <p:nvPr/>
        </p:nvSpPr>
        <p:spPr>
          <a:xfrm>
            <a:off x="8743170" y="6360268"/>
            <a:ext cx="3331700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CDB6C8-1112-4E82-86DB-373298AEFE89}"/>
              </a:ext>
            </a:extLst>
          </p:cNvPr>
          <p:cNvSpPr txBox="1"/>
          <p:nvPr/>
        </p:nvSpPr>
        <p:spPr>
          <a:xfrm>
            <a:off x="9148003" y="6368641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Soda Lime Glass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B4D191-F632-4CA7-AB5B-C3DFF17EEA6D}"/>
              </a:ext>
            </a:extLst>
          </p:cNvPr>
          <p:cNvSpPr/>
          <p:nvPr/>
        </p:nvSpPr>
        <p:spPr>
          <a:xfrm>
            <a:off x="8743170" y="5935895"/>
            <a:ext cx="333169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E76FCA-1250-439A-8327-7CB07FAE804E}"/>
              </a:ext>
            </a:extLst>
          </p:cNvPr>
          <p:cNvSpPr txBox="1"/>
          <p:nvPr/>
        </p:nvSpPr>
        <p:spPr>
          <a:xfrm>
            <a:off x="9670466" y="5967602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417C22-62B6-4D57-A244-24A4BB5751F2}"/>
              </a:ext>
            </a:extLst>
          </p:cNvPr>
          <p:cNvSpPr/>
          <p:nvPr/>
        </p:nvSpPr>
        <p:spPr>
          <a:xfrm>
            <a:off x="8743172" y="5511518"/>
            <a:ext cx="333169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F068D2-F179-4D65-B71E-37C34D9F975B}"/>
              </a:ext>
            </a:extLst>
          </p:cNvPr>
          <p:cNvSpPr txBox="1"/>
          <p:nvPr/>
        </p:nvSpPr>
        <p:spPr>
          <a:xfrm>
            <a:off x="9600531" y="555071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DED553-6ACA-4210-A4BA-48BD007207BC}"/>
              </a:ext>
            </a:extLst>
          </p:cNvPr>
          <p:cNvSpPr/>
          <p:nvPr/>
        </p:nvSpPr>
        <p:spPr>
          <a:xfrm>
            <a:off x="8743173" y="5101209"/>
            <a:ext cx="3331697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F82D55-0592-423E-8362-B3B5A1D7BB0E}"/>
              </a:ext>
            </a:extLst>
          </p:cNvPr>
          <p:cNvSpPr/>
          <p:nvPr/>
        </p:nvSpPr>
        <p:spPr>
          <a:xfrm>
            <a:off x="8743173" y="4677056"/>
            <a:ext cx="331997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65A74F-671E-45E5-A4BA-0C674EBE7851}"/>
              </a:ext>
            </a:extLst>
          </p:cNvPr>
          <p:cNvSpPr/>
          <p:nvPr/>
        </p:nvSpPr>
        <p:spPr>
          <a:xfrm>
            <a:off x="8743173" y="4252683"/>
            <a:ext cx="331997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52EFE7-40C7-4F6B-BC6F-D2C426693A71}"/>
              </a:ext>
            </a:extLst>
          </p:cNvPr>
          <p:cNvSpPr txBox="1"/>
          <p:nvPr/>
        </p:nvSpPr>
        <p:spPr>
          <a:xfrm>
            <a:off x="9734123" y="4264181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552F14-D532-42BA-B454-6732A39791D1}"/>
              </a:ext>
            </a:extLst>
          </p:cNvPr>
          <p:cNvSpPr/>
          <p:nvPr/>
        </p:nvSpPr>
        <p:spPr>
          <a:xfrm>
            <a:off x="8743173" y="3828308"/>
            <a:ext cx="3319975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47E2C7-549A-4211-9B75-EA41F022FFA2}"/>
              </a:ext>
            </a:extLst>
          </p:cNvPr>
          <p:cNvSpPr txBox="1"/>
          <p:nvPr/>
        </p:nvSpPr>
        <p:spPr>
          <a:xfrm>
            <a:off x="9842583" y="385409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 (100 nm)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DC131E4-3E65-4619-AE1F-E23480EEF872}"/>
              </a:ext>
            </a:extLst>
          </p:cNvPr>
          <p:cNvSpPr/>
          <p:nvPr/>
        </p:nvSpPr>
        <p:spPr>
          <a:xfrm>
            <a:off x="970660" y="6405484"/>
            <a:ext cx="3207439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2EE4E0-06FD-4B35-8F52-5F615FD4924E}"/>
              </a:ext>
            </a:extLst>
          </p:cNvPr>
          <p:cNvSpPr/>
          <p:nvPr/>
        </p:nvSpPr>
        <p:spPr>
          <a:xfrm>
            <a:off x="970662" y="5981111"/>
            <a:ext cx="3207438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8CBA0C-2DCE-4CCE-B409-6D4489202540}"/>
              </a:ext>
            </a:extLst>
          </p:cNvPr>
          <p:cNvSpPr txBox="1"/>
          <p:nvPr/>
        </p:nvSpPr>
        <p:spPr>
          <a:xfrm>
            <a:off x="1841688" y="6012818"/>
            <a:ext cx="140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ITO (150 nm)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A6FF733-C9C2-4AEA-BA8C-4FFF068942F5}"/>
              </a:ext>
            </a:extLst>
          </p:cNvPr>
          <p:cNvSpPr/>
          <p:nvPr/>
        </p:nvSpPr>
        <p:spPr>
          <a:xfrm>
            <a:off x="970662" y="5556734"/>
            <a:ext cx="3207437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6AF4F6-43FA-4FFD-ADBE-2905C885F131}"/>
              </a:ext>
            </a:extLst>
          </p:cNvPr>
          <p:cNvSpPr txBox="1"/>
          <p:nvPr/>
        </p:nvSpPr>
        <p:spPr>
          <a:xfrm>
            <a:off x="1771753" y="5595926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SnO2 (50 nm)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6BB7C7-B2A7-475B-9CDE-8B99EC4B7B1C}"/>
              </a:ext>
            </a:extLst>
          </p:cNvPr>
          <p:cNvSpPr/>
          <p:nvPr/>
        </p:nvSpPr>
        <p:spPr>
          <a:xfrm>
            <a:off x="970664" y="5146425"/>
            <a:ext cx="320743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A2D905F-3686-4994-BE4A-727FF348A1D8}"/>
              </a:ext>
            </a:extLst>
          </p:cNvPr>
          <p:cNvSpPr/>
          <p:nvPr/>
        </p:nvSpPr>
        <p:spPr>
          <a:xfrm>
            <a:off x="970664" y="4722272"/>
            <a:ext cx="3207436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23B955-AA56-44C0-AAE8-588F30701F10}"/>
              </a:ext>
            </a:extLst>
          </p:cNvPr>
          <p:cNvSpPr txBox="1"/>
          <p:nvPr/>
        </p:nvSpPr>
        <p:spPr>
          <a:xfrm>
            <a:off x="1852896" y="4747842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E8985D-4008-4BD1-B012-5B8A6D779BD3}"/>
              </a:ext>
            </a:extLst>
          </p:cNvPr>
          <p:cNvSpPr/>
          <p:nvPr/>
        </p:nvSpPr>
        <p:spPr>
          <a:xfrm>
            <a:off x="970664" y="4297899"/>
            <a:ext cx="3207435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B24F904-0ABD-4B73-998F-2868498B417D}"/>
              </a:ext>
            </a:extLst>
          </p:cNvPr>
          <p:cNvSpPr txBox="1"/>
          <p:nvPr/>
        </p:nvSpPr>
        <p:spPr>
          <a:xfrm>
            <a:off x="1905345" y="4309397"/>
            <a:ext cx="1541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MoOx</a:t>
            </a:r>
            <a:r>
              <a:rPr lang="en-US" dirty="0"/>
              <a:t> (15 nm)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847CB-F929-4B56-936B-9D02415D1717}"/>
              </a:ext>
            </a:extLst>
          </p:cNvPr>
          <p:cNvSpPr/>
          <p:nvPr/>
        </p:nvSpPr>
        <p:spPr>
          <a:xfrm>
            <a:off x="970666" y="3873524"/>
            <a:ext cx="3207434" cy="4220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0BA4A-E4D0-4C0F-AAF1-290A491F107C}"/>
              </a:ext>
            </a:extLst>
          </p:cNvPr>
          <p:cNvSpPr txBox="1"/>
          <p:nvPr/>
        </p:nvSpPr>
        <p:spPr>
          <a:xfrm>
            <a:off x="2013805" y="3899314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 (100 nm)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7E525-96EC-443D-86B9-835E7918F59E}"/>
              </a:ext>
            </a:extLst>
          </p:cNvPr>
          <p:cNvSpPr txBox="1"/>
          <p:nvPr/>
        </p:nvSpPr>
        <p:spPr>
          <a:xfrm>
            <a:off x="4701580" y="83281"/>
            <a:ext cx="31752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All-Inorganic</a:t>
            </a:r>
          </a:p>
          <a:p>
            <a:r>
              <a:rPr lang="en-US" sz="3600" b="1" dirty="0"/>
              <a:t>Perovskite Cells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CA3A3C-4629-4579-87F5-247D5B383E14}"/>
              </a:ext>
            </a:extLst>
          </p:cNvPr>
          <p:cNvSpPr txBox="1"/>
          <p:nvPr/>
        </p:nvSpPr>
        <p:spPr>
          <a:xfrm>
            <a:off x="1274673" y="2599163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Soda Lime Glass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7B096-8663-4483-B84A-75ED847F525C}"/>
              </a:ext>
            </a:extLst>
          </p:cNvPr>
          <p:cNvSpPr txBox="1"/>
          <p:nvPr/>
        </p:nvSpPr>
        <p:spPr>
          <a:xfrm>
            <a:off x="1899892" y="930139"/>
            <a:ext cx="144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PTAA (30 nm)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55D6ED-1EFE-4B35-AE22-0CAD0EE35FC7}"/>
              </a:ext>
            </a:extLst>
          </p:cNvPr>
          <p:cNvSpPr txBox="1"/>
          <p:nvPr/>
        </p:nvSpPr>
        <p:spPr>
          <a:xfrm>
            <a:off x="9423277" y="1405593"/>
            <a:ext cx="21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CsPbI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 </a:t>
            </a:r>
            <a:r>
              <a:rPr lang="en-US" dirty="0"/>
              <a:t>(250 nm)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66A025-BDF7-4A11-B118-EB1C3850F229}"/>
              </a:ext>
            </a:extLst>
          </p:cNvPr>
          <p:cNvSpPr txBox="1"/>
          <p:nvPr/>
        </p:nvSpPr>
        <p:spPr>
          <a:xfrm>
            <a:off x="9505337" y="5131191"/>
            <a:ext cx="21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CsPbI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 </a:t>
            </a:r>
            <a:r>
              <a:rPr lang="en-US" dirty="0"/>
              <a:t>(250 nm)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6458E9-3725-41E6-9B3F-A3D3DF9BD206}"/>
              </a:ext>
            </a:extLst>
          </p:cNvPr>
          <p:cNvSpPr txBox="1"/>
          <p:nvPr/>
        </p:nvSpPr>
        <p:spPr>
          <a:xfrm>
            <a:off x="1653216" y="5171050"/>
            <a:ext cx="21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CsPbI</a:t>
            </a:r>
            <a:r>
              <a:rPr lang="en-US" sz="18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Br </a:t>
            </a:r>
            <a:r>
              <a:rPr lang="en-US" dirty="0"/>
              <a:t>(250 nm)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FFFB53-FA6F-4C66-97D4-5F4147823365}"/>
              </a:ext>
            </a:extLst>
          </p:cNvPr>
          <p:cNvSpPr txBox="1"/>
          <p:nvPr/>
        </p:nvSpPr>
        <p:spPr>
          <a:xfrm>
            <a:off x="9076454" y="2634953"/>
            <a:ext cx="249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Ce-Borosilicate (250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2C2F66-2607-4B59-8BD4-107246C80527}"/>
              </a:ext>
            </a:extLst>
          </p:cNvPr>
          <p:cNvSpPr txBox="1"/>
          <p:nvPr/>
        </p:nvSpPr>
        <p:spPr>
          <a:xfrm>
            <a:off x="1433918" y="6421894"/>
            <a:ext cx="228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Fused Silica (1000 </a:t>
            </a:r>
            <a:r>
              <a:rPr lang="el-GR" dirty="0"/>
              <a:t>μ</a:t>
            </a:r>
            <a:r>
              <a:rPr lang="en-US" dirty="0"/>
              <a:t>m)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71307E-7F5D-418A-BE41-4C8C1C430982}"/>
              </a:ext>
            </a:extLst>
          </p:cNvPr>
          <p:cNvSpPr txBox="1"/>
          <p:nvPr/>
        </p:nvSpPr>
        <p:spPr>
          <a:xfrm>
            <a:off x="9770665" y="4703291"/>
            <a:ext cx="1645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SPIRO (150 nm)</a:t>
            </a:r>
          </a:p>
        </p:txBody>
      </p:sp>
    </p:spTree>
    <p:extLst>
      <p:ext uri="{BB962C8B-B14F-4D97-AF65-F5344CB8AC3E}">
        <p14:creationId xmlns:p14="http://schemas.microsoft.com/office/powerpoint/2010/main" val="217869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A88FB595-5D3C-4CF9-A95C-C154645E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80" y="1630753"/>
            <a:ext cx="4663840" cy="44042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71A3A-45C1-42ED-8B44-F666B85A8C89}"/>
              </a:ext>
            </a:extLst>
          </p:cNvPr>
          <p:cNvSpPr txBox="1"/>
          <p:nvPr/>
        </p:nvSpPr>
        <p:spPr>
          <a:xfrm>
            <a:off x="2590456" y="296204"/>
            <a:ext cx="7011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Electrode pattern on the solar cell </a:t>
            </a:r>
          </a:p>
        </p:txBody>
      </p:sp>
    </p:spTree>
    <p:extLst>
      <p:ext uri="{BB962C8B-B14F-4D97-AF65-F5344CB8AC3E}">
        <p14:creationId xmlns:p14="http://schemas.microsoft.com/office/powerpoint/2010/main" val="6285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371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Afshari, Hadi</dc:creator>
  <cp:lastModifiedBy>Afshari, Hadi</cp:lastModifiedBy>
  <cp:revision>3</cp:revision>
  <dcterms:created xsi:type="dcterms:W3CDTF">2021-08-06T00:11:38Z</dcterms:created>
  <dcterms:modified xsi:type="dcterms:W3CDTF">2021-08-06T00:41:05Z</dcterms:modified>
</cp:coreProperties>
</file>