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6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22448" y="2278379"/>
            <a:ext cx="6448425" cy="134620"/>
          </a:xfrm>
          <a:custGeom>
            <a:avLst/>
            <a:gdLst/>
            <a:ahLst/>
            <a:cxnLst/>
            <a:rect l="l" t="t" r="r" b="b"/>
            <a:pathLst>
              <a:path w="6448425" h="134619">
                <a:moveTo>
                  <a:pt x="6448044" y="0"/>
                </a:moveTo>
                <a:lnTo>
                  <a:pt x="0" y="0"/>
                </a:lnTo>
                <a:lnTo>
                  <a:pt x="0" y="134112"/>
                </a:lnTo>
                <a:lnTo>
                  <a:pt x="6448044" y="134112"/>
                </a:lnTo>
                <a:lnTo>
                  <a:pt x="644804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192000" y="0"/>
                </a:moveTo>
                <a:lnTo>
                  <a:pt x="0" y="0"/>
                </a:lnTo>
                <a:lnTo>
                  <a:pt x="0" y="903732"/>
                </a:lnTo>
                <a:lnTo>
                  <a:pt x="12192000" y="903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8752" y="169240"/>
            <a:ext cx="62544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380" y="1972835"/>
            <a:ext cx="11283238" cy="324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54537"/>
            <a:ext cx="706119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2461" y="6454537"/>
            <a:ext cx="238125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等线" panose="02010600030101010101" charset="-122"/>
                <a:cs typeface="等线" panose="02010600030101010101" charset="-122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0.jpe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jpeg"/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jpe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jpe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82039"/>
            <a:ext cx="12192000" cy="4058920"/>
            <a:chOff x="0" y="1082039"/>
            <a:chExt cx="12192000" cy="4058920"/>
          </a:xfrm>
        </p:grpSpPr>
        <p:sp>
          <p:nvSpPr>
            <p:cNvPr id="3" name="object 3"/>
            <p:cNvSpPr/>
            <p:nvPr/>
          </p:nvSpPr>
          <p:spPr>
            <a:xfrm>
              <a:off x="18278" y="1100321"/>
              <a:ext cx="12173721" cy="404013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302763"/>
              <a:ext cx="12191999" cy="1778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082039"/>
              <a:ext cx="12192000" cy="3965575"/>
            </a:xfrm>
            <a:custGeom>
              <a:avLst/>
              <a:gdLst/>
              <a:ahLst/>
              <a:cxnLst/>
              <a:rect l="l" t="t" r="r" b="b"/>
              <a:pathLst>
                <a:path w="12192000" h="3965575">
                  <a:moveTo>
                    <a:pt x="12192000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12192000" y="39654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457" y="2410790"/>
            <a:ext cx="118262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1219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F1F1F1"/>
                </a:solidFill>
              </a:rPr>
              <a:t>TextShield: </a:t>
            </a:r>
            <a:r>
              <a:rPr sz="4000" spc="-25" dirty="0">
                <a:solidFill>
                  <a:srgbClr val="F1F1F1"/>
                </a:solidFill>
              </a:rPr>
              <a:t>Robust </a:t>
            </a:r>
            <a:r>
              <a:rPr sz="4000" spc="-105" dirty="0">
                <a:solidFill>
                  <a:srgbClr val="F1F1F1"/>
                </a:solidFill>
              </a:rPr>
              <a:t>Text </a:t>
            </a:r>
            <a:r>
              <a:rPr sz="4000" spc="-10" dirty="0">
                <a:solidFill>
                  <a:srgbClr val="F1F1F1"/>
                </a:solidFill>
              </a:rPr>
              <a:t>Classification </a:t>
            </a:r>
            <a:r>
              <a:rPr sz="4000" spc="-5" dirty="0">
                <a:solidFill>
                  <a:srgbClr val="F1F1F1"/>
                </a:solidFill>
              </a:rPr>
              <a:t>Based on  </a:t>
            </a:r>
            <a:r>
              <a:rPr sz="4000" spc="-10" dirty="0">
                <a:solidFill>
                  <a:srgbClr val="F1F1F1"/>
                </a:solidFill>
              </a:rPr>
              <a:t>Multimodal </a:t>
            </a:r>
            <a:r>
              <a:rPr sz="4000" spc="-5" dirty="0">
                <a:solidFill>
                  <a:srgbClr val="F1F1F1"/>
                </a:solidFill>
              </a:rPr>
              <a:t>Embedding and </a:t>
            </a:r>
            <a:r>
              <a:rPr sz="4000" spc="-20" dirty="0">
                <a:solidFill>
                  <a:srgbClr val="F1F1F1"/>
                </a:solidFill>
              </a:rPr>
              <a:t>Neural </a:t>
            </a:r>
            <a:r>
              <a:rPr sz="4000" spc="-10" dirty="0">
                <a:solidFill>
                  <a:srgbClr val="F1F1F1"/>
                </a:solidFill>
              </a:rPr>
              <a:t>Machine</a:t>
            </a:r>
            <a:r>
              <a:rPr sz="4000" spc="135" dirty="0">
                <a:solidFill>
                  <a:srgbClr val="F1F1F1"/>
                </a:solidFill>
              </a:rPr>
              <a:t> </a:t>
            </a:r>
            <a:r>
              <a:rPr sz="4000" spc="-35" dirty="0">
                <a:solidFill>
                  <a:srgbClr val="F1F1F1"/>
                </a:solidFill>
              </a:rPr>
              <a:t>Translation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533704" y="5334177"/>
            <a:ext cx="6717030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93545" algn="l"/>
                <a:tab pos="3495040" algn="l"/>
                <a:tab pos="5172710" algn="l"/>
              </a:tabLst>
            </a:pPr>
            <a:r>
              <a:rPr sz="2800" b="1" spc="-15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Jinfeng</a:t>
            </a:r>
            <a:r>
              <a:rPr sz="2800" b="1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Li	</a:t>
            </a:r>
            <a:r>
              <a:rPr sz="2800" b="1" spc="-1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</a:rPr>
              <a:t>Tianyu</a:t>
            </a:r>
            <a:r>
              <a:rPr sz="2800" b="1" spc="2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4471C4"/>
                </a:solidFill>
                <a:latin typeface="Calibri" panose="020F0502020204030204"/>
                <a:cs typeface="Calibri" panose="020F0502020204030204"/>
              </a:rPr>
              <a:t>Du	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Shouling</a:t>
            </a:r>
            <a:r>
              <a:rPr sz="2400" b="1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Ji	</a:t>
            </a:r>
            <a:r>
              <a:rPr sz="2400" b="1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Rong</a:t>
            </a:r>
            <a:r>
              <a:rPr sz="2400" b="1" spc="-7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Zhang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443611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USENIX </a:t>
            </a:r>
            <a:r>
              <a:rPr sz="2000" b="1" spc="-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2000" b="1" spc="-7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2020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3447" y="5367324"/>
            <a:ext cx="1072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Quan</a:t>
            </a:r>
            <a:r>
              <a:rPr sz="2400" b="1" spc="-8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Lu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1842" y="5367324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Min</a:t>
            </a:r>
            <a:r>
              <a:rPr sz="2400" b="1" spc="-8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Yang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4661" y="5367324"/>
            <a:ext cx="1351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Ting</a:t>
            </a:r>
            <a:r>
              <a:rPr sz="2400" b="1" spc="-8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Wang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59" y="152171"/>
            <a:ext cx="2278380" cy="84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41191" y="185928"/>
            <a:ext cx="209702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6361" y="164775"/>
            <a:ext cx="2666937" cy="734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38359" y="118871"/>
            <a:ext cx="2069592" cy="76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0744199" y="6284992"/>
            <a:ext cx="706119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/</a:t>
            </a:r>
            <a:r>
              <a:rPr lang="en-US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85" y="169240"/>
            <a:ext cx="6334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 Definition </a:t>
            </a:r>
            <a:r>
              <a:rPr dirty="0"/>
              <a:t>and </a:t>
            </a:r>
            <a:r>
              <a:rPr spc="-15" dirty="0"/>
              <a:t>Threat</a:t>
            </a:r>
            <a:r>
              <a:rPr spc="-125" dirty="0"/>
              <a:t> </a:t>
            </a:r>
            <a:r>
              <a:rPr spc="-5" dirty="0"/>
              <a:t>Model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095115" y="2233041"/>
            <a:ext cx="603250" cy="212090"/>
          </a:xfrm>
          <a:custGeom>
            <a:avLst/>
            <a:gdLst/>
            <a:ahLst/>
            <a:cxnLst/>
            <a:rect l="l" t="t" r="r" b="b"/>
            <a:pathLst>
              <a:path w="603250" h="212089">
                <a:moveTo>
                  <a:pt x="535686" y="0"/>
                </a:moveTo>
                <a:lnTo>
                  <a:pt x="532764" y="8636"/>
                </a:lnTo>
                <a:lnTo>
                  <a:pt x="544978" y="13946"/>
                </a:lnTo>
                <a:lnTo>
                  <a:pt x="555513" y="21304"/>
                </a:lnTo>
                <a:lnTo>
                  <a:pt x="576927" y="55431"/>
                </a:lnTo>
                <a:lnTo>
                  <a:pt x="583946" y="104901"/>
                </a:lnTo>
                <a:lnTo>
                  <a:pt x="583160" y="123571"/>
                </a:lnTo>
                <a:lnTo>
                  <a:pt x="571373" y="169291"/>
                </a:lnTo>
                <a:lnTo>
                  <a:pt x="545119" y="197865"/>
                </a:lnTo>
                <a:lnTo>
                  <a:pt x="533019" y="203200"/>
                </a:lnTo>
                <a:lnTo>
                  <a:pt x="535686" y="211836"/>
                </a:lnTo>
                <a:lnTo>
                  <a:pt x="576208" y="187707"/>
                </a:lnTo>
                <a:lnTo>
                  <a:pt x="598884" y="143335"/>
                </a:lnTo>
                <a:lnTo>
                  <a:pt x="603250" y="105918"/>
                </a:lnTo>
                <a:lnTo>
                  <a:pt x="602156" y="86536"/>
                </a:lnTo>
                <a:lnTo>
                  <a:pt x="585851" y="37084"/>
                </a:lnTo>
                <a:lnTo>
                  <a:pt x="551096" y="5544"/>
                </a:lnTo>
                <a:lnTo>
                  <a:pt x="535686" y="0"/>
                </a:lnTo>
                <a:close/>
              </a:path>
              <a:path w="603250" h="212089">
                <a:moveTo>
                  <a:pt x="67437" y="0"/>
                </a:moveTo>
                <a:lnTo>
                  <a:pt x="27092" y="24110"/>
                </a:lnTo>
                <a:lnTo>
                  <a:pt x="4317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4" y="104901"/>
                </a:lnTo>
                <a:lnTo>
                  <a:pt x="20087" y="86776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9148" y="916843"/>
            <a:ext cx="10478135" cy="28619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95"/>
              </a:spcBef>
              <a:buFont typeface="Wingdings" panose="05000000000000000000"/>
              <a:buChar char=""/>
              <a:tabLst>
                <a:tab pos="406400" algn="l"/>
              </a:tabLst>
            </a:pPr>
            <a:r>
              <a:rPr sz="2400" b="1" spc="-15" dirty="0">
                <a:latin typeface="Calibri" panose="020F0502020204030204"/>
                <a:cs typeface="Calibri" panose="020F0502020204030204"/>
              </a:rPr>
              <a:t>Threat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Model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22910" marR="55880" indent="457200">
              <a:lnSpc>
                <a:spcPct val="120000"/>
              </a:lnSpc>
              <a:spcBef>
                <a:spcPts val="315"/>
              </a:spcBef>
              <a:tabLst>
                <a:tab pos="423164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Given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classification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800" spc="25" dirty="0">
                <a:latin typeface="Cambria Math" panose="02040503050406030204"/>
                <a:cs typeface="Cambria Math" panose="02040503050406030204"/>
              </a:rPr>
              <a:t>𝐹(∙)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attacker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sz="1800" dirty="0">
                <a:latin typeface="Calibri" panose="020F0502020204030204"/>
                <a:cs typeface="Calibri" panose="020F0502020204030204"/>
              </a:rPr>
              <a:t>query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access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classification confidence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returned by this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model, aims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generate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 </a:t>
            </a:r>
            <a:r>
              <a:rPr sz="1800" spc="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7" baseline="-15000" dirty="0">
                <a:latin typeface="Cambria Math" panose="02040503050406030204"/>
                <a:cs typeface="Cambria Math" panose="02040503050406030204"/>
              </a:rPr>
              <a:t>𝒂𝒅𝒗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its benign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counterpart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𝒙 ∈ 𝒳 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whose label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𝑦 ∈ </a:t>
            </a:r>
            <a:r>
              <a:rPr sz="1800" spc="25" dirty="0">
                <a:latin typeface="Cambria Math" panose="02040503050406030204"/>
                <a:cs typeface="Cambria Math" panose="02040503050406030204"/>
              </a:rPr>
              <a:t>𝒴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such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𝐹 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800" spc="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7" baseline="-15000" dirty="0">
                <a:latin typeface="Cambria Math" panose="02040503050406030204"/>
                <a:cs typeface="Cambria Math" panose="02040503050406030204"/>
              </a:rPr>
              <a:t>𝒂𝒅𝒗	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= 𝑡 </a:t>
            </a:r>
            <a:r>
              <a:rPr sz="1800" spc="-5" dirty="0">
                <a:latin typeface="Cambria Math" panose="02040503050406030204"/>
                <a:cs typeface="Cambria Math" panose="02040503050406030204"/>
              </a:rPr>
              <a:t>(𝑡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≠</a:t>
            </a:r>
            <a:r>
              <a:rPr sz="1800" spc="2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800" spc="10" dirty="0">
                <a:latin typeface="Cambria Math" panose="02040503050406030204"/>
                <a:cs typeface="Cambria Math" panose="02040503050406030204"/>
              </a:rPr>
              <a:t>𝑦)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406400" indent="-342900">
              <a:lnSpc>
                <a:spcPct val="100000"/>
              </a:lnSpc>
              <a:buFont typeface="Wingdings" panose="05000000000000000000"/>
              <a:buChar char=""/>
              <a:tabLst>
                <a:tab pos="406400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Definition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80110">
              <a:lnSpc>
                <a:spcPct val="100000"/>
              </a:lnSpc>
              <a:spcBef>
                <a:spcPts val="745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aim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defend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leveraging neural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machine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translation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(NMT)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restore 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22" baseline="-15000" dirty="0">
                <a:latin typeface="Cambria Math" panose="02040503050406030204"/>
                <a:cs typeface="Cambria Math" panose="02040503050406030204"/>
              </a:rPr>
              <a:t>𝒂𝒅𝒗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291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universally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improving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robustness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30" dirty="0">
                <a:latin typeface="Cambria Math" panose="02040503050406030204"/>
                <a:cs typeface="Cambria Math" panose="02040503050406030204"/>
              </a:rPr>
              <a:t>𝐹(∙)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multimodal embedding.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Formally,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defense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18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1083" y="4119040"/>
            <a:ext cx="3579442" cy="4280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9627" y="4716526"/>
            <a:ext cx="9749790" cy="7086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sz="1800" spc="35" dirty="0">
                <a:latin typeface="Cambria Math" panose="02040503050406030204"/>
                <a:cs typeface="Cambria Math" panose="02040503050406030204"/>
              </a:rPr>
              <a:t>𝐸</a:t>
            </a:r>
            <a:r>
              <a:rPr sz="1950" spc="52" baseline="-15000" dirty="0">
                <a:latin typeface="Cambria Math" panose="02040503050406030204"/>
                <a:cs typeface="Cambria Math" panose="02040503050406030204"/>
              </a:rPr>
              <a:t>𝑠𝑔𝑝</a:t>
            </a:r>
            <a:r>
              <a:rPr sz="1800" spc="35" dirty="0">
                <a:latin typeface="Cambria Math" panose="02040503050406030204"/>
                <a:cs typeface="Cambria Math" panose="02040503050406030204"/>
              </a:rPr>
              <a:t>(∙)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multimodal embedding function, </a:t>
            </a:r>
            <a:r>
              <a:rPr sz="1800" spc="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7" baseline="28000" dirty="0">
                <a:latin typeface="Cambria Math" panose="02040503050406030204"/>
                <a:cs typeface="Cambria Math" panose="02040503050406030204"/>
              </a:rPr>
              <a:t>∗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candidate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 corrected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22" baseline="-15000" dirty="0">
                <a:latin typeface="Cambria Math" panose="02040503050406030204"/>
                <a:cs typeface="Cambria Math" panose="02040503050406030204"/>
              </a:rPr>
              <a:t>𝒂𝒅𝒗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800" spc="15" dirty="0">
                <a:latin typeface="Cambria Math" panose="02040503050406030204"/>
                <a:cs typeface="Cambria Math" panose="02040503050406030204"/>
              </a:rPr>
              <a:t>𝑝(𝒙</a:t>
            </a:r>
            <a:r>
              <a:rPr sz="1950" spc="22" baseline="28000" dirty="0">
                <a:latin typeface="Cambria Math" panose="02040503050406030204"/>
                <a:cs typeface="Cambria Math" panose="02040503050406030204"/>
              </a:rPr>
              <a:t>∗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|𝒙</a:t>
            </a:r>
            <a:r>
              <a:rPr sz="1950" spc="22" baseline="-15000" dirty="0">
                <a:latin typeface="Cambria Math" panose="02040503050406030204"/>
                <a:cs typeface="Cambria Math" panose="02040503050406030204"/>
              </a:rPr>
              <a:t>𝒂𝒅𝒗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;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𝜽)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probability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outputting </a:t>
            </a:r>
            <a:r>
              <a:rPr sz="1800" spc="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7" baseline="28000" dirty="0">
                <a:latin typeface="Cambria Math" panose="02040503050406030204"/>
                <a:cs typeface="Cambria Math" panose="02040503050406030204"/>
              </a:rPr>
              <a:t>∗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given </a:t>
            </a:r>
            <a:r>
              <a:rPr sz="1800" spc="1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22" baseline="-15000" dirty="0">
                <a:latin typeface="Cambria Math" panose="02040503050406030204"/>
                <a:cs typeface="Cambria Math" panose="02040503050406030204"/>
              </a:rPr>
              <a:t>𝒂𝒅𝒗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mbria Math" panose="02040503050406030204"/>
                <a:cs typeface="Cambria Math" panose="02040503050406030204"/>
              </a:rPr>
              <a:t>𝜽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parameters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NMT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192000" y="0"/>
                </a:moveTo>
                <a:lnTo>
                  <a:pt x="0" y="0"/>
                </a:lnTo>
                <a:lnTo>
                  <a:pt x="0" y="903732"/>
                </a:lnTo>
                <a:lnTo>
                  <a:pt x="12192000" y="903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7629" y="169240"/>
            <a:ext cx="4397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Framework For</a:t>
            </a:r>
            <a:r>
              <a:rPr spc="-100" dirty="0"/>
              <a:t> </a:t>
            </a:r>
            <a:r>
              <a:rPr spc="-35" dirty="0"/>
              <a:t>TextShield</a:t>
            </a:r>
            <a:endParaRPr spc="-35" dirty="0"/>
          </a:p>
        </p:txBody>
      </p:sp>
      <p:sp>
        <p:nvSpPr>
          <p:cNvPr id="4" name="object 4"/>
          <p:cNvSpPr/>
          <p:nvPr/>
        </p:nvSpPr>
        <p:spPr>
          <a:xfrm>
            <a:off x="2134628" y="1301850"/>
            <a:ext cx="6744814" cy="42986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0157" y="5439874"/>
            <a:ext cx="2344107" cy="3490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192000" y="0"/>
                </a:moveTo>
                <a:lnTo>
                  <a:pt x="0" y="0"/>
                </a:lnTo>
                <a:lnTo>
                  <a:pt x="0" y="903732"/>
                </a:lnTo>
                <a:lnTo>
                  <a:pt x="12192000" y="903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632" y="169240"/>
            <a:ext cx="7399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First Stage: </a:t>
            </a:r>
            <a:r>
              <a:rPr spc="-10" dirty="0"/>
              <a:t>Adversarial </a:t>
            </a:r>
            <a:r>
              <a:rPr spc="-5" dirty="0"/>
              <a:t>Machine</a:t>
            </a:r>
            <a:r>
              <a:rPr spc="20" dirty="0"/>
              <a:t> </a:t>
            </a:r>
            <a:r>
              <a:rPr spc="-25" dirty="0"/>
              <a:t>Translation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7248" y="884124"/>
            <a:ext cx="6477635" cy="27158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90"/>
              </a:spcBef>
              <a:buFont typeface="Wingdings" panose="05000000000000000000"/>
              <a:buChar char=""/>
              <a:tabLst>
                <a:tab pos="368300" algn="l"/>
              </a:tabLst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Design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LSTM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implement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encoder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decoder.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Bahdanau’s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attention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mechanism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 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source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input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and 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translation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68300" indent="-342900">
              <a:lnSpc>
                <a:spcPct val="100000"/>
              </a:lnSpc>
              <a:spcBef>
                <a:spcPts val="1565"/>
              </a:spcBef>
              <a:buFont typeface="Wingdings" panose="05000000000000000000"/>
              <a:buChar char=""/>
              <a:tabLst>
                <a:tab pos="368300" algn="l"/>
              </a:tabLst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5" dirty="0">
                <a:latin typeface="Calibri" panose="020F0502020204030204"/>
                <a:cs typeface="Calibri" panose="020F0502020204030204"/>
              </a:rPr>
              <a:t>Training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Construct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large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parallel corpus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40" dirty="0">
                <a:latin typeface="Cambria Math" panose="02040503050406030204"/>
                <a:cs typeface="Cambria Math" panose="02040503050406030204"/>
              </a:rPr>
              <a:t>𝒟</a:t>
            </a:r>
            <a:r>
              <a:rPr sz="1950" spc="60" baseline="-15000" dirty="0">
                <a:latin typeface="Cambria Math" panose="02040503050406030204"/>
                <a:cs typeface="Cambria Math" panose="02040503050406030204"/>
              </a:rPr>
              <a:t>𝑎𝑑𝑣</a:t>
            </a:r>
            <a:endParaRPr sz="1950" baseline="-15000">
              <a:latin typeface="Cambria Math" panose="02040503050406030204"/>
              <a:cs typeface="Cambria Math" panose="02040503050406030204"/>
            </a:endParaRPr>
          </a:p>
          <a:p>
            <a:pPr marL="628650" lvl="1" indent="-287020">
              <a:lnSpc>
                <a:spcPct val="100000"/>
              </a:lnSpc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Minimize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negative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log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probability on</a:t>
            </a:r>
            <a:r>
              <a:rPr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40" dirty="0">
                <a:latin typeface="Cambria Math" panose="02040503050406030204"/>
                <a:cs typeface="Cambria Math" panose="02040503050406030204"/>
              </a:rPr>
              <a:t>𝒟</a:t>
            </a:r>
            <a:r>
              <a:rPr sz="1950" spc="60" baseline="-15000" dirty="0">
                <a:latin typeface="Cambria Math" panose="02040503050406030204"/>
                <a:cs typeface="Cambria Math" panose="02040503050406030204"/>
              </a:rPr>
              <a:t>𝑎𝑑𝑣</a:t>
            </a:r>
            <a:endParaRPr sz="1950" baseline="-1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6" y="1788117"/>
            <a:ext cx="4006051" cy="261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4809" y="4395978"/>
            <a:ext cx="662241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 indent="-28702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31190" algn="l"/>
                <a:tab pos="63182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teacher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forcing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technique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avoid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error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being</a:t>
            </a:r>
            <a:r>
              <a:rPr sz="18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amplified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368300" algn="l"/>
              </a:tabLst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Adversarial</a:t>
            </a:r>
            <a:r>
              <a:rPr sz="22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Correction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31190" lvl="1" indent="-287020">
              <a:lnSpc>
                <a:spcPct val="100000"/>
              </a:lnSpc>
              <a:spcBef>
                <a:spcPts val="905"/>
              </a:spcBef>
              <a:buFont typeface="Arial" panose="020B0604020202020204"/>
              <a:buChar char="•"/>
              <a:tabLst>
                <a:tab pos="631190" algn="l"/>
                <a:tab pos="63182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Reconstruct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original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00" spc="5" dirty="0">
                <a:latin typeface="Cambria Math" panose="02040503050406030204"/>
                <a:cs typeface="Cambria Math" panose="02040503050406030204"/>
              </a:rPr>
              <a:t>𝒙</a:t>
            </a:r>
            <a:r>
              <a:rPr sz="1950" spc="7" baseline="-15000" dirty="0">
                <a:latin typeface="Cambria Math" panose="02040503050406030204"/>
                <a:cs typeface="Cambria Math" panose="02040503050406030204"/>
              </a:rPr>
              <a:t>𝒂𝒅𝒗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maximizing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31190" lvl="1" indent="-28702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631190" algn="l"/>
                <a:tab pos="63182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Apply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beam-search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improving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translation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5880" y="3617976"/>
            <a:ext cx="4282440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692" y="169240"/>
            <a:ext cx="6433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 </a:t>
            </a:r>
            <a:r>
              <a:rPr spc="-15" dirty="0"/>
              <a:t>Stage: </a:t>
            </a:r>
            <a:r>
              <a:rPr spc="-5" dirty="0"/>
              <a:t>Multimodal</a:t>
            </a:r>
            <a:r>
              <a:rPr spc="-30" dirty="0"/>
              <a:t> </a:t>
            </a:r>
            <a:r>
              <a:rPr spc="-5" dirty="0"/>
              <a:t>Embedding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736055" y="1437750"/>
            <a:ext cx="2440665" cy="23840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3748" y="950556"/>
            <a:ext cx="9679305" cy="3849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"/>
              <a:tabLst>
                <a:tab pos="431800" algn="l"/>
              </a:tabLst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Semantic</a:t>
            </a:r>
            <a:r>
              <a:rPr sz="2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Embedding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742950" lvl="1" indent="-28702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word2vec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scheme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map each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semantic embedding</a:t>
            </a:r>
            <a:r>
              <a:rPr sz="18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40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1950" spc="60" baseline="28000" dirty="0">
                <a:latin typeface="Cambria Math" panose="02040503050406030204"/>
                <a:cs typeface="Cambria Math" panose="02040503050406030204"/>
              </a:rPr>
              <a:t>(𝑆)</a:t>
            </a:r>
            <a:endParaRPr sz="1950" baseline="28000">
              <a:latin typeface="Cambria Math" panose="02040503050406030204"/>
              <a:cs typeface="Cambria Math" panose="020405030504060302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sz="2250">
              <a:latin typeface="Cambria Math" panose="02040503050406030204"/>
              <a:cs typeface="Cambria Math" panose="02040503050406030204"/>
            </a:endParaRPr>
          </a:p>
          <a:p>
            <a:pPr marL="431800" indent="-342900">
              <a:lnSpc>
                <a:spcPct val="100000"/>
              </a:lnSpc>
              <a:buFont typeface="Wingdings" panose="05000000000000000000"/>
              <a:buChar char=""/>
              <a:tabLst>
                <a:tab pos="431800" algn="l"/>
              </a:tabLst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Phonetic</a:t>
            </a:r>
            <a:r>
              <a:rPr sz="22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Embedding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742950" lvl="1" indent="-287020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Aim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handle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phonetic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perturbation,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e.g,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色情</a:t>
            </a:r>
            <a:r>
              <a:rPr sz="14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(porn)</a:t>
            </a:r>
            <a:r>
              <a:rPr sz="14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--&gt;</a:t>
            </a:r>
            <a:r>
              <a:rPr sz="1400" spc="-3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涩情</a:t>
            </a:r>
            <a:r>
              <a:rPr sz="14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seqing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42950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Convert </a:t>
            </a:r>
            <a:r>
              <a:rPr sz="18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Pinyin</a:t>
            </a:r>
            <a:r>
              <a:rPr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form.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42950" lvl="1" indent="-28702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word2vec 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 embedding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1800" spc="45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1950" spc="67" baseline="28000" dirty="0">
                <a:latin typeface="Cambria Math" panose="02040503050406030204"/>
                <a:cs typeface="Cambria Math" panose="02040503050406030204"/>
              </a:rPr>
              <a:t>(𝑃)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over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Pinyin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form.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2150">
              <a:latin typeface="Calibri" panose="020F0502020204030204"/>
              <a:cs typeface="Calibri" panose="020F0502020204030204"/>
            </a:endParaRPr>
          </a:p>
          <a:p>
            <a:pPr marL="431800" indent="-342900">
              <a:lnSpc>
                <a:spcPct val="100000"/>
              </a:lnSpc>
              <a:buFont typeface="Wingdings" panose="05000000000000000000"/>
              <a:buChar char=""/>
              <a:tabLst>
                <a:tab pos="431800" algn="l"/>
              </a:tabLst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Glyph</a:t>
            </a:r>
            <a:r>
              <a:rPr sz="2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Embedding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742950" lvl="1" indent="-28702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Aim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handle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glyph-based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perturbation,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e.g,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赌博</a:t>
            </a:r>
            <a:r>
              <a:rPr sz="14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(gamble)</a:t>
            </a:r>
            <a:r>
              <a:rPr sz="14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--&gt;</a:t>
            </a:r>
            <a:r>
              <a:rPr sz="1400" spc="-3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堵搏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0" lvl="1" indent="-287020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742950" algn="l"/>
                <a:tab pos="74358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Convert </a:t>
            </a:r>
            <a:r>
              <a:rPr sz="18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g-CNN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glyph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embedding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vector</a:t>
            </a:r>
            <a:r>
              <a:rPr sz="18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5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1950" spc="82" baseline="28000" dirty="0">
                <a:latin typeface="Cambria Math" panose="02040503050406030204"/>
                <a:cs typeface="Cambria Math" panose="02040503050406030204"/>
              </a:rPr>
              <a:t>(𝐺)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1557" y="5007196"/>
            <a:ext cx="7079615" cy="1254125"/>
            <a:chOff x="2401557" y="5007196"/>
            <a:chExt cx="7079615" cy="1254125"/>
          </a:xfrm>
        </p:grpSpPr>
        <p:sp>
          <p:nvSpPr>
            <p:cNvPr id="6" name="object 6"/>
            <p:cNvSpPr/>
            <p:nvPr/>
          </p:nvSpPr>
          <p:spPr>
            <a:xfrm>
              <a:off x="3735379" y="5113031"/>
              <a:ext cx="5745788" cy="1124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04540" y="5230727"/>
              <a:ext cx="521346" cy="79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3150" y="5069006"/>
              <a:ext cx="530092" cy="79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50054" y="5192010"/>
              <a:ext cx="1007550" cy="1871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38237" y="5060924"/>
              <a:ext cx="475115" cy="796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57626" y="5115190"/>
              <a:ext cx="466290" cy="791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845398" y="5484825"/>
              <a:ext cx="211454" cy="62865"/>
            </a:xfrm>
            <a:custGeom>
              <a:avLst/>
              <a:gdLst/>
              <a:ahLst/>
              <a:cxnLst/>
              <a:rect l="l" t="t" r="r" b="b"/>
              <a:pathLst>
                <a:path w="211454" h="62864">
                  <a:moveTo>
                    <a:pt x="36309" y="58343"/>
                  </a:moveTo>
                  <a:lnTo>
                    <a:pt x="30454" y="58343"/>
                  </a:lnTo>
                  <a:lnTo>
                    <a:pt x="29286" y="57734"/>
                  </a:lnTo>
                  <a:lnTo>
                    <a:pt x="28105" y="57734"/>
                  </a:lnTo>
                  <a:lnTo>
                    <a:pt x="26936" y="57188"/>
                  </a:lnTo>
                  <a:lnTo>
                    <a:pt x="26390" y="57188"/>
                  </a:lnTo>
                  <a:lnTo>
                    <a:pt x="25222" y="56578"/>
                  </a:lnTo>
                  <a:lnTo>
                    <a:pt x="24599" y="56032"/>
                  </a:lnTo>
                  <a:lnTo>
                    <a:pt x="24599" y="55422"/>
                  </a:lnTo>
                  <a:lnTo>
                    <a:pt x="24053" y="54876"/>
                  </a:lnTo>
                  <a:lnTo>
                    <a:pt x="24053" y="53721"/>
                  </a:lnTo>
                  <a:lnTo>
                    <a:pt x="23418" y="53111"/>
                  </a:lnTo>
                  <a:lnTo>
                    <a:pt x="23418" y="50266"/>
                  </a:lnTo>
                  <a:lnTo>
                    <a:pt x="23418" y="2844"/>
                  </a:lnTo>
                  <a:lnTo>
                    <a:pt x="24053" y="0"/>
                  </a:lnTo>
                  <a:lnTo>
                    <a:pt x="21082" y="0"/>
                  </a:lnTo>
                  <a:lnTo>
                    <a:pt x="0" y="12077"/>
                  </a:lnTo>
                  <a:lnTo>
                    <a:pt x="1790" y="15544"/>
                  </a:lnTo>
                  <a:lnTo>
                    <a:pt x="4686" y="13855"/>
                  </a:lnTo>
                  <a:lnTo>
                    <a:pt x="7023" y="12700"/>
                  </a:lnTo>
                  <a:lnTo>
                    <a:pt x="10541" y="10388"/>
                  </a:lnTo>
                  <a:lnTo>
                    <a:pt x="14058" y="10388"/>
                  </a:lnTo>
                  <a:lnTo>
                    <a:pt x="15227" y="11544"/>
                  </a:lnTo>
                  <a:lnTo>
                    <a:pt x="15227" y="53721"/>
                  </a:lnTo>
                  <a:lnTo>
                    <a:pt x="14681" y="54267"/>
                  </a:lnTo>
                  <a:lnTo>
                    <a:pt x="14681" y="55422"/>
                  </a:lnTo>
                  <a:lnTo>
                    <a:pt x="14058" y="56032"/>
                  </a:lnTo>
                  <a:lnTo>
                    <a:pt x="12877" y="56578"/>
                  </a:lnTo>
                  <a:lnTo>
                    <a:pt x="12331" y="57188"/>
                  </a:lnTo>
                  <a:lnTo>
                    <a:pt x="11163" y="57734"/>
                  </a:lnTo>
                  <a:lnTo>
                    <a:pt x="9994" y="57734"/>
                  </a:lnTo>
                  <a:lnTo>
                    <a:pt x="8191" y="58343"/>
                  </a:lnTo>
                  <a:lnTo>
                    <a:pt x="2336" y="58343"/>
                  </a:lnTo>
                  <a:lnTo>
                    <a:pt x="2336" y="61810"/>
                  </a:lnTo>
                  <a:lnTo>
                    <a:pt x="36309" y="61810"/>
                  </a:lnTo>
                  <a:lnTo>
                    <a:pt x="36309" y="58343"/>
                  </a:lnTo>
                  <a:close/>
                </a:path>
                <a:path w="211454" h="62864">
                  <a:moveTo>
                    <a:pt x="101904" y="15011"/>
                  </a:moveTo>
                  <a:lnTo>
                    <a:pt x="97840" y="10934"/>
                  </a:lnTo>
                  <a:lnTo>
                    <a:pt x="77304" y="31178"/>
                  </a:lnTo>
                  <a:lnTo>
                    <a:pt x="56222" y="10934"/>
                  </a:lnTo>
                  <a:lnTo>
                    <a:pt x="52158" y="15544"/>
                  </a:lnTo>
                  <a:lnTo>
                    <a:pt x="72618" y="35255"/>
                  </a:lnTo>
                  <a:lnTo>
                    <a:pt x="52158" y="56032"/>
                  </a:lnTo>
                  <a:lnTo>
                    <a:pt x="56222" y="60032"/>
                  </a:lnTo>
                  <a:lnTo>
                    <a:pt x="77304" y="39865"/>
                  </a:lnTo>
                  <a:lnTo>
                    <a:pt x="97218" y="60655"/>
                  </a:lnTo>
                  <a:lnTo>
                    <a:pt x="101904" y="56032"/>
                  </a:lnTo>
                  <a:lnTo>
                    <a:pt x="81445" y="35255"/>
                  </a:lnTo>
                  <a:lnTo>
                    <a:pt x="101904" y="15011"/>
                  </a:lnTo>
                  <a:close/>
                </a:path>
                <a:path w="211454" h="62864">
                  <a:moveTo>
                    <a:pt x="158140" y="38722"/>
                  </a:moveTo>
                  <a:lnTo>
                    <a:pt x="157581" y="35788"/>
                  </a:lnTo>
                  <a:lnTo>
                    <a:pt x="156413" y="32943"/>
                  </a:lnTo>
                  <a:lnTo>
                    <a:pt x="155244" y="30632"/>
                  </a:lnTo>
                  <a:lnTo>
                    <a:pt x="154343" y="29476"/>
                  </a:lnTo>
                  <a:lnTo>
                    <a:pt x="153454" y="28321"/>
                  </a:lnTo>
                  <a:lnTo>
                    <a:pt x="150558" y="27165"/>
                  </a:lnTo>
                  <a:lnTo>
                    <a:pt x="149390" y="26289"/>
                  </a:lnTo>
                  <a:lnTo>
                    <a:pt x="149390" y="47332"/>
                  </a:lnTo>
                  <a:lnTo>
                    <a:pt x="142900" y="57188"/>
                  </a:lnTo>
                  <a:lnTo>
                    <a:pt x="141732" y="58343"/>
                  </a:lnTo>
                  <a:lnTo>
                    <a:pt x="133540" y="58343"/>
                  </a:lnTo>
                  <a:lnTo>
                    <a:pt x="130644" y="57188"/>
                  </a:lnTo>
                  <a:lnTo>
                    <a:pt x="128308" y="54267"/>
                  </a:lnTo>
                  <a:lnTo>
                    <a:pt x="126504" y="51422"/>
                  </a:lnTo>
                  <a:lnTo>
                    <a:pt x="125336" y="46799"/>
                  </a:lnTo>
                  <a:lnTo>
                    <a:pt x="125336" y="39255"/>
                  </a:lnTo>
                  <a:lnTo>
                    <a:pt x="125958" y="37566"/>
                  </a:lnTo>
                  <a:lnTo>
                    <a:pt x="125958" y="35255"/>
                  </a:lnTo>
                  <a:lnTo>
                    <a:pt x="126504" y="34632"/>
                  </a:lnTo>
                  <a:lnTo>
                    <a:pt x="126504" y="34099"/>
                  </a:lnTo>
                  <a:lnTo>
                    <a:pt x="127127" y="33477"/>
                  </a:lnTo>
                  <a:lnTo>
                    <a:pt x="128308" y="32943"/>
                  </a:lnTo>
                  <a:lnTo>
                    <a:pt x="129476" y="31788"/>
                  </a:lnTo>
                  <a:lnTo>
                    <a:pt x="130644" y="31178"/>
                  </a:lnTo>
                  <a:lnTo>
                    <a:pt x="131813" y="30632"/>
                  </a:lnTo>
                  <a:lnTo>
                    <a:pt x="132994" y="30022"/>
                  </a:lnTo>
                  <a:lnTo>
                    <a:pt x="134708" y="30022"/>
                  </a:lnTo>
                  <a:lnTo>
                    <a:pt x="135877" y="29476"/>
                  </a:lnTo>
                  <a:lnTo>
                    <a:pt x="142354" y="29476"/>
                  </a:lnTo>
                  <a:lnTo>
                    <a:pt x="144703" y="30632"/>
                  </a:lnTo>
                  <a:lnTo>
                    <a:pt x="146418" y="32943"/>
                  </a:lnTo>
                  <a:lnTo>
                    <a:pt x="148767" y="35788"/>
                  </a:lnTo>
                  <a:lnTo>
                    <a:pt x="149288" y="38722"/>
                  </a:lnTo>
                  <a:lnTo>
                    <a:pt x="149390" y="47332"/>
                  </a:lnTo>
                  <a:lnTo>
                    <a:pt x="149390" y="26289"/>
                  </a:lnTo>
                  <a:lnTo>
                    <a:pt x="148221" y="25400"/>
                  </a:lnTo>
                  <a:lnTo>
                    <a:pt x="145249" y="24866"/>
                  </a:lnTo>
                  <a:lnTo>
                    <a:pt x="139395" y="24866"/>
                  </a:lnTo>
                  <a:lnTo>
                    <a:pt x="136499" y="25400"/>
                  </a:lnTo>
                  <a:lnTo>
                    <a:pt x="134162" y="26009"/>
                  </a:lnTo>
                  <a:lnTo>
                    <a:pt x="131813" y="26555"/>
                  </a:lnTo>
                  <a:lnTo>
                    <a:pt x="128854" y="28321"/>
                  </a:lnTo>
                  <a:lnTo>
                    <a:pt x="126504" y="30022"/>
                  </a:lnTo>
                  <a:lnTo>
                    <a:pt x="125958" y="29476"/>
                  </a:lnTo>
                  <a:lnTo>
                    <a:pt x="140017" y="7467"/>
                  </a:lnTo>
                  <a:lnTo>
                    <a:pt x="143535" y="5156"/>
                  </a:lnTo>
                  <a:lnTo>
                    <a:pt x="147586" y="4622"/>
                  </a:lnTo>
                  <a:lnTo>
                    <a:pt x="152273" y="4622"/>
                  </a:lnTo>
                  <a:lnTo>
                    <a:pt x="152273" y="2311"/>
                  </a:lnTo>
                  <a:lnTo>
                    <a:pt x="150558" y="0"/>
                  </a:lnTo>
                  <a:lnTo>
                    <a:pt x="145872" y="0"/>
                  </a:lnTo>
                  <a:lnTo>
                    <a:pt x="117754" y="28321"/>
                  </a:lnTo>
                  <a:lnTo>
                    <a:pt x="117132" y="32943"/>
                  </a:lnTo>
                  <a:lnTo>
                    <a:pt x="117132" y="46177"/>
                  </a:lnTo>
                  <a:lnTo>
                    <a:pt x="118935" y="51955"/>
                  </a:lnTo>
                  <a:lnTo>
                    <a:pt x="121818" y="56578"/>
                  </a:lnTo>
                  <a:lnTo>
                    <a:pt x="125336" y="60655"/>
                  </a:lnTo>
                  <a:lnTo>
                    <a:pt x="130644" y="62344"/>
                  </a:lnTo>
                  <a:lnTo>
                    <a:pt x="141732" y="62344"/>
                  </a:lnTo>
                  <a:lnTo>
                    <a:pt x="145872" y="61810"/>
                  </a:lnTo>
                  <a:lnTo>
                    <a:pt x="148767" y="60032"/>
                  </a:lnTo>
                  <a:lnTo>
                    <a:pt x="151726" y="58343"/>
                  </a:lnTo>
                  <a:lnTo>
                    <a:pt x="154076" y="56032"/>
                  </a:lnTo>
                  <a:lnTo>
                    <a:pt x="155790" y="53111"/>
                  </a:lnTo>
                  <a:lnTo>
                    <a:pt x="157581" y="49644"/>
                  </a:lnTo>
                  <a:lnTo>
                    <a:pt x="158038" y="46799"/>
                  </a:lnTo>
                  <a:lnTo>
                    <a:pt x="158140" y="38722"/>
                  </a:lnTo>
                  <a:close/>
                </a:path>
                <a:path w="211454" h="62864">
                  <a:moveTo>
                    <a:pt x="210921" y="34099"/>
                  </a:moveTo>
                  <a:lnTo>
                    <a:pt x="207416" y="34099"/>
                  </a:lnTo>
                  <a:lnTo>
                    <a:pt x="206781" y="35255"/>
                  </a:lnTo>
                  <a:lnTo>
                    <a:pt x="206781" y="36410"/>
                  </a:lnTo>
                  <a:lnTo>
                    <a:pt x="205066" y="38100"/>
                  </a:lnTo>
                  <a:lnTo>
                    <a:pt x="203898" y="38722"/>
                  </a:lnTo>
                  <a:lnTo>
                    <a:pt x="199212" y="38722"/>
                  </a:lnTo>
                  <a:lnTo>
                    <a:pt x="199212" y="10388"/>
                  </a:lnTo>
                  <a:lnTo>
                    <a:pt x="199212" y="0"/>
                  </a:lnTo>
                  <a:lnTo>
                    <a:pt x="192735" y="0"/>
                  </a:lnTo>
                  <a:lnTo>
                    <a:pt x="192176" y="850"/>
                  </a:lnTo>
                  <a:lnTo>
                    <a:pt x="192176" y="10388"/>
                  </a:lnTo>
                  <a:lnTo>
                    <a:pt x="192176" y="12077"/>
                  </a:lnTo>
                  <a:lnTo>
                    <a:pt x="191554" y="14389"/>
                  </a:lnTo>
                  <a:lnTo>
                    <a:pt x="191554" y="38722"/>
                  </a:lnTo>
                  <a:lnTo>
                    <a:pt x="173990" y="38722"/>
                  </a:lnTo>
                  <a:lnTo>
                    <a:pt x="173990" y="38100"/>
                  </a:lnTo>
                  <a:lnTo>
                    <a:pt x="191554" y="10388"/>
                  </a:lnTo>
                  <a:lnTo>
                    <a:pt x="192176" y="10388"/>
                  </a:lnTo>
                  <a:lnTo>
                    <a:pt x="192176" y="850"/>
                  </a:lnTo>
                  <a:lnTo>
                    <a:pt x="166408" y="39865"/>
                  </a:lnTo>
                  <a:lnTo>
                    <a:pt x="166408" y="43332"/>
                  </a:lnTo>
                  <a:lnTo>
                    <a:pt x="191554" y="43332"/>
                  </a:lnTo>
                  <a:lnTo>
                    <a:pt x="191554" y="55422"/>
                  </a:lnTo>
                  <a:lnTo>
                    <a:pt x="191008" y="56578"/>
                  </a:lnTo>
                  <a:lnTo>
                    <a:pt x="189217" y="58343"/>
                  </a:lnTo>
                  <a:lnTo>
                    <a:pt x="188048" y="58877"/>
                  </a:lnTo>
                  <a:lnTo>
                    <a:pt x="186321" y="59499"/>
                  </a:lnTo>
                  <a:lnTo>
                    <a:pt x="186321" y="61810"/>
                  </a:lnTo>
                  <a:lnTo>
                    <a:pt x="204444" y="61810"/>
                  </a:lnTo>
                  <a:lnTo>
                    <a:pt x="204444" y="59499"/>
                  </a:lnTo>
                  <a:lnTo>
                    <a:pt x="203276" y="58877"/>
                  </a:lnTo>
                  <a:lnTo>
                    <a:pt x="202095" y="58877"/>
                  </a:lnTo>
                  <a:lnTo>
                    <a:pt x="201549" y="58343"/>
                  </a:lnTo>
                  <a:lnTo>
                    <a:pt x="200926" y="58343"/>
                  </a:lnTo>
                  <a:lnTo>
                    <a:pt x="200380" y="57734"/>
                  </a:lnTo>
                  <a:lnTo>
                    <a:pt x="200380" y="57188"/>
                  </a:lnTo>
                  <a:lnTo>
                    <a:pt x="199758" y="56578"/>
                  </a:lnTo>
                  <a:lnTo>
                    <a:pt x="199758" y="54876"/>
                  </a:lnTo>
                  <a:lnTo>
                    <a:pt x="199212" y="53721"/>
                  </a:lnTo>
                  <a:lnTo>
                    <a:pt x="199212" y="43332"/>
                  </a:lnTo>
                  <a:lnTo>
                    <a:pt x="210299" y="43332"/>
                  </a:lnTo>
                  <a:lnTo>
                    <a:pt x="210616" y="38722"/>
                  </a:lnTo>
                  <a:lnTo>
                    <a:pt x="210921" y="34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09567" y="6177864"/>
              <a:ext cx="477380" cy="66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8577" y="6180173"/>
              <a:ext cx="196793" cy="64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94737" y="6177864"/>
              <a:ext cx="163447" cy="664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90313" y="6177864"/>
              <a:ext cx="476833" cy="664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77018" y="6180173"/>
              <a:ext cx="196793" cy="641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93178" y="6177864"/>
              <a:ext cx="163447" cy="664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5786" y="6177864"/>
              <a:ext cx="476286" cy="664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30082" y="6180173"/>
              <a:ext cx="192732" cy="8085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42103" y="6177864"/>
              <a:ext cx="163447" cy="664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38504" y="5272574"/>
              <a:ext cx="774391" cy="7571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05338" y="5142362"/>
              <a:ext cx="992505" cy="970280"/>
            </a:xfrm>
            <a:custGeom>
              <a:avLst/>
              <a:gdLst/>
              <a:ahLst/>
              <a:cxnLst/>
              <a:rect l="l" t="t" r="r" b="b"/>
              <a:pathLst>
                <a:path w="992504" h="970279">
                  <a:moveTo>
                    <a:pt x="0" y="0"/>
                  </a:moveTo>
                  <a:lnTo>
                    <a:pt x="992322" y="0"/>
                  </a:lnTo>
                  <a:lnTo>
                    <a:pt x="992322" y="970236"/>
                  </a:lnTo>
                  <a:lnTo>
                    <a:pt x="0" y="970236"/>
                  </a:lnTo>
                  <a:lnTo>
                    <a:pt x="0" y="0"/>
                  </a:lnTo>
                  <a:close/>
                </a:path>
              </a:pathLst>
            </a:custGeom>
            <a:ln w="7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30367" y="5758566"/>
              <a:ext cx="1177290" cy="177165"/>
            </a:xfrm>
            <a:custGeom>
              <a:avLst/>
              <a:gdLst/>
              <a:ahLst/>
              <a:cxnLst/>
              <a:rect l="l" t="t" r="r" b="b"/>
              <a:pathLst>
                <a:path w="1177289" h="177164">
                  <a:moveTo>
                    <a:pt x="148204" y="161136"/>
                  </a:moveTo>
                  <a:lnTo>
                    <a:pt x="148204" y="161136"/>
                  </a:lnTo>
                  <a:lnTo>
                    <a:pt x="1176800" y="15017"/>
                  </a:lnTo>
                </a:path>
                <a:path w="1177289" h="177164">
                  <a:moveTo>
                    <a:pt x="148204" y="15017"/>
                  </a:moveTo>
                  <a:lnTo>
                    <a:pt x="148204" y="15017"/>
                  </a:lnTo>
                  <a:lnTo>
                    <a:pt x="1176800" y="22522"/>
                  </a:lnTo>
                </a:path>
                <a:path w="1177289" h="177164">
                  <a:moveTo>
                    <a:pt x="0" y="0"/>
                  </a:moveTo>
                  <a:lnTo>
                    <a:pt x="202673" y="0"/>
                  </a:lnTo>
                  <a:lnTo>
                    <a:pt x="202673" y="176723"/>
                  </a:lnTo>
                  <a:lnTo>
                    <a:pt x="0" y="176723"/>
                  </a:lnTo>
                  <a:lnTo>
                    <a:pt x="0" y="0"/>
                  </a:lnTo>
                  <a:close/>
                </a:path>
              </a:pathLst>
            </a:custGeom>
            <a:ln w="756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07602" y="5007203"/>
              <a:ext cx="379730" cy="62865"/>
            </a:xfrm>
            <a:custGeom>
              <a:avLst/>
              <a:gdLst/>
              <a:ahLst/>
              <a:cxnLst/>
              <a:rect l="l" t="t" r="r" b="b"/>
              <a:pathLst>
                <a:path w="379730" h="62864">
                  <a:moveTo>
                    <a:pt x="38074" y="48488"/>
                  </a:moveTo>
                  <a:lnTo>
                    <a:pt x="33959" y="48488"/>
                  </a:lnTo>
                  <a:lnTo>
                    <a:pt x="33375" y="50266"/>
                  </a:lnTo>
                  <a:lnTo>
                    <a:pt x="33375" y="51422"/>
                  </a:lnTo>
                  <a:lnTo>
                    <a:pt x="32791" y="51955"/>
                  </a:lnTo>
                  <a:lnTo>
                    <a:pt x="32791" y="52578"/>
                  </a:lnTo>
                  <a:lnTo>
                    <a:pt x="31623" y="53721"/>
                  </a:lnTo>
                  <a:lnTo>
                    <a:pt x="31038" y="53721"/>
                  </a:lnTo>
                  <a:lnTo>
                    <a:pt x="30454" y="54267"/>
                  </a:lnTo>
                  <a:lnTo>
                    <a:pt x="29273" y="54267"/>
                  </a:lnTo>
                  <a:lnTo>
                    <a:pt x="28689" y="54876"/>
                  </a:lnTo>
                  <a:lnTo>
                    <a:pt x="25768" y="54876"/>
                  </a:lnTo>
                  <a:lnTo>
                    <a:pt x="8775" y="54876"/>
                  </a:lnTo>
                  <a:lnTo>
                    <a:pt x="11125" y="50266"/>
                  </a:lnTo>
                  <a:lnTo>
                    <a:pt x="15811" y="45034"/>
                  </a:lnTo>
                  <a:lnTo>
                    <a:pt x="21666" y="38722"/>
                  </a:lnTo>
                  <a:lnTo>
                    <a:pt x="24599" y="35255"/>
                  </a:lnTo>
                  <a:lnTo>
                    <a:pt x="29870" y="30022"/>
                  </a:lnTo>
                  <a:lnTo>
                    <a:pt x="32207" y="26555"/>
                  </a:lnTo>
                  <a:lnTo>
                    <a:pt x="33375" y="25400"/>
                  </a:lnTo>
                  <a:lnTo>
                    <a:pt x="34556" y="23634"/>
                  </a:lnTo>
                  <a:lnTo>
                    <a:pt x="36309" y="20167"/>
                  </a:lnTo>
                  <a:lnTo>
                    <a:pt x="36893" y="18478"/>
                  </a:lnTo>
                  <a:lnTo>
                    <a:pt x="36893" y="9779"/>
                  </a:lnTo>
                  <a:lnTo>
                    <a:pt x="35725" y="5778"/>
                  </a:lnTo>
                  <a:lnTo>
                    <a:pt x="29870" y="1155"/>
                  </a:lnTo>
                  <a:lnTo>
                    <a:pt x="25768" y="0"/>
                  </a:lnTo>
                  <a:lnTo>
                    <a:pt x="17564" y="0"/>
                  </a:lnTo>
                  <a:lnTo>
                    <a:pt x="11709" y="1155"/>
                  </a:lnTo>
                  <a:lnTo>
                    <a:pt x="8191" y="1689"/>
                  </a:lnTo>
                  <a:lnTo>
                    <a:pt x="4686" y="2844"/>
                  </a:lnTo>
                  <a:lnTo>
                    <a:pt x="1168" y="4622"/>
                  </a:lnTo>
                  <a:lnTo>
                    <a:pt x="1168" y="13233"/>
                  </a:lnTo>
                  <a:lnTo>
                    <a:pt x="6438" y="13233"/>
                  </a:lnTo>
                  <a:lnTo>
                    <a:pt x="8775" y="6921"/>
                  </a:lnTo>
                  <a:lnTo>
                    <a:pt x="12293" y="4000"/>
                  </a:lnTo>
                  <a:lnTo>
                    <a:pt x="20497" y="4000"/>
                  </a:lnTo>
                  <a:lnTo>
                    <a:pt x="22250" y="4622"/>
                  </a:lnTo>
                  <a:lnTo>
                    <a:pt x="24003" y="5778"/>
                  </a:lnTo>
                  <a:lnTo>
                    <a:pt x="25184" y="6311"/>
                  </a:lnTo>
                  <a:lnTo>
                    <a:pt x="26352" y="8077"/>
                  </a:lnTo>
                  <a:lnTo>
                    <a:pt x="26936" y="9779"/>
                  </a:lnTo>
                  <a:lnTo>
                    <a:pt x="28105" y="11544"/>
                  </a:lnTo>
                  <a:lnTo>
                    <a:pt x="28105" y="18478"/>
                  </a:lnTo>
                  <a:lnTo>
                    <a:pt x="27520" y="19621"/>
                  </a:lnTo>
                  <a:lnTo>
                    <a:pt x="27520" y="21323"/>
                  </a:lnTo>
                  <a:lnTo>
                    <a:pt x="26936" y="22479"/>
                  </a:lnTo>
                  <a:lnTo>
                    <a:pt x="25768" y="24244"/>
                  </a:lnTo>
                  <a:lnTo>
                    <a:pt x="25184" y="25933"/>
                  </a:lnTo>
                  <a:lnTo>
                    <a:pt x="24003" y="27711"/>
                  </a:lnTo>
                  <a:lnTo>
                    <a:pt x="22250" y="30022"/>
                  </a:lnTo>
                  <a:lnTo>
                    <a:pt x="20497" y="31711"/>
                  </a:lnTo>
                  <a:lnTo>
                    <a:pt x="18148" y="34632"/>
                  </a:lnTo>
                  <a:lnTo>
                    <a:pt x="14643" y="38722"/>
                  </a:lnTo>
                  <a:lnTo>
                    <a:pt x="10541" y="42722"/>
                  </a:lnTo>
                  <a:lnTo>
                    <a:pt x="7023" y="46799"/>
                  </a:lnTo>
                  <a:lnTo>
                    <a:pt x="5270" y="50266"/>
                  </a:lnTo>
                  <a:lnTo>
                    <a:pt x="2921" y="53111"/>
                  </a:lnTo>
                  <a:lnTo>
                    <a:pt x="1168" y="56578"/>
                  </a:lnTo>
                  <a:lnTo>
                    <a:pt x="0" y="59499"/>
                  </a:lnTo>
                  <a:lnTo>
                    <a:pt x="0" y="61810"/>
                  </a:lnTo>
                  <a:lnTo>
                    <a:pt x="37477" y="61810"/>
                  </a:lnTo>
                  <a:lnTo>
                    <a:pt x="38074" y="48488"/>
                  </a:lnTo>
                  <a:close/>
                </a:path>
                <a:path w="379730" h="62864">
                  <a:moveTo>
                    <a:pt x="93726" y="34099"/>
                  </a:moveTo>
                  <a:lnTo>
                    <a:pt x="90195" y="34099"/>
                  </a:lnTo>
                  <a:lnTo>
                    <a:pt x="89611" y="35788"/>
                  </a:lnTo>
                  <a:lnTo>
                    <a:pt x="89611" y="36410"/>
                  </a:lnTo>
                  <a:lnTo>
                    <a:pt x="89027" y="37566"/>
                  </a:lnTo>
                  <a:lnTo>
                    <a:pt x="88442" y="38100"/>
                  </a:lnTo>
                  <a:lnTo>
                    <a:pt x="87858" y="38100"/>
                  </a:lnTo>
                  <a:lnTo>
                    <a:pt x="87274" y="38722"/>
                  </a:lnTo>
                  <a:lnTo>
                    <a:pt x="82003" y="38722"/>
                  </a:lnTo>
                  <a:lnTo>
                    <a:pt x="82003" y="10388"/>
                  </a:lnTo>
                  <a:lnTo>
                    <a:pt x="82003" y="533"/>
                  </a:lnTo>
                  <a:lnTo>
                    <a:pt x="75552" y="533"/>
                  </a:lnTo>
                  <a:lnTo>
                    <a:pt x="74968" y="1409"/>
                  </a:lnTo>
                  <a:lnTo>
                    <a:pt x="74968" y="10388"/>
                  </a:lnTo>
                  <a:lnTo>
                    <a:pt x="74968" y="12090"/>
                  </a:lnTo>
                  <a:lnTo>
                    <a:pt x="74383" y="15011"/>
                  </a:lnTo>
                  <a:lnTo>
                    <a:pt x="74383" y="38722"/>
                  </a:lnTo>
                  <a:lnTo>
                    <a:pt x="56819" y="38722"/>
                  </a:lnTo>
                  <a:lnTo>
                    <a:pt x="56819" y="38100"/>
                  </a:lnTo>
                  <a:lnTo>
                    <a:pt x="74383" y="10388"/>
                  </a:lnTo>
                  <a:lnTo>
                    <a:pt x="74968" y="10388"/>
                  </a:lnTo>
                  <a:lnTo>
                    <a:pt x="74968" y="1409"/>
                  </a:lnTo>
                  <a:lnTo>
                    <a:pt x="49199" y="39878"/>
                  </a:lnTo>
                  <a:lnTo>
                    <a:pt x="49199" y="43332"/>
                  </a:lnTo>
                  <a:lnTo>
                    <a:pt x="74383" y="43332"/>
                  </a:lnTo>
                  <a:lnTo>
                    <a:pt x="74383" y="55422"/>
                  </a:lnTo>
                  <a:lnTo>
                    <a:pt x="73799" y="56578"/>
                  </a:lnTo>
                  <a:lnTo>
                    <a:pt x="73799" y="57734"/>
                  </a:lnTo>
                  <a:lnTo>
                    <a:pt x="72631" y="58343"/>
                  </a:lnTo>
                  <a:lnTo>
                    <a:pt x="72047" y="58889"/>
                  </a:lnTo>
                  <a:lnTo>
                    <a:pt x="70866" y="59499"/>
                  </a:lnTo>
                  <a:lnTo>
                    <a:pt x="69113" y="59499"/>
                  </a:lnTo>
                  <a:lnTo>
                    <a:pt x="69113" y="61810"/>
                  </a:lnTo>
                  <a:lnTo>
                    <a:pt x="87858" y="61810"/>
                  </a:lnTo>
                  <a:lnTo>
                    <a:pt x="87858" y="59499"/>
                  </a:lnTo>
                  <a:lnTo>
                    <a:pt x="86106" y="59499"/>
                  </a:lnTo>
                  <a:lnTo>
                    <a:pt x="84924" y="58889"/>
                  </a:lnTo>
                  <a:lnTo>
                    <a:pt x="84340" y="58889"/>
                  </a:lnTo>
                  <a:lnTo>
                    <a:pt x="83756" y="58343"/>
                  </a:lnTo>
                  <a:lnTo>
                    <a:pt x="83172" y="57734"/>
                  </a:lnTo>
                  <a:lnTo>
                    <a:pt x="83172" y="57188"/>
                  </a:lnTo>
                  <a:lnTo>
                    <a:pt x="82588" y="56578"/>
                  </a:lnTo>
                  <a:lnTo>
                    <a:pt x="82588" y="54267"/>
                  </a:lnTo>
                  <a:lnTo>
                    <a:pt x="82003" y="52578"/>
                  </a:lnTo>
                  <a:lnTo>
                    <a:pt x="82003" y="43332"/>
                  </a:lnTo>
                  <a:lnTo>
                    <a:pt x="93141" y="43332"/>
                  </a:lnTo>
                  <a:lnTo>
                    <a:pt x="93433" y="38722"/>
                  </a:lnTo>
                  <a:lnTo>
                    <a:pt x="93726" y="34099"/>
                  </a:lnTo>
                  <a:close/>
                </a:path>
                <a:path w="379730" h="62864">
                  <a:moveTo>
                    <a:pt x="155816" y="15011"/>
                  </a:moveTo>
                  <a:lnTo>
                    <a:pt x="151714" y="10934"/>
                  </a:lnTo>
                  <a:lnTo>
                    <a:pt x="130619" y="31178"/>
                  </a:lnTo>
                  <a:lnTo>
                    <a:pt x="110121" y="10934"/>
                  </a:lnTo>
                  <a:lnTo>
                    <a:pt x="105435" y="15544"/>
                  </a:lnTo>
                  <a:lnTo>
                    <a:pt x="126517" y="35788"/>
                  </a:lnTo>
                  <a:lnTo>
                    <a:pt x="105435" y="56032"/>
                  </a:lnTo>
                  <a:lnTo>
                    <a:pt x="109537" y="60655"/>
                  </a:lnTo>
                  <a:lnTo>
                    <a:pt x="130619" y="39878"/>
                  </a:lnTo>
                  <a:lnTo>
                    <a:pt x="151130" y="60655"/>
                  </a:lnTo>
                  <a:lnTo>
                    <a:pt x="155816" y="56032"/>
                  </a:lnTo>
                  <a:lnTo>
                    <a:pt x="135305" y="35788"/>
                  </a:lnTo>
                  <a:lnTo>
                    <a:pt x="155816" y="15011"/>
                  </a:lnTo>
                  <a:close/>
                </a:path>
                <a:path w="379730" h="62864">
                  <a:moveTo>
                    <a:pt x="209118" y="48488"/>
                  </a:moveTo>
                  <a:lnTo>
                    <a:pt x="205016" y="48488"/>
                  </a:lnTo>
                  <a:lnTo>
                    <a:pt x="204431" y="50266"/>
                  </a:lnTo>
                  <a:lnTo>
                    <a:pt x="203847" y="51422"/>
                  </a:lnTo>
                  <a:lnTo>
                    <a:pt x="203847" y="51955"/>
                  </a:lnTo>
                  <a:lnTo>
                    <a:pt x="203263" y="52578"/>
                  </a:lnTo>
                  <a:lnTo>
                    <a:pt x="203263" y="53111"/>
                  </a:lnTo>
                  <a:lnTo>
                    <a:pt x="202679" y="53721"/>
                  </a:lnTo>
                  <a:lnTo>
                    <a:pt x="202095" y="53721"/>
                  </a:lnTo>
                  <a:lnTo>
                    <a:pt x="200914" y="54267"/>
                  </a:lnTo>
                  <a:lnTo>
                    <a:pt x="200329" y="54267"/>
                  </a:lnTo>
                  <a:lnTo>
                    <a:pt x="199161" y="54876"/>
                  </a:lnTo>
                  <a:lnTo>
                    <a:pt x="196824" y="54876"/>
                  </a:lnTo>
                  <a:lnTo>
                    <a:pt x="179832" y="54876"/>
                  </a:lnTo>
                  <a:lnTo>
                    <a:pt x="182168" y="50266"/>
                  </a:lnTo>
                  <a:lnTo>
                    <a:pt x="186270" y="45034"/>
                  </a:lnTo>
                  <a:lnTo>
                    <a:pt x="192125" y="38722"/>
                  </a:lnTo>
                  <a:lnTo>
                    <a:pt x="200914" y="30022"/>
                  </a:lnTo>
                  <a:lnTo>
                    <a:pt x="203263" y="26555"/>
                  </a:lnTo>
                  <a:lnTo>
                    <a:pt x="204431" y="25400"/>
                  </a:lnTo>
                  <a:lnTo>
                    <a:pt x="205600" y="23634"/>
                  </a:lnTo>
                  <a:lnTo>
                    <a:pt x="207365" y="20167"/>
                  </a:lnTo>
                  <a:lnTo>
                    <a:pt x="207365" y="18478"/>
                  </a:lnTo>
                  <a:lnTo>
                    <a:pt x="207949" y="17322"/>
                  </a:lnTo>
                  <a:lnTo>
                    <a:pt x="207949" y="9779"/>
                  </a:lnTo>
                  <a:lnTo>
                    <a:pt x="206781" y="5778"/>
                  </a:lnTo>
                  <a:lnTo>
                    <a:pt x="200914" y="1155"/>
                  </a:lnTo>
                  <a:lnTo>
                    <a:pt x="196824" y="0"/>
                  </a:lnTo>
                  <a:lnTo>
                    <a:pt x="188607" y="0"/>
                  </a:lnTo>
                  <a:lnTo>
                    <a:pt x="179235" y="1689"/>
                  </a:lnTo>
                  <a:lnTo>
                    <a:pt x="175729" y="2844"/>
                  </a:lnTo>
                  <a:lnTo>
                    <a:pt x="172212" y="4622"/>
                  </a:lnTo>
                  <a:lnTo>
                    <a:pt x="172212" y="13233"/>
                  </a:lnTo>
                  <a:lnTo>
                    <a:pt x="177482" y="13233"/>
                  </a:lnTo>
                  <a:lnTo>
                    <a:pt x="179235" y="6921"/>
                  </a:lnTo>
                  <a:lnTo>
                    <a:pt x="183337" y="4000"/>
                  </a:lnTo>
                  <a:lnTo>
                    <a:pt x="190957" y="4000"/>
                  </a:lnTo>
                  <a:lnTo>
                    <a:pt x="193294" y="4622"/>
                  </a:lnTo>
                  <a:lnTo>
                    <a:pt x="194475" y="5778"/>
                  </a:lnTo>
                  <a:lnTo>
                    <a:pt x="196227" y="6311"/>
                  </a:lnTo>
                  <a:lnTo>
                    <a:pt x="197408" y="8077"/>
                  </a:lnTo>
                  <a:lnTo>
                    <a:pt x="199161" y="13233"/>
                  </a:lnTo>
                  <a:lnTo>
                    <a:pt x="199161" y="16700"/>
                  </a:lnTo>
                  <a:lnTo>
                    <a:pt x="198577" y="18478"/>
                  </a:lnTo>
                  <a:lnTo>
                    <a:pt x="198577" y="19621"/>
                  </a:lnTo>
                  <a:lnTo>
                    <a:pt x="197993" y="21323"/>
                  </a:lnTo>
                  <a:lnTo>
                    <a:pt x="197408" y="22479"/>
                  </a:lnTo>
                  <a:lnTo>
                    <a:pt x="196824" y="24244"/>
                  </a:lnTo>
                  <a:lnTo>
                    <a:pt x="194475" y="27711"/>
                  </a:lnTo>
                  <a:lnTo>
                    <a:pt x="191541" y="31711"/>
                  </a:lnTo>
                  <a:lnTo>
                    <a:pt x="188607" y="34632"/>
                  </a:lnTo>
                  <a:lnTo>
                    <a:pt x="185102" y="38722"/>
                  </a:lnTo>
                  <a:lnTo>
                    <a:pt x="172212" y="56578"/>
                  </a:lnTo>
                  <a:lnTo>
                    <a:pt x="170459" y="59499"/>
                  </a:lnTo>
                  <a:lnTo>
                    <a:pt x="170459" y="61810"/>
                  </a:lnTo>
                  <a:lnTo>
                    <a:pt x="207949" y="61810"/>
                  </a:lnTo>
                  <a:lnTo>
                    <a:pt x="209118" y="48488"/>
                  </a:lnTo>
                  <a:close/>
                </a:path>
                <a:path w="379730" h="62864">
                  <a:moveTo>
                    <a:pt x="264769" y="34099"/>
                  </a:moveTo>
                  <a:lnTo>
                    <a:pt x="261251" y="34099"/>
                  </a:lnTo>
                  <a:lnTo>
                    <a:pt x="260667" y="35788"/>
                  </a:lnTo>
                  <a:lnTo>
                    <a:pt x="260083" y="36410"/>
                  </a:lnTo>
                  <a:lnTo>
                    <a:pt x="259499" y="37566"/>
                  </a:lnTo>
                  <a:lnTo>
                    <a:pt x="259499" y="38100"/>
                  </a:lnTo>
                  <a:lnTo>
                    <a:pt x="258330" y="38100"/>
                  </a:lnTo>
                  <a:lnTo>
                    <a:pt x="257733" y="38722"/>
                  </a:lnTo>
                  <a:lnTo>
                    <a:pt x="253060" y="38722"/>
                  </a:lnTo>
                  <a:lnTo>
                    <a:pt x="253060" y="10388"/>
                  </a:lnTo>
                  <a:lnTo>
                    <a:pt x="253060" y="533"/>
                  </a:lnTo>
                  <a:lnTo>
                    <a:pt x="246608" y="533"/>
                  </a:lnTo>
                  <a:lnTo>
                    <a:pt x="246024" y="1409"/>
                  </a:lnTo>
                  <a:lnTo>
                    <a:pt x="246024" y="10388"/>
                  </a:lnTo>
                  <a:lnTo>
                    <a:pt x="245427" y="12090"/>
                  </a:lnTo>
                  <a:lnTo>
                    <a:pt x="245427" y="38722"/>
                  </a:lnTo>
                  <a:lnTo>
                    <a:pt x="227279" y="38722"/>
                  </a:lnTo>
                  <a:lnTo>
                    <a:pt x="227279" y="38100"/>
                  </a:lnTo>
                  <a:lnTo>
                    <a:pt x="245427" y="10388"/>
                  </a:lnTo>
                  <a:lnTo>
                    <a:pt x="246024" y="10388"/>
                  </a:lnTo>
                  <a:lnTo>
                    <a:pt x="246024" y="1409"/>
                  </a:lnTo>
                  <a:lnTo>
                    <a:pt x="220243" y="39878"/>
                  </a:lnTo>
                  <a:lnTo>
                    <a:pt x="220243" y="43332"/>
                  </a:lnTo>
                  <a:lnTo>
                    <a:pt x="245427" y="43332"/>
                  </a:lnTo>
                  <a:lnTo>
                    <a:pt x="245427" y="54267"/>
                  </a:lnTo>
                  <a:lnTo>
                    <a:pt x="244843" y="55422"/>
                  </a:lnTo>
                  <a:lnTo>
                    <a:pt x="244843" y="56578"/>
                  </a:lnTo>
                  <a:lnTo>
                    <a:pt x="244259" y="57734"/>
                  </a:lnTo>
                  <a:lnTo>
                    <a:pt x="243674" y="58343"/>
                  </a:lnTo>
                  <a:lnTo>
                    <a:pt x="243090" y="58889"/>
                  </a:lnTo>
                  <a:lnTo>
                    <a:pt x="241922" y="59499"/>
                  </a:lnTo>
                  <a:lnTo>
                    <a:pt x="240157" y="59499"/>
                  </a:lnTo>
                  <a:lnTo>
                    <a:pt x="240157" y="61810"/>
                  </a:lnTo>
                  <a:lnTo>
                    <a:pt x="258330" y="61810"/>
                  </a:lnTo>
                  <a:lnTo>
                    <a:pt x="258330" y="59499"/>
                  </a:lnTo>
                  <a:lnTo>
                    <a:pt x="257149" y="59499"/>
                  </a:lnTo>
                  <a:lnTo>
                    <a:pt x="255981" y="58889"/>
                  </a:lnTo>
                  <a:lnTo>
                    <a:pt x="255397" y="58889"/>
                  </a:lnTo>
                  <a:lnTo>
                    <a:pt x="254812" y="58343"/>
                  </a:lnTo>
                  <a:lnTo>
                    <a:pt x="254228" y="57734"/>
                  </a:lnTo>
                  <a:lnTo>
                    <a:pt x="254228" y="57188"/>
                  </a:lnTo>
                  <a:lnTo>
                    <a:pt x="253644" y="56578"/>
                  </a:lnTo>
                  <a:lnTo>
                    <a:pt x="253644" y="56032"/>
                  </a:lnTo>
                  <a:lnTo>
                    <a:pt x="253060" y="54876"/>
                  </a:lnTo>
                  <a:lnTo>
                    <a:pt x="253060" y="43332"/>
                  </a:lnTo>
                  <a:lnTo>
                    <a:pt x="264185" y="43332"/>
                  </a:lnTo>
                  <a:lnTo>
                    <a:pt x="264477" y="38722"/>
                  </a:lnTo>
                  <a:lnTo>
                    <a:pt x="264769" y="34099"/>
                  </a:lnTo>
                  <a:close/>
                </a:path>
                <a:path w="379730" h="62864">
                  <a:moveTo>
                    <a:pt x="326859" y="56032"/>
                  </a:moveTo>
                  <a:lnTo>
                    <a:pt x="306362" y="35788"/>
                  </a:lnTo>
                  <a:lnTo>
                    <a:pt x="326275" y="15011"/>
                  </a:lnTo>
                  <a:lnTo>
                    <a:pt x="322173" y="10934"/>
                  </a:lnTo>
                  <a:lnTo>
                    <a:pt x="301663" y="31178"/>
                  </a:lnTo>
                  <a:lnTo>
                    <a:pt x="281165" y="10934"/>
                  </a:lnTo>
                  <a:lnTo>
                    <a:pt x="276479" y="15544"/>
                  </a:lnTo>
                  <a:lnTo>
                    <a:pt x="296976" y="35788"/>
                  </a:lnTo>
                  <a:lnTo>
                    <a:pt x="276479" y="56032"/>
                  </a:lnTo>
                  <a:lnTo>
                    <a:pt x="280581" y="60655"/>
                  </a:lnTo>
                  <a:lnTo>
                    <a:pt x="301663" y="39878"/>
                  </a:lnTo>
                  <a:lnTo>
                    <a:pt x="322173" y="60655"/>
                  </a:lnTo>
                  <a:lnTo>
                    <a:pt x="326859" y="56032"/>
                  </a:lnTo>
                  <a:close/>
                </a:path>
                <a:path w="379730" h="62864">
                  <a:moveTo>
                    <a:pt x="379577" y="40411"/>
                  </a:moveTo>
                  <a:lnTo>
                    <a:pt x="378409" y="38722"/>
                  </a:lnTo>
                  <a:lnTo>
                    <a:pt x="377825" y="36944"/>
                  </a:lnTo>
                  <a:lnTo>
                    <a:pt x="376656" y="35255"/>
                  </a:lnTo>
                  <a:lnTo>
                    <a:pt x="375475" y="34099"/>
                  </a:lnTo>
                  <a:lnTo>
                    <a:pt x="373722" y="32943"/>
                  </a:lnTo>
                  <a:lnTo>
                    <a:pt x="372554" y="31711"/>
                  </a:lnTo>
                  <a:lnTo>
                    <a:pt x="370789" y="31178"/>
                  </a:lnTo>
                  <a:lnTo>
                    <a:pt x="369036" y="30022"/>
                  </a:lnTo>
                  <a:lnTo>
                    <a:pt x="367284" y="30022"/>
                  </a:lnTo>
                  <a:lnTo>
                    <a:pt x="365518" y="29400"/>
                  </a:lnTo>
                  <a:lnTo>
                    <a:pt x="365518" y="28867"/>
                  </a:lnTo>
                  <a:lnTo>
                    <a:pt x="368452" y="27711"/>
                  </a:lnTo>
                  <a:lnTo>
                    <a:pt x="370789" y="25933"/>
                  </a:lnTo>
                  <a:lnTo>
                    <a:pt x="372554" y="24790"/>
                  </a:lnTo>
                  <a:lnTo>
                    <a:pt x="374307" y="23088"/>
                  </a:lnTo>
                  <a:lnTo>
                    <a:pt x="376059" y="21932"/>
                  </a:lnTo>
                  <a:lnTo>
                    <a:pt x="377240" y="19621"/>
                  </a:lnTo>
                  <a:lnTo>
                    <a:pt x="377825" y="17856"/>
                  </a:lnTo>
                  <a:lnTo>
                    <a:pt x="378409" y="15544"/>
                  </a:lnTo>
                  <a:lnTo>
                    <a:pt x="378409" y="10388"/>
                  </a:lnTo>
                  <a:lnTo>
                    <a:pt x="377825" y="8077"/>
                  </a:lnTo>
                  <a:lnTo>
                    <a:pt x="376656" y="5778"/>
                  </a:lnTo>
                  <a:lnTo>
                    <a:pt x="373138" y="2311"/>
                  </a:lnTo>
                  <a:lnTo>
                    <a:pt x="370789" y="1689"/>
                  </a:lnTo>
                  <a:lnTo>
                    <a:pt x="367868" y="533"/>
                  </a:lnTo>
                  <a:lnTo>
                    <a:pt x="364934" y="0"/>
                  </a:lnTo>
                  <a:lnTo>
                    <a:pt x="358495" y="0"/>
                  </a:lnTo>
                  <a:lnTo>
                    <a:pt x="349707" y="1689"/>
                  </a:lnTo>
                  <a:lnTo>
                    <a:pt x="346189" y="3467"/>
                  </a:lnTo>
                  <a:lnTo>
                    <a:pt x="342671" y="4622"/>
                  </a:lnTo>
                  <a:lnTo>
                    <a:pt x="342671" y="13233"/>
                  </a:lnTo>
                  <a:lnTo>
                    <a:pt x="348526" y="13233"/>
                  </a:lnTo>
                  <a:lnTo>
                    <a:pt x="349110" y="10388"/>
                  </a:lnTo>
                  <a:lnTo>
                    <a:pt x="350291" y="8077"/>
                  </a:lnTo>
                  <a:lnTo>
                    <a:pt x="353796" y="4622"/>
                  </a:lnTo>
                  <a:lnTo>
                    <a:pt x="356146" y="4000"/>
                  </a:lnTo>
                  <a:lnTo>
                    <a:pt x="362597" y="4000"/>
                  </a:lnTo>
                  <a:lnTo>
                    <a:pt x="365518" y="5156"/>
                  </a:lnTo>
                  <a:lnTo>
                    <a:pt x="369036" y="8623"/>
                  </a:lnTo>
                  <a:lnTo>
                    <a:pt x="369620" y="10934"/>
                  </a:lnTo>
                  <a:lnTo>
                    <a:pt x="369620" y="16700"/>
                  </a:lnTo>
                  <a:lnTo>
                    <a:pt x="350875" y="28867"/>
                  </a:lnTo>
                  <a:lnTo>
                    <a:pt x="350875" y="32943"/>
                  </a:lnTo>
                  <a:lnTo>
                    <a:pt x="360248" y="32943"/>
                  </a:lnTo>
                  <a:lnTo>
                    <a:pt x="364350" y="34099"/>
                  </a:lnTo>
                  <a:lnTo>
                    <a:pt x="366699" y="36410"/>
                  </a:lnTo>
                  <a:lnTo>
                    <a:pt x="369620" y="38722"/>
                  </a:lnTo>
                  <a:lnTo>
                    <a:pt x="370789" y="41567"/>
                  </a:lnTo>
                  <a:lnTo>
                    <a:pt x="370789" y="50266"/>
                  </a:lnTo>
                  <a:lnTo>
                    <a:pt x="369620" y="53721"/>
                  </a:lnTo>
                  <a:lnTo>
                    <a:pt x="367868" y="55422"/>
                  </a:lnTo>
                  <a:lnTo>
                    <a:pt x="366102" y="57734"/>
                  </a:lnTo>
                  <a:lnTo>
                    <a:pt x="362597" y="58889"/>
                  </a:lnTo>
                  <a:lnTo>
                    <a:pt x="356146" y="58889"/>
                  </a:lnTo>
                  <a:lnTo>
                    <a:pt x="353796" y="58343"/>
                  </a:lnTo>
                  <a:lnTo>
                    <a:pt x="352044" y="56578"/>
                  </a:lnTo>
                  <a:lnTo>
                    <a:pt x="350291" y="55422"/>
                  </a:lnTo>
                  <a:lnTo>
                    <a:pt x="348526" y="53111"/>
                  </a:lnTo>
                  <a:lnTo>
                    <a:pt x="347357" y="49644"/>
                  </a:lnTo>
                  <a:lnTo>
                    <a:pt x="342087" y="49644"/>
                  </a:lnTo>
                  <a:lnTo>
                    <a:pt x="342087" y="59499"/>
                  </a:lnTo>
                  <a:lnTo>
                    <a:pt x="344424" y="60655"/>
                  </a:lnTo>
                  <a:lnTo>
                    <a:pt x="353212" y="62344"/>
                  </a:lnTo>
                  <a:lnTo>
                    <a:pt x="363181" y="62344"/>
                  </a:lnTo>
                  <a:lnTo>
                    <a:pt x="367284" y="61810"/>
                  </a:lnTo>
                  <a:lnTo>
                    <a:pt x="370205" y="60032"/>
                  </a:lnTo>
                  <a:lnTo>
                    <a:pt x="373722" y="58889"/>
                  </a:lnTo>
                  <a:lnTo>
                    <a:pt x="376059" y="56578"/>
                  </a:lnTo>
                  <a:lnTo>
                    <a:pt x="377240" y="53721"/>
                  </a:lnTo>
                  <a:lnTo>
                    <a:pt x="378993" y="51422"/>
                  </a:lnTo>
                  <a:lnTo>
                    <a:pt x="379577" y="47955"/>
                  </a:lnTo>
                  <a:lnTo>
                    <a:pt x="379577" y="40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526" y="169240"/>
            <a:ext cx="5300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Third </a:t>
            </a:r>
            <a:r>
              <a:rPr spc="-15" dirty="0"/>
              <a:t>Stage: </a:t>
            </a:r>
            <a:r>
              <a:rPr dirty="0"/>
              <a:t>Multimodal</a:t>
            </a:r>
            <a:r>
              <a:rPr spc="-65" dirty="0"/>
              <a:t> </a:t>
            </a:r>
            <a:r>
              <a:rPr dirty="0"/>
              <a:t>Fusion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69833" y="1940051"/>
            <a:ext cx="2089749" cy="2526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7248" y="908446"/>
            <a:ext cx="6826250" cy="50622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165"/>
              </a:spcBef>
              <a:buFont typeface="Wingdings" panose="05000000000000000000"/>
              <a:buChar char=""/>
              <a:tabLst>
                <a:tab pos="368300" algn="l"/>
              </a:tabLst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Early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Multimodal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Fusion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(EMF)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multimodal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embedding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vector 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fused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at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input-level,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i.e.,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1650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EMF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easy 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implement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requires </a:t>
            </a:r>
            <a:r>
              <a:rPr sz="1800" dirty="0">
                <a:latin typeface="Calibri" panose="020F0502020204030204"/>
                <a:cs typeface="Calibri" panose="020F0502020204030204"/>
              </a:rPr>
              <a:t>less model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parameters.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68300" indent="-342900">
              <a:lnSpc>
                <a:spcPct val="100000"/>
              </a:lnSpc>
              <a:buFont typeface="Wingdings" panose="05000000000000000000"/>
              <a:buChar char=""/>
              <a:tabLst>
                <a:tab pos="368300" algn="l"/>
              </a:tabLst>
            </a:pPr>
            <a:r>
              <a:rPr sz="2400" b="1" spc="-15" dirty="0">
                <a:latin typeface="Calibri" panose="020F0502020204030204"/>
                <a:cs typeface="Calibri" panose="020F0502020204030204"/>
              </a:rPr>
              <a:t>Intermediate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Multimodal Fusion (IMF)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1065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multimodal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embedding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fused based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output</a:t>
            </a:r>
            <a:r>
              <a:rPr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modality-specific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networks,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i.e.,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593725" marR="104775">
              <a:lnSpc>
                <a:spcPct val="124000"/>
              </a:lnSpc>
              <a:spcBef>
                <a:spcPts val="119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sz="1800" spc="-25" dirty="0">
                <a:latin typeface="Cambria Math" panose="02040503050406030204"/>
                <a:cs typeface="Cambria Math" panose="02040503050406030204"/>
              </a:rPr>
              <a:t>𝐹</a:t>
            </a:r>
            <a:r>
              <a:rPr sz="1950" spc="-37" baseline="-15000" dirty="0">
                <a:latin typeface="Cambria Math" panose="02040503050406030204"/>
                <a:cs typeface="Cambria Math" panose="02040503050406030204"/>
              </a:rPr>
              <a:t>𝑠</a:t>
            </a:r>
            <a:r>
              <a:rPr sz="1800" spc="-25" dirty="0">
                <a:latin typeface="Cambria Math" panose="02040503050406030204"/>
                <a:cs typeface="Cambria Math" panose="02040503050406030204"/>
              </a:rPr>
              <a:t>(∙)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45" dirty="0">
                <a:latin typeface="Cambria Math" panose="02040503050406030204"/>
                <a:cs typeface="Cambria Math" panose="02040503050406030204"/>
              </a:rPr>
              <a:t>𝐹</a:t>
            </a:r>
            <a:r>
              <a:rPr sz="1950" spc="-67" baseline="-15000" dirty="0">
                <a:latin typeface="Cambria Math" panose="02040503050406030204"/>
                <a:cs typeface="Cambria Math" panose="02040503050406030204"/>
              </a:rPr>
              <a:t>𝑔</a:t>
            </a:r>
            <a:r>
              <a:rPr sz="1800" spc="-45" dirty="0">
                <a:latin typeface="Cambria Math" panose="02040503050406030204"/>
                <a:cs typeface="Cambria Math" panose="02040503050406030204"/>
              </a:rPr>
              <a:t>(∙)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20" dirty="0">
                <a:latin typeface="Cambria Math" panose="02040503050406030204"/>
                <a:cs typeface="Cambria Math" panose="02040503050406030204"/>
              </a:rPr>
              <a:t>𝐹</a:t>
            </a:r>
            <a:r>
              <a:rPr sz="1950" spc="-30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1800" spc="-20" dirty="0">
                <a:latin typeface="Cambria Math" panose="02040503050406030204"/>
                <a:cs typeface="Cambria Math" panose="02040503050406030204"/>
              </a:rPr>
              <a:t>(∙)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unimodal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network specialized 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semantics,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glyphs and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phonetics.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28650" lvl="1" indent="-28702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628650" algn="l"/>
                <a:tab pos="6292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fine-grained fusion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scheme.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2313" y="4567999"/>
            <a:ext cx="2830182" cy="24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66941" y="1490546"/>
            <a:ext cx="3276517" cy="190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43735" y="3865592"/>
            <a:ext cx="3515872" cy="1727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8064" y="3988308"/>
            <a:ext cx="6448425" cy="134620"/>
          </a:xfrm>
          <a:custGeom>
            <a:avLst/>
            <a:gdLst/>
            <a:ahLst/>
            <a:cxnLst/>
            <a:rect l="l" t="t" r="r" b="b"/>
            <a:pathLst>
              <a:path w="6448425" h="134620">
                <a:moveTo>
                  <a:pt x="6448044" y="0"/>
                </a:moveTo>
                <a:lnTo>
                  <a:pt x="0" y="0"/>
                </a:lnTo>
                <a:lnTo>
                  <a:pt x="0" y="134112"/>
                </a:lnTo>
                <a:lnTo>
                  <a:pt x="6448044" y="134112"/>
                </a:lnTo>
                <a:lnTo>
                  <a:pt x="644804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7834" y="2756154"/>
            <a:ext cx="405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471C4"/>
                </a:solidFill>
              </a:rPr>
              <a:t>Defense</a:t>
            </a:r>
            <a:r>
              <a:rPr sz="4000" spc="-70" dirty="0">
                <a:solidFill>
                  <a:srgbClr val="4471C4"/>
                </a:solidFill>
              </a:rPr>
              <a:t> </a:t>
            </a:r>
            <a:r>
              <a:rPr sz="4000" spc="-25" dirty="0">
                <a:solidFill>
                  <a:srgbClr val="4471C4"/>
                </a:solidFill>
              </a:rPr>
              <a:t>Evaluation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3396996" y="2619755"/>
            <a:ext cx="1112520" cy="1083945"/>
            <a:chOff x="3396996" y="2619755"/>
            <a:chExt cx="1112520" cy="1083945"/>
          </a:xfrm>
        </p:grpSpPr>
        <p:sp>
          <p:nvSpPr>
            <p:cNvPr id="5" name="object 5"/>
            <p:cNvSpPr/>
            <p:nvPr/>
          </p:nvSpPr>
          <p:spPr>
            <a:xfrm>
              <a:off x="3414522" y="2637281"/>
              <a:ext cx="1077595" cy="1049020"/>
            </a:xfrm>
            <a:custGeom>
              <a:avLst/>
              <a:gdLst/>
              <a:ahLst/>
              <a:cxnLst/>
              <a:rect l="l" t="t" r="r" b="b"/>
              <a:pathLst>
                <a:path w="1077595" h="1049020">
                  <a:moveTo>
                    <a:pt x="0" y="524255"/>
                  </a:moveTo>
                  <a:lnTo>
                    <a:pt x="2201" y="476534"/>
                  </a:lnTo>
                  <a:lnTo>
                    <a:pt x="8678" y="430014"/>
                  </a:lnTo>
                  <a:lnTo>
                    <a:pt x="19242" y="384880"/>
                  </a:lnTo>
                  <a:lnTo>
                    <a:pt x="33701" y="341317"/>
                  </a:lnTo>
                  <a:lnTo>
                    <a:pt x="51866" y="299510"/>
                  </a:lnTo>
                  <a:lnTo>
                    <a:pt x="73547" y="259644"/>
                  </a:lnTo>
                  <a:lnTo>
                    <a:pt x="98553" y="221904"/>
                  </a:lnTo>
                  <a:lnTo>
                    <a:pt x="126694" y="186475"/>
                  </a:lnTo>
                  <a:lnTo>
                    <a:pt x="157781" y="153542"/>
                  </a:lnTo>
                  <a:lnTo>
                    <a:pt x="191623" y="123291"/>
                  </a:lnTo>
                  <a:lnTo>
                    <a:pt x="228030" y="95905"/>
                  </a:lnTo>
                  <a:lnTo>
                    <a:pt x="266812" y="71571"/>
                  </a:lnTo>
                  <a:lnTo>
                    <a:pt x="307779" y="50473"/>
                  </a:lnTo>
                  <a:lnTo>
                    <a:pt x="350741" y="32796"/>
                  </a:lnTo>
                  <a:lnTo>
                    <a:pt x="395507" y="18725"/>
                  </a:lnTo>
                  <a:lnTo>
                    <a:pt x="441888" y="8445"/>
                  </a:lnTo>
                  <a:lnTo>
                    <a:pt x="489694" y="2142"/>
                  </a:lnTo>
                  <a:lnTo>
                    <a:pt x="538733" y="0"/>
                  </a:lnTo>
                  <a:lnTo>
                    <a:pt x="587773" y="2142"/>
                  </a:lnTo>
                  <a:lnTo>
                    <a:pt x="635579" y="8445"/>
                  </a:lnTo>
                  <a:lnTo>
                    <a:pt x="681960" y="18725"/>
                  </a:lnTo>
                  <a:lnTo>
                    <a:pt x="726726" y="32796"/>
                  </a:lnTo>
                  <a:lnTo>
                    <a:pt x="769688" y="50473"/>
                  </a:lnTo>
                  <a:lnTo>
                    <a:pt x="810655" y="71571"/>
                  </a:lnTo>
                  <a:lnTo>
                    <a:pt x="849437" y="95905"/>
                  </a:lnTo>
                  <a:lnTo>
                    <a:pt x="885844" y="123291"/>
                  </a:lnTo>
                  <a:lnTo>
                    <a:pt x="919686" y="153542"/>
                  </a:lnTo>
                  <a:lnTo>
                    <a:pt x="950773" y="186475"/>
                  </a:lnTo>
                  <a:lnTo>
                    <a:pt x="978914" y="221904"/>
                  </a:lnTo>
                  <a:lnTo>
                    <a:pt x="1003920" y="259644"/>
                  </a:lnTo>
                  <a:lnTo>
                    <a:pt x="1025601" y="299510"/>
                  </a:lnTo>
                  <a:lnTo>
                    <a:pt x="1043766" y="341317"/>
                  </a:lnTo>
                  <a:lnTo>
                    <a:pt x="1058225" y="384880"/>
                  </a:lnTo>
                  <a:lnTo>
                    <a:pt x="1068789" y="430014"/>
                  </a:lnTo>
                  <a:lnTo>
                    <a:pt x="1075266" y="476534"/>
                  </a:lnTo>
                  <a:lnTo>
                    <a:pt x="1077467" y="524255"/>
                  </a:lnTo>
                  <a:lnTo>
                    <a:pt x="1075266" y="571977"/>
                  </a:lnTo>
                  <a:lnTo>
                    <a:pt x="1068789" y="618497"/>
                  </a:lnTo>
                  <a:lnTo>
                    <a:pt x="1058225" y="663631"/>
                  </a:lnTo>
                  <a:lnTo>
                    <a:pt x="1043766" y="707194"/>
                  </a:lnTo>
                  <a:lnTo>
                    <a:pt x="1025601" y="749001"/>
                  </a:lnTo>
                  <a:lnTo>
                    <a:pt x="1003920" y="788867"/>
                  </a:lnTo>
                  <a:lnTo>
                    <a:pt x="978914" y="826607"/>
                  </a:lnTo>
                  <a:lnTo>
                    <a:pt x="950773" y="862036"/>
                  </a:lnTo>
                  <a:lnTo>
                    <a:pt x="919686" y="894968"/>
                  </a:lnTo>
                  <a:lnTo>
                    <a:pt x="885844" y="925220"/>
                  </a:lnTo>
                  <a:lnTo>
                    <a:pt x="849437" y="952606"/>
                  </a:lnTo>
                  <a:lnTo>
                    <a:pt x="810655" y="976940"/>
                  </a:lnTo>
                  <a:lnTo>
                    <a:pt x="769688" y="998038"/>
                  </a:lnTo>
                  <a:lnTo>
                    <a:pt x="726726" y="1015715"/>
                  </a:lnTo>
                  <a:lnTo>
                    <a:pt x="681960" y="1029786"/>
                  </a:lnTo>
                  <a:lnTo>
                    <a:pt x="635579" y="1040066"/>
                  </a:lnTo>
                  <a:lnTo>
                    <a:pt x="587773" y="1046369"/>
                  </a:lnTo>
                  <a:lnTo>
                    <a:pt x="538733" y="1048511"/>
                  </a:lnTo>
                  <a:lnTo>
                    <a:pt x="489694" y="1046369"/>
                  </a:lnTo>
                  <a:lnTo>
                    <a:pt x="441888" y="1040066"/>
                  </a:lnTo>
                  <a:lnTo>
                    <a:pt x="395507" y="1029786"/>
                  </a:lnTo>
                  <a:lnTo>
                    <a:pt x="350741" y="1015715"/>
                  </a:lnTo>
                  <a:lnTo>
                    <a:pt x="307779" y="998038"/>
                  </a:lnTo>
                  <a:lnTo>
                    <a:pt x="266812" y="976940"/>
                  </a:lnTo>
                  <a:lnTo>
                    <a:pt x="228030" y="952606"/>
                  </a:lnTo>
                  <a:lnTo>
                    <a:pt x="191623" y="925220"/>
                  </a:lnTo>
                  <a:lnTo>
                    <a:pt x="157781" y="894968"/>
                  </a:lnTo>
                  <a:lnTo>
                    <a:pt x="126694" y="862036"/>
                  </a:lnTo>
                  <a:lnTo>
                    <a:pt x="98553" y="826607"/>
                  </a:lnTo>
                  <a:lnTo>
                    <a:pt x="73547" y="788867"/>
                  </a:lnTo>
                  <a:lnTo>
                    <a:pt x="51866" y="749001"/>
                  </a:lnTo>
                  <a:lnTo>
                    <a:pt x="33701" y="707194"/>
                  </a:lnTo>
                  <a:lnTo>
                    <a:pt x="19242" y="663631"/>
                  </a:lnTo>
                  <a:lnTo>
                    <a:pt x="8678" y="618497"/>
                  </a:lnTo>
                  <a:lnTo>
                    <a:pt x="2201" y="571977"/>
                  </a:lnTo>
                  <a:lnTo>
                    <a:pt x="0" y="524255"/>
                  </a:lnTo>
                  <a:close/>
                </a:path>
              </a:pathLst>
            </a:custGeom>
            <a:ln w="3505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21044" y="2788919"/>
              <a:ext cx="687303" cy="7239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605" y="169240"/>
            <a:ext cx="3256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</a:t>
            </a:r>
            <a:r>
              <a:rPr spc="-45" dirty="0"/>
              <a:t> </a:t>
            </a:r>
            <a:r>
              <a:rPr spc="-15" dirty="0"/>
              <a:t>Evaluation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18515" y="930147"/>
            <a:ext cx="7552055" cy="4502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Dataset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Abusive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UGC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Pornographic </a:t>
            </a:r>
            <a:r>
              <a:rPr sz="1800" dirty="0">
                <a:latin typeface="Calibri" panose="020F0502020204030204"/>
                <a:cs typeface="Calibri" panose="020F0502020204030204"/>
              </a:rPr>
              <a:t>UGC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collect from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online social</a:t>
            </a:r>
            <a:r>
              <a:rPr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media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43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Each dataset contains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10,000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toxic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10,000 normal</a:t>
            </a:r>
            <a:r>
              <a:rPr sz="18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samples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Evaluated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Model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30" dirty="0">
                <a:latin typeface="Calibri" panose="020F0502020204030204"/>
                <a:cs typeface="Calibri" panose="020F0502020204030204"/>
              </a:rPr>
              <a:t>Tasks: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Abusive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 detection, Pornographic content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43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Offline models: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TextCNN,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BiLSTM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"/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 panose="020F0502020204030204"/>
                <a:cs typeface="Calibri" panose="020F0502020204030204"/>
              </a:rPr>
              <a:t>Attack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Method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TextBugger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Baseline</a:t>
            </a:r>
            <a:r>
              <a:rPr sz="2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Algorithms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Pycorrector, </a:t>
            </a:r>
            <a:r>
              <a:rPr sz="1800" dirty="0">
                <a:latin typeface="Calibri" panose="020F0502020204030204"/>
                <a:cs typeface="Calibri" panose="020F0502020204030204"/>
              </a:rPr>
              <a:t>Baidu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TextCorrector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indent="-287655">
              <a:lnSpc>
                <a:spcPct val="100000"/>
              </a:lnSpc>
              <a:spcBef>
                <a:spcPts val="43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Industy-leading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platforms: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944" y="5658611"/>
            <a:ext cx="1098804" cy="5516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542" y="5647012"/>
            <a:ext cx="1304218" cy="5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74966" y="5685378"/>
            <a:ext cx="1722219" cy="574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2171" y="5633596"/>
            <a:ext cx="1732239" cy="53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2</a:t>
            </a:r>
            <a:r>
              <a:rPr spc="5" dirty="0"/>
              <a:t>0</a:t>
            </a:r>
            <a:r>
              <a:rPr dirty="0"/>
              <a:t>/7/14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373" y="169240"/>
            <a:ext cx="3161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Evaluation</a:t>
            </a:r>
            <a:r>
              <a:rPr spc="-100" dirty="0"/>
              <a:t> </a:t>
            </a:r>
            <a:r>
              <a:rPr spc="-5" dirty="0"/>
              <a:t>Metrics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851" y="1302753"/>
            <a:ext cx="4439920" cy="44697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Calibri" panose="020F0502020204030204"/>
                <a:cs typeface="Calibri" panose="020F0502020204030204"/>
              </a:rPr>
              <a:t>Translation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Evaluation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30" dirty="0">
                <a:latin typeface="Calibri" panose="020F0502020204030204"/>
                <a:cs typeface="Calibri" panose="020F0502020204030204"/>
              </a:rPr>
              <a:t>Word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Error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Rate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(WER)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Bilingual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Evaluation Understudy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(BLEU)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Semantic Similarity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(SS)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Robustness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Evaluation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Attack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Success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Rate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Perturbed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Word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Query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Utility</a:t>
            </a:r>
            <a:r>
              <a:rPr sz="20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Evaluation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Edit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Distance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Jaccard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Similarity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Coefficient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Semantic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Similarity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269" y="1830471"/>
            <a:ext cx="1153621" cy="248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6304" y="3308110"/>
            <a:ext cx="1997686" cy="33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4225" y="5086299"/>
            <a:ext cx="2591109" cy="345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044696" y="2079675"/>
            <a:ext cx="4050029" cy="764540"/>
            <a:chOff x="4044696" y="2079675"/>
            <a:chExt cx="4050029" cy="764540"/>
          </a:xfrm>
        </p:grpSpPr>
        <p:sp>
          <p:nvSpPr>
            <p:cNvPr id="8" name="object 8"/>
            <p:cNvSpPr/>
            <p:nvPr/>
          </p:nvSpPr>
          <p:spPr>
            <a:xfrm>
              <a:off x="5917410" y="2079675"/>
              <a:ext cx="2177155" cy="442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44696" y="2459735"/>
              <a:ext cx="2708148" cy="384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997481" y="5535390"/>
            <a:ext cx="3299406" cy="401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717" y="169240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 </a:t>
            </a:r>
            <a:r>
              <a:rPr spc="-15" dirty="0"/>
              <a:t>Evaluation: </a:t>
            </a:r>
            <a:r>
              <a:rPr spc="-5" dirty="0"/>
              <a:t>Model </a:t>
            </a:r>
            <a:r>
              <a:rPr spc="-10" dirty="0"/>
              <a:t>Performance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5563" y="1028446"/>
            <a:ext cx="319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Accuracy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Benign</a:t>
            </a:r>
            <a:r>
              <a:rPr sz="24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Texts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714" y="5060001"/>
            <a:ext cx="10495915" cy="1203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Remarks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1205" indent="-342900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751205" algn="l"/>
                <a:tab pos="751840" algn="l"/>
              </a:tabLst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little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impact 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 over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benign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outperforms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2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baselines</a:t>
            </a:r>
            <a:r>
              <a:rPr sz="1800" spc="5" dirty="0">
                <a:latin typeface="Lucida Console" panose="020B0609040504020204"/>
                <a:cs typeface="Lucida Console" panose="020B0609040504020204"/>
              </a:rPr>
              <a:t>.</a:t>
            </a:r>
            <a:endParaRPr sz="1800">
              <a:latin typeface="Lucida Console" panose="020B0609040504020204"/>
              <a:cs typeface="Lucida Console" panose="020B0609040504020204"/>
            </a:endParaRPr>
          </a:p>
          <a:p>
            <a:pPr marL="751205" indent="-342900">
              <a:lnSpc>
                <a:spcPct val="100000"/>
              </a:lnSpc>
              <a:spcBef>
                <a:spcPts val="1375"/>
              </a:spcBef>
              <a:buFont typeface="Wingdings" panose="05000000000000000000"/>
              <a:buChar char=""/>
              <a:tabLst>
                <a:tab pos="751205" algn="l"/>
                <a:tab pos="75184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feasible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easy 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apply </a:t>
            </a:r>
            <a:r>
              <a:rPr sz="1800" dirty="0">
                <a:latin typeface="Calibri" panose="020F0502020204030204"/>
                <a:cs typeface="Calibri" panose="020F0502020204030204"/>
              </a:rPr>
              <a:t>NMT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restore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perturbations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also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sz="18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effective.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8372" y="1524350"/>
            <a:ext cx="4065478" cy="34505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617" y="1602595"/>
            <a:ext cx="3779614" cy="184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0699" y="3587446"/>
            <a:ext cx="4073995" cy="140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39" y="1536315"/>
            <a:ext cx="6800149" cy="29906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192000" y="0"/>
                </a:moveTo>
                <a:lnTo>
                  <a:pt x="0" y="0"/>
                </a:lnTo>
                <a:lnTo>
                  <a:pt x="0" y="903732"/>
                </a:lnTo>
                <a:lnTo>
                  <a:pt x="12192000" y="903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9360" y="169240"/>
            <a:ext cx="5654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Defense Evaluation: </a:t>
            </a:r>
            <a:r>
              <a:rPr spc="-20" dirty="0"/>
              <a:t>Effectiveness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62152" y="1073658"/>
            <a:ext cx="661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Effectiveness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Real-world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Adversarial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Scenario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6726" y="4326071"/>
            <a:ext cx="3476788" cy="151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78540" y="1725153"/>
            <a:ext cx="2921549" cy="121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2596" y="3011435"/>
            <a:ext cx="2980575" cy="123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767583" y="3012948"/>
            <a:ext cx="4782820" cy="264160"/>
            <a:chOff x="2767583" y="3012948"/>
            <a:chExt cx="4782820" cy="264160"/>
          </a:xfrm>
        </p:grpSpPr>
        <p:sp>
          <p:nvSpPr>
            <p:cNvPr id="10" name="object 10"/>
            <p:cNvSpPr/>
            <p:nvPr/>
          </p:nvSpPr>
          <p:spPr>
            <a:xfrm>
              <a:off x="2773679" y="3019044"/>
              <a:ext cx="4770120" cy="251460"/>
            </a:xfrm>
            <a:custGeom>
              <a:avLst/>
              <a:gdLst/>
              <a:ahLst/>
              <a:cxnLst/>
              <a:rect l="l" t="t" r="r" b="b"/>
              <a:pathLst>
                <a:path w="4770120" h="251460">
                  <a:moveTo>
                    <a:pt x="4762627" y="0"/>
                  </a:moveTo>
                  <a:lnTo>
                    <a:pt x="7493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43966"/>
                  </a:lnTo>
                  <a:lnTo>
                    <a:pt x="7493" y="251459"/>
                  </a:lnTo>
                  <a:lnTo>
                    <a:pt x="4762627" y="251459"/>
                  </a:lnTo>
                  <a:lnTo>
                    <a:pt x="4770120" y="243966"/>
                  </a:lnTo>
                  <a:lnTo>
                    <a:pt x="4770120" y="7492"/>
                  </a:lnTo>
                  <a:lnTo>
                    <a:pt x="4762627" y="0"/>
                  </a:lnTo>
                  <a:close/>
                </a:path>
              </a:pathLst>
            </a:custGeom>
            <a:solidFill>
              <a:srgbClr val="F4B08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73679" y="3019044"/>
              <a:ext cx="4770120" cy="251460"/>
            </a:xfrm>
            <a:custGeom>
              <a:avLst/>
              <a:gdLst/>
              <a:ahLst/>
              <a:cxnLst/>
              <a:rect l="l" t="t" r="r" b="b"/>
              <a:pathLst>
                <a:path w="4770120" h="251460">
                  <a:moveTo>
                    <a:pt x="0" y="16763"/>
                  </a:moveTo>
                  <a:lnTo>
                    <a:pt x="0" y="749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4753356" y="0"/>
                  </a:lnTo>
                  <a:lnTo>
                    <a:pt x="4762627" y="0"/>
                  </a:lnTo>
                  <a:lnTo>
                    <a:pt x="4770120" y="7492"/>
                  </a:lnTo>
                  <a:lnTo>
                    <a:pt x="4770120" y="16763"/>
                  </a:lnTo>
                  <a:lnTo>
                    <a:pt x="4770120" y="234695"/>
                  </a:lnTo>
                  <a:lnTo>
                    <a:pt x="4770120" y="243966"/>
                  </a:lnTo>
                  <a:lnTo>
                    <a:pt x="4762627" y="251459"/>
                  </a:lnTo>
                  <a:lnTo>
                    <a:pt x="4753356" y="251459"/>
                  </a:lnTo>
                  <a:lnTo>
                    <a:pt x="16763" y="251459"/>
                  </a:lnTo>
                  <a:lnTo>
                    <a:pt x="7493" y="251459"/>
                  </a:lnTo>
                  <a:lnTo>
                    <a:pt x="0" y="243966"/>
                  </a:lnTo>
                  <a:lnTo>
                    <a:pt x="0" y="234695"/>
                  </a:lnTo>
                  <a:lnTo>
                    <a:pt x="0" y="1676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67583" y="4198620"/>
            <a:ext cx="4782820" cy="289560"/>
            <a:chOff x="2767583" y="4198620"/>
            <a:chExt cx="4782820" cy="289560"/>
          </a:xfrm>
        </p:grpSpPr>
        <p:sp>
          <p:nvSpPr>
            <p:cNvPr id="13" name="object 13"/>
            <p:cNvSpPr/>
            <p:nvPr/>
          </p:nvSpPr>
          <p:spPr>
            <a:xfrm>
              <a:off x="2773679" y="4204716"/>
              <a:ext cx="4770120" cy="277495"/>
            </a:xfrm>
            <a:custGeom>
              <a:avLst/>
              <a:gdLst/>
              <a:ahLst/>
              <a:cxnLst/>
              <a:rect l="l" t="t" r="r" b="b"/>
              <a:pathLst>
                <a:path w="4770120" h="277495">
                  <a:moveTo>
                    <a:pt x="4751578" y="0"/>
                  </a:moveTo>
                  <a:lnTo>
                    <a:pt x="18542" y="0"/>
                  </a:lnTo>
                  <a:lnTo>
                    <a:pt x="11304" y="1450"/>
                  </a:lnTo>
                  <a:lnTo>
                    <a:pt x="5413" y="5413"/>
                  </a:lnTo>
                  <a:lnTo>
                    <a:pt x="1450" y="11304"/>
                  </a:lnTo>
                  <a:lnTo>
                    <a:pt x="0" y="18541"/>
                  </a:lnTo>
                  <a:lnTo>
                    <a:pt x="0" y="258825"/>
                  </a:lnTo>
                  <a:lnTo>
                    <a:pt x="1450" y="266063"/>
                  </a:lnTo>
                  <a:lnTo>
                    <a:pt x="5413" y="271954"/>
                  </a:lnTo>
                  <a:lnTo>
                    <a:pt x="11304" y="275917"/>
                  </a:lnTo>
                  <a:lnTo>
                    <a:pt x="18542" y="277367"/>
                  </a:lnTo>
                  <a:lnTo>
                    <a:pt x="4751578" y="277367"/>
                  </a:lnTo>
                  <a:lnTo>
                    <a:pt x="4758815" y="275917"/>
                  </a:lnTo>
                  <a:lnTo>
                    <a:pt x="4764706" y="271954"/>
                  </a:lnTo>
                  <a:lnTo>
                    <a:pt x="4768669" y="266063"/>
                  </a:lnTo>
                  <a:lnTo>
                    <a:pt x="4770120" y="258825"/>
                  </a:lnTo>
                  <a:lnTo>
                    <a:pt x="4770120" y="18541"/>
                  </a:lnTo>
                  <a:lnTo>
                    <a:pt x="4768669" y="11304"/>
                  </a:lnTo>
                  <a:lnTo>
                    <a:pt x="4764706" y="5413"/>
                  </a:lnTo>
                  <a:lnTo>
                    <a:pt x="4758815" y="1450"/>
                  </a:lnTo>
                  <a:lnTo>
                    <a:pt x="4751578" y="0"/>
                  </a:lnTo>
                  <a:close/>
                </a:path>
              </a:pathLst>
            </a:custGeom>
            <a:solidFill>
              <a:srgbClr val="F4B08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3679" y="4204716"/>
              <a:ext cx="4770120" cy="277495"/>
            </a:xfrm>
            <a:custGeom>
              <a:avLst/>
              <a:gdLst/>
              <a:ahLst/>
              <a:cxnLst/>
              <a:rect l="l" t="t" r="r" b="b"/>
              <a:pathLst>
                <a:path w="4770120" h="277495">
                  <a:moveTo>
                    <a:pt x="0" y="18541"/>
                  </a:moveTo>
                  <a:lnTo>
                    <a:pt x="1450" y="11304"/>
                  </a:lnTo>
                  <a:lnTo>
                    <a:pt x="5413" y="5413"/>
                  </a:lnTo>
                  <a:lnTo>
                    <a:pt x="11304" y="1450"/>
                  </a:lnTo>
                  <a:lnTo>
                    <a:pt x="18542" y="0"/>
                  </a:lnTo>
                  <a:lnTo>
                    <a:pt x="4751578" y="0"/>
                  </a:lnTo>
                  <a:lnTo>
                    <a:pt x="4758815" y="1450"/>
                  </a:lnTo>
                  <a:lnTo>
                    <a:pt x="4764706" y="5413"/>
                  </a:lnTo>
                  <a:lnTo>
                    <a:pt x="4768669" y="11304"/>
                  </a:lnTo>
                  <a:lnTo>
                    <a:pt x="4770120" y="18541"/>
                  </a:lnTo>
                  <a:lnTo>
                    <a:pt x="4770120" y="258825"/>
                  </a:lnTo>
                  <a:lnTo>
                    <a:pt x="4768669" y="266063"/>
                  </a:lnTo>
                  <a:lnTo>
                    <a:pt x="4764706" y="271954"/>
                  </a:lnTo>
                  <a:lnTo>
                    <a:pt x="4758815" y="275917"/>
                  </a:lnTo>
                  <a:lnTo>
                    <a:pt x="4751578" y="277367"/>
                  </a:lnTo>
                  <a:lnTo>
                    <a:pt x="18542" y="277367"/>
                  </a:lnTo>
                  <a:lnTo>
                    <a:pt x="11304" y="275917"/>
                  </a:lnTo>
                  <a:lnTo>
                    <a:pt x="5413" y="271954"/>
                  </a:lnTo>
                  <a:lnTo>
                    <a:pt x="1450" y="266063"/>
                  </a:lnTo>
                  <a:lnTo>
                    <a:pt x="0" y="258825"/>
                  </a:lnTo>
                  <a:lnTo>
                    <a:pt x="0" y="185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9539" y="4497938"/>
            <a:ext cx="9395460" cy="15036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Remarks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1840" marR="5080" indent="-343535">
              <a:lnSpc>
                <a:spcPts val="2590"/>
              </a:lnSpc>
              <a:spcBef>
                <a:spcPts val="30"/>
              </a:spcBef>
              <a:buFont typeface="Wingdings" panose="05000000000000000000"/>
              <a:buChar char=""/>
              <a:tabLst>
                <a:tab pos="751205" algn="l"/>
                <a:tab pos="7524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shielded by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achieved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considerable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 accuracy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high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confidence over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generated obfuscated</a:t>
            </a:r>
            <a:r>
              <a:rPr sz="18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texts.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1840" indent="-343535">
              <a:lnSpc>
                <a:spcPct val="100000"/>
              </a:lnSpc>
              <a:spcBef>
                <a:spcPts val="980"/>
              </a:spcBef>
              <a:buFont typeface="Wingdings" panose="05000000000000000000"/>
              <a:buChar char=""/>
              <a:tabLst>
                <a:tab pos="751205" algn="l"/>
                <a:tab pos="7524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combined defense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scheme 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effective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significantly outperforms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baselines.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880" y="169240"/>
            <a:ext cx="8002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Deep </a:t>
            </a:r>
            <a:r>
              <a:rPr dirty="0"/>
              <a:t>Learning </a:t>
            </a:r>
            <a:r>
              <a:rPr spc="-10" dirty="0"/>
              <a:t>For </a:t>
            </a:r>
            <a:r>
              <a:rPr spc="-15" dirty="0"/>
              <a:t>Natural </a:t>
            </a:r>
            <a:r>
              <a:rPr spc="-5" dirty="0"/>
              <a:t>Language</a:t>
            </a:r>
            <a:r>
              <a:rPr spc="-95" dirty="0"/>
              <a:t> </a:t>
            </a:r>
            <a:r>
              <a:rPr spc="-5" dirty="0"/>
              <a:t>Processing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626864" y="1382267"/>
            <a:ext cx="2764536" cy="15590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006596" y="3419855"/>
            <a:ext cx="4099560" cy="1774189"/>
            <a:chOff x="4006596" y="3419855"/>
            <a:chExt cx="4099560" cy="1774189"/>
          </a:xfrm>
        </p:grpSpPr>
        <p:sp>
          <p:nvSpPr>
            <p:cNvPr id="5" name="object 5"/>
            <p:cNvSpPr/>
            <p:nvPr/>
          </p:nvSpPr>
          <p:spPr>
            <a:xfrm>
              <a:off x="4030962" y="3460988"/>
              <a:ext cx="3951767" cy="1726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6596" y="3582923"/>
              <a:ext cx="4099559" cy="1610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75176" y="3419855"/>
              <a:ext cx="3868420" cy="1652270"/>
            </a:xfrm>
            <a:custGeom>
              <a:avLst/>
              <a:gdLst/>
              <a:ahLst/>
              <a:cxnLst/>
              <a:rect l="l" t="t" r="r" b="b"/>
              <a:pathLst>
                <a:path w="3868420" h="1652270">
                  <a:moveTo>
                    <a:pt x="3592576" y="0"/>
                  </a:moveTo>
                  <a:lnTo>
                    <a:pt x="275336" y="0"/>
                  </a:lnTo>
                  <a:lnTo>
                    <a:pt x="225855" y="4437"/>
                  </a:lnTo>
                  <a:lnTo>
                    <a:pt x="179280" y="17230"/>
                  </a:lnTo>
                  <a:lnTo>
                    <a:pt x="136388" y="37601"/>
                  </a:lnTo>
                  <a:lnTo>
                    <a:pt x="97958" y="64770"/>
                  </a:lnTo>
                  <a:lnTo>
                    <a:pt x="64770" y="97958"/>
                  </a:lnTo>
                  <a:lnTo>
                    <a:pt x="37601" y="136388"/>
                  </a:lnTo>
                  <a:lnTo>
                    <a:pt x="17230" y="179280"/>
                  </a:lnTo>
                  <a:lnTo>
                    <a:pt x="4437" y="225855"/>
                  </a:lnTo>
                  <a:lnTo>
                    <a:pt x="0" y="275336"/>
                  </a:lnTo>
                  <a:lnTo>
                    <a:pt x="0" y="1376680"/>
                  </a:lnTo>
                  <a:lnTo>
                    <a:pt x="4437" y="1426160"/>
                  </a:lnTo>
                  <a:lnTo>
                    <a:pt x="17230" y="1472735"/>
                  </a:lnTo>
                  <a:lnTo>
                    <a:pt x="37601" y="1515627"/>
                  </a:lnTo>
                  <a:lnTo>
                    <a:pt x="64770" y="1554057"/>
                  </a:lnTo>
                  <a:lnTo>
                    <a:pt x="97958" y="1587245"/>
                  </a:lnTo>
                  <a:lnTo>
                    <a:pt x="136388" y="1614414"/>
                  </a:lnTo>
                  <a:lnTo>
                    <a:pt x="179280" y="1634785"/>
                  </a:lnTo>
                  <a:lnTo>
                    <a:pt x="225855" y="1647578"/>
                  </a:lnTo>
                  <a:lnTo>
                    <a:pt x="275336" y="1652016"/>
                  </a:lnTo>
                  <a:lnTo>
                    <a:pt x="3592576" y="1652016"/>
                  </a:lnTo>
                  <a:lnTo>
                    <a:pt x="3642056" y="1647578"/>
                  </a:lnTo>
                  <a:lnTo>
                    <a:pt x="3688631" y="1634785"/>
                  </a:lnTo>
                  <a:lnTo>
                    <a:pt x="3731523" y="1614414"/>
                  </a:lnTo>
                  <a:lnTo>
                    <a:pt x="3769953" y="1587245"/>
                  </a:lnTo>
                  <a:lnTo>
                    <a:pt x="3803141" y="1554057"/>
                  </a:lnTo>
                  <a:lnTo>
                    <a:pt x="3830310" y="1515627"/>
                  </a:lnTo>
                  <a:lnTo>
                    <a:pt x="3850681" y="1472735"/>
                  </a:lnTo>
                  <a:lnTo>
                    <a:pt x="3863474" y="1426160"/>
                  </a:lnTo>
                  <a:lnTo>
                    <a:pt x="3867912" y="1376680"/>
                  </a:lnTo>
                  <a:lnTo>
                    <a:pt x="3867912" y="275336"/>
                  </a:lnTo>
                  <a:lnTo>
                    <a:pt x="3863474" y="225855"/>
                  </a:lnTo>
                  <a:lnTo>
                    <a:pt x="3850681" y="179280"/>
                  </a:lnTo>
                  <a:lnTo>
                    <a:pt x="3830310" y="136388"/>
                  </a:lnTo>
                  <a:lnTo>
                    <a:pt x="3803141" y="97958"/>
                  </a:lnTo>
                  <a:lnTo>
                    <a:pt x="3769953" y="64770"/>
                  </a:lnTo>
                  <a:lnTo>
                    <a:pt x="3731523" y="37601"/>
                  </a:lnTo>
                  <a:lnTo>
                    <a:pt x="3688631" y="17230"/>
                  </a:lnTo>
                  <a:lnTo>
                    <a:pt x="3642056" y="4437"/>
                  </a:lnTo>
                  <a:lnTo>
                    <a:pt x="3592576" y="0"/>
                  </a:lnTo>
                  <a:close/>
                </a:path>
              </a:pathLst>
            </a:custGeom>
            <a:solidFill>
              <a:srgbClr val="4BC1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22826" y="3655898"/>
            <a:ext cx="3372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5080" indent="-73469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Security-sensitive  </a:t>
            </a:r>
            <a:r>
              <a:rPr sz="36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NLP</a:t>
            </a:r>
            <a:r>
              <a:rPr sz="36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40268" y="4588764"/>
            <a:ext cx="2775585" cy="1511935"/>
            <a:chOff x="8240268" y="4588764"/>
            <a:chExt cx="2775585" cy="1511935"/>
          </a:xfrm>
        </p:grpSpPr>
        <p:sp>
          <p:nvSpPr>
            <p:cNvPr id="10" name="object 10"/>
            <p:cNvSpPr/>
            <p:nvPr/>
          </p:nvSpPr>
          <p:spPr>
            <a:xfrm>
              <a:off x="8246364" y="4594860"/>
              <a:ext cx="2763011" cy="14996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46364" y="4594860"/>
              <a:ext cx="2763520" cy="1499870"/>
            </a:xfrm>
            <a:custGeom>
              <a:avLst/>
              <a:gdLst/>
              <a:ahLst/>
              <a:cxnLst/>
              <a:rect l="l" t="t" r="r" b="b"/>
              <a:pathLst>
                <a:path w="2763520" h="1499870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899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5" y="0"/>
                  </a:lnTo>
                  <a:lnTo>
                    <a:pt x="2513076" y="0"/>
                  </a:lnTo>
                  <a:lnTo>
                    <a:pt x="2558005" y="4026"/>
                  </a:lnTo>
                  <a:lnTo>
                    <a:pt x="2600292" y="15635"/>
                  </a:lnTo>
                  <a:lnTo>
                    <a:pt x="2639229" y="34120"/>
                  </a:lnTo>
                  <a:lnTo>
                    <a:pt x="2674112" y="58777"/>
                  </a:lnTo>
                  <a:lnTo>
                    <a:pt x="2704234" y="88900"/>
                  </a:lnTo>
                  <a:lnTo>
                    <a:pt x="2728891" y="123782"/>
                  </a:lnTo>
                  <a:lnTo>
                    <a:pt x="2747376" y="162719"/>
                  </a:lnTo>
                  <a:lnTo>
                    <a:pt x="2758985" y="205006"/>
                  </a:lnTo>
                  <a:lnTo>
                    <a:pt x="2763011" y="249935"/>
                  </a:lnTo>
                  <a:lnTo>
                    <a:pt x="2763011" y="1249680"/>
                  </a:lnTo>
                  <a:lnTo>
                    <a:pt x="2758985" y="1294606"/>
                  </a:lnTo>
                  <a:lnTo>
                    <a:pt x="2747376" y="1336890"/>
                  </a:lnTo>
                  <a:lnTo>
                    <a:pt x="2728891" y="1375827"/>
                  </a:lnTo>
                  <a:lnTo>
                    <a:pt x="2704234" y="1410710"/>
                  </a:lnTo>
                  <a:lnTo>
                    <a:pt x="2674112" y="1440834"/>
                  </a:lnTo>
                  <a:lnTo>
                    <a:pt x="2639229" y="1465492"/>
                  </a:lnTo>
                  <a:lnTo>
                    <a:pt x="2600292" y="1483979"/>
                  </a:lnTo>
                  <a:lnTo>
                    <a:pt x="2558005" y="1495589"/>
                  </a:lnTo>
                  <a:lnTo>
                    <a:pt x="2513076" y="1499615"/>
                  </a:lnTo>
                  <a:lnTo>
                    <a:pt x="249935" y="1499615"/>
                  </a:lnTo>
                  <a:lnTo>
                    <a:pt x="205006" y="1495589"/>
                  </a:lnTo>
                  <a:lnTo>
                    <a:pt x="162719" y="1483979"/>
                  </a:lnTo>
                  <a:lnTo>
                    <a:pt x="123782" y="1465492"/>
                  </a:lnTo>
                  <a:lnTo>
                    <a:pt x="88899" y="1440834"/>
                  </a:lnTo>
                  <a:lnTo>
                    <a:pt x="58777" y="1410710"/>
                  </a:lnTo>
                  <a:lnTo>
                    <a:pt x="34120" y="1375827"/>
                  </a:lnTo>
                  <a:lnTo>
                    <a:pt x="15635" y="1336890"/>
                  </a:lnTo>
                  <a:lnTo>
                    <a:pt x="4026" y="1294606"/>
                  </a:lnTo>
                  <a:lnTo>
                    <a:pt x="0" y="1249680"/>
                  </a:lnTo>
                  <a:lnTo>
                    <a:pt x="0" y="249935"/>
                  </a:lnTo>
                  <a:close/>
                </a:path>
              </a:pathLst>
            </a:custGeom>
            <a:ln w="12192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449436" y="4201490"/>
            <a:ext cx="2843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ABB52"/>
                </a:solidFill>
                <a:latin typeface="Calibri" panose="020F0502020204030204"/>
                <a:cs typeface="Calibri" panose="020F0502020204030204"/>
              </a:rPr>
              <a:t>Political </a:t>
            </a:r>
            <a:r>
              <a:rPr sz="2000" b="1" spc="-15" dirty="0">
                <a:solidFill>
                  <a:srgbClr val="FABB52"/>
                </a:solidFill>
                <a:latin typeface="Calibri" panose="020F0502020204030204"/>
                <a:cs typeface="Calibri" panose="020F0502020204030204"/>
              </a:rPr>
              <a:t>Content</a:t>
            </a:r>
            <a:r>
              <a:rPr sz="2000" b="1" spc="-30" dirty="0">
                <a:solidFill>
                  <a:srgbClr val="FABB5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FABB52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8152" y="977341"/>
            <a:ext cx="2231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33C2BB"/>
                </a:solidFill>
                <a:latin typeface="Calibri" panose="020F0502020204030204"/>
                <a:cs typeface="Calibri" panose="020F0502020204030204"/>
              </a:rPr>
              <a:t>Fake </a:t>
            </a:r>
            <a:r>
              <a:rPr sz="2000" b="1" spc="-10" dirty="0">
                <a:solidFill>
                  <a:srgbClr val="33C2BB"/>
                </a:solidFill>
                <a:latin typeface="Calibri" panose="020F0502020204030204"/>
                <a:cs typeface="Calibri" panose="020F0502020204030204"/>
              </a:rPr>
              <a:t>News</a:t>
            </a:r>
            <a:r>
              <a:rPr sz="2000" b="1" dirty="0">
                <a:solidFill>
                  <a:srgbClr val="33C2B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33C2BB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6883" y="1972055"/>
            <a:ext cx="2383790" cy="1615440"/>
            <a:chOff x="976883" y="1972055"/>
            <a:chExt cx="2383790" cy="1615440"/>
          </a:xfrm>
        </p:grpSpPr>
        <p:sp>
          <p:nvSpPr>
            <p:cNvPr id="15" name="object 15"/>
            <p:cNvSpPr/>
            <p:nvPr/>
          </p:nvSpPr>
          <p:spPr>
            <a:xfrm>
              <a:off x="982979" y="1978151"/>
              <a:ext cx="2371344" cy="1603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2979" y="1978151"/>
              <a:ext cx="2371725" cy="1603375"/>
            </a:xfrm>
            <a:custGeom>
              <a:avLst/>
              <a:gdLst/>
              <a:ahLst/>
              <a:cxnLst/>
              <a:rect l="l" t="t" r="r" b="b"/>
              <a:pathLst>
                <a:path w="2371725" h="1603375">
                  <a:moveTo>
                    <a:pt x="0" y="267208"/>
                  </a:moveTo>
                  <a:lnTo>
                    <a:pt x="4305" y="219177"/>
                  </a:lnTo>
                  <a:lnTo>
                    <a:pt x="16717" y="173970"/>
                  </a:lnTo>
                  <a:lnTo>
                    <a:pt x="36482" y="132343"/>
                  </a:lnTo>
                  <a:lnTo>
                    <a:pt x="62845" y="95049"/>
                  </a:lnTo>
                  <a:lnTo>
                    <a:pt x="95051" y="62844"/>
                  </a:lnTo>
                  <a:lnTo>
                    <a:pt x="132347" y="36481"/>
                  </a:lnTo>
                  <a:lnTo>
                    <a:pt x="173976" y="16717"/>
                  </a:lnTo>
                  <a:lnTo>
                    <a:pt x="219186" y="4305"/>
                  </a:lnTo>
                  <a:lnTo>
                    <a:pt x="267220" y="0"/>
                  </a:lnTo>
                  <a:lnTo>
                    <a:pt x="2104136" y="0"/>
                  </a:lnTo>
                  <a:lnTo>
                    <a:pt x="2152166" y="4305"/>
                  </a:lnTo>
                  <a:lnTo>
                    <a:pt x="2197373" y="16717"/>
                  </a:lnTo>
                  <a:lnTo>
                    <a:pt x="2239000" y="36481"/>
                  </a:lnTo>
                  <a:lnTo>
                    <a:pt x="2276294" y="62844"/>
                  </a:lnTo>
                  <a:lnTo>
                    <a:pt x="2308499" y="95049"/>
                  </a:lnTo>
                  <a:lnTo>
                    <a:pt x="2334862" y="132343"/>
                  </a:lnTo>
                  <a:lnTo>
                    <a:pt x="2354626" y="173970"/>
                  </a:lnTo>
                  <a:lnTo>
                    <a:pt x="2367038" y="219177"/>
                  </a:lnTo>
                  <a:lnTo>
                    <a:pt x="2371344" y="267208"/>
                  </a:lnTo>
                  <a:lnTo>
                    <a:pt x="2371344" y="1336039"/>
                  </a:lnTo>
                  <a:lnTo>
                    <a:pt x="2367038" y="1384070"/>
                  </a:lnTo>
                  <a:lnTo>
                    <a:pt x="2354626" y="1429277"/>
                  </a:lnTo>
                  <a:lnTo>
                    <a:pt x="2334862" y="1470904"/>
                  </a:lnTo>
                  <a:lnTo>
                    <a:pt x="2308499" y="1508198"/>
                  </a:lnTo>
                  <a:lnTo>
                    <a:pt x="2276294" y="1540403"/>
                  </a:lnTo>
                  <a:lnTo>
                    <a:pt x="2239000" y="1566766"/>
                  </a:lnTo>
                  <a:lnTo>
                    <a:pt x="2197373" y="1586530"/>
                  </a:lnTo>
                  <a:lnTo>
                    <a:pt x="2152166" y="1598942"/>
                  </a:lnTo>
                  <a:lnTo>
                    <a:pt x="2104136" y="1603248"/>
                  </a:lnTo>
                  <a:lnTo>
                    <a:pt x="267220" y="1603248"/>
                  </a:lnTo>
                  <a:lnTo>
                    <a:pt x="219186" y="1598942"/>
                  </a:lnTo>
                  <a:lnTo>
                    <a:pt x="173976" y="1586530"/>
                  </a:lnTo>
                  <a:lnTo>
                    <a:pt x="132347" y="1566766"/>
                  </a:lnTo>
                  <a:lnTo>
                    <a:pt x="95051" y="1540403"/>
                  </a:lnTo>
                  <a:lnTo>
                    <a:pt x="62845" y="1508198"/>
                  </a:lnTo>
                  <a:lnTo>
                    <a:pt x="36482" y="1470904"/>
                  </a:lnTo>
                  <a:lnTo>
                    <a:pt x="16717" y="1429277"/>
                  </a:lnTo>
                  <a:lnTo>
                    <a:pt x="4305" y="1384070"/>
                  </a:lnTo>
                  <a:lnTo>
                    <a:pt x="0" y="1336039"/>
                  </a:lnTo>
                  <a:lnTo>
                    <a:pt x="0" y="267208"/>
                  </a:lnTo>
                  <a:close/>
                </a:path>
              </a:pathLst>
            </a:custGeom>
            <a:ln w="12192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80643" y="1546097"/>
            <a:ext cx="1751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6BA8C8"/>
                </a:solidFill>
                <a:latin typeface="Calibri" panose="020F0502020204030204"/>
                <a:cs typeface="Calibri" panose="020F0502020204030204"/>
              </a:rPr>
              <a:t>Email</a:t>
            </a:r>
            <a:r>
              <a:rPr sz="2000" b="1" spc="-45" dirty="0">
                <a:solidFill>
                  <a:srgbClr val="6BA8C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6BA8C8"/>
                </a:solidFill>
                <a:latin typeface="Calibri" panose="020F0502020204030204"/>
                <a:cs typeface="Calibri" panose="020F0502020204030204"/>
              </a:rPr>
              <a:t>Anti-spam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2539" y="4584191"/>
            <a:ext cx="2421636" cy="1652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95527" y="4201490"/>
            <a:ext cx="2442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Pornography</a:t>
            </a:r>
            <a:r>
              <a:rPr sz="2000" b="1" spc="-8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14004" y="1900427"/>
            <a:ext cx="2735580" cy="1588135"/>
            <a:chOff x="8414004" y="1900427"/>
            <a:chExt cx="2735580" cy="1588135"/>
          </a:xfrm>
        </p:grpSpPr>
        <p:sp>
          <p:nvSpPr>
            <p:cNvPr id="21" name="object 21"/>
            <p:cNvSpPr/>
            <p:nvPr/>
          </p:nvSpPr>
          <p:spPr>
            <a:xfrm>
              <a:off x="8420100" y="1906523"/>
              <a:ext cx="2723388" cy="1575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20100" y="1906523"/>
              <a:ext cx="2723515" cy="1576070"/>
            </a:xfrm>
            <a:custGeom>
              <a:avLst/>
              <a:gdLst/>
              <a:ahLst/>
              <a:cxnLst/>
              <a:rect l="l" t="t" r="r" b="b"/>
              <a:pathLst>
                <a:path w="2723515" h="1576070">
                  <a:moveTo>
                    <a:pt x="0" y="262636"/>
                  </a:moveTo>
                  <a:lnTo>
                    <a:pt x="4231" y="215431"/>
                  </a:lnTo>
                  <a:lnTo>
                    <a:pt x="16432" y="171000"/>
                  </a:lnTo>
                  <a:lnTo>
                    <a:pt x="35861" y="130085"/>
                  </a:lnTo>
                  <a:lnTo>
                    <a:pt x="61773" y="93429"/>
                  </a:lnTo>
                  <a:lnTo>
                    <a:pt x="93429" y="61773"/>
                  </a:lnTo>
                  <a:lnTo>
                    <a:pt x="130085" y="35861"/>
                  </a:lnTo>
                  <a:lnTo>
                    <a:pt x="171000" y="16432"/>
                  </a:lnTo>
                  <a:lnTo>
                    <a:pt x="215431" y="4231"/>
                  </a:lnTo>
                  <a:lnTo>
                    <a:pt x="262635" y="0"/>
                  </a:lnTo>
                  <a:lnTo>
                    <a:pt x="2460752" y="0"/>
                  </a:lnTo>
                  <a:lnTo>
                    <a:pt x="2507956" y="4231"/>
                  </a:lnTo>
                  <a:lnTo>
                    <a:pt x="2552387" y="16432"/>
                  </a:lnTo>
                  <a:lnTo>
                    <a:pt x="2593302" y="35861"/>
                  </a:lnTo>
                  <a:lnTo>
                    <a:pt x="2629958" y="61773"/>
                  </a:lnTo>
                  <a:lnTo>
                    <a:pt x="2661614" y="93429"/>
                  </a:lnTo>
                  <a:lnTo>
                    <a:pt x="2687526" y="130085"/>
                  </a:lnTo>
                  <a:lnTo>
                    <a:pt x="2706955" y="171000"/>
                  </a:lnTo>
                  <a:lnTo>
                    <a:pt x="2719156" y="215431"/>
                  </a:lnTo>
                  <a:lnTo>
                    <a:pt x="2723388" y="262636"/>
                  </a:lnTo>
                  <a:lnTo>
                    <a:pt x="2723388" y="1313179"/>
                  </a:lnTo>
                  <a:lnTo>
                    <a:pt x="2719156" y="1360384"/>
                  </a:lnTo>
                  <a:lnTo>
                    <a:pt x="2706955" y="1404815"/>
                  </a:lnTo>
                  <a:lnTo>
                    <a:pt x="2687526" y="1445730"/>
                  </a:lnTo>
                  <a:lnTo>
                    <a:pt x="2661614" y="1482386"/>
                  </a:lnTo>
                  <a:lnTo>
                    <a:pt x="2629958" y="1514042"/>
                  </a:lnTo>
                  <a:lnTo>
                    <a:pt x="2593302" y="1539954"/>
                  </a:lnTo>
                  <a:lnTo>
                    <a:pt x="2552387" y="1559383"/>
                  </a:lnTo>
                  <a:lnTo>
                    <a:pt x="2507956" y="1571584"/>
                  </a:lnTo>
                  <a:lnTo>
                    <a:pt x="2460752" y="1575815"/>
                  </a:lnTo>
                  <a:lnTo>
                    <a:pt x="262635" y="1575815"/>
                  </a:lnTo>
                  <a:lnTo>
                    <a:pt x="215431" y="1571584"/>
                  </a:lnTo>
                  <a:lnTo>
                    <a:pt x="171000" y="1559383"/>
                  </a:lnTo>
                  <a:lnTo>
                    <a:pt x="130085" y="1539954"/>
                  </a:lnTo>
                  <a:lnTo>
                    <a:pt x="93429" y="1514042"/>
                  </a:lnTo>
                  <a:lnTo>
                    <a:pt x="61773" y="1482386"/>
                  </a:lnTo>
                  <a:lnTo>
                    <a:pt x="35861" y="1445730"/>
                  </a:lnTo>
                  <a:lnTo>
                    <a:pt x="16432" y="1404815"/>
                  </a:lnTo>
                  <a:lnTo>
                    <a:pt x="4231" y="1360384"/>
                  </a:lnTo>
                  <a:lnTo>
                    <a:pt x="0" y="1313179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87842" y="1513458"/>
            <a:ext cx="242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C55A11"/>
                </a:solidFill>
                <a:latin typeface="Calibri" panose="020F0502020204030204"/>
                <a:cs typeface="Calibri" panose="020F0502020204030204"/>
              </a:rPr>
              <a:t>Hate </a:t>
            </a:r>
            <a:r>
              <a:rPr sz="2000" b="1" dirty="0">
                <a:solidFill>
                  <a:srgbClr val="C55A11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2000" b="1" spc="-50" dirty="0">
                <a:solidFill>
                  <a:srgbClr val="C55A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55A11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378" y="169240"/>
            <a:ext cx="5383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 </a:t>
            </a:r>
            <a:r>
              <a:rPr spc="-15" dirty="0"/>
              <a:t>Evaluation:</a:t>
            </a:r>
            <a:r>
              <a:rPr spc="20" dirty="0"/>
              <a:t> </a:t>
            </a:r>
            <a:r>
              <a:rPr spc="-15" dirty="0"/>
              <a:t>Robustness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5349371"/>
            <a:ext cx="9693275" cy="7556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Remarks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1205" indent="-342900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751205" algn="l"/>
                <a:tab pos="751840" algn="l"/>
              </a:tabLst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 significantly reduce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rate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 robust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than the</a:t>
            </a:r>
            <a:r>
              <a:rPr sz="18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baselines.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79" y="1028446"/>
            <a:ext cx="455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Robustness Against Adaptive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Attack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2165" y="1594456"/>
            <a:ext cx="8296909" cy="3739515"/>
            <a:chOff x="1442165" y="1594456"/>
            <a:chExt cx="8296909" cy="3739515"/>
          </a:xfrm>
        </p:grpSpPr>
        <p:sp>
          <p:nvSpPr>
            <p:cNvPr id="6" name="object 6"/>
            <p:cNvSpPr/>
            <p:nvPr/>
          </p:nvSpPr>
          <p:spPr>
            <a:xfrm>
              <a:off x="1442165" y="1594456"/>
              <a:ext cx="8296735" cy="373919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8" y="3429000"/>
              <a:ext cx="5904230" cy="358140"/>
            </a:xfrm>
            <a:custGeom>
              <a:avLst/>
              <a:gdLst/>
              <a:ahLst/>
              <a:cxnLst/>
              <a:rect l="l" t="t" r="r" b="b"/>
              <a:pathLst>
                <a:path w="5904230" h="358139">
                  <a:moveTo>
                    <a:pt x="5880100" y="0"/>
                  </a:moveTo>
                  <a:lnTo>
                    <a:pt x="23875" y="0"/>
                  </a:lnTo>
                  <a:lnTo>
                    <a:pt x="14573" y="1873"/>
                  </a:lnTo>
                  <a:lnTo>
                    <a:pt x="6984" y="6984"/>
                  </a:lnTo>
                  <a:lnTo>
                    <a:pt x="1873" y="14573"/>
                  </a:lnTo>
                  <a:lnTo>
                    <a:pt x="0" y="23875"/>
                  </a:lnTo>
                  <a:lnTo>
                    <a:pt x="0" y="334263"/>
                  </a:lnTo>
                  <a:lnTo>
                    <a:pt x="1873" y="343566"/>
                  </a:lnTo>
                  <a:lnTo>
                    <a:pt x="6984" y="351154"/>
                  </a:lnTo>
                  <a:lnTo>
                    <a:pt x="14573" y="356266"/>
                  </a:lnTo>
                  <a:lnTo>
                    <a:pt x="23875" y="358139"/>
                  </a:lnTo>
                  <a:lnTo>
                    <a:pt x="5880100" y="358139"/>
                  </a:lnTo>
                  <a:lnTo>
                    <a:pt x="5889402" y="356266"/>
                  </a:lnTo>
                  <a:lnTo>
                    <a:pt x="5896990" y="351155"/>
                  </a:lnTo>
                  <a:lnTo>
                    <a:pt x="5902102" y="343566"/>
                  </a:lnTo>
                  <a:lnTo>
                    <a:pt x="5903976" y="334263"/>
                  </a:lnTo>
                  <a:lnTo>
                    <a:pt x="5903976" y="23875"/>
                  </a:lnTo>
                  <a:lnTo>
                    <a:pt x="5902102" y="14573"/>
                  </a:lnTo>
                  <a:lnTo>
                    <a:pt x="5896990" y="6984"/>
                  </a:lnTo>
                  <a:lnTo>
                    <a:pt x="5889402" y="1873"/>
                  </a:lnTo>
                  <a:lnTo>
                    <a:pt x="5880100" y="0"/>
                  </a:lnTo>
                  <a:close/>
                </a:path>
              </a:pathLst>
            </a:custGeom>
            <a:solidFill>
              <a:srgbClr val="F4B08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08248" y="3429000"/>
              <a:ext cx="5904230" cy="358140"/>
            </a:xfrm>
            <a:custGeom>
              <a:avLst/>
              <a:gdLst/>
              <a:ahLst/>
              <a:cxnLst/>
              <a:rect l="l" t="t" r="r" b="b"/>
              <a:pathLst>
                <a:path w="5904230" h="358139">
                  <a:moveTo>
                    <a:pt x="0" y="23875"/>
                  </a:moveTo>
                  <a:lnTo>
                    <a:pt x="1873" y="14573"/>
                  </a:lnTo>
                  <a:lnTo>
                    <a:pt x="6984" y="6984"/>
                  </a:lnTo>
                  <a:lnTo>
                    <a:pt x="14573" y="1873"/>
                  </a:lnTo>
                  <a:lnTo>
                    <a:pt x="23875" y="0"/>
                  </a:lnTo>
                  <a:lnTo>
                    <a:pt x="5880100" y="0"/>
                  </a:lnTo>
                  <a:lnTo>
                    <a:pt x="5889402" y="1873"/>
                  </a:lnTo>
                  <a:lnTo>
                    <a:pt x="5896990" y="6984"/>
                  </a:lnTo>
                  <a:lnTo>
                    <a:pt x="5902102" y="14573"/>
                  </a:lnTo>
                  <a:lnTo>
                    <a:pt x="5903976" y="23875"/>
                  </a:lnTo>
                  <a:lnTo>
                    <a:pt x="5903976" y="334263"/>
                  </a:lnTo>
                  <a:lnTo>
                    <a:pt x="5902102" y="343566"/>
                  </a:lnTo>
                  <a:lnTo>
                    <a:pt x="5896990" y="351155"/>
                  </a:lnTo>
                  <a:lnTo>
                    <a:pt x="5889402" y="356266"/>
                  </a:lnTo>
                  <a:lnTo>
                    <a:pt x="5880100" y="358139"/>
                  </a:lnTo>
                  <a:lnTo>
                    <a:pt x="23875" y="358139"/>
                  </a:lnTo>
                  <a:lnTo>
                    <a:pt x="14573" y="356266"/>
                  </a:lnTo>
                  <a:lnTo>
                    <a:pt x="6984" y="351154"/>
                  </a:lnTo>
                  <a:lnTo>
                    <a:pt x="1873" y="343566"/>
                  </a:lnTo>
                  <a:lnTo>
                    <a:pt x="0" y="334263"/>
                  </a:lnTo>
                  <a:lnTo>
                    <a:pt x="0" y="2387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82339" y="4931663"/>
              <a:ext cx="5904230" cy="358140"/>
            </a:xfrm>
            <a:custGeom>
              <a:avLst/>
              <a:gdLst/>
              <a:ahLst/>
              <a:cxnLst/>
              <a:rect l="l" t="t" r="r" b="b"/>
              <a:pathLst>
                <a:path w="5904230" h="358139">
                  <a:moveTo>
                    <a:pt x="5880100" y="0"/>
                  </a:moveTo>
                  <a:lnTo>
                    <a:pt x="23875" y="0"/>
                  </a:lnTo>
                  <a:lnTo>
                    <a:pt x="14573" y="1873"/>
                  </a:lnTo>
                  <a:lnTo>
                    <a:pt x="6985" y="6985"/>
                  </a:lnTo>
                  <a:lnTo>
                    <a:pt x="1873" y="14573"/>
                  </a:lnTo>
                  <a:lnTo>
                    <a:pt x="0" y="23875"/>
                  </a:lnTo>
                  <a:lnTo>
                    <a:pt x="0" y="334264"/>
                  </a:lnTo>
                  <a:lnTo>
                    <a:pt x="1873" y="343566"/>
                  </a:lnTo>
                  <a:lnTo>
                    <a:pt x="6985" y="351155"/>
                  </a:lnTo>
                  <a:lnTo>
                    <a:pt x="14573" y="356266"/>
                  </a:lnTo>
                  <a:lnTo>
                    <a:pt x="23875" y="358140"/>
                  </a:lnTo>
                  <a:lnTo>
                    <a:pt x="5880100" y="358140"/>
                  </a:lnTo>
                  <a:lnTo>
                    <a:pt x="5889402" y="356266"/>
                  </a:lnTo>
                  <a:lnTo>
                    <a:pt x="5896991" y="351155"/>
                  </a:lnTo>
                  <a:lnTo>
                    <a:pt x="5902102" y="343566"/>
                  </a:lnTo>
                  <a:lnTo>
                    <a:pt x="5903976" y="334264"/>
                  </a:lnTo>
                  <a:lnTo>
                    <a:pt x="5903976" y="23875"/>
                  </a:lnTo>
                  <a:lnTo>
                    <a:pt x="5902102" y="14573"/>
                  </a:lnTo>
                  <a:lnTo>
                    <a:pt x="5896991" y="6985"/>
                  </a:lnTo>
                  <a:lnTo>
                    <a:pt x="5889402" y="1873"/>
                  </a:lnTo>
                  <a:lnTo>
                    <a:pt x="5880100" y="0"/>
                  </a:lnTo>
                  <a:close/>
                </a:path>
              </a:pathLst>
            </a:custGeom>
            <a:solidFill>
              <a:srgbClr val="F4B08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82339" y="4931663"/>
              <a:ext cx="5904230" cy="358140"/>
            </a:xfrm>
            <a:custGeom>
              <a:avLst/>
              <a:gdLst/>
              <a:ahLst/>
              <a:cxnLst/>
              <a:rect l="l" t="t" r="r" b="b"/>
              <a:pathLst>
                <a:path w="5904230" h="358139">
                  <a:moveTo>
                    <a:pt x="0" y="23875"/>
                  </a:moveTo>
                  <a:lnTo>
                    <a:pt x="1873" y="14573"/>
                  </a:lnTo>
                  <a:lnTo>
                    <a:pt x="6985" y="6985"/>
                  </a:lnTo>
                  <a:lnTo>
                    <a:pt x="14573" y="1873"/>
                  </a:lnTo>
                  <a:lnTo>
                    <a:pt x="23875" y="0"/>
                  </a:lnTo>
                  <a:lnTo>
                    <a:pt x="5880100" y="0"/>
                  </a:lnTo>
                  <a:lnTo>
                    <a:pt x="5889402" y="1873"/>
                  </a:lnTo>
                  <a:lnTo>
                    <a:pt x="5896991" y="6985"/>
                  </a:lnTo>
                  <a:lnTo>
                    <a:pt x="5902102" y="14573"/>
                  </a:lnTo>
                  <a:lnTo>
                    <a:pt x="5903976" y="23875"/>
                  </a:lnTo>
                  <a:lnTo>
                    <a:pt x="5903976" y="334264"/>
                  </a:lnTo>
                  <a:lnTo>
                    <a:pt x="5902102" y="343566"/>
                  </a:lnTo>
                  <a:lnTo>
                    <a:pt x="5896991" y="351155"/>
                  </a:lnTo>
                  <a:lnTo>
                    <a:pt x="5889402" y="356266"/>
                  </a:lnTo>
                  <a:lnTo>
                    <a:pt x="5880100" y="358140"/>
                  </a:lnTo>
                  <a:lnTo>
                    <a:pt x="23875" y="358140"/>
                  </a:lnTo>
                  <a:lnTo>
                    <a:pt x="14573" y="356266"/>
                  </a:lnTo>
                  <a:lnTo>
                    <a:pt x="6985" y="351155"/>
                  </a:lnTo>
                  <a:lnTo>
                    <a:pt x="1873" y="343566"/>
                  </a:lnTo>
                  <a:lnTo>
                    <a:pt x="0" y="334264"/>
                  </a:lnTo>
                  <a:lnTo>
                    <a:pt x="0" y="2387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378" y="169240"/>
            <a:ext cx="5383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 </a:t>
            </a:r>
            <a:r>
              <a:rPr spc="-15" dirty="0"/>
              <a:t>Evaluation:</a:t>
            </a:r>
            <a:r>
              <a:rPr spc="20" dirty="0"/>
              <a:t> </a:t>
            </a:r>
            <a:r>
              <a:rPr spc="-15" dirty="0"/>
              <a:t>Robustness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4459118"/>
            <a:ext cx="10163810" cy="10845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Remarks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1205" marR="5080" indent="-342900">
              <a:lnSpc>
                <a:spcPts val="2590"/>
              </a:lnSpc>
              <a:spcBef>
                <a:spcPts val="30"/>
              </a:spcBef>
              <a:buFont typeface="Wingdings" panose="05000000000000000000"/>
              <a:buChar char=""/>
              <a:tabLst>
                <a:tab pos="751205" algn="l"/>
                <a:tab pos="75184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Both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multimodal embedding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translation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significantly reduce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model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sensitivity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against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replacement.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31" y="1042873"/>
            <a:ext cx="5506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Model Sensitivity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Against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Bug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Replacement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9284" y="1868423"/>
            <a:ext cx="10025915" cy="24978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334" y="169240"/>
            <a:ext cx="5327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 </a:t>
            </a:r>
            <a:r>
              <a:rPr spc="-15" dirty="0"/>
              <a:t>Evaluation:</a:t>
            </a:r>
            <a:r>
              <a:rPr dirty="0"/>
              <a:t> </a:t>
            </a:r>
            <a:r>
              <a:rPr spc="-10" dirty="0"/>
              <a:t>Practicality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7087" y="4286102"/>
            <a:ext cx="10626090" cy="14522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Remarks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1840" marR="402590" indent="-343535">
              <a:lnSpc>
                <a:spcPts val="2590"/>
              </a:lnSpc>
              <a:spcBef>
                <a:spcPts val="30"/>
              </a:spcBef>
              <a:buFont typeface="Wingdings" panose="05000000000000000000"/>
              <a:buChar char=""/>
              <a:tabLst>
                <a:tab pos="751840" algn="l"/>
                <a:tab pos="7524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four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industry-leading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claimed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 successful in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tackling variant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still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vulnerable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outperforms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big</a:t>
            </a:r>
            <a:r>
              <a:rPr sz="18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margin.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1840" indent="-343535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"/>
              <a:tabLst>
                <a:tab pos="751840" algn="l"/>
                <a:tab pos="752475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currently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process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integrating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Alibaba GreenNet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enhance its</a:t>
            </a:r>
            <a:r>
              <a:rPr sz="18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robustness.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7441" y="1989187"/>
            <a:ext cx="9568148" cy="20363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4824" y="1053210"/>
            <a:ext cx="566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Comparison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Industry-leading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Platforms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29" y="169240"/>
            <a:ext cx="6092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Defense </a:t>
            </a:r>
            <a:r>
              <a:rPr spc="-15" dirty="0"/>
              <a:t>Evaluation:</a:t>
            </a:r>
            <a:r>
              <a:rPr dirty="0"/>
              <a:t> </a:t>
            </a:r>
            <a:r>
              <a:rPr spc="-10" dirty="0"/>
              <a:t>Generalizability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84403" y="1086103"/>
            <a:ext cx="497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Extension 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English-based NLP</a:t>
            </a: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029" y="1894274"/>
            <a:ext cx="5664810" cy="22693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6524625">
              <a:lnSpc>
                <a:spcPct val="100000"/>
              </a:lnSpc>
              <a:spcBef>
                <a:spcPts val="1365"/>
              </a:spcBef>
            </a:pPr>
            <a:r>
              <a:rPr spc="-5" dirty="0"/>
              <a:t>Experiment</a:t>
            </a:r>
            <a:r>
              <a:rPr spc="-15" dirty="0"/>
              <a:t> </a:t>
            </a:r>
            <a:r>
              <a:rPr spc="-5" dirty="0"/>
              <a:t>Setup</a:t>
            </a:r>
            <a:endParaRPr spc="-5" dirty="0"/>
          </a:p>
          <a:p>
            <a:pPr marL="6920865" indent="-180340">
              <a:lnSpc>
                <a:spcPct val="100000"/>
              </a:lnSpc>
              <a:spcBef>
                <a:spcPts val="1135"/>
              </a:spcBef>
              <a:buFont typeface="Wingdings" panose="05000000000000000000"/>
              <a:buChar char=""/>
              <a:tabLst>
                <a:tab pos="6921500" algn="l"/>
              </a:tabLst>
            </a:pPr>
            <a:r>
              <a:rPr sz="1800" b="0" spc="-5" dirty="0">
                <a:latin typeface="Calibri" panose="020F0502020204030204"/>
                <a:cs typeface="Calibri" panose="020F0502020204030204"/>
              </a:rPr>
              <a:t>Language: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English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920865" indent="-1803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921500" algn="l"/>
              </a:tabLst>
            </a:pPr>
            <a:r>
              <a:rPr sz="1800" b="0" spc="-30" dirty="0">
                <a:latin typeface="Calibri" panose="020F0502020204030204"/>
                <a:cs typeface="Calibri" panose="020F0502020204030204"/>
              </a:rPr>
              <a:t>Task: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Sentiment</a:t>
            </a:r>
            <a:r>
              <a:rPr sz="1800"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Analysis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920865" indent="-1803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921500" algn="l"/>
              </a:tabLst>
            </a:pPr>
            <a:r>
              <a:rPr sz="1800" b="0" spc="-10" dirty="0">
                <a:latin typeface="Calibri" panose="020F0502020204030204"/>
                <a:cs typeface="Calibri" panose="020F0502020204030204"/>
              </a:rPr>
              <a:t>Dataset: </a:t>
            </a:r>
            <a:r>
              <a:rPr sz="1800" b="0" spc="-20" dirty="0">
                <a:latin typeface="Calibri" panose="020F0502020204030204"/>
                <a:cs typeface="Calibri" panose="020F0502020204030204"/>
              </a:rPr>
              <a:t>Rotten </a:t>
            </a:r>
            <a:r>
              <a:rPr sz="1800" b="0" spc="-30" dirty="0">
                <a:latin typeface="Calibri" panose="020F0502020204030204"/>
                <a:cs typeface="Calibri" panose="020F0502020204030204"/>
              </a:rPr>
              <a:t>Tomatoes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Movie </a:t>
            </a:r>
            <a:r>
              <a:rPr sz="1800" b="0" spc="-15" dirty="0">
                <a:latin typeface="Calibri" panose="020F0502020204030204"/>
                <a:cs typeface="Calibri" panose="020F0502020204030204"/>
              </a:rPr>
              <a:t>Reviews</a:t>
            </a:r>
            <a:r>
              <a:rPr sz="1800" b="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(MR)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920865" indent="-1803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6921500" algn="l"/>
              </a:tabLst>
            </a:pPr>
            <a:r>
              <a:rPr sz="1800" b="0" spc="-20" dirty="0">
                <a:latin typeface="Calibri" panose="020F0502020204030204"/>
                <a:cs typeface="Calibri" panose="020F0502020204030204"/>
              </a:rPr>
              <a:t>Attack: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same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adaptive</a:t>
            </a:r>
            <a:r>
              <a:rPr sz="1800" b="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setting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ct val="100000"/>
              </a:lnSpc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 marL="117475">
              <a:lnSpc>
                <a:spcPct val="100000"/>
              </a:lnSpc>
            </a:pPr>
            <a:r>
              <a:rPr sz="2400" spc="-15" dirty="0">
                <a:solidFill>
                  <a:srgbClr val="C00000"/>
                </a:solidFill>
              </a:rPr>
              <a:t>Remarks</a:t>
            </a:r>
            <a:endParaRPr sz="2400"/>
          </a:p>
          <a:p>
            <a:pPr marL="855980" indent="-342900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856615" algn="l"/>
                <a:tab pos="857250" algn="l"/>
              </a:tabLst>
            </a:pPr>
            <a:r>
              <a:rPr sz="1800" b="0" spc="-25" dirty="0">
                <a:latin typeface="Calibri" panose="020F0502020204030204"/>
                <a:cs typeface="Calibri" panose="020F0502020204030204"/>
              </a:rPr>
              <a:t>TextShield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shows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good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generalizability across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languages 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extended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some other</a:t>
            </a:r>
            <a:r>
              <a:rPr sz="1800" b="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languages.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373" y="169240"/>
            <a:ext cx="1635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3645" y="1192378"/>
            <a:ext cx="9933940" cy="40881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proposed 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TextShield,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defense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specifically designed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Chinese-based </a:t>
            </a:r>
            <a:r>
              <a:rPr sz="20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DLTC</a:t>
            </a:r>
            <a:r>
              <a:rPr sz="2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models.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920" marR="213995" indent="-756920">
              <a:lnSpc>
                <a:spcPct val="129000"/>
              </a:lnSpc>
              <a:spcBef>
                <a:spcPts val="39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Effective: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effective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real-word adversarial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scenarios while having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little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impact 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model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under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non-adversarial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setting.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indent="-287020">
              <a:lnSpc>
                <a:spcPct val="100000"/>
              </a:lnSpc>
              <a:spcBef>
                <a:spcPts val="645"/>
              </a:spcBef>
              <a:buFont typeface="Wingdings" panose="05000000000000000000"/>
              <a:buChar char=""/>
              <a:tabLst>
                <a:tab pos="756920" algn="l"/>
                <a:tab pos="168719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Robust: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significantly reduces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rate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even under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setting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adaptive</a:t>
            </a:r>
            <a:r>
              <a:rPr sz="18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attacks.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indent="-287020">
              <a:lnSpc>
                <a:spcPct val="100000"/>
              </a:lnSpc>
              <a:spcBef>
                <a:spcPts val="64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Generic: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 applied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any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Chinese-based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DLTC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without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requiring</a:t>
            </a:r>
            <a:r>
              <a:rPr sz="1800" spc="2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re-training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"/>
            </a:pPr>
            <a:endParaRPr sz="18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compared 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TextShield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four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industry-leading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platforms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Practical: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great practicability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superiority in decreasing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rate</a:t>
            </a:r>
            <a:r>
              <a:rPr sz="18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extend 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TextShield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English-based NLP</a:t>
            </a:r>
            <a:r>
              <a:rPr sz="20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Generalizability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shows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good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generalizability across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language.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820" y="1069921"/>
            <a:ext cx="1466113" cy="13912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91454" y="1451009"/>
            <a:ext cx="3004239" cy="908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0664" y="1476649"/>
            <a:ext cx="2931090" cy="87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07752" y="1310639"/>
            <a:ext cx="1146048" cy="1097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192000" y="0"/>
                </a:moveTo>
                <a:lnTo>
                  <a:pt x="0" y="0"/>
                </a:lnTo>
                <a:lnTo>
                  <a:pt x="0" y="903732"/>
                </a:lnTo>
                <a:lnTo>
                  <a:pt x="12192000" y="903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7260" y="169240"/>
            <a:ext cx="8775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Real-world </a:t>
            </a:r>
            <a:r>
              <a:rPr spc="-5" dirty="0"/>
              <a:t>Applications </a:t>
            </a:r>
            <a:r>
              <a:rPr spc="-15" dirty="0"/>
              <a:t>For </a:t>
            </a:r>
            <a:r>
              <a:rPr spc="-70" dirty="0"/>
              <a:t>Toxic </a:t>
            </a:r>
            <a:r>
              <a:rPr spc="-15" dirty="0"/>
              <a:t>Content</a:t>
            </a:r>
            <a:r>
              <a:rPr spc="10" dirty="0"/>
              <a:t> </a:t>
            </a:r>
            <a:r>
              <a:rPr spc="-10" dirty="0"/>
              <a:t>Detection</a:t>
            </a:r>
            <a:endParaRPr spc="-10" dirty="0"/>
          </a:p>
        </p:txBody>
      </p:sp>
      <p:sp>
        <p:nvSpPr>
          <p:cNvPr id="8" name="object 8"/>
          <p:cNvSpPr/>
          <p:nvPr/>
        </p:nvSpPr>
        <p:spPr>
          <a:xfrm>
            <a:off x="4686300" y="3070860"/>
            <a:ext cx="1802892" cy="890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6428" y="2857606"/>
            <a:ext cx="2380488" cy="1016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89193" y="4665629"/>
            <a:ext cx="2350928" cy="77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3952" y="4594469"/>
            <a:ext cx="2676550" cy="820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7099" y="2862072"/>
            <a:ext cx="1733020" cy="1306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6939" y="5645607"/>
            <a:ext cx="1048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was reported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major social </a:t>
            </a:r>
            <a:r>
              <a:rPr sz="1800" dirty="0">
                <a:latin typeface="Calibri" panose="020F0502020204030204"/>
                <a:cs typeface="Calibri" panose="020F0502020204030204"/>
              </a:rPr>
              <a:t>media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(e.g.,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Twitter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Facebook)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were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criticized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 doing 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enough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curb 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diffusion of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toxic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under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pressure 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cleanse their</a:t>
            </a:r>
            <a:r>
              <a:rPr sz="18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167716"/>
            <a:ext cx="7799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Background</a:t>
            </a:r>
            <a:r>
              <a:rPr spc="-10" dirty="0">
                <a:latin typeface="等线" panose="02010600030101010101" charset="-122"/>
                <a:cs typeface="等线" panose="02010600030101010101" charset="-122"/>
              </a:rPr>
              <a:t>：</a:t>
            </a:r>
            <a:r>
              <a:rPr spc="-10" dirty="0"/>
              <a:t>Real-world Adversarial</a:t>
            </a:r>
            <a:r>
              <a:rPr spc="-25" dirty="0"/>
              <a:t> </a:t>
            </a:r>
            <a:r>
              <a:rPr dirty="0"/>
              <a:t>Scenario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72350" y="1715897"/>
            <a:ext cx="3450663" cy="17527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5088" y="2029967"/>
            <a:ext cx="3124200" cy="414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 marR="85090">
              <a:lnSpc>
                <a:spcPts val="1250"/>
              </a:lnSpc>
              <a:spcBef>
                <a:spcPts val="365"/>
              </a:spcBef>
            </a:pP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那</a:t>
            </a:r>
            <a:r>
              <a:rPr sz="105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050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老丕</a:t>
            </a:r>
            <a:r>
              <a:rPr sz="10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死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孩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吗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050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他玛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拿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孩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说</a:t>
            </a:r>
            <a:r>
              <a:rPr sz="105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事， 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溅人养出的孩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什</a:t>
            </a:r>
            <a:r>
              <a:rPr sz="105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么</a:t>
            </a:r>
            <a:r>
              <a:rPr sz="105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好货？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550" y="3534283"/>
            <a:ext cx="1425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(a) Abusive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content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84191" y="1738883"/>
            <a:ext cx="3572510" cy="1739264"/>
            <a:chOff x="4584191" y="1738883"/>
            <a:chExt cx="3572510" cy="1739264"/>
          </a:xfrm>
        </p:grpSpPr>
        <p:sp>
          <p:nvSpPr>
            <p:cNvPr id="7" name="object 7"/>
            <p:cNvSpPr/>
            <p:nvPr/>
          </p:nvSpPr>
          <p:spPr>
            <a:xfrm>
              <a:off x="4593335" y="1748027"/>
              <a:ext cx="3553967" cy="1720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88763" y="1743455"/>
              <a:ext cx="3563620" cy="1729739"/>
            </a:xfrm>
            <a:custGeom>
              <a:avLst/>
              <a:gdLst/>
              <a:ahLst/>
              <a:cxnLst/>
              <a:rect l="l" t="t" r="r" b="b"/>
              <a:pathLst>
                <a:path w="3563620" h="1729739">
                  <a:moveTo>
                    <a:pt x="0" y="1729739"/>
                  </a:moveTo>
                  <a:lnTo>
                    <a:pt x="3563112" y="1729739"/>
                  </a:lnTo>
                  <a:lnTo>
                    <a:pt x="3563112" y="0"/>
                  </a:lnTo>
                  <a:lnTo>
                    <a:pt x="0" y="0"/>
                  </a:lnTo>
                  <a:lnTo>
                    <a:pt x="0" y="1729739"/>
                  </a:lnTo>
                  <a:close/>
                </a:path>
              </a:pathLst>
            </a:custGeom>
            <a:ln w="9144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07760" y="3534283"/>
            <a:ext cx="13246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(b)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spam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message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6383" y="1748027"/>
            <a:ext cx="1712976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51266" y="3534283"/>
            <a:ext cx="18249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(b) Pornographic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content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037" y="4101210"/>
            <a:ext cx="9721850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7315" indent="-287020">
              <a:lnSpc>
                <a:spcPct val="12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Chinese-based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toxic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 censorship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suffering from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vulnerability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manually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crafted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real-world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malicious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netizens.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"/>
            </a:pPr>
            <a:endParaRPr sz="13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Manually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reviewing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usually time-consuming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laborious.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spcBef>
                <a:spcPts val="163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In the arm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race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defenses, existing defenses are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obviously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disadvantage.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472" y="1041653"/>
            <a:ext cx="352806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Real-word Adversarial</a:t>
            </a:r>
            <a:r>
              <a:rPr sz="2400" b="1" spc="-55" dirty="0">
                <a:latin typeface="Calibri" panose="020F0502020204030204"/>
                <a:cs typeface="Calibri" panose="020F0502020204030204"/>
              </a:rPr>
              <a:t> Texts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86255">
              <a:lnSpc>
                <a:spcPct val="100000"/>
              </a:lnSpc>
              <a:spcBef>
                <a:spcPts val="1345"/>
              </a:spcBef>
            </a:pPr>
            <a:r>
              <a:rPr sz="12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他妈</a:t>
            </a:r>
            <a:r>
              <a:rPr sz="12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(Damn it)</a:t>
            </a:r>
            <a:endParaRPr sz="12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6497" y="1787651"/>
            <a:ext cx="84327" cy="240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48" y="3988308"/>
            <a:ext cx="6448425" cy="134620"/>
          </a:xfrm>
          <a:custGeom>
            <a:avLst/>
            <a:gdLst/>
            <a:ahLst/>
            <a:cxnLst/>
            <a:rect l="l" t="t" r="r" b="b"/>
            <a:pathLst>
              <a:path w="6448425" h="134620">
                <a:moveTo>
                  <a:pt x="6448044" y="0"/>
                </a:moveTo>
                <a:lnTo>
                  <a:pt x="0" y="0"/>
                </a:lnTo>
                <a:lnTo>
                  <a:pt x="0" y="134112"/>
                </a:lnTo>
                <a:lnTo>
                  <a:pt x="6448044" y="134112"/>
                </a:lnTo>
                <a:lnTo>
                  <a:pt x="644804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2207" y="2756154"/>
            <a:ext cx="279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471C4"/>
                </a:solidFill>
              </a:rPr>
              <a:t>Preliminaries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058411" y="2804160"/>
            <a:ext cx="673608" cy="670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Related </a:t>
            </a:r>
            <a:r>
              <a:rPr spc="-25" dirty="0"/>
              <a:t>Works: Attacks </a:t>
            </a:r>
            <a:r>
              <a:rPr dirty="0"/>
              <a:t>and</a:t>
            </a:r>
            <a:r>
              <a:rPr spc="-80" dirty="0"/>
              <a:t> </a:t>
            </a:r>
            <a:r>
              <a:rPr spc="-15" dirty="0"/>
              <a:t>Defenses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5376" y="1194997"/>
            <a:ext cx="10741660" cy="4596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2200" b="1" spc="-25" dirty="0">
                <a:latin typeface="Calibri" panose="020F0502020204030204"/>
                <a:cs typeface="Calibri" panose="020F0502020204030204"/>
              </a:rPr>
              <a:t>Attacks 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b="1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65" dirty="0">
                <a:latin typeface="Calibri" panose="020F0502020204030204"/>
                <a:cs typeface="Calibri" panose="020F0502020204030204"/>
              </a:rPr>
              <a:t>Text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52450" marR="5080" lvl="1" indent="-180340">
              <a:lnSpc>
                <a:spcPts val="259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5530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plenty of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proposed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recent years.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[Papernot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MILCOM’ </a:t>
            </a:r>
            <a:r>
              <a:rPr sz="1800" dirty="0">
                <a:latin typeface="Calibri" panose="020F0502020204030204"/>
                <a:cs typeface="Calibri" panose="020F0502020204030204"/>
              </a:rPr>
              <a:t>18,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Ebrahimi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al. </a:t>
            </a:r>
            <a:r>
              <a:rPr sz="1800" i="1" spc="-2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NAACL’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18, </a:t>
            </a:r>
            <a:r>
              <a:rPr sz="1800" dirty="0">
                <a:latin typeface="Calibri" panose="020F0502020204030204"/>
                <a:cs typeface="Calibri" panose="020F0502020204030204"/>
              </a:rPr>
              <a:t>Gao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SPW’ </a:t>
            </a:r>
            <a:r>
              <a:rPr sz="1800" dirty="0">
                <a:latin typeface="Calibri" panose="020F0502020204030204"/>
                <a:cs typeface="Calibri" panose="020F0502020204030204"/>
              </a:rPr>
              <a:t>18,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Li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al.,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NDSS’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19]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2200" b="1" spc="-15" dirty="0">
                <a:latin typeface="Calibri" panose="020F0502020204030204"/>
                <a:cs typeface="Calibri" panose="020F0502020204030204"/>
              </a:rPr>
              <a:t>Defenses against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Adversarial</a:t>
            </a:r>
            <a:r>
              <a:rPr sz="2200" b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65" dirty="0">
                <a:latin typeface="Calibri" panose="020F0502020204030204"/>
                <a:cs typeface="Calibri" panose="020F0502020204030204"/>
              </a:rPr>
              <a:t>Text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52450" indent="-344170">
              <a:lnSpc>
                <a:spcPct val="100000"/>
              </a:lnSpc>
              <a:spcBef>
                <a:spcPts val="835"/>
              </a:spcBef>
              <a:buSzPct val="95000"/>
              <a:buFont typeface="Wingdings" panose="05000000000000000000"/>
              <a:buChar char=""/>
              <a:tabLst>
                <a:tab pos="551815" algn="l"/>
                <a:tab pos="553085" algn="l"/>
              </a:tabLst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Adversarial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Training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32155" lvl="1" indent="-18034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73279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Retrain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machine comprehension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diversified adversarial training.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[Wang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al.,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NAACL’18</a:t>
            </a:r>
            <a:r>
              <a:rPr sz="18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]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32155" lvl="1" indent="-180340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73279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Improve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robustness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character-level </a:t>
            </a:r>
            <a:r>
              <a:rPr sz="1800" dirty="0">
                <a:latin typeface="Calibri" panose="020F0502020204030204"/>
                <a:cs typeface="Calibri" panose="020F0502020204030204"/>
              </a:rPr>
              <a:t>NMT models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by adversarial training.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[Ebrahimi</a:t>
            </a:r>
            <a:r>
              <a:rPr sz="18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et.al.,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32155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COLING’18]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2450" indent="-344170">
              <a:lnSpc>
                <a:spcPct val="100000"/>
              </a:lnSpc>
              <a:spcBef>
                <a:spcPts val="990"/>
              </a:spcBef>
              <a:buSzPct val="95000"/>
              <a:buFont typeface="Wingdings" panose="05000000000000000000"/>
              <a:buChar char=""/>
              <a:tabLst>
                <a:tab pos="551815" algn="l"/>
                <a:tab pos="553085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Spelling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Correction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32155" lvl="1" indent="-18034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73279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Gao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Python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autocorrector to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mitigate DeepWordBug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significantly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improved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321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accuracy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under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setting. </a:t>
            </a:r>
            <a:r>
              <a:rPr sz="1800" dirty="0">
                <a:latin typeface="Calibri" panose="020F0502020204030204"/>
                <a:cs typeface="Calibri" panose="020F0502020204030204"/>
              </a:rPr>
              <a:t>[Gao </a:t>
            </a:r>
            <a:r>
              <a:rPr sz="1800" i="1" dirty="0">
                <a:latin typeface="Calibri" panose="020F0502020204030204"/>
                <a:cs typeface="Calibri" panose="020F0502020204030204"/>
              </a:rPr>
              <a:t>el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at.,</a:t>
            </a:r>
            <a:r>
              <a:rPr sz="1800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SPW’18]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32155" lvl="1" indent="-18034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•"/>
              <a:tabLst>
                <a:tab pos="73279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Li et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applied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context-aware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spelling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correction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service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defend against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TextBugger.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[Li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et al.,</a:t>
            </a:r>
            <a:r>
              <a:rPr sz="1800" i="1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NDSS’19]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Related </a:t>
            </a:r>
            <a:r>
              <a:rPr spc="-25" dirty="0"/>
              <a:t>Works: Attacks </a:t>
            </a:r>
            <a:r>
              <a:rPr dirty="0"/>
              <a:t>and</a:t>
            </a:r>
            <a:r>
              <a:rPr spc="-80" dirty="0"/>
              <a:t> </a:t>
            </a:r>
            <a:r>
              <a:rPr spc="-15" dirty="0"/>
              <a:t>Defenses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5376" y="1235455"/>
            <a:ext cx="10093960" cy="3465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Unique Property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Chinese-based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Adversarial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Attacks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marR="5080" indent="-287020">
              <a:lnSpc>
                <a:spcPct val="120000"/>
              </a:lnSpc>
              <a:spcBef>
                <a:spcPts val="106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Chinese 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compositional language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18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set of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individually meaningful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modification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single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may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drastically alter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semantics 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text,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making Chinese-based NLP models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inherently more vulnerable to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attacks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219710" indent="-287020">
              <a:lnSpc>
                <a:spcPct val="120000"/>
              </a:lnSpc>
              <a:spcBef>
                <a:spcPts val="120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There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extremely large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space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(i.e.,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50,000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characters)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Chinese in which  </a:t>
            </a:r>
            <a:r>
              <a:rPr sz="18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 may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 perturbed by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various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strategies </a:t>
            </a:r>
            <a:r>
              <a:rPr sz="1800" dirty="0">
                <a:latin typeface="Calibri" panose="020F0502020204030204"/>
                <a:cs typeface="Calibri" panose="020F0502020204030204"/>
              </a:rPr>
              <a:t>(e.g., glyph-based 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phonetic-based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strategies),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making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perturbations more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sparse.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156210" indent="-287020">
              <a:lnSpc>
                <a:spcPct val="12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808355" algn="l"/>
                <a:tab pos="808990" algn="l"/>
              </a:tabLst>
            </a:pPr>
            <a:r>
              <a:rPr dirty="0"/>
              <a:t>	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Most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manually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crafted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real-world malicious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netizens,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which 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are more diverse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various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word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variation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strategies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adopted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18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netizens.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Related </a:t>
            </a:r>
            <a:r>
              <a:rPr spc="-25" dirty="0"/>
              <a:t>Works: Attacks </a:t>
            </a:r>
            <a:r>
              <a:rPr dirty="0"/>
              <a:t>and</a:t>
            </a:r>
            <a:r>
              <a:rPr spc="-80" dirty="0"/>
              <a:t> </a:t>
            </a:r>
            <a:r>
              <a:rPr spc="-15" dirty="0"/>
              <a:t>Defenses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5376" y="1235455"/>
            <a:ext cx="1029906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Challenges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Extending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existing </a:t>
            </a:r>
            <a:r>
              <a:rPr sz="24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defenses </a:t>
            </a:r>
            <a:r>
              <a:rPr sz="24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Chinese 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NLP</a:t>
            </a:r>
            <a:r>
              <a:rPr sz="2400" b="1" spc="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Tasks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52450" indent="-344170">
              <a:lnSpc>
                <a:spcPct val="100000"/>
              </a:lnSpc>
              <a:spcBef>
                <a:spcPts val="2055"/>
              </a:spcBef>
              <a:buSzPct val="95000"/>
              <a:buFont typeface="Wingdings" panose="05000000000000000000"/>
              <a:buChar char=""/>
              <a:tabLst>
                <a:tab pos="551815" algn="l"/>
                <a:tab pos="553085" algn="l"/>
              </a:tabLst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Adversarial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Training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92175" lvl="1" indent="-469265">
              <a:lnSpc>
                <a:spcPct val="100000"/>
              </a:lnSpc>
              <a:spcBef>
                <a:spcPts val="645"/>
              </a:spcBef>
              <a:buFont typeface="Wingdings" panose="05000000000000000000"/>
              <a:buChar char=""/>
              <a:tabLst>
                <a:tab pos="760730" algn="l"/>
                <a:tab pos="89281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There currently exists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 automatic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attack 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generating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manual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03225" algn="ct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collection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generated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obfuscated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 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training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often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laborious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costly.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40105" marR="133350" lvl="1" indent="-285115">
              <a:lnSpc>
                <a:spcPct val="120000"/>
              </a:lnSpc>
              <a:spcBef>
                <a:spcPts val="805"/>
              </a:spcBef>
              <a:buFont typeface="Wingdings" panose="05000000000000000000"/>
              <a:buChar char=""/>
              <a:tabLst>
                <a:tab pos="84074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unique sparseness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dynamicity of 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perturbations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weaken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efficacy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training.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"/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552450" indent="-344170">
              <a:lnSpc>
                <a:spcPct val="100000"/>
              </a:lnSpc>
              <a:buSzPct val="95000"/>
              <a:buFont typeface="Wingdings" panose="05000000000000000000"/>
              <a:buChar char=""/>
              <a:tabLst>
                <a:tab pos="551815" algn="l"/>
                <a:tab pos="553085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Spelling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Correction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40105" marR="5080" lvl="1" indent="-285115">
              <a:lnSpc>
                <a:spcPct val="120000"/>
              </a:lnSpc>
              <a:spcBef>
                <a:spcPts val="215"/>
              </a:spcBef>
              <a:buFont typeface="Wingdings" panose="05000000000000000000"/>
              <a:buChar char=""/>
              <a:tabLst>
                <a:tab pos="84074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word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boundary in Chinese writing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variant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only be determined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word-level,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hence it 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 difficult to perform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spelling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correction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Chinese.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40105" marR="112395" lvl="1" indent="-285115">
              <a:lnSpc>
                <a:spcPct val="12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84074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Spelling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correction heavily relies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semantic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context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input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texts,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which can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 ruined  by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perturbations.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40105" lvl="1" indent="-285750">
              <a:lnSpc>
                <a:spcPct val="100000"/>
              </a:lnSpc>
              <a:spcBef>
                <a:spcPts val="1235"/>
              </a:spcBef>
              <a:buFont typeface="Wingdings" panose="05000000000000000000"/>
              <a:buChar char=""/>
              <a:tabLst>
                <a:tab pos="84074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diversity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dynamicity of 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adversarial perturbations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challenge such</a:t>
            </a:r>
            <a:r>
              <a:rPr sz="18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approaches.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351" y="3982211"/>
            <a:ext cx="6460490" cy="146685"/>
            <a:chOff x="2816351" y="3982211"/>
            <a:chExt cx="6460490" cy="146685"/>
          </a:xfrm>
        </p:grpSpPr>
        <p:sp>
          <p:nvSpPr>
            <p:cNvPr id="3" name="object 3"/>
            <p:cNvSpPr/>
            <p:nvPr/>
          </p:nvSpPr>
          <p:spPr>
            <a:xfrm>
              <a:off x="2822447" y="3988307"/>
              <a:ext cx="6448425" cy="134620"/>
            </a:xfrm>
            <a:custGeom>
              <a:avLst/>
              <a:gdLst/>
              <a:ahLst/>
              <a:cxnLst/>
              <a:rect l="l" t="t" r="r" b="b"/>
              <a:pathLst>
                <a:path w="6448425" h="134620">
                  <a:moveTo>
                    <a:pt x="6448044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6448044" y="134112"/>
                  </a:lnTo>
                  <a:lnTo>
                    <a:pt x="64480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22447" y="3988307"/>
              <a:ext cx="6448425" cy="134620"/>
            </a:xfrm>
            <a:custGeom>
              <a:avLst/>
              <a:gdLst/>
              <a:ahLst/>
              <a:cxnLst/>
              <a:rect l="l" t="t" r="r" b="b"/>
              <a:pathLst>
                <a:path w="6448425" h="134620">
                  <a:moveTo>
                    <a:pt x="0" y="134112"/>
                  </a:moveTo>
                  <a:lnTo>
                    <a:pt x="6448044" y="134112"/>
                  </a:lnTo>
                  <a:lnTo>
                    <a:pt x="6448044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7654" y="2763723"/>
            <a:ext cx="2179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5" dirty="0">
                <a:solidFill>
                  <a:srgbClr val="4471C4"/>
                </a:solidFill>
              </a:rPr>
              <a:t>T</a:t>
            </a:r>
            <a:r>
              <a:rPr sz="4000" spc="-60" dirty="0">
                <a:solidFill>
                  <a:srgbClr val="4471C4"/>
                </a:solidFill>
              </a:rPr>
              <a:t>e</a:t>
            </a:r>
            <a:r>
              <a:rPr sz="4000" spc="-10" dirty="0">
                <a:solidFill>
                  <a:srgbClr val="4471C4"/>
                </a:solidFill>
              </a:rPr>
              <a:t>xt</a:t>
            </a:r>
            <a:r>
              <a:rPr sz="4000" spc="-20" dirty="0">
                <a:solidFill>
                  <a:srgbClr val="4471C4"/>
                </a:solidFill>
              </a:rPr>
              <a:t>S</a:t>
            </a:r>
            <a:r>
              <a:rPr sz="4000" spc="-5" dirty="0">
                <a:solidFill>
                  <a:srgbClr val="4471C4"/>
                </a:solidFill>
              </a:rPr>
              <a:t>hield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3924300" y="2641092"/>
            <a:ext cx="1112520" cy="1085215"/>
            <a:chOff x="3924300" y="2641092"/>
            <a:chExt cx="1112520" cy="1085215"/>
          </a:xfrm>
        </p:grpSpPr>
        <p:sp>
          <p:nvSpPr>
            <p:cNvPr id="7" name="object 7"/>
            <p:cNvSpPr/>
            <p:nvPr/>
          </p:nvSpPr>
          <p:spPr>
            <a:xfrm>
              <a:off x="3941825" y="2658618"/>
              <a:ext cx="1077595" cy="1050290"/>
            </a:xfrm>
            <a:custGeom>
              <a:avLst/>
              <a:gdLst/>
              <a:ahLst/>
              <a:cxnLst/>
              <a:rect l="l" t="t" r="r" b="b"/>
              <a:pathLst>
                <a:path w="1077595" h="1050289">
                  <a:moveTo>
                    <a:pt x="0" y="525018"/>
                  </a:moveTo>
                  <a:lnTo>
                    <a:pt x="2201" y="477233"/>
                  </a:lnTo>
                  <a:lnTo>
                    <a:pt x="8678" y="430650"/>
                  </a:lnTo>
                  <a:lnTo>
                    <a:pt x="19242" y="385453"/>
                  </a:lnTo>
                  <a:lnTo>
                    <a:pt x="33701" y="341829"/>
                  </a:lnTo>
                  <a:lnTo>
                    <a:pt x="51866" y="299963"/>
                  </a:lnTo>
                  <a:lnTo>
                    <a:pt x="73547" y="260039"/>
                  </a:lnTo>
                  <a:lnTo>
                    <a:pt x="98553" y="222244"/>
                  </a:lnTo>
                  <a:lnTo>
                    <a:pt x="126694" y="186763"/>
                  </a:lnTo>
                  <a:lnTo>
                    <a:pt x="157781" y="153781"/>
                  </a:lnTo>
                  <a:lnTo>
                    <a:pt x="191623" y="123483"/>
                  </a:lnTo>
                  <a:lnTo>
                    <a:pt x="228030" y="96056"/>
                  </a:lnTo>
                  <a:lnTo>
                    <a:pt x="266812" y="71684"/>
                  </a:lnTo>
                  <a:lnTo>
                    <a:pt x="307779" y="50553"/>
                  </a:lnTo>
                  <a:lnTo>
                    <a:pt x="350741" y="32848"/>
                  </a:lnTo>
                  <a:lnTo>
                    <a:pt x="395507" y="18755"/>
                  </a:lnTo>
                  <a:lnTo>
                    <a:pt x="441888" y="8459"/>
                  </a:lnTo>
                  <a:lnTo>
                    <a:pt x="489694" y="2145"/>
                  </a:lnTo>
                  <a:lnTo>
                    <a:pt x="538734" y="0"/>
                  </a:lnTo>
                  <a:lnTo>
                    <a:pt x="587773" y="2145"/>
                  </a:lnTo>
                  <a:lnTo>
                    <a:pt x="635579" y="8459"/>
                  </a:lnTo>
                  <a:lnTo>
                    <a:pt x="681960" y="18755"/>
                  </a:lnTo>
                  <a:lnTo>
                    <a:pt x="726726" y="32848"/>
                  </a:lnTo>
                  <a:lnTo>
                    <a:pt x="769688" y="50553"/>
                  </a:lnTo>
                  <a:lnTo>
                    <a:pt x="810655" y="71684"/>
                  </a:lnTo>
                  <a:lnTo>
                    <a:pt x="849437" y="96056"/>
                  </a:lnTo>
                  <a:lnTo>
                    <a:pt x="885844" y="123483"/>
                  </a:lnTo>
                  <a:lnTo>
                    <a:pt x="919686" y="153781"/>
                  </a:lnTo>
                  <a:lnTo>
                    <a:pt x="950773" y="186763"/>
                  </a:lnTo>
                  <a:lnTo>
                    <a:pt x="978914" y="222244"/>
                  </a:lnTo>
                  <a:lnTo>
                    <a:pt x="1003920" y="260039"/>
                  </a:lnTo>
                  <a:lnTo>
                    <a:pt x="1025601" y="299963"/>
                  </a:lnTo>
                  <a:lnTo>
                    <a:pt x="1043766" y="341829"/>
                  </a:lnTo>
                  <a:lnTo>
                    <a:pt x="1058225" y="385453"/>
                  </a:lnTo>
                  <a:lnTo>
                    <a:pt x="1068789" y="430650"/>
                  </a:lnTo>
                  <a:lnTo>
                    <a:pt x="1075266" y="477233"/>
                  </a:lnTo>
                  <a:lnTo>
                    <a:pt x="1077468" y="525018"/>
                  </a:lnTo>
                  <a:lnTo>
                    <a:pt x="1075266" y="572802"/>
                  </a:lnTo>
                  <a:lnTo>
                    <a:pt x="1068789" y="619385"/>
                  </a:lnTo>
                  <a:lnTo>
                    <a:pt x="1058225" y="664582"/>
                  </a:lnTo>
                  <a:lnTo>
                    <a:pt x="1043766" y="708206"/>
                  </a:lnTo>
                  <a:lnTo>
                    <a:pt x="1025601" y="750072"/>
                  </a:lnTo>
                  <a:lnTo>
                    <a:pt x="1003920" y="789996"/>
                  </a:lnTo>
                  <a:lnTo>
                    <a:pt x="978914" y="827791"/>
                  </a:lnTo>
                  <a:lnTo>
                    <a:pt x="950773" y="863272"/>
                  </a:lnTo>
                  <a:lnTo>
                    <a:pt x="919686" y="896254"/>
                  </a:lnTo>
                  <a:lnTo>
                    <a:pt x="885844" y="926552"/>
                  </a:lnTo>
                  <a:lnTo>
                    <a:pt x="849437" y="953979"/>
                  </a:lnTo>
                  <a:lnTo>
                    <a:pt x="810655" y="978351"/>
                  </a:lnTo>
                  <a:lnTo>
                    <a:pt x="769688" y="999482"/>
                  </a:lnTo>
                  <a:lnTo>
                    <a:pt x="726726" y="1017187"/>
                  </a:lnTo>
                  <a:lnTo>
                    <a:pt x="681960" y="1031280"/>
                  </a:lnTo>
                  <a:lnTo>
                    <a:pt x="635579" y="1041576"/>
                  </a:lnTo>
                  <a:lnTo>
                    <a:pt x="587773" y="1047890"/>
                  </a:lnTo>
                  <a:lnTo>
                    <a:pt x="538734" y="1050036"/>
                  </a:lnTo>
                  <a:lnTo>
                    <a:pt x="489694" y="1047890"/>
                  </a:lnTo>
                  <a:lnTo>
                    <a:pt x="441888" y="1041576"/>
                  </a:lnTo>
                  <a:lnTo>
                    <a:pt x="395507" y="1031280"/>
                  </a:lnTo>
                  <a:lnTo>
                    <a:pt x="350741" y="1017187"/>
                  </a:lnTo>
                  <a:lnTo>
                    <a:pt x="307779" y="999482"/>
                  </a:lnTo>
                  <a:lnTo>
                    <a:pt x="266812" y="978351"/>
                  </a:lnTo>
                  <a:lnTo>
                    <a:pt x="228030" y="953979"/>
                  </a:lnTo>
                  <a:lnTo>
                    <a:pt x="191623" y="926552"/>
                  </a:lnTo>
                  <a:lnTo>
                    <a:pt x="157781" y="896254"/>
                  </a:lnTo>
                  <a:lnTo>
                    <a:pt x="126694" y="863272"/>
                  </a:lnTo>
                  <a:lnTo>
                    <a:pt x="98553" y="827791"/>
                  </a:lnTo>
                  <a:lnTo>
                    <a:pt x="73547" y="789996"/>
                  </a:lnTo>
                  <a:lnTo>
                    <a:pt x="51866" y="750072"/>
                  </a:lnTo>
                  <a:lnTo>
                    <a:pt x="33701" y="708206"/>
                  </a:lnTo>
                  <a:lnTo>
                    <a:pt x="19242" y="664582"/>
                  </a:lnTo>
                  <a:lnTo>
                    <a:pt x="8678" y="619385"/>
                  </a:lnTo>
                  <a:lnTo>
                    <a:pt x="2201" y="572802"/>
                  </a:lnTo>
                  <a:lnTo>
                    <a:pt x="0" y="525018"/>
                  </a:lnTo>
                  <a:close/>
                </a:path>
              </a:pathLst>
            </a:custGeom>
            <a:ln w="3505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81070" y="2821900"/>
              <a:ext cx="582215" cy="7219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U0NjQ3NGJhNzY3MDBiMjEwNGZhYjNiNWQ2ZDQ3Z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71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8964</Words>
  <Application>WPS 演示</Application>
  <PresentationFormat>On-screen Show (4:3)</PresentationFormat>
  <Paragraphs>292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等线</vt:lpstr>
      <vt:lpstr>Wingdings</vt:lpstr>
      <vt:lpstr>微软雅黑</vt:lpstr>
      <vt:lpstr>Arial</vt:lpstr>
      <vt:lpstr>Cambria Math</vt:lpstr>
      <vt:lpstr>Arial Unicode MS</vt:lpstr>
      <vt:lpstr>Lucida Console</vt:lpstr>
      <vt:lpstr>Calibri</vt:lpstr>
      <vt:lpstr>Office Theme</vt:lpstr>
      <vt:lpstr>TextShield: Robust Text Classification Based on  Multimodal Embedding and Neural Machine Translation</vt:lpstr>
      <vt:lpstr>Deep Learning For Natural Language Processing</vt:lpstr>
      <vt:lpstr>Real-world Applications For Toxic Content Detection</vt:lpstr>
      <vt:lpstr>Background：Real-world Adversarial Scenario</vt:lpstr>
      <vt:lpstr>Preliminaries</vt:lpstr>
      <vt:lpstr>Related Works: Attacks and Defenses</vt:lpstr>
      <vt:lpstr>Related Works: Attacks and Defenses</vt:lpstr>
      <vt:lpstr>Related Works: Attacks and Defenses</vt:lpstr>
      <vt:lpstr>TextShield</vt:lpstr>
      <vt:lpstr>Problem Definition and Threat Model</vt:lpstr>
      <vt:lpstr>Framework For TextShield</vt:lpstr>
      <vt:lpstr>First Stage: Adversarial Machine Translation</vt:lpstr>
      <vt:lpstr>Second Stage: Multimodal Embedding</vt:lpstr>
      <vt:lpstr>Third Stage: Multimodal Fusion</vt:lpstr>
      <vt:lpstr>Defense Evaluation</vt:lpstr>
      <vt:lpstr>Defense Evaluation</vt:lpstr>
      <vt:lpstr>Evaluation Metrics</vt:lpstr>
      <vt:lpstr>Defense Evaluation: Model Performance</vt:lpstr>
      <vt:lpstr>Defense Evaluation: Effectiveness</vt:lpstr>
      <vt:lpstr>Defense Evaluation: Robustness</vt:lpstr>
      <vt:lpstr>Defense Evaluation: Robustness</vt:lpstr>
      <vt:lpstr>Defense Evaluation: Practicality</vt:lpstr>
      <vt:lpstr>Defense Evaluation: Generalizability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TextShield: Robust Text Classification Based on  Multimodal Embedding and Neural Machine Translation</dc:title>
  <dc:creator/>
  <cp:lastModifiedBy>My turn</cp:lastModifiedBy>
  <cp:revision>1</cp:revision>
  <dcterms:created xsi:type="dcterms:W3CDTF">2022-09-23T03:43:43Z</dcterms:created>
  <dcterms:modified xsi:type="dcterms:W3CDTF">2022-09-23T03:43:43Z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2020-07-14T08:00:00Z</vt:filetime>
  </property>
  <property fmtid="{D5CDD505-2E9C-101B-9397-08002B2CF9AE}" pid="3" name="LastSaved">
    <vt:filetime>2022-09-23T08:00:00Z</vt:filetime>
  </property>
  <property fmtid="{D5CDD505-2E9C-101B-9397-08002B2CF9AE}" pid="4" name="ICV">
    <vt:lpwstr>D9FDF8541B7944EA921DF6523BC57395</vt:lpwstr>
  </property>
  <property fmtid="{D5CDD505-2E9C-101B-9397-08002B2CF9AE}" pid="5" name="KSOProductBuildVer">
    <vt:lpwstr>2052-11.1.0.12358</vt:lpwstr>
  </property>
</Properties>
</file>