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custDataLst>
    <p:tags r:id="rId3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你的僵尸账户怎么样？ 了解用户对删除移动应用程序帐户的做法和期望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，对于Myspace和Google+等一些基本上已经很少人继续使用的平台，虽然用户可能有很多年不曾想起与使用，但是这些僵尸账号中的用户信息被长期保存，增加了个人信息泄露的风险。2016年5月Myspace公司收到了警告称平台中大量的用户名和密码已被黑客窃取，并在一个黑客论坛上出售。这其中就包括平台中大量僵尸账号所对应的用户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b="1">
                <a:solidFill>
                  <a:srgbClr val="712355"/>
                </a:solidFill>
                <a:latin typeface="Arial" panose="020B0604020202020204"/>
                <a:sym typeface="+mn-ea"/>
              </a:rPr>
              <a:t>RTD:     right to deletion (RTD)</a:t>
            </a:r>
            <a:endParaRPr lang="en-US" b="1">
              <a:solidFill>
                <a:srgbClr val="712355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39952" y="1935480"/>
            <a:ext cx="10402824" cy="783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 algn="ctr">
              <a:lnSpc>
                <a:spcPct val="112000"/>
              </a:lnSpc>
            </a:pP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How Are Your Zombie Accounts? Understanding Users' Practices and Expectations on Mobile App Account Deletion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02590" y="173990"/>
            <a:ext cx="3457575" cy="50609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381000">
              <a:spcBef>
                <a:spcPts val="63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Offline Interview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0632" y="1673352"/>
            <a:ext cx="3791712" cy="3383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600" b="1" u="sng">
                <a:solidFill>
                  <a:srgbClr val="712355"/>
                </a:solidFill>
                <a:latin typeface="Arial" panose="020B0604020202020204"/>
              </a:rPr>
              <a:t>Why Offline interview ?</a:t>
            </a:r>
            <a:endParaRPr lang="en-US" sz="26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5872" y="2279904"/>
            <a:ext cx="4547616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Collect fresh-memory feelings.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5120" y="4398264"/>
            <a:ext cx="2511552" cy="615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Part 2: Interview.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0"/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Asked some questions.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87312" y="3118104"/>
            <a:ext cx="4742688" cy="615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Part 1: Experiment.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0"/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Completely deleted accounts of three apps.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135" y="1485265"/>
            <a:ext cx="5880100" cy="4234180"/>
            <a:chOff x="301" y="2339"/>
            <a:chExt cx="9260" cy="6668"/>
          </a:xfrm>
        </p:grpSpPr>
        <p:grpSp>
          <p:nvGrpSpPr>
            <p:cNvPr id="28" name="组合 27"/>
            <p:cNvGrpSpPr/>
            <p:nvPr/>
          </p:nvGrpSpPr>
          <p:grpSpPr>
            <a:xfrm rot="0">
              <a:off x="301" y="2339"/>
              <a:ext cx="9260" cy="6669"/>
              <a:chOff x="641" y="2212"/>
              <a:chExt cx="9260" cy="6669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084" y="5587"/>
                <a:ext cx="3817" cy="3293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42" y="5587"/>
                <a:ext cx="5279" cy="3294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641" y="2212"/>
                <a:ext cx="9260" cy="2897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99" y="3586"/>
                <a:ext cx="8290" cy="150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770"/>
                  </a:spcAft>
                </a:pPr>
                <a:r>
                  <a:rPr lang="en-US" sz="1900" b="1">
                    <a:latin typeface="Arial" panose="020B0604020202020204"/>
                  </a:rPr>
                  <a:t>Empirical measurement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r>
                  <a:rPr lang="en-US" sz="2600" b="1">
                    <a:latin typeface="Arial" panose="020B0604020202020204"/>
                  </a:rPr>
                  <a:t>Accout deletion process mode</a:t>
                </a:r>
                <a:r>
                  <a:rPr lang="en-US" sz="2600" b="1">
                    <a:latin typeface="Arial" panose="020B0604020202020204"/>
                  </a:rPr>
                  <a:t>l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85" y="7277"/>
                <a:ext cx="2952" cy="41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1900" b="1">
                    <a:latin typeface="Arial" panose="020B0604020202020204"/>
                  </a:rPr>
                  <a:t>647 participants</a:t>
                </a:r>
                <a:endParaRPr lang="en-US" sz="1900" b="1">
                  <a:latin typeface="Arial" panose="020B0604020202020204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74" y="8194"/>
                <a:ext cx="3134" cy="5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2600" b="1">
                    <a:latin typeface="Arial" panose="020B0604020202020204"/>
                  </a:rPr>
                  <a:t>RQ1 </a:t>
                </a:r>
                <a:r>
                  <a:rPr lang="en-US" sz="1900" b="1">
                    <a:latin typeface="Arial" panose="020B0604020202020204"/>
                  </a:rPr>
                  <a:t>and </a:t>
                </a:r>
                <a:r>
                  <a:rPr lang="en-US" sz="2600" b="1">
                    <a:latin typeface="Arial" panose="020B0604020202020204"/>
                  </a:rPr>
                  <a:t>RQ2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46" y="7267"/>
                <a:ext cx="3043" cy="61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1610"/>
                  </a:spcAft>
                </a:pPr>
                <a:r>
                  <a:rPr lang="en-US" sz="1900" b="1">
                    <a:latin typeface="Arial" panose="020B0604020202020204"/>
                  </a:rPr>
                  <a:t>20 interviewees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endParaRPr lang="en-US" sz="2600" b="1" u="sng">
                  <a:solidFill>
                    <a:srgbClr val="2F518D"/>
                  </a:solidFill>
                  <a:latin typeface="Arial" panose="020B0604020202020204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321" y="2452"/>
                <a:ext cx="7137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Pre-Study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208" y="5857"/>
                <a:ext cx="3936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Questionnaire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424" y="5857"/>
                <a:ext cx="2938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Interview</a:t>
                </a:r>
                <a:endParaRPr lang="zh-CN" altLang="en-US" sz="2600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6006" y="8321"/>
              <a:ext cx="3134" cy="55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p>
              <a:pPr indent="0" algn="ctr"/>
              <a:r>
                <a:rPr lang="en-US" sz="2600" b="1">
                  <a:latin typeface="Arial" panose="020B0604020202020204"/>
                </a:rPr>
                <a:t>RQ3</a:t>
              </a:r>
              <a:endParaRPr lang="en-US" sz="2600" b="1">
                <a:latin typeface="Arial" panose="020B0604020202020204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100330" y="1361440"/>
            <a:ext cx="6059170" cy="2055495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32080" y="3573145"/>
            <a:ext cx="3474085" cy="221488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1330" y="204470"/>
            <a:ext cx="1744345" cy="41465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584" y="1307592"/>
            <a:ext cx="10607040" cy="390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RQ1: [Necessity and Awareness]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marL="319405" indent="0">
              <a:lnSpc>
                <a:spcPct val="110000"/>
              </a:lnSpc>
              <a:spcAft>
                <a:spcPts val="336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Is account deletion necessary in people's daily life and are users aware of protecting data through account deletion?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126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RQ2: [Practice and Understanding]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 algn="just">
              <a:spcAft>
                <a:spcPts val="3570"/>
              </a:spcAft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How many users exercised mobile account deletion in practice and how do they understand it?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126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RQ3: [Feeling and Expectation]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 algn="just"/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568" y="4392168"/>
            <a:ext cx="4145280" cy="38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4325112"/>
            <a:ext cx="4605528" cy="12466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525" y="116205"/>
            <a:ext cx="2211070" cy="49530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Result-RQl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008" y="1054608"/>
            <a:ext cx="2005584" cy="2834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15240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Awareness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408" y="1801368"/>
            <a:ext cx="6723888" cy="3474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266700"/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89% 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concerned about their personal information.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688" y="2612136"/>
            <a:ext cx="5974080" cy="3718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266700"/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78% 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indicated they were aware of the RTD.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784" y="3474720"/>
            <a:ext cx="3962400" cy="3322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266700"/>
            <a:r>
              <a:rPr lang="zh-CN" sz="3000" b="1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75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% 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held zombie accounts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5648" y="5135880"/>
            <a:ext cx="222504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7272" y="5135880"/>
            <a:ext cx="286512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20%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6328" y="5135880"/>
            <a:ext cx="289560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40%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432" y="5135880"/>
            <a:ext cx="286512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60%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50536" y="5135880"/>
            <a:ext cx="286512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80%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4352" y="5135880"/>
            <a:ext cx="338328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1000" b="1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</a:rPr>
              <a:t>100%</a:t>
            </a:r>
            <a:endParaRPr lang="zh-CN" sz="1000" b="1">
              <a:solidFill>
                <a:srgbClr val="434343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75760" y="5458968"/>
            <a:ext cx="1395984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000" b="1">
                <a:solidFill>
                  <a:srgbClr val="E87E37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Deactivate the account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75887" y="5665978"/>
            <a:ext cx="1478280" cy="1584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l"/>
            <a:r>
              <a:rPr lang="en-US" sz="1000" b="1">
                <a:solidFill>
                  <a:srgbClr val="FFC000"/>
                </a:solidFill>
                <a:latin typeface="Times New Roman" panose="02020603050405020304"/>
                <a:sym typeface="+mn-ea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Uninstall the app directly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9696" y="5894832"/>
            <a:ext cx="755904" cy="15544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000" b="1">
                <a:solidFill>
                  <a:srgbClr val="6398C9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Do nothing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2744" y="5462016"/>
            <a:ext cx="1207008" cy="3383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sz="1000" b="1">
                <a:solidFill>
                  <a:srgbClr val="2F518D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Logout the account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  <a:p>
            <a:pPr indent="0"/>
            <a:r>
              <a:rPr lang="en-US" sz="1000" b="1">
                <a:solidFill>
                  <a:srgbClr val="AFABAB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Delete the account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96200" y="5824728"/>
            <a:ext cx="1155192" cy="1249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000" b="1">
                <a:solidFill>
                  <a:srgbClr val="2F518D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Delete the account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47632" y="5821680"/>
            <a:ext cx="1240536" cy="1280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000" b="1">
                <a:solidFill>
                  <a:srgbClr val="E87E37"/>
                </a:solidFill>
                <a:latin typeface="Times New Roman" panose="02020603050405020304"/>
              </a:rPr>
              <a:t>■ </a:t>
            </a:r>
            <a:r>
              <a:rPr lang="en-US" sz="1000" b="1">
                <a:solidFill>
                  <a:srgbClr val="434343"/>
                </a:solidFill>
                <a:latin typeface="Times New Roman" panose="02020603050405020304"/>
              </a:rPr>
              <a:t>No account deletion</a:t>
            </a:r>
            <a:endParaRPr lang="en-US" sz="1000" b="1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7441" y="6309487"/>
            <a:ext cx="4431792" cy="17373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200">
                <a:solidFill>
                  <a:srgbClr val="434343"/>
                </a:solidFill>
                <a:latin typeface="Times New Roman" panose="02020603050405020304"/>
              </a:rPr>
              <a:t>(a) What would you do with those accidentally downloaded apps? (Q7)</a:t>
            </a:r>
            <a:endParaRPr lang="en-US" sz="1200">
              <a:solidFill>
                <a:srgbClr val="434343"/>
              </a:solidFill>
              <a:latin typeface="Times New Roman" panose="020206030504050203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56704" y="6208776"/>
            <a:ext cx="3797808" cy="1767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200">
                <a:solidFill>
                  <a:srgbClr val="434343"/>
                </a:solidFill>
                <a:latin typeface="Times New Roman" panose="02020603050405020304"/>
              </a:rPr>
              <a:t>(b) Did you delete the accounts for unused apps? (Q10, Q13)</a:t>
            </a:r>
            <a:endParaRPr lang="en-US" sz="1200">
              <a:solidFill>
                <a:srgbClr val="434343"/>
              </a:solidFill>
              <a:latin typeface="Times New Roman" panose="020206030504050203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631315" y="3357245"/>
            <a:ext cx="7848600" cy="180022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solidFill>
              <a:schemeClr val="accent1">
                <a:shade val="50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7616" y="1322832"/>
            <a:ext cx="1575816" cy="3535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-25400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Necessity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6176" y="2023872"/>
            <a:ext cx="847344" cy="3322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zh-CN" sz="3000" b="1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95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2704" y="2118360"/>
            <a:ext cx="8360664" cy="2895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203200"/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were strongly desired to delete personal data in zombie accounts.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9224" y="2734056"/>
            <a:ext cx="844296" cy="3322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zh-CN" sz="3000" b="1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60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4896" y="2831592"/>
            <a:ext cx="5830824" cy="2895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203200"/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expressed their concerns on zombie accounts.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3288" y="3532632"/>
            <a:ext cx="7857744" cy="22555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en-US" sz="1600" b="1" u="sng">
                <a:solidFill>
                  <a:srgbClr val="712355"/>
                </a:solidFill>
                <a:latin typeface="Arial" panose="020B0604020202020204"/>
              </a:rPr>
              <a:t>Three kinds of troubles met by participants as not deleting accounts timely:</a:t>
            </a:r>
            <a:endParaRPr lang="en-US" sz="16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9384" y="3956304"/>
            <a:ext cx="4940808" cy="2407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(1)</a:t>
            </a:r>
            <a:r>
              <a:rPr lang="en-US" sz="1600" b="1">
                <a:latin typeface="Arial" panose="020B0604020202020204"/>
              </a:rPr>
              <a:t>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Persistent promotional pushes. </a:t>
            </a:r>
            <a:r>
              <a:rPr lang="zh-CN" sz="1600" b="1">
                <a:solidFill>
                  <a:srgbClr val="712355"/>
                </a:solidFill>
                <a:latin typeface="Arial" panose="020B0604020202020204"/>
                <a:ea typeface="Arial" panose="020B0604020202020204"/>
              </a:rPr>
              <a:t>(60%,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21/35)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384" y="4367784"/>
            <a:ext cx="4120896" cy="2407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(2)</a:t>
            </a:r>
            <a:r>
              <a:rPr lang="en-US" sz="1600" b="1">
                <a:latin typeface="Arial" panose="020B0604020202020204"/>
              </a:rPr>
              <a:t>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Information disclosure. </a:t>
            </a:r>
            <a:r>
              <a:rPr lang="zh-CN" sz="1600" b="1">
                <a:solidFill>
                  <a:srgbClr val="712355"/>
                </a:solidFill>
                <a:latin typeface="Arial" panose="020B0604020202020204"/>
                <a:ea typeface="Arial" panose="020B0604020202020204"/>
              </a:rPr>
              <a:t>(34%,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12/35)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4688" y="4779264"/>
            <a:ext cx="3063240" cy="27432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marL="175260" indent="0"/>
            <a:r>
              <a:rPr lang="en-US" altLang="zh-TW" sz="1600" b="1">
                <a:solidFill>
                  <a:srgbClr val="712355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zh-TW" sz="1600" b="1">
                <a:solidFill>
                  <a:srgbClr val="712355"/>
                </a:solidFill>
                <a:latin typeface="Arial" panose="020B0604020202020204"/>
                <a:ea typeface="Arial" panose="020B0604020202020204"/>
              </a:rPr>
              <a:t>(3)</a:t>
            </a:r>
            <a:r>
              <a:rPr lang="zh-TW" sz="1600" b="1"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Financial loss. </a:t>
            </a:r>
            <a:r>
              <a:rPr lang="zh-TW" sz="1600" b="1">
                <a:solidFill>
                  <a:srgbClr val="712355"/>
                </a:solidFill>
                <a:latin typeface="Arial" panose="020B0604020202020204"/>
                <a:ea typeface="Arial" panose="020B0604020202020204"/>
              </a:rPr>
              <a:t>(6%, 2/35)</a:t>
            </a:r>
            <a:endParaRPr lang="zh-TW" sz="1600" b="1">
              <a:solidFill>
                <a:srgbClr val="712355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616" y="5577840"/>
            <a:ext cx="10360152" cy="624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132205" indent="25400">
              <a:lnSpc>
                <a:spcPct val="113000"/>
              </a:lnSpc>
            </a:pP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had the experience that although it was the first time to use an app they accidentally used another person's account</a:t>
            </a:r>
            <a:endParaRPr lang="en-US" sz="21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525" y="116205"/>
            <a:ext cx="2211070" cy="49530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>
              <a:lnSpc>
                <a:spcPct val="110000"/>
              </a:lnSpc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Result-RQl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124" y="5733161"/>
            <a:ext cx="844296" cy="3322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alt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22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1330" y="188595"/>
            <a:ext cx="1746250" cy="47180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584" y="1307592"/>
            <a:ext cx="10347960" cy="390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RQ1: [Necessity and Awareness]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marL="319405" indent="0">
              <a:lnSpc>
                <a:spcPct val="115000"/>
              </a:lnSpc>
              <a:spcAft>
                <a:spcPts val="245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Zombie accounts have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non-negligible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impacts on users and account deletion is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necessary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, which is what most people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desire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, but often be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ignored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in the daily life.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lnSpc>
                <a:spcPct val="125000"/>
              </a:lnSpc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RQ2: [Practice and Understanding]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>
              <a:spcAft>
                <a:spcPts val="3780"/>
              </a:spcAft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How many users exercised mobile account deletion in practice and how do they understand it?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lnSpc>
                <a:spcPct val="125000"/>
              </a:lnSpc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RQ3: [Feeling and Expectation]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/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81584" y="1292352"/>
            <a:ext cx="11280648" cy="391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RQ1: [Necessity and Awareness]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5000"/>
              </a:lnSpc>
              <a:spcAft>
                <a:spcPts val="3780"/>
              </a:spcAft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zombie accounts have non-negligible impacts on users and account deletion is necessary, which is what most people desire, but often be ignored in the daily life.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63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RQ2: [Practice and Understanding]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355600">
              <a:spcAft>
                <a:spcPts val="378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How many users exercised mobile account deletion in practice and how do they understand it?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126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RQ3: [Feeling and Expectation]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 algn="just">
              <a:lnSpc>
                <a:spcPct val="115000"/>
              </a:lnSpc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330" y="188595"/>
            <a:ext cx="1746250" cy="47180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9176" y="3831336"/>
            <a:ext cx="1560576" cy="15605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5280" y="228600"/>
            <a:ext cx="2043430" cy="50927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>
              <a:lnSpc>
                <a:spcPct val="110000"/>
              </a:lnSpc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Result-RQ2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632" y="1313688"/>
            <a:ext cx="11039856" cy="7924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203200">
              <a:spcAft>
                <a:spcPts val="1260"/>
              </a:spcAft>
            </a:pPr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Practice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393700"/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Q16</a:t>
            </a:r>
            <a:r>
              <a:rPr lang="en-US" sz="1900" b="1">
                <a:solidFill>
                  <a:srgbClr val="712355"/>
                </a:solidFill>
                <a:latin typeface="宋体" panose="02010600030101010101" pitchFamily="2" charset="-122"/>
              </a:rPr>
              <a:t>：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 </a:t>
            </a:r>
            <a:r>
              <a:rPr lang="en-US" sz="1600" b="1" i="1">
                <a:solidFill>
                  <a:srgbClr val="712355"/>
                </a:solidFill>
                <a:latin typeface="Arial" panose="020B0604020202020204"/>
              </a:rPr>
              <a:t>Have you ever tried/thought of deleting an app account? Did you complete the deletion process?</a:t>
            </a:r>
            <a:endParaRPr lang="en-US" sz="1600" b="1" i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4296" y="2609088"/>
            <a:ext cx="2420112" cy="2773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900" b="1" u="sng">
                <a:solidFill>
                  <a:srgbClr val="712355"/>
                </a:solidFill>
                <a:latin typeface="Arial" panose="020B0604020202020204"/>
              </a:rPr>
              <a:t>Successfully deleted.</a:t>
            </a:r>
            <a:endParaRPr lang="en-US" sz="19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5256" y="2639568"/>
            <a:ext cx="2990088" cy="2529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900" b="1" u="sng">
                <a:solidFill>
                  <a:srgbClr val="712355"/>
                </a:solidFill>
                <a:latin typeface="Arial" panose="020B0604020202020204"/>
              </a:rPr>
              <a:t>Tried, but couldn't delete.</a:t>
            </a:r>
            <a:endParaRPr lang="en-US" sz="19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78824" y="2609088"/>
            <a:ext cx="2499360" cy="2621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900" b="1" u="sng">
                <a:solidFill>
                  <a:srgbClr val="712355"/>
                </a:solidFill>
                <a:latin typeface="Arial" panose="020B0604020202020204"/>
              </a:rPr>
              <a:t>Never tried to delete.</a:t>
            </a:r>
            <a:endParaRPr lang="en-US" sz="19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7216" y="3212592"/>
            <a:ext cx="9290304" cy="3566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55%    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         </a:t>
            </a:r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 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  </a:t>
            </a:r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 15%       </a:t>
            </a:r>
            <a:r>
              <a:rPr lang="en-US" alt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                  </a:t>
            </a:r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  30%</a:t>
            </a:r>
            <a:endParaRPr lang="zh-CN" sz="36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152" y="4261104"/>
            <a:ext cx="3048000" cy="2956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2200" b="1">
                <a:latin typeface="Arial" panose="020B0604020202020204"/>
                <a:ea typeface="Arial" panose="020B0604020202020204"/>
              </a:rPr>
              <a:t>66% </a:t>
            </a:r>
            <a:r>
              <a:rPr lang="en-US" sz="1900" b="1">
                <a:latin typeface="Arial" panose="020B0604020202020204"/>
              </a:rPr>
              <a:t>(184/279) </a:t>
            </a:r>
            <a:r>
              <a:rPr lang="en-US" sz="1900">
                <a:latin typeface="Arial" panose="020B0604020202020204"/>
              </a:rPr>
              <a:t>in American</a:t>
            </a:r>
            <a:endParaRPr lang="en-US" sz="1900"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16" y="4757928"/>
            <a:ext cx="893064" cy="4572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en-US" sz="4400">
                <a:solidFill>
                  <a:srgbClr val="C00000"/>
                </a:solidFill>
                <a:latin typeface="Courier New" panose="02070309020205020404"/>
              </a:rPr>
              <a:t>V.s.</a:t>
            </a:r>
            <a:endParaRPr lang="en-US" sz="4400">
              <a:solidFill>
                <a:srgbClr val="C00000"/>
              </a:solidFill>
              <a:latin typeface="Courier New" panose="020703090202050204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5542" y="4941189"/>
            <a:ext cx="2898648" cy="2956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2200" b="1">
                <a:latin typeface="Arial" panose="020B0604020202020204"/>
                <a:ea typeface="Arial" panose="020B0604020202020204"/>
              </a:rPr>
              <a:t>46% </a:t>
            </a:r>
            <a:r>
              <a:rPr lang="en-US" sz="1900" b="1">
                <a:latin typeface="Arial" panose="020B0604020202020204"/>
              </a:rPr>
              <a:t>(171/368) </a:t>
            </a:r>
            <a:r>
              <a:rPr lang="en-US" sz="1900">
                <a:latin typeface="Arial" panose="020B0604020202020204"/>
              </a:rPr>
              <a:t>in Chinese</a:t>
            </a:r>
            <a:endParaRPr lang="en-US" sz="1900"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2312" y="4078224"/>
            <a:ext cx="3112008" cy="1133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07000"/>
              </a:lnSpc>
            </a:pPr>
            <a:r>
              <a:rPr lang="en-US" sz="1800" i="1">
                <a:latin typeface="Arial" panose="020B0604020202020204"/>
              </a:rPr>
              <a:t>“The service </a:t>
            </a:r>
            <a:r>
              <a:rPr lang="en-US" sz="2000" b="1" i="1">
                <a:latin typeface="Arial" panose="020B0604020202020204"/>
              </a:rPr>
              <a:t>didn't have the option </a:t>
            </a:r>
            <a:r>
              <a:rPr lang="en-US" sz="1800" i="1">
                <a:latin typeface="Arial" panose="020B0604020202020204"/>
              </a:rPr>
              <a:t>for deleting the account, at least </a:t>
            </a:r>
            <a:r>
              <a:rPr lang="en-US" sz="2000" b="1" i="1">
                <a:latin typeface="Arial" panose="020B0604020202020204"/>
              </a:rPr>
              <a:t>not easily </a:t>
            </a:r>
            <a:r>
              <a:rPr lang="en-US" sz="1800" i="1">
                <a:latin typeface="Arial" panose="020B0604020202020204"/>
              </a:rPr>
              <a:t>discoverable.'</a:t>
            </a:r>
            <a:endParaRPr lang="en-US" sz="1800" i="1"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9744" y="5657088"/>
            <a:ext cx="2090928" cy="2895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800" i="1">
                <a:latin typeface="Arial" panose="020B0604020202020204"/>
              </a:rPr>
              <a:t>“</a:t>
            </a:r>
            <a:r>
              <a:rPr lang="en-US" sz="2000" b="1" i="1">
                <a:latin typeface="Arial" panose="020B0604020202020204"/>
              </a:rPr>
              <a:t>Too many </a:t>
            </a:r>
            <a:r>
              <a:rPr lang="en-US" sz="1800" i="1">
                <a:latin typeface="Arial" panose="020B0604020202020204"/>
              </a:rPr>
              <a:t>steps'</a:t>
            </a:r>
            <a:endParaRPr lang="en-US" sz="1800" i="1"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25840" y="5699760"/>
            <a:ext cx="3182112" cy="722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sz="1300" b="1">
                <a:solidFill>
                  <a:srgbClr val="2E75B5"/>
                </a:solidFill>
                <a:latin typeface="Arial" panose="020B0604020202020204"/>
              </a:rPr>
              <a:t>■ </a:t>
            </a:r>
            <a:r>
              <a:rPr lang="en-US" sz="1300" b="1">
                <a:solidFill>
                  <a:srgbClr val="595959"/>
                </a:solidFill>
                <a:latin typeface="Arial" panose="020B0604020202020204"/>
              </a:rPr>
              <a:t>Never consider deleting the accounts.</a:t>
            </a:r>
            <a:endParaRPr lang="en-US" sz="1300" b="1">
              <a:solidFill>
                <a:srgbClr val="595959"/>
              </a:solidFill>
              <a:latin typeface="Arial" panose="020B0604020202020204"/>
            </a:endParaRPr>
          </a:p>
          <a:p>
            <a:pPr indent="0">
              <a:spcAft>
                <a:spcPts val="350"/>
              </a:spcAft>
            </a:pPr>
            <a:r>
              <a:rPr lang="en-US" sz="1300" b="1">
                <a:solidFill>
                  <a:srgbClr val="E87E37"/>
                </a:solidFill>
                <a:latin typeface="Arial" panose="020B0604020202020204"/>
              </a:rPr>
              <a:t>■ </a:t>
            </a:r>
            <a:r>
              <a:rPr lang="en-US" sz="1300" b="1">
                <a:solidFill>
                  <a:srgbClr val="595959"/>
                </a:solidFill>
                <a:latin typeface="Arial" panose="020B0604020202020204"/>
              </a:rPr>
              <a:t>All the accounts are in active use.</a:t>
            </a:r>
            <a:endParaRPr lang="en-US" sz="1300" b="1">
              <a:solidFill>
                <a:srgbClr val="595959"/>
              </a:solidFill>
              <a:latin typeface="Arial" panose="020B0604020202020204"/>
            </a:endParaRPr>
          </a:p>
          <a:p>
            <a:pPr indent="0"/>
            <a:r>
              <a:rPr lang="en-US" sz="1300" b="1">
                <a:solidFill>
                  <a:srgbClr val="AFABAB"/>
                </a:solidFill>
                <a:latin typeface="Arial" panose="020B0604020202020204"/>
              </a:rPr>
              <a:t>■ </a:t>
            </a:r>
            <a:r>
              <a:rPr lang="en-US" sz="1300" b="1">
                <a:solidFill>
                  <a:srgbClr val="595959"/>
                </a:solidFill>
                <a:latin typeface="Arial" panose="020B0604020202020204"/>
              </a:rPr>
              <a:t>Account deletion is unnecessary.</a:t>
            </a:r>
            <a:endParaRPr lang="en-US" sz="1300" b="1">
              <a:solidFill>
                <a:srgbClr val="595959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5368" y="3374136"/>
            <a:ext cx="4648200" cy="3020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72" y="4855464"/>
            <a:ext cx="850392" cy="8107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4192" y="1313688"/>
            <a:ext cx="2048256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Understanding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1632" y="3459480"/>
            <a:ext cx="780288" cy="1219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A form </a:t>
            </a:r>
            <a:r>
              <a:rPr lang="zh-TW" sz="500">
                <a:solidFill>
                  <a:srgbClr val="434343"/>
                </a:solidFill>
                <a:latin typeface="MingLiU"/>
                <a:ea typeface="MingLiU"/>
              </a:rPr>
              <a:t>心</a:t>
            </a:r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f R I D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6832" y="4373880"/>
            <a:ext cx="1094232" cy="1127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Re\ oke nuthorizdtion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0352" y="4504944"/>
            <a:ext cx="4834128" cy="2407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Participants in China and the U.S. basically had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67144" y="4660392"/>
            <a:ext cx="856488" cy="14935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Ne u^gieof data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160" y="4931664"/>
            <a:ext cx="5071872" cy="2651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900" b="1">
                <a:solidFill>
                  <a:srgbClr val="0070C0"/>
                </a:solidFill>
                <a:latin typeface="Arial" panose="020B0604020202020204"/>
              </a:rPr>
              <a:t>similar understanding </a:t>
            </a:r>
            <a:r>
              <a:rPr lang="en-US" sz="1600" b="1">
                <a:latin typeface="Arial" panose="020B0604020202020204"/>
              </a:rPr>
              <a:t>of the account deletion.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3744" y="4974336"/>
            <a:ext cx="1417320" cy="1402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Delete pers^iiAl inforniation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35368" y="5269992"/>
            <a:ext cx="615696" cy="1127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595959"/>
                </a:solidFill>
                <a:latin typeface="Arial" panose="020B0604020202020204"/>
              </a:rPr>
              <a:t>Irreversible</a:t>
            </a:r>
            <a:endParaRPr lang="en-US" sz="800" b="1">
              <a:solidFill>
                <a:srgbClr val="595959"/>
              </a:solidFill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0256" y="5574792"/>
            <a:ext cx="908304" cy="1127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Delete the ^h^red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95288" y="5870448"/>
            <a:ext cx="1255776" cy="1402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595959"/>
                </a:solidFill>
                <a:latin typeface="Arial" panose="020B0604020202020204"/>
              </a:rPr>
              <a:t>Not responsible (Wrong)</a:t>
            </a:r>
            <a:endParaRPr lang="en-US" sz="800" b="1">
              <a:solidFill>
                <a:srgbClr val="595959"/>
              </a:solidFill>
              <a:latin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45224" y="4084320"/>
            <a:ext cx="1005840" cy="1036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00" b="1">
                <a:solidFill>
                  <a:srgbClr val="434343"/>
                </a:solidFill>
                <a:latin typeface="Arial" panose="020B0604020202020204"/>
              </a:rPr>
              <a:t>Stopcollection</a:t>
            </a:r>
            <a:endParaRPr lang="en-US" sz="800" b="1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4416" y="2313432"/>
            <a:ext cx="6190488" cy="2895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Never read </a:t>
            </a:r>
            <a:r>
              <a:rPr lang="zh-CN" sz="1600" b="1">
                <a:latin typeface="Arial" panose="020B0604020202020204"/>
                <a:ea typeface="Arial" panose="020B0604020202020204"/>
              </a:rPr>
              <a:t>(</a:t>
            </a:r>
            <a:r>
              <a:rPr lang="zh-CN" sz="2200" b="1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37%</a:t>
            </a:r>
            <a:r>
              <a:rPr lang="zh-CN" sz="1600" b="1">
                <a:latin typeface="Arial" panose="020B0604020202020204"/>
                <a:ea typeface="Arial" panose="020B0604020202020204"/>
              </a:rPr>
              <a:t>) </a:t>
            </a:r>
            <a:r>
              <a:rPr lang="en-US" sz="1600" b="1">
                <a:latin typeface="Arial" panose="020B0604020202020204"/>
              </a:rPr>
              <a:t>or only took a glance at </a:t>
            </a:r>
            <a:r>
              <a:rPr lang="zh-CN" sz="1600" b="1">
                <a:latin typeface="Arial" panose="020B0604020202020204"/>
                <a:ea typeface="Arial" panose="020B0604020202020204"/>
              </a:rPr>
              <a:t>(</a:t>
            </a:r>
            <a:r>
              <a:rPr lang="zh-CN" sz="2200" b="1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56%</a:t>
            </a:r>
            <a:r>
              <a:rPr lang="zh-CN" sz="1600" b="1">
                <a:latin typeface="Arial" panose="020B0604020202020204"/>
                <a:ea typeface="Arial" panose="020B0604020202020204"/>
              </a:rPr>
              <a:t>) </a:t>
            </a:r>
            <a:r>
              <a:rPr lang="en-US" sz="1600" b="1">
                <a:latin typeface="Arial" panose="020B0604020202020204"/>
              </a:rPr>
              <a:t>the policy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4568" y="1831848"/>
            <a:ext cx="2819400" cy="4389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 algn="just">
              <a:spcAft>
                <a:spcPts val="350"/>
              </a:spcAft>
            </a:pPr>
            <a:r>
              <a:rPr lang="en-US" sz="900">
                <a:solidFill>
                  <a:srgbClr val="434343"/>
                </a:solidFill>
                <a:latin typeface="Arial" panose="020B0604020202020204"/>
              </a:rPr>
              <a:t>V. How can I manage or delete information about me?</a:t>
            </a:r>
            <a:endParaRPr lang="en-US" sz="900">
              <a:solidFill>
                <a:srgbClr val="434343"/>
              </a:solidFill>
              <a:latin typeface="Arial" panose="020B0604020202020204"/>
            </a:endParaRPr>
          </a:p>
          <a:p>
            <a:pPr indent="0" algn="just"/>
            <a:r>
              <a:rPr lang="en-US" sz="750">
                <a:solidFill>
                  <a:srgbClr val="0070C0"/>
                </a:solidFill>
                <a:latin typeface="Arial" panose="020B0604020202020204"/>
              </a:rPr>
              <a:t>W6 provide</a:t>
            </a:r>
            <a:r>
              <a:rPr lang="en-US" sz="750" baseline="30000">
                <a:solidFill>
                  <a:srgbClr val="0070C0"/>
                </a:solidFill>
                <a:latin typeface="Arial" panose="020B0604020202020204"/>
              </a:rPr>
              <a:t>1</a:t>
            </a:r>
            <a:r>
              <a:rPr lang="en-US" sz="750">
                <a:solidFill>
                  <a:srgbClr val="0070C0"/>
                </a:solidFill>
                <a:latin typeface="Arial" panose="020B0604020202020204"/>
              </a:rPr>
              <a:t> you with the</a:t>
            </a:r>
            <a:r>
              <a:rPr lang="en-US" sz="750" baseline="30000">
                <a:solidFill>
                  <a:srgbClr val="0070C0"/>
                </a:solidFill>
                <a:latin typeface="Arial" panose="020B0604020202020204"/>
              </a:rPr>
              <a:t>1</a:t>
            </a:r>
            <a:r>
              <a:rPr lang="en-US" sz="750">
                <a:solidFill>
                  <a:srgbClr val="0070C0"/>
                </a:solidFill>
                <a:latin typeface="Arial" panose="020B0604020202020204"/>
              </a:rPr>
              <a:t> ability to 5CC6SS, rectify, port dnd 6rdS€^ y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Facebook Settings </a:t>
            </a:r>
            <a:r>
              <a:rPr lang="en-US" sz="750">
                <a:solidFill>
                  <a:srgbClr val="AFABAB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Instagram Settings.</a:t>
            </a:r>
            <a:endParaRPr lang="en-US" sz="750">
              <a:solidFill>
                <a:srgbClr val="23A3F6"/>
              </a:solidFill>
              <a:latin typeface="Arial" panose="020B06040202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4568" y="2331720"/>
            <a:ext cx="4206240" cy="1673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We store data until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it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is no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longer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necessary to provide </a:t>
            </a:r>
            <a:r>
              <a:rPr lang="en-US" sz="750">
                <a:solidFill>
                  <a:srgbClr val="AFABAB"/>
                </a:solidFill>
                <a:latin typeface="Arial" panose="020B0604020202020204"/>
              </a:rPr>
              <a:t>our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services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Meta Products,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or until your account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is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deleted </a:t>
            </a:r>
            <a:r>
              <a:rPr lang="zh-TW" sz="750">
                <a:solidFill>
                  <a:srgbClr val="434343"/>
                </a:solidFill>
                <a:latin typeface="Arial" panose="020B0604020202020204"/>
                <a:ea typeface="Arial" panose="020B0604020202020204"/>
              </a:rPr>
              <a:t>-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whichever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comes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first. This is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a case-by-case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determination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that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depends on things like the nature of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the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data,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why </a:t>
            </a:r>
            <a:r>
              <a:rPr lang="en-US" sz="750">
                <a:solidFill>
                  <a:srgbClr val="AFABAB"/>
                </a:solidFill>
                <a:latin typeface="Arial" panose="020B0604020202020204"/>
              </a:rPr>
              <a:t>it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is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collected and processed,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and relevant legal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or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operational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retention needs.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For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example, when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search for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something on Facebook, you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can access and delete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that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query from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within your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search history at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any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time,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but the </a:t>
            </a:r>
            <a:r>
              <a:rPr lang="en-US" sz="750">
                <a:solidFill>
                  <a:srgbClr val="AFABAB"/>
                </a:solidFill>
                <a:latin typeface="Arial" panose="020B0604020202020204"/>
              </a:rPr>
              <a:t>log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of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that search is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deleted after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6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months. </a:t>
            </a:r>
            <a:r>
              <a:rPr lang="en-US" sz="750">
                <a:solidFill>
                  <a:srgbClr val="AFABAB"/>
                </a:solidFill>
                <a:latin typeface="Arial" panose="020B0604020202020204"/>
              </a:rPr>
              <a:t>If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submit a copy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of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your government-issued ID for account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verification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purposes,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we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delete that copy 30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days after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review, unless otherwise stated. Learn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more about deletion of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content you have shared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cookie data obtained through social plugins.</a:t>
            </a:r>
            <a:endParaRPr lang="en-US" sz="750">
              <a:solidFill>
                <a:srgbClr val="23A3F6"/>
              </a:solidFill>
              <a:latin typeface="Arial" panose="020B0604020202020204"/>
            </a:endParaRPr>
          </a:p>
          <a:p>
            <a:pPr indent="0"/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When you delete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your account,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we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delete things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have posted, such as your photos and status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updates,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won't be able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to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recover that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information later. Information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that others have shared about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isn't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part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of your account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won't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be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deleted. If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don't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want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to delete your account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but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want </a:t>
            </a:r>
            <a:r>
              <a:rPr lang="en-US" sz="750">
                <a:solidFill>
                  <a:srgbClr val="434343"/>
                </a:solidFill>
                <a:latin typeface="Arial" panose="020B0604020202020204"/>
              </a:rPr>
              <a:t>to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temporarily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stop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using the Products,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 can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deactivate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your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account instead. To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delete your account </a:t>
            </a:r>
            <a:r>
              <a:rPr lang="en-US" sz="750">
                <a:solidFill>
                  <a:srgbClr val="626364"/>
                </a:solidFill>
                <a:latin typeface="Arial" panose="020B0604020202020204"/>
              </a:rPr>
              <a:t>at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any time, please visit the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Facebook Settings </a:t>
            </a:r>
            <a:r>
              <a:rPr lang="en-US" sz="750">
                <a:solidFill>
                  <a:srgbClr val="595959"/>
                </a:solidFill>
                <a:latin typeface="Arial" panose="020B0604020202020204"/>
              </a:rPr>
              <a:t>and </a:t>
            </a:r>
            <a:r>
              <a:rPr lang="en-US" sz="750">
                <a:solidFill>
                  <a:srgbClr val="23A3F6"/>
                </a:solidFill>
                <a:latin typeface="Arial" panose="020B0604020202020204"/>
              </a:rPr>
              <a:t>Instagram Settings.</a:t>
            </a:r>
            <a:endParaRPr lang="en-US" sz="750">
              <a:solidFill>
                <a:srgbClr val="23A3F6"/>
              </a:solidFill>
              <a:latin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2735" y="228600"/>
            <a:ext cx="2043430" cy="50927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>
              <a:lnSpc>
                <a:spcPct val="110000"/>
              </a:lnSpc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Result-RQ2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87950" y="1196340"/>
            <a:ext cx="4032250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FFFFFF"/>
                </a:solidFill>
                <a:latin typeface="Arial" panose="020B0604020202020204"/>
                <a:sym typeface="+mn-ea"/>
              </a:rPr>
              <a:t>Privacy Policy from </a:t>
            </a:r>
            <a:r>
              <a:rPr lang="en-US" b="1" i="1">
                <a:solidFill>
                  <a:srgbClr val="FFFFFF"/>
                </a:solidFill>
                <a:latin typeface="Arial" panose="020B0604020202020204"/>
                <a:sym typeface="+mn-ea"/>
              </a:rPr>
              <a:t>Instagra</a:t>
            </a:r>
            <a:r>
              <a:rPr lang="en-US" b="1" i="1">
                <a:solidFill>
                  <a:srgbClr val="FFFFFF"/>
                </a:solidFill>
                <a:latin typeface="Arial" panose="020B0604020202020204"/>
                <a:sym typeface="+mn-ea"/>
              </a:rPr>
              <a:t>m</a:t>
            </a:r>
            <a:endParaRPr lang="en-US" b="1" i="1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8020" y="1700530"/>
            <a:ext cx="2952115" cy="368935"/>
          </a:xfrm>
          <a:prstGeom prst="roundRect">
            <a:avLst/>
          </a:prstGeom>
          <a:noFill/>
          <a:effectLst>
            <a:glow rad="254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719830" y="1628775"/>
            <a:ext cx="1224280" cy="28829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395980" y="5589270"/>
            <a:ext cx="1871980" cy="575945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spcBef>
                <a:spcPts val="1470"/>
              </a:spcBef>
            </a:pPr>
            <a:r>
              <a:rPr lang="en-US">
                <a:solidFill>
                  <a:srgbClr val="FFFFFF"/>
                </a:solidFill>
                <a:latin typeface="Times New Roman" panose="02020603050405020304"/>
                <a:sym typeface="+mn-ea"/>
              </a:rPr>
              <a:t>Lower than </a:t>
            </a:r>
            <a:r>
              <a:rPr lang="zh-CN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50%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178550" y="4848860"/>
            <a:ext cx="3805555" cy="6483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5915" y="116205"/>
            <a:ext cx="1270635" cy="48260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584" y="1292352"/>
            <a:ext cx="10780776" cy="4355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5000"/>
              </a:lnSpc>
              <a:spcAft>
                <a:spcPts val="42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RQ1: [Necessity and Awareness]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5000"/>
              </a:lnSpc>
              <a:spcAft>
                <a:spcPts val="2590"/>
              </a:spcAft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zombie accounts have non-negligible impacts on users and account deletion is necessary, which is what most people desire, but often be ignored in the daily life.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70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RQ2: [Practice and Understanding]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marL="319405" indent="0" algn="just">
              <a:lnSpc>
                <a:spcPct val="119000"/>
              </a:lnSpc>
              <a:spcAft>
                <a:spcPts val="2800"/>
              </a:spcAft>
            </a:pP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More than half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of the participants had successful account deletion experiences and the unfriendly design of the account deletion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blocks a non-ignorable number of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users. Most people, in general,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do not understand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or trust the real effect of account deletion.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lnSpc>
                <a:spcPct val="125000"/>
              </a:lnSpc>
              <a:spcAft>
                <a:spcPts val="70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RQ3: [Feeling and Expectation]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355600">
              <a:lnSpc>
                <a:spcPct val="115000"/>
              </a:lnSpc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81584" y="1292352"/>
            <a:ext cx="11186160" cy="4291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RQ1: [Necessity and Awareness]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5000"/>
              </a:lnSpc>
              <a:spcAft>
                <a:spcPts val="2660"/>
              </a:spcAft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zombie accounts have non-negligible impacts on users and account deletion is necessary, which is what most people desire, but often be ignored in the daily life.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RQ2: [Practice and Understanding]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0000"/>
              </a:lnSpc>
              <a:spcAft>
                <a:spcPts val="3430"/>
              </a:spcAft>
            </a:pP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More than half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of the participants had successful account deletion experiences and the unfriendly design of the account deletion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blocks a non-ignorable number of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users. Most people, in general,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do not understand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or trust the real effect of account deletion.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84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RQ3: [Feeling and Expectation]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355600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116205"/>
            <a:ext cx="1270635" cy="48260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1224" y="1182624"/>
            <a:ext cx="9634728" cy="2737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870" y="97790"/>
            <a:ext cx="1963420" cy="46672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>
              <a:lnSpc>
                <a:spcPct val="100000"/>
              </a:lnSpc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Motivation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0208" y="4145280"/>
            <a:ext cx="4270248" cy="3535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The Right To Be Forgotten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54424" y="5684520"/>
            <a:ext cx="3989832" cy="40233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3700" b="1">
                <a:solidFill>
                  <a:srgbClr val="712355"/>
                </a:solidFill>
                <a:latin typeface="Arial" panose="020B0604020202020204"/>
              </a:rPr>
              <a:t>Account Deletion</a:t>
            </a:r>
            <a:endParaRPr lang="en-US" sz="37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167755" y="1772920"/>
            <a:ext cx="5956300" cy="4104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92" y="3755136"/>
            <a:ext cx="5559552" cy="20391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632" y="1313688"/>
            <a:ext cx="2380488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Online (n=355)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0272" y="1313688"/>
            <a:ext cx="1959864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Offline (n=20)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8217" y="2228088"/>
            <a:ext cx="5891784" cy="14660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zh-TW" sz="1600" b="1">
                <a:solidFill>
                  <a:srgbClr val="2F518D"/>
                </a:solidFill>
                <a:latin typeface="Arial" panose="020B0604020202020204"/>
                <a:ea typeface="Arial" panose="020B0604020202020204"/>
              </a:rPr>
              <a:t>/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Q21: </a:t>
            </a:r>
            <a:r>
              <a:rPr lang="en-US" sz="1600" b="1" i="1">
                <a:solidFill>
                  <a:srgbClr val="712355"/>
                </a:solidFill>
                <a:latin typeface="Arial" panose="020B0604020202020204"/>
              </a:rPr>
              <a:t>Is there any inconvenience in the process of</a:t>
            </a:r>
            <a:endParaRPr lang="en-US" sz="1600" b="1" i="1">
              <a:solidFill>
                <a:srgbClr val="712355"/>
              </a:solidFill>
              <a:latin typeface="Arial" panose="020B0604020202020204"/>
            </a:endParaRPr>
          </a:p>
          <a:p>
            <a:pPr indent="292100">
              <a:spcAft>
                <a:spcPts val="840"/>
              </a:spcAft>
            </a:pPr>
            <a:r>
              <a:rPr lang="en-US" sz="1600" b="1" i="1">
                <a:solidFill>
                  <a:srgbClr val="712355"/>
                </a:solidFill>
                <a:latin typeface="Arial" panose="020B0604020202020204"/>
              </a:rPr>
              <a:t>account deletion? (multi-select)</a:t>
            </a:r>
            <a:endParaRPr lang="en-US" sz="1600" b="1" i="1">
              <a:solidFill>
                <a:srgbClr val="712355"/>
              </a:solidFill>
              <a:latin typeface="Arial" panose="020B0604020202020204"/>
            </a:endParaRPr>
          </a:p>
          <a:p>
            <a:pPr indent="292100">
              <a:spcAft>
                <a:spcPts val="840"/>
              </a:spcAft>
            </a:pP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(a) No, there is nothing inconvenient about it.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  <a:p>
            <a:pPr indent="292100"/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(b) The deletion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description </a:t>
            </a: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is too complicated to understand.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1265" y="3611880"/>
            <a:ext cx="5169535" cy="104838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292100">
              <a:spcAft>
                <a:spcPts val="840"/>
              </a:spcAft>
            </a:pP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(c) The deletion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entry </a:t>
            </a: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is hard to find.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  <a:p>
            <a:pPr indent="292100">
              <a:spcAft>
                <a:spcPts val="840"/>
              </a:spcAft>
            </a:pP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(d) The deletion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procedure </a:t>
            </a: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is too complicated.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  <a:p>
            <a:pPr indent="292100"/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(e) The deletion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preconditions </a:t>
            </a: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are too strict.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1519" y="4654169"/>
            <a:ext cx="4550664" cy="2407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292100"/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(f)The deletion cannot be completed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immediately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9809" y="4942586"/>
            <a:ext cx="1761744" cy="222504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/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(g)Other ([free text])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127760" y="1988820"/>
            <a:ext cx="2238375" cy="998220"/>
          </a:xfrm>
          <a:prstGeom prst="wedgeRoundRectCallout">
            <a:avLst>
              <a:gd name="adj1" fmla="val -51900"/>
              <a:gd name="adj2" fmla="val -87462"/>
              <a:gd name="adj3" fmla="val 16667"/>
            </a:avLst>
          </a:prstGeom>
          <a:solidFill>
            <a:schemeClr val="accent6">
              <a:lumMod val="50000"/>
              <a:alpha val="82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15000"/>
              </a:lnSpc>
            </a:pPr>
            <a:r>
              <a:rPr lang="en-US" b="1">
                <a:solidFill>
                  <a:srgbClr val="FFFFFF"/>
                </a:solidFill>
                <a:latin typeface="Arial" panose="020B0604020202020204"/>
                <a:sym typeface="+mn-ea"/>
              </a:rPr>
              <a:t>Participants who succeeded in deleting accounts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927350" y="1170305"/>
            <a:ext cx="502920" cy="502920"/>
            <a:chOff x="6426" y="3586"/>
            <a:chExt cx="792" cy="792"/>
          </a:xfrm>
        </p:grpSpPr>
        <p:sp>
          <p:nvSpPr>
            <p:cNvPr id="16" name="矩形 15"/>
            <p:cNvSpPr/>
            <p:nvPr/>
          </p:nvSpPr>
          <p:spPr>
            <a:xfrm>
              <a:off x="6652" y="3586"/>
              <a:ext cx="340" cy="7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6652" y="3585"/>
              <a:ext cx="340" cy="7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84632" y="1322832"/>
            <a:ext cx="6498336" cy="2557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Bef>
                <a:spcPts val="560"/>
              </a:spcBef>
              <a:spcAft>
                <a:spcPts val="154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Operation- Entry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304800">
              <a:spcAft>
                <a:spcPts val="3500"/>
              </a:spcAft>
            </a:pPr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62% </a:t>
            </a:r>
            <a:r>
              <a:rPr lang="zh-TW" sz="2200" b="1">
                <a:latin typeface="Arial" panose="020B0604020202020204"/>
                <a:ea typeface="Arial" panose="020B0604020202020204"/>
              </a:rPr>
              <a:t>— </a:t>
            </a:r>
            <a:r>
              <a:rPr lang="en-US" sz="2200" b="1" u="sng">
                <a:latin typeface="Arial" panose="020B0604020202020204"/>
              </a:rPr>
              <a:t>Finding the account deletion entry</a:t>
            </a:r>
            <a:endParaRPr lang="en-US" sz="2200" b="1" u="sng">
              <a:latin typeface="Arial" panose="020B0604020202020204"/>
            </a:endParaRPr>
          </a:p>
          <a:p>
            <a:pPr indent="304800">
              <a:spcAft>
                <a:spcPts val="28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Users' actions              Vendors' design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609600"/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13.04 </a:t>
            </a:r>
            <a:r>
              <a:rPr lang="en-US" sz="1600" b="1">
                <a:solidFill>
                  <a:srgbClr val="0070C0"/>
                </a:solidFill>
                <a:latin typeface="Arial" panose="020B0604020202020204"/>
              </a:rPr>
              <a:t>clicks         </a:t>
            </a:r>
            <a:r>
              <a:rPr lang="en-US" sz="2200" b="1">
                <a:solidFill>
                  <a:srgbClr val="C00000"/>
                </a:solidFill>
                <a:latin typeface="Arial" panose="020B0604020202020204"/>
              </a:rPr>
              <a:t>V・S.       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4.01 </a:t>
            </a:r>
            <a:r>
              <a:rPr lang="en-US" sz="1600" b="1">
                <a:solidFill>
                  <a:srgbClr val="0070C0"/>
                </a:solidFill>
                <a:latin typeface="Arial" panose="020B0604020202020204"/>
              </a:rPr>
              <a:t>clicks</a:t>
            </a:r>
            <a:endParaRPr lang="en-US" sz="1600" b="1">
              <a:solidFill>
                <a:srgbClr val="0070C0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2376" y="4538472"/>
            <a:ext cx="9454896" cy="13959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203200">
              <a:spcAft>
                <a:spcPts val="1680"/>
              </a:spcAft>
            </a:pPr>
            <a:r>
              <a:rPr lang="en-US" sz="1800" i="1">
                <a:latin typeface="Arial" panose="020B0604020202020204"/>
              </a:rPr>
              <a:t>“This app seems to intentionally not want me to find the account deletion portal"</a:t>
            </a:r>
            <a:endParaRPr lang="en-US" sz="1800" i="1">
              <a:latin typeface="Arial" panose="020B0604020202020204"/>
            </a:endParaRPr>
          </a:p>
          <a:p>
            <a:pPr indent="203200">
              <a:spcAft>
                <a:spcPts val="1540"/>
              </a:spcAft>
            </a:pPr>
            <a:r>
              <a:rPr lang="en-US" sz="1800" i="1">
                <a:latin typeface="Arial" panose="020B0604020202020204"/>
              </a:rPr>
              <a:t>"Please put it in an </a:t>
            </a:r>
            <a:r>
              <a:rPr lang="en-US" sz="2000" b="1" i="1">
                <a:latin typeface="Arial" panose="020B0604020202020204"/>
              </a:rPr>
              <a:t>easy to find </a:t>
            </a:r>
            <a:r>
              <a:rPr lang="en-US" sz="1800" i="1">
                <a:latin typeface="Arial" panose="020B0604020202020204"/>
              </a:rPr>
              <a:t>location."</a:t>
            </a:r>
            <a:endParaRPr lang="en-US" sz="1800" i="1">
              <a:latin typeface="Arial" panose="020B0604020202020204"/>
            </a:endParaRPr>
          </a:p>
          <a:p>
            <a:pPr indent="203200"/>
            <a:r>
              <a:rPr lang="en-US" sz="1800" i="1">
                <a:latin typeface="Arial" panose="020B0604020202020204"/>
              </a:rPr>
              <a:t>“I think most apps should make it easy to delete, often it is </a:t>
            </a:r>
            <a:r>
              <a:rPr lang="en-US" sz="1800" b="1" i="1">
                <a:latin typeface="Arial" panose="020B0604020202020204"/>
              </a:rPr>
              <a:t>hard to find the option</a:t>
            </a:r>
            <a:r>
              <a:rPr lang="en-US" sz="1800" i="1">
                <a:latin typeface="Arial" panose="020B0604020202020204"/>
              </a:rPr>
              <a:t>-</a:t>
            </a:r>
            <a:endParaRPr lang="en-US" sz="1800" i="1"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lnSpc>
                <a:spcPct val="110000"/>
              </a:lnSpc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5231765" y="5171440"/>
            <a:ext cx="5889625" cy="108013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31765" y="3950970"/>
            <a:ext cx="5889625" cy="108013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231765" y="2780665"/>
            <a:ext cx="5889625" cy="108013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7512" y="1283208"/>
            <a:ext cx="2831592" cy="3566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-25400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Operation- Steps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3336" y="1956816"/>
            <a:ext cx="6784848" cy="4358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114300"/>
            <a:r>
              <a:rPr lang="zh-CN" sz="40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51% </a:t>
            </a:r>
            <a:r>
              <a:rPr lang="zh-TW" sz="4000" b="1">
                <a:latin typeface="Times New Roman" panose="02020603050405020304"/>
                <a:ea typeface="Times New Roman" panose="02020603050405020304"/>
              </a:rPr>
              <a:t>—</a:t>
            </a:r>
            <a:r>
              <a:rPr lang="en-US" sz="2200" b="1" u="sng">
                <a:latin typeface="Arial" panose="020B0604020202020204"/>
              </a:rPr>
              <a:t>Complicated account deletion process</a:t>
            </a:r>
            <a:endParaRPr lang="en-US" sz="2200" b="1" u="sng"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072" y="2874264"/>
            <a:ext cx="4401312" cy="3377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5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Notification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2240"/>
              </a:spcAft>
            </a:pP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14/20 </a:t>
            </a:r>
            <a:r>
              <a:rPr lang="en-US" sz="1900" b="1">
                <a:latin typeface="Arial" panose="020B0604020202020204"/>
              </a:rPr>
              <a:t>Not read the deletion notice.</a:t>
            </a:r>
            <a:endParaRPr lang="en-US" sz="1900" b="1">
              <a:latin typeface="Arial" panose="020B0604020202020204"/>
            </a:endParaRPr>
          </a:p>
          <a:p>
            <a:pPr indent="0">
              <a:spcAft>
                <a:spcPts val="91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Reason gathering</a:t>
            </a:r>
            <a:r>
              <a:rPr lang="en-US" sz="2800">
                <a:latin typeface="Arial" panose="020B0604020202020204"/>
              </a:rPr>
              <a:t>.</a:t>
            </a:r>
            <a:endParaRPr lang="en-US" sz="2800">
              <a:latin typeface="Arial" panose="020B0604020202020204"/>
            </a:endParaRPr>
          </a:p>
          <a:p>
            <a:pPr indent="0">
              <a:spcAft>
                <a:spcPts val="2590"/>
              </a:spcAft>
            </a:pP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11/17 </a:t>
            </a:r>
            <a:r>
              <a:rPr lang="en-US" sz="1900" b="1">
                <a:latin typeface="Arial" panose="020B0604020202020204"/>
              </a:rPr>
              <a:t>thought acceptable.</a:t>
            </a:r>
            <a:endParaRPr lang="en-US" sz="1900" b="1">
              <a:latin typeface="Arial" panose="020B0604020202020204"/>
            </a:endParaRPr>
          </a:p>
          <a:p>
            <a:pPr indent="0">
              <a:spcAft>
                <a:spcPts val="77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Authentication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0"/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14/18 </a:t>
            </a:r>
            <a:r>
              <a:rPr lang="en-US" sz="1900" b="1">
                <a:latin typeface="Arial" panose="020B0604020202020204"/>
              </a:rPr>
              <a:t>hold positive opinions</a:t>
            </a:r>
            <a:r>
              <a:rPr lang="en-US" sz="1900">
                <a:latin typeface="Arial" panose="020B0604020202020204"/>
              </a:rPr>
              <a:t>.</a:t>
            </a:r>
            <a:endParaRPr lang="en-US" sz="1900"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2410" y="3079115"/>
            <a:ext cx="5843270" cy="269811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indent="25400"/>
            <a:r>
              <a:rPr lang="en-US" sz="1800">
                <a:latin typeface="Arial" panose="020B0604020202020204"/>
              </a:rPr>
              <a:t>“/ </a:t>
            </a:r>
            <a:r>
              <a:rPr lang="en-US" sz="1800" i="1">
                <a:latin typeface="Arial" panose="020B0604020202020204"/>
              </a:rPr>
              <a:t>mainly care about the effect of the deletion, like what gets deleted"'</a:t>
            </a:r>
            <a:endParaRPr lang="en-US" sz="1800" i="1">
              <a:latin typeface="Arial" panose="020B0604020202020204"/>
            </a:endParaRPr>
          </a:p>
          <a:p>
            <a:pPr indent="25400"/>
            <a:endParaRPr lang="en-US" sz="1800" i="1">
              <a:latin typeface="Arial" panose="020B0604020202020204"/>
            </a:endParaRPr>
          </a:p>
          <a:p>
            <a:pPr indent="25400"/>
            <a:endParaRPr lang="en-US" sz="1800" i="1">
              <a:latin typeface="Arial" panose="020B0604020202020204"/>
            </a:endParaRPr>
          </a:p>
          <a:p>
            <a:pPr indent="25400"/>
            <a:r>
              <a:rPr lang="zh-CN" sz="1800" i="1">
                <a:latin typeface="Arial" panose="020B0604020202020204"/>
                <a:ea typeface="Arial" panose="020B0604020202020204"/>
              </a:rPr>
              <a:t>“/ </a:t>
            </a:r>
            <a:r>
              <a:rPr lang="en-US" sz="1800" i="1">
                <a:latin typeface="Arial" panose="020B0604020202020204"/>
              </a:rPr>
              <a:t>don't think choosing reason is meaningful,</a:t>
            </a:r>
            <a:r>
              <a:rPr lang="en-US" sz="1800">
                <a:latin typeface="Arial" panose="020B0604020202020204"/>
              </a:rPr>
              <a:t> </a:t>
            </a:r>
            <a:r>
              <a:rPr lang="zh-TW" sz="1800">
                <a:latin typeface="Arial" panose="020B0604020202020204"/>
                <a:ea typeface="Arial" panose="020B0604020202020204"/>
              </a:rPr>
              <a:t>/ </a:t>
            </a:r>
            <a:r>
              <a:rPr lang="en-US" sz="1800" i="1">
                <a:latin typeface="Arial" panose="020B0604020202020204"/>
              </a:rPr>
              <a:t>just picked randomly Anyway, </a:t>
            </a:r>
            <a:r>
              <a:rPr lang="zh-TW" sz="1800" i="1">
                <a:latin typeface="Arial" panose="020B0604020202020204"/>
                <a:ea typeface="Arial" panose="020B0604020202020204"/>
              </a:rPr>
              <a:t>/ </a:t>
            </a:r>
            <a:r>
              <a:rPr lang="en-US" sz="1800" i="1">
                <a:latin typeface="Arial" panose="020B0604020202020204"/>
              </a:rPr>
              <a:t>don't want to use it anymore.</a:t>
            </a:r>
            <a:endParaRPr lang="en-US" sz="1800" i="1">
              <a:latin typeface="Arial" panose="020B0604020202020204"/>
            </a:endParaRPr>
          </a:p>
          <a:p>
            <a:pPr indent="25400"/>
            <a:endParaRPr lang="en-US" sz="1800" i="1">
              <a:latin typeface="Arial" panose="020B0604020202020204"/>
            </a:endParaRPr>
          </a:p>
          <a:p>
            <a:pPr indent="25400"/>
            <a:endParaRPr lang="en-US" sz="1800" i="1">
              <a:latin typeface="Arial" panose="020B0604020202020204"/>
            </a:endParaRPr>
          </a:p>
          <a:p>
            <a:pPr indent="25400">
              <a:lnSpc>
                <a:spcPct val="105000"/>
              </a:lnSpc>
            </a:pPr>
            <a:r>
              <a:rPr lang="en-US" sz="1800" i="1">
                <a:latin typeface="Arial" panose="020B0604020202020204"/>
              </a:rPr>
              <a:t>“When </a:t>
            </a:r>
            <a:r>
              <a:rPr lang="zh-TW" sz="1800" i="1">
                <a:latin typeface="Arial" panose="020B0604020202020204"/>
                <a:ea typeface="Arial" panose="020B0604020202020204"/>
              </a:rPr>
              <a:t>/ </a:t>
            </a:r>
            <a:r>
              <a:rPr lang="en-US" sz="1800" i="1">
                <a:latin typeface="Arial" panose="020B0604020202020204"/>
              </a:rPr>
              <a:t>was in the account deletion process, </a:t>
            </a:r>
            <a:r>
              <a:rPr lang="zh-TW" sz="1800" i="1">
                <a:latin typeface="Arial" panose="020B0604020202020204"/>
                <a:ea typeface="Arial" panose="020B0604020202020204"/>
              </a:rPr>
              <a:t>/ </a:t>
            </a:r>
            <a:r>
              <a:rPr lang="en-US" sz="1800" i="1">
                <a:latin typeface="Arial" panose="020B0604020202020204"/>
              </a:rPr>
              <a:t>must be already logged in- So why need</a:t>
            </a:r>
            <a:r>
              <a:rPr lang="en-US" sz="1800">
                <a:latin typeface="Arial" panose="020B0604020202020204"/>
              </a:rPr>
              <a:t> </a:t>
            </a:r>
            <a:r>
              <a:rPr lang="zh-TW" sz="1800">
                <a:latin typeface="Arial" panose="020B0604020202020204"/>
                <a:ea typeface="Arial" panose="020B0604020202020204"/>
              </a:rPr>
              <a:t>/ </a:t>
            </a:r>
            <a:r>
              <a:rPr lang="en-US" sz="1800" i="1">
                <a:latin typeface="Arial" panose="020B0604020202020204"/>
              </a:rPr>
              <a:t>confirm my identity again?</a:t>
            </a:r>
            <a:endParaRPr lang="zh-TW" sz="1600" i="1">
              <a:solidFill>
                <a:srgbClr val="2F518D"/>
              </a:solidFill>
              <a:latin typeface="MingLiU"/>
              <a:ea typeface="MingLiU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lnSpc>
                <a:spcPct val="110000"/>
              </a:lnSpc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84632" y="1322832"/>
            <a:ext cx="7068312" cy="11003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26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Condition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0"/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14%</a:t>
            </a:r>
            <a:r>
              <a:rPr lang="zh-TW" sz="3600" b="1">
                <a:latin typeface="Times New Roman" panose="02020603050405020304"/>
                <a:ea typeface="Times New Roman" panose="02020603050405020304"/>
                <a:sym typeface="+mn-ea"/>
              </a:rPr>
              <a:t>—</a:t>
            </a:r>
            <a:r>
              <a:rPr lang="en-US" sz="2200" b="1">
                <a:latin typeface="Arial" panose="020B0604020202020204"/>
              </a:rPr>
              <a:t> </a:t>
            </a:r>
            <a:r>
              <a:rPr lang="en-US" sz="2200" b="1" u="sng">
                <a:latin typeface="Arial" panose="020B0604020202020204"/>
              </a:rPr>
              <a:t>The deletion preconditions are too strict</a:t>
            </a:r>
            <a:endParaRPr lang="en-US" sz="2200" b="1" u="sng"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9056" y="3212592"/>
            <a:ext cx="9814560" cy="987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342900">
              <a:spcAft>
                <a:spcPts val="70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a. Conditions requiring user's operation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50800"/>
            <a:r>
              <a:rPr lang="en-US" sz="1800" i="1">
                <a:latin typeface="Arial" panose="020B0604020202020204"/>
              </a:rPr>
              <a:t>“Apps could provide a button directly linked to the preprocess page for users to operate when they delete the account."</a:t>
            </a:r>
            <a:endParaRPr lang="en-US" sz="1800" i="1"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470" y="4869180"/>
            <a:ext cx="10158984" cy="1039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342900">
              <a:spcAft>
                <a:spcPts val="70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b. Conditions for security or business requirements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50800"/>
            <a:r>
              <a:rPr lang="en-US" sz="2000" i="1">
                <a:latin typeface="Arial" panose="020B0604020202020204"/>
              </a:rPr>
              <a:t>“After thirty days,  i would forget that there is an account waiting to be deleted-Seven days or less would be better."</a:t>
            </a:r>
            <a:endParaRPr lang="en-US" sz="2000" i="1"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lnSpc>
                <a:spcPct val="110000"/>
              </a:lnSpc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652272" y="1216152"/>
            <a:ext cx="2185416" cy="2926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16510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Time Frame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1080" y="1947672"/>
            <a:ext cx="7562088" cy="39928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533400"/>
            <a:r>
              <a:rPr lang="zh-CN" sz="36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42% </a:t>
            </a:r>
            <a:r>
              <a:rPr lang="zh-TW" sz="3600" b="1">
                <a:latin typeface="Times New Roman" panose="02020603050405020304"/>
                <a:ea typeface="Times New Roman" panose="02020603050405020304"/>
              </a:rPr>
              <a:t>—</a:t>
            </a:r>
            <a:r>
              <a:rPr lang="en-US" sz="2200" b="1" u="sng">
                <a:latin typeface="Arial" panose="020B0604020202020204"/>
              </a:rPr>
              <a:t>Cannot be completed deletion immediately</a:t>
            </a:r>
            <a:endParaRPr lang="en-US" sz="2200" b="1" u="sng"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3584" y="5227320"/>
            <a:ext cx="5654040" cy="2865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28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88% </a:t>
            </a:r>
            <a:r>
              <a:rPr lang="en-US" sz="1600" b="1">
                <a:latin typeface="Arial" panose="020B0604020202020204"/>
              </a:rPr>
              <a:t>To be notified when the deletion was finished.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3584" y="5867400"/>
            <a:ext cx="4617720" cy="32613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28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48% </a:t>
            </a:r>
            <a:r>
              <a:rPr lang="en-US" sz="1600" b="1">
                <a:latin typeface="Arial" panose="020B0604020202020204"/>
              </a:rPr>
              <a:t>Keep the right to withdraw deletion.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7430" y="3075305"/>
            <a:ext cx="6348730" cy="78613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33400">
              <a:spcAft>
                <a:spcPts val="21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Users' expectation        Vendors' design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marL="640715" indent="0"/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               7 </a:t>
            </a:r>
            <a:r>
              <a:rPr lang="en-US" sz="1600" b="1">
                <a:solidFill>
                  <a:srgbClr val="0070C0"/>
                </a:solidFill>
                <a:latin typeface="Arial" panose="020B0604020202020204"/>
              </a:rPr>
              <a:t>days          </a:t>
            </a:r>
            <a:r>
              <a:rPr lang="en-US" sz="2200" b="1">
                <a:solidFill>
                  <a:srgbClr val="C00000"/>
                </a:solidFill>
                <a:latin typeface="Arial" panose="020B0604020202020204"/>
              </a:rPr>
              <a:t>V・S.         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14.75 </a:t>
            </a:r>
            <a:r>
              <a:rPr lang="en-US" sz="1600" b="1">
                <a:solidFill>
                  <a:srgbClr val="0070C0"/>
                </a:solidFill>
                <a:latin typeface="Arial" panose="020B0604020202020204"/>
              </a:rPr>
              <a:t>days</a:t>
            </a:r>
            <a:endParaRPr lang="en-US" sz="1600" b="1">
              <a:solidFill>
                <a:srgbClr val="0070C0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3330" y="4653280"/>
            <a:ext cx="1795780" cy="460375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Experctation</a:t>
            </a:r>
            <a:endParaRPr lang="en-US" altLang="zh-CN" sz="24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7249160" y="4636135"/>
            <a:ext cx="4679315" cy="1727835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331720"/>
            <a:ext cx="694944" cy="6614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632" y="1322832"/>
            <a:ext cx="1207008" cy="2926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Effect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230" y="1935480"/>
            <a:ext cx="5875655" cy="1584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482600">
              <a:spcAft>
                <a:spcPts val="350"/>
              </a:spcAft>
            </a:pPr>
            <a:r>
              <a:rPr lang="en-US" sz="2800" u="sng">
                <a:solidFill>
                  <a:srgbClr val="712355"/>
                </a:solidFill>
                <a:latin typeface="Arial" panose="020B0604020202020204"/>
              </a:rPr>
              <a:t>What information to be deleted ?</a:t>
            </a:r>
            <a:endParaRPr lang="en-US" sz="2800" u="sng">
              <a:solidFill>
                <a:srgbClr val="712355"/>
              </a:solidFill>
              <a:latin typeface="Arial" panose="020B0604020202020204"/>
            </a:endParaRPr>
          </a:p>
          <a:p>
            <a:pPr marL="183515" indent="0"/>
            <a:r>
              <a:rPr lang="en-US" sz="2200" b="1">
                <a:solidFill>
                  <a:srgbClr val="FDAE30"/>
                </a:solidFill>
                <a:latin typeface="Arial" panose="020B0604020202020204"/>
              </a:rPr>
              <a:t>   </a:t>
            </a:r>
            <a:endParaRPr lang="en-US" sz="2200" b="1">
              <a:solidFill>
                <a:srgbClr val="FDAE30"/>
              </a:solidFill>
              <a:latin typeface="Arial" panose="020B0604020202020204"/>
            </a:endParaRPr>
          </a:p>
          <a:p>
            <a:pPr marL="183515" indent="0"/>
            <a:r>
              <a:rPr lang="en-US" sz="2200" b="1">
                <a:solidFill>
                  <a:srgbClr val="FDAE30"/>
                </a:solidFill>
                <a:latin typeface="Arial" panose="020B0604020202020204"/>
              </a:rPr>
              <a:t>         </a:t>
            </a:r>
            <a:r>
              <a:rPr lang="en-US" sz="2200" b="1">
                <a:latin typeface="Arial" panose="020B0604020202020204"/>
              </a:rPr>
              <a:t>Identity information </a:t>
            </a:r>
            <a:r>
              <a:rPr lang="zh-TW" sz="2200" b="1">
                <a:latin typeface="Arial" panose="020B0604020202020204"/>
                <a:ea typeface="Arial" panose="020B0604020202020204"/>
              </a:rPr>
              <a:t>— 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87%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232" y="3989832"/>
            <a:ext cx="4693920" cy="3291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200" b="1">
                <a:latin typeface="Arial" panose="020B0604020202020204"/>
              </a:rPr>
              <a:t>The account information </a:t>
            </a:r>
            <a:r>
              <a:rPr lang="zh-TW" sz="2200" b="1">
                <a:latin typeface="Arial" panose="020B0604020202020204"/>
                <a:ea typeface="Arial" panose="020B0604020202020204"/>
              </a:rPr>
              <a:t>— </a:t>
            </a:r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86%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1230" y="5229225"/>
            <a:ext cx="908685" cy="59118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zh-CN" sz="3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32%</a:t>
            </a:r>
            <a:endParaRPr lang="zh-CN" sz="3200" b="1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9384" y="5138928"/>
            <a:ext cx="5041392" cy="3718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l"/>
            <a:r>
              <a:rPr lang="en-US" sz="2100" b="1">
                <a:latin typeface="Arial" panose="020B0604020202020204"/>
                <a:sym typeface="+mn-ea"/>
              </a:rPr>
              <a:t>"</a:t>
            </a:r>
            <a:r>
              <a:rPr lang="en-US" sz="2100" b="1">
                <a:latin typeface="Arial" panose="020B0604020202020204"/>
              </a:rPr>
              <a:t>Delete </a:t>
            </a:r>
            <a:r>
              <a:rPr lang="en-US" sz="3000" b="1">
                <a:latin typeface="Arial" panose="020B0604020202020204"/>
              </a:rPr>
              <a:t>all </a:t>
            </a:r>
            <a:r>
              <a:rPr lang="en-US" sz="2100" b="1">
                <a:latin typeface="Arial" panose="020B0604020202020204"/>
              </a:rPr>
              <a:t>users' personal information"</a:t>
            </a:r>
            <a:endParaRPr lang="en-US" sz="2100" b="1"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4448" y="4821936"/>
            <a:ext cx="4617720" cy="15422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p>
            <a:pPr marL="185420" indent="-6311900">
              <a:spcAft>
                <a:spcPts val="1540"/>
              </a:spcAft>
            </a:pPr>
            <a:r>
              <a:rPr lang="en-US" sz="1800" i="1">
                <a:latin typeface="Arial" panose="020B0604020202020204"/>
              </a:rPr>
              <a:t>“Accounts should be deleted in full.”</a:t>
            </a:r>
            <a:endParaRPr lang="en-US" sz="1800" i="1">
              <a:latin typeface="Arial" panose="020B0604020202020204"/>
            </a:endParaRPr>
          </a:p>
          <a:p>
            <a:pPr marL="185420" indent="-6311900"/>
            <a:r>
              <a:rPr lang="en-US" sz="1800" i="1">
                <a:latin typeface="Arial" panose="020B0604020202020204"/>
              </a:rPr>
              <a:t>“It shouldn't be a hustle and all apps should be able to delete all the information about users.”</a:t>
            </a:r>
            <a:endParaRPr lang="en-US" sz="1800" i="1">
              <a:latin typeface="Arial" panose="020B0604020202020204"/>
            </a:endParaRPr>
          </a:p>
          <a:p>
            <a:pPr indent="0" algn="r"/>
            <a:endParaRPr lang="zh-TW" sz="1600" i="1">
              <a:solidFill>
                <a:srgbClr val="2F518D"/>
              </a:solidFill>
              <a:latin typeface="MingLiU"/>
              <a:ea typeface="MingLiU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525" y="116205"/>
            <a:ext cx="2324100" cy="47053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266700">
              <a:spcBef>
                <a:spcPts val="98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Result-RQ3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4940935"/>
            <a:ext cx="627380" cy="932815"/>
          </a:xfrm>
          <a:prstGeom prst="rect">
            <a:avLst/>
          </a:prstGeom>
        </p:spPr>
      </p:pic>
      <p:sp>
        <p:nvSpPr>
          <p:cNvPr id="13" name="上凸带形 12"/>
          <p:cNvSpPr/>
          <p:nvPr/>
        </p:nvSpPr>
        <p:spPr>
          <a:xfrm>
            <a:off x="951230" y="2780665"/>
            <a:ext cx="739140" cy="484505"/>
          </a:xfrm>
          <a:prstGeom prst="ribbon2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1</a:t>
            </a:r>
            <a:endParaRPr lang="en-US" altLang="zh-CN" sz="4000" b="1"/>
          </a:p>
        </p:txBody>
      </p:sp>
      <p:sp>
        <p:nvSpPr>
          <p:cNvPr id="15" name="上凸带形 14"/>
          <p:cNvSpPr/>
          <p:nvPr/>
        </p:nvSpPr>
        <p:spPr>
          <a:xfrm>
            <a:off x="983615" y="4004945"/>
            <a:ext cx="739140" cy="484505"/>
          </a:xfrm>
          <a:prstGeom prst="ribbon2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2</a:t>
            </a:r>
            <a:endParaRPr lang="en-US" altLang="zh-CN" sz="40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5915" y="116205"/>
            <a:ext cx="1292860" cy="48514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Result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584" y="1292352"/>
            <a:ext cx="10582656" cy="944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RQ1: [Necessity and Awareness]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5000"/>
              </a:lnSpc>
            </a:pP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zombie accounts have non-negligible impacts on users and account deletion is necessary, which is what most people desire, but often be ignored in the daily life.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584" y="2782824"/>
            <a:ext cx="11186160" cy="1274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RQ2: [Practice and Understanding]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marL="319405" indent="0">
              <a:lnSpc>
                <a:spcPct val="110000"/>
              </a:lnSpc>
            </a:pP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More than half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of the participants had successful account deletion experiences and the unfriendly design of the account deletion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blocks a non-ignorable number of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users. Most people, in general,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do not understand </a:t>
            </a:r>
            <a:r>
              <a:rPr lang="en-US" sz="1600" b="1">
                <a:solidFill>
                  <a:srgbClr val="AFABAB"/>
                </a:solidFill>
                <a:latin typeface="Arial" panose="020B0604020202020204"/>
              </a:rPr>
              <a:t>or trust the real effect of account deletion.</a:t>
            </a:r>
            <a:endParaRPr lang="en-US" sz="1600" b="1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32" y="4593336"/>
            <a:ext cx="11225784" cy="1560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RQ3: [Feeling and Expectation]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marL="316865" indent="0">
              <a:lnSpc>
                <a:spcPct val="125000"/>
              </a:lnSpc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Only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less than one-third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considered no inconvenience was found during the deletion. The account deletion implementations of the apps today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don't meet users' expectations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and may even </a:t>
            </a:r>
            <a:r>
              <a:rPr lang="en-US" sz="2200" b="1">
                <a:solidFill>
                  <a:srgbClr val="0070C0"/>
                </a:solidFill>
                <a:latin typeface="Arial" panose="020B0604020202020204"/>
              </a:rPr>
              <a:t>block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users from exercising RTD.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448" y="1545336"/>
            <a:ext cx="1898904" cy="1402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5163312"/>
            <a:ext cx="883920" cy="1313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89" y="1988820"/>
            <a:ext cx="3813048" cy="4139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3525" y="116205"/>
            <a:ext cx="2334260" cy="47879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330200">
              <a:spcBef>
                <a:spcPts val="77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Discussion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9928" y="1661160"/>
            <a:ext cx="509016" cy="1676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300" b="1">
                <a:latin typeface="Arial" panose="020B0604020202020204"/>
              </a:rPr>
              <a:t>desire</a:t>
            </a:r>
            <a:endParaRPr lang="en-US" sz="1300" b="1"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5904" y="2170176"/>
            <a:ext cx="1670304" cy="2560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88900">
              <a:spcBef>
                <a:spcPts val="630"/>
              </a:spcBef>
            </a:pPr>
            <a:r>
              <a:rPr lang="en-US" sz="2200" b="1">
                <a:solidFill>
                  <a:srgbClr val="C00000"/>
                </a:solidFill>
                <a:latin typeface="Arial" panose="020B0604020202020204"/>
              </a:rPr>
              <a:t>Inconsistent</a:t>
            </a:r>
            <a:endParaRPr lang="en-US" sz="2200" b="1">
              <a:solidFill>
                <a:srgbClr val="C00000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3008" y="3669792"/>
            <a:ext cx="4163568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realistic </a:t>
            </a:r>
            <a:r>
              <a:rPr lang="en-US" sz="2200" b="1">
                <a:latin typeface="Arial" panose="020B0604020202020204"/>
              </a:rPr>
              <a:t>privacy and security </a:t>
            </a:r>
            <a:r>
              <a:rPr lang="en-US" sz="1600" b="1">
                <a:latin typeface="Arial" panose="020B0604020202020204"/>
              </a:rPr>
              <a:t>risks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6840" y="3678936"/>
            <a:ext cx="963168" cy="2011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300" b="1">
                <a:latin typeface="Arial" panose="020B0604020202020204"/>
              </a:rPr>
              <a:t>expectation</a:t>
            </a:r>
            <a:endParaRPr lang="en-US" sz="1300" b="1"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944" y="4547616"/>
            <a:ext cx="4800600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An </a:t>
            </a:r>
            <a:r>
              <a:rPr lang="en-US" sz="2200" b="1">
                <a:latin typeface="Arial" panose="020B0604020202020204"/>
              </a:rPr>
              <a:t>easy and clear </a:t>
            </a:r>
            <a:r>
              <a:rPr lang="en-US" sz="1600" b="1">
                <a:latin typeface="Arial" panose="020B0604020202020204"/>
              </a:rPr>
              <a:t>way to delete accounts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36405" y="5184648"/>
            <a:ext cx="1002792" cy="2407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p>
            <a:pPr indent="0" algn="r"/>
            <a:r>
              <a:rPr lang="en-US" sz="1600" b="1">
                <a:solidFill>
                  <a:srgbClr val="C00000"/>
                </a:solidFill>
                <a:latin typeface="Arial" panose="020B0604020202020204"/>
              </a:rPr>
              <a:t>Key Point</a:t>
            </a:r>
            <a:endParaRPr lang="en-US" sz="1600" b="1">
              <a:solidFill>
                <a:srgbClr val="C00000"/>
              </a:solidFill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07583" y="5189220"/>
            <a:ext cx="697992" cy="30784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200" b="1">
                <a:solidFill>
                  <a:srgbClr val="C00000"/>
                </a:solidFill>
                <a:latin typeface="Arial" panose="020B0604020202020204"/>
              </a:rPr>
              <a:t>Gaps</a:t>
            </a:r>
            <a:endParaRPr lang="en-US" sz="2200" b="1">
              <a:solidFill>
                <a:srgbClr val="C00000"/>
              </a:solidFill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5328" y="2846832"/>
            <a:ext cx="4715256" cy="34442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600" b="1">
                <a:latin typeface="Arial" panose="020B0604020202020204"/>
              </a:rPr>
              <a:t>Forget </a:t>
            </a:r>
            <a:r>
              <a:rPr lang="en-US" sz="1600" b="1">
                <a:latin typeface="Arial" panose="020B0604020202020204"/>
              </a:rPr>
              <a:t>to deal with their zombie accounts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7192" y="5532120"/>
            <a:ext cx="1395984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to keep users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6225" y="5754370"/>
            <a:ext cx="4940935" cy="2743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marL="929005" indent="0"/>
            <a:r>
              <a:rPr lang="en-US" sz="2200" b="1">
                <a:latin typeface="Arial" panose="020B0604020202020204"/>
              </a:rPr>
              <a:t>Unfriendly </a:t>
            </a:r>
            <a:r>
              <a:rPr lang="en-US" sz="1600" b="1">
                <a:latin typeface="Arial" panose="020B0604020202020204"/>
              </a:rPr>
              <a:t>deletion implementations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93136" y="1380744"/>
            <a:ext cx="5623560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600" b="1">
                <a:latin typeface="Arial" panose="020B0604020202020204"/>
              </a:rPr>
              <a:t>RTD and account deletion are </a:t>
            </a:r>
            <a:r>
              <a:rPr lang="en-US" sz="2200" b="1">
                <a:latin typeface="Arial" panose="020B0604020202020204"/>
              </a:rPr>
              <a:t>highly demanded</a:t>
            </a:r>
            <a:r>
              <a:rPr lang="en-US" sz="1600" b="1">
                <a:latin typeface="Arial" panose="020B0604020202020204"/>
              </a:rPr>
              <a:t>.</a:t>
            </a:r>
            <a:endParaRPr lang="en-US" sz="1600" b="1">
              <a:latin typeface="Arial" panose="020B0604020202020204"/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4151630" y="1844675"/>
            <a:ext cx="232410" cy="86360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276215" y="3251200"/>
            <a:ext cx="215900" cy="431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908810" y="5812790"/>
            <a:ext cx="1584325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1127760" y="3027680"/>
            <a:ext cx="215900" cy="14401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685790" y="5179695"/>
            <a:ext cx="942340" cy="360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584065" y="2147570"/>
            <a:ext cx="1871980" cy="360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5128260" y="5013325"/>
            <a:ext cx="232410" cy="688340"/>
          </a:xfrm>
          <a:prstGeom prst="up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5265" y="140335"/>
            <a:ext cx="2884805" cy="46736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Recommendation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7408" y="1405128"/>
            <a:ext cx="6391656" cy="3182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342900">
              <a:spcAft>
                <a:spcPts val="2100"/>
              </a:spcAft>
            </a:pPr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Improve users' consciousness.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342900">
              <a:spcAft>
                <a:spcPts val="2100"/>
              </a:spcAft>
            </a:pPr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Simplify the account deletion operations.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342900">
              <a:spcAft>
                <a:spcPts val="2100"/>
              </a:spcAft>
            </a:pPr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Improve the transparency.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342900">
              <a:spcAft>
                <a:spcPts val="2100"/>
              </a:spcAft>
            </a:pPr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Comprehensive and user-definable settings.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indent="342900"/>
            <a:r>
              <a:rPr lang="en-US" sz="24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Bolster users' confidence.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770" y="116205"/>
            <a:ext cx="1985645" cy="43434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-30480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Conclusion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992" y="1530096"/>
            <a:ext cx="7656576" cy="39898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05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New issue revealed.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254000">
              <a:spcAft>
                <a:spcPts val="364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The mobile account deletion from the user perspectives.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140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New design gap identified.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254000">
              <a:spcAft>
                <a:spcPts val="364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The app account deletion design today and users' expectations.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105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New suggestions.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254000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Suggestions for designers and vendors.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512" y="3416808"/>
            <a:ext cx="1584960" cy="7985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895600"/>
            <a:ext cx="1648968" cy="15880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544" y="4959096"/>
            <a:ext cx="4724400" cy="1472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3002280"/>
            <a:ext cx="3636264" cy="19994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2920" y="1402080"/>
            <a:ext cx="8680704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56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Omitted account deletion leads to </a:t>
            </a:r>
            <a:r>
              <a:rPr lang="en-US" sz="2600" b="1">
                <a:solidFill>
                  <a:srgbClr val="0070C0"/>
                </a:solidFill>
                <a:latin typeface="Arial" panose="020B0604020202020204"/>
              </a:rPr>
              <a:t>zombie accounts</a:t>
            </a:r>
            <a:endParaRPr lang="en-US" sz="2600" b="1">
              <a:solidFill>
                <a:srgbClr val="0070C0"/>
              </a:solidFill>
              <a:latin typeface="Arial" panose="020B0604020202020204"/>
            </a:endParaRPr>
          </a:p>
          <a:p>
            <a:pPr indent="0"/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The account deletion process lacks standard practices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5512" y="2956560"/>
            <a:ext cx="1850136" cy="3474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600" b="1">
                <a:solidFill>
                  <a:srgbClr val="C00000"/>
                </a:solidFill>
                <a:latin typeface="Arial" panose="020B0604020202020204"/>
              </a:rPr>
              <a:t>! ZOMBIE !</a:t>
            </a:r>
            <a:endParaRPr lang="en-US" sz="2600" b="1">
              <a:solidFill>
                <a:srgbClr val="C00000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0208" y="3624072"/>
            <a:ext cx="1459992" cy="2529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ACCOUNT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6632" y="4194048"/>
            <a:ext cx="2087880" cy="2529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INFORMATION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472" y="5629656"/>
            <a:ext cx="2231136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No Longer Used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870" y="97790"/>
            <a:ext cx="1963420" cy="46672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Motivation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7184" y="3066288"/>
            <a:ext cx="975360" cy="1645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824" y="5245608"/>
            <a:ext cx="1615440" cy="6797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112" y="4834128"/>
            <a:ext cx="377952" cy="457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640" y="1527048"/>
            <a:ext cx="9000744" cy="774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560"/>
              </a:spcAft>
            </a:pPr>
            <a:r>
              <a:rPr lang="en-US" sz="2000">
                <a:solidFill>
                  <a:srgbClr val="AFABAB"/>
                </a:solidFill>
                <a:latin typeface="Arial" panose="020B0604020202020204"/>
              </a:rPr>
              <a:t>•  </a:t>
            </a:r>
            <a:r>
              <a:rPr lang="en-US" sz="1900" b="1">
                <a:solidFill>
                  <a:srgbClr val="AFABAB"/>
                </a:solidFill>
                <a:latin typeface="Arial" panose="020B0604020202020204"/>
              </a:rPr>
              <a:t>Omitted account deletion leads to zombie accounts</a:t>
            </a:r>
            <a:endParaRPr lang="en-US" sz="1900" b="1">
              <a:solidFill>
                <a:srgbClr val="AFABAB"/>
              </a:solidFill>
              <a:latin typeface="Arial" panose="020B0604020202020204"/>
            </a:endParaRPr>
          </a:p>
          <a:p>
            <a:pPr indent="0"/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The account deletion process lacks </a:t>
            </a:r>
            <a:r>
              <a:rPr lang="en-US" sz="2600" b="1">
                <a:solidFill>
                  <a:srgbClr val="0070C0"/>
                </a:solidFill>
                <a:latin typeface="Arial" panose="020B0604020202020204"/>
              </a:rPr>
              <a:t>standard practices</a:t>
            </a:r>
            <a:endParaRPr lang="en-US" sz="2600" b="1">
              <a:solidFill>
                <a:srgbClr val="0070C0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104" y="2795016"/>
            <a:ext cx="4389120" cy="3090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190"/>
              </a:spcAft>
            </a:pP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How to Delete my account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980"/>
              </a:spcAft>
            </a:pPr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Delete within the app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980"/>
              </a:spcAft>
            </a:pPr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Open the browser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980"/>
              </a:spcAft>
            </a:pPr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Send email or Contact customer service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2730"/>
              </a:spcAft>
            </a:pPr>
            <a:r>
              <a:rPr lang="en-US" sz="1900">
                <a:solidFill>
                  <a:srgbClr val="712355"/>
                </a:solidFill>
                <a:latin typeface="Arial" panose="020B0604020202020204"/>
              </a:rPr>
              <a:t>No account deletion function</a:t>
            </a:r>
            <a:endParaRPr lang="en-US" sz="1900">
              <a:solidFill>
                <a:srgbClr val="712355"/>
              </a:solidFill>
              <a:latin typeface="Arial" panose="020B0604020202020204"/>
            </a:endParaRPr>
          </a:p>
          <a:p>
            <a:pPr indent="419100"/>
            <a:r>
              <a:rPr lang="en-US" sz="3000" b="1">
                <a:solidFill>
                  <a:srgbClr val="C00000"/>
                </a:solidFill>
                <a:latin typeface="Arial" panose="020B0604020202020204"/>
              </a:rPr>
              <a:t>NO STANDARD</a:t>
            </a:r>
            <a:endParaRPr lang="en-US" sz="3000" b="1">
              <a:solidFill>
                <a:srgbClr val="C00000"/>
              </a:solidFill>
              <a:latin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5896" y="2724912"/>
            <a:ext cx="734568" cy="140208"/>
          </a:xfrm>
          <a:prstGeom prst="rect">
            <a:avLst/>
          </a:prstGeom>
          <a:solidFill>
            <a:srgbClr val="037F68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50" i="1">
                <a:solidFill>
                  <a:srgbClr val="B4EBE6"/>
                </a:solidFill>
                <a:latin typeface="Arial" panose="020B0604020202020204"/>
              </a:rPr>
              <a:t>&lt;r</a:t>
            </a:r>
            <a:r>
              <a:rPr lang="en-US" sz="850">
                <a:solidFill>
                  <a:srgbClr val="B4EBE6"/>
                </a:solidFill>
                <a:latin typeface="Arial" panose="020B0604020202020204"/>
              </a:rPr>
              <a:t> Settings</a:t>
            </a:r>
            <a:endParaRPr lang="en-US" sz="850">
              <a:solidFill>
                <a:srgbClr val="B4EBE6"/>
              </a:solidFill>
              <a:latin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3568" y="2724912"/>
            <a:ext cx="777240" cy="118872"/>
          </a:xfrm>
          <a:prstGeom prst="rect">
            <a:avLst/>
          </a:prstGeom>
          <a:solidFill>
            <a:srgbClr val="048068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50">
                <a:solidFill>
                  <a:srgbClr val="B4EBE6"/>
                </a:solidFill>
                <a:latin typeface="Arial" panose="020B0604020202020204"/>
              </a:rPr>
              <a:t>&lt;- Account</a:t>
            </a:r>
            <a:endParaRPr lang="en-US" sz="850">
              <a:solidFill>
                <a:srgbClr val="B4EBE6"/>
              </a:solidFill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20072" y="2724912"/>
            <a:ext cx="1252728" cy="143256"/>
          </a:xfrm>
          <a:prstGeom prst="rect">
            <a:avLst/>
          </a:prstGeom>
          <a:solidFill>
            <a:srgbClr val="048068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850">
                <a:solidFill>
                  <a:srgbClr val="B4EBE6"/>
                </a:solidFill>
                <a:latin typeface="Arial" panose="020B0604020202020204"/>
              </a:rPr>
              <a:t>&lt;- Delete my account</a:t>
            </a:r>
            <a:endParaRPr lang="en-US" sz="850">
              <a:solidFill>
                <a:srgbClr val="B4EBE6"/>
              </a:solidFill>
              <a:latin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56648" y="3066288"/>
            <a:ext cx="140208" cy="1310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en-US" sz="1000">
                <a:solidFill>
                  <a:srgbClr val="C53444"/>
                </a:solidFill>
                <a:latin typeface="Times New Roman" panose="02020603050405020304"/>
              </a:rPr>
              <a:t>A</a:t>
            </a:r>
            <a:endParaRPr lang="en-US" sz="1000">
              <a:solidFill>
                <a:srgbClr val="C53444"/>
              </a:solidFill>
              <a:latin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1416" y="3078480"/>
            <a:ext cx="332232" cy="1188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Privacy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15728" y="3078480"/>
            <a:ext cx="1075944" cy="1249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700">
                <a:solidFill>
                  <a:srgbClr val="AD6B6F"/>
                </a:solidFill>
                <a:latin typeface="Arial" panose="020B0604020202020204"/>
              </a:rPr>
              <a:t>Deleting your account will:</a:t>
            </a:r>
            <a:endParaRPr lang="en-US" sz="700">
              <a:solidFill>
                <a:srgbClr val="AD6B6F"/>
              </a:solidFill>
              <a:latin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78368" y="3380232"/>
            <a:ext cx="368808" cy="1188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Security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1416" y="3681984"/>
            <a:ext cx="896112" cy="1188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Two-step verification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71888" y="3819144"/>
            <a:ext cx="118872" cy="1524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en-US" sz="1200">
                <a:solidFill>
                  <a:srgbClr val="AFABAB"/>
                </a:solidFill>
                <a:latin typeface="Arial" panose="020B0604020202020204"/>
              </a:rPr>
              <a:t>E</a:t>
            </a:r>
            <a:endParaRPr lang="en-US" sz="12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12680" y="3846576"/>
            <a:ext cx="1018032" cy="1219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Change number instead?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8368" y="3983736"/>
            <a:ext cx="694944" cy="1219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Change number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81416" y="4288536"/>
            <a:ext cx="917448" cy="1188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Request account info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81416" y="4593336"/>
            <a:ext cx="804672" cy="1219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Delete my account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9424" y="4824984"/>
            <a:ext cx="149352" cy="1432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just"/>
            <a:r>
              <a:rPr lang="en-US" sz="1700">
                <a:solidFill>
                  <a:srgbClr val="AFABAB"/>
                </a:solidFill>
                <a:latin typeface="Times New Roman" panose="02020603050405020304"/>
              </a:rPr>
              <a:t>o</a:t>
            </a:r>
            <a:endParaRPr lang="en-US" sz="1700">
              <a:solidFill>
                <a:srgbClr val="AFABAB"/>
              </a:solidFill>
              <a:latin typeface="Times New Roman" panose="020206030504050203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75976" y="5385816"/>
            <a:ext cx="606552" cy="1188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AFABAB"/>
                </a:solidFill>
                <a:latin typeface="Arial" panose="020B0604020202020204"/>
              </a:rPr>
              <a:t>phone number</a:t>
            </a:r>
            <a:endParaRPr lang="en-US" sz="7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18504" y="5596128"/>
            <a:ext cx="566928" cy="10668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Invite a friend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34600" y="4111752"/>
            <a:ext cx="682752" cy="94488"/>
          </a:xfrm>
          <a:prstGeom prst="rect">
            <a:avLst/>
          </a:prstGeom>
          <a:solidFill>
            <a:srgbClr val="097D66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600">
                <a:solidFill>
                  <a:srgbClr val="B4EBE6"/>
                </a:solidFill>
                <a:latin typeface="Arial" panose="020B0604020202020204"/>
              </a:rPr>
              <a:t>CHANGE NUMBER</a:t>
            </a:r>
            <a:endParaRPr lang="en-US" sz="600">
              <a:solidFill>
                <a:srgbClr val="B4EBE6"/>
              </a:solidFill>
              <a:latin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2008" y="5937504"/>
            <a:ext cx="316992" cy="2194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 algn="ctr">
              <a:spcAft>
                <a:spcPts val="140"/>
              </a:spcAft>
            </a:pP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from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  <a:p>
            <a:pPr indent="0" algn="ctr"/>
            <a:r>
              <a:rPr lang="en-US" sz="600">
                <a:solidFill>
                  <a:srgbClr val="434343"/>
                </a:solidFill>
                <a:latin typeface="Arial" panose="020B0604020202020204"/>
              </a:rPr>
              <a:t>00 Meta</a:t>
            </a:r>
            <a:endParaRPr lang="en-US" sz="600">
              <a:solidFill>
                <a:srgbClr val="434343"/>
              </a:solidFill>
              <a:latin typeface="Arial" panose="020B060402020202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18504" y="3980688"/>
            <a:ext cx="240792" cy="883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Chats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18504" y="4120896"/>
            <a:ext cx="1130808" cy="7315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Theme, wallpapers, chat history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8504" y="4788408"/>
            <a:ext cx="1109472" cy="2377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Storage and data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  <a:p>
            <a:pPr indent="0"/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Network usage, auto-download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12680" y="4507992"/>
            <a:ext cx="1767840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32000"/>
              </a:lnSpc>
            </a:pPr>
            <a:r>
              <a:rPr lang="en-US" sz="600">
                <a:solidFill>
                  <a:srgbClr val="626364"/>
                </a:solidFill>
                <a:latin typeface="Arial" panose="020B0604020202020204"/>
              </a:rPr>
              <a:t>To delete your account, confirm your country code and enter your phone number.</a:t>
            </a:r>
            <a:endParaRPr lang="en-US" sz="6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18504" y="3578352"/>
            <a:ext cx="877824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Account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  <a:p>
            <a:pPr indent="0"/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Privacy, security, change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12680" y="4828032"/>
            <a:ext cx="582168" cy="2194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en-US" sz="500">
                <a:solidFill>
                  <a:srgbClr val="AFABAB"/>
                </a:solidFill>
                <a:latin typeface="Arial" panose="020B0604020202020204"/>
              </a:rPr>
              <a:t>Country</a:t>
            </a:r>
            <a:endParaRPr lang="en-US" sz="500">
              <a:solidFill>
                <a:srgbClr val="AFABAB"/>
              </a:solidFill>
              <a:latin typeface="Arial" panose="020B0604020202020204"/>
            </a:endParaRPr>
          </a:p>
          <a:p>
            <a:pPr indent="0"/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United States</a:t>
            </a:r>
            <a:endParaRPr lang="en-US" sz="700">
              <a:solidFill>
                <a:srgbClr val="626364"/>
              </a:solidFill>
              <a:latin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18504" y="4383024"/>
            <a:ext cx="1011936" cy="2377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5000"/>
              </a:lnSpc>
            </a:pPr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Notifications 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Message, group </a:t>
            </a:r>
            <a:r>
              <a:rPr lang="zh-TW" sz="600">
                <a:solidFill>
                  <a:srgbClr val="AFABAB"/>
                </a:solidFill>
                <a:latin typeface="Arial" panose="020B0604020202020204"/>
                <a:ea typeface="Arial" panose="020B0604020202020204"/>
              </a:rPr>
              <a:t>&amp; 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call tones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18504" y="5193792"/>
            <a:ext cx="1335024" cy="2377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2000"/>
              </a:lnSpc>
            </a:pPr>
            <a:r>
              <a:rPr lang="en-US" sz="700">
                <a:solidFill>
                  <a:srgbClr val="626364"/>
                </a:solidFill>
                <a:latin typeface="Arial" panose="020B0604020202020204"/>
              </a:rPr>
              <a:t>Help 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Help center, contact us, privacy policy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006584" y="3264408"/>
            <a:ext cx="1633728" cy="3596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10"/>
              </a:spcAft>
            </a:pPr>
            <a:r>
              <a:rPr lang="zh-CN" sz="600">
                <a:solidFill>
                  <a:srgbClr val="AFABAB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Delete your account from WhatsApp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  <a:p>
            <a:pPr indent="0">
              <a:spcAft>
                <a:spcPts val="210"/>
              </a:spcAft>
            </a:pPr>
            <a:r>
              <a:rPr lang="zh-CN" sz="600">
                <a:solidFill>
                  <a:srgbClr val="AFABAB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Erase your message history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  <a:p>
            <a:pPr indent="0"/>
            <a:r>
              <a:rPr lang="zh-CN" sz="600">
                <a:solidFill>
                  <a:srgbClr val="AFABAB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Delete you from all of your WhatsApp groups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9568" y="3078480"/>
            <a:ext cx="1158240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0"/>
              </a:spcAft>
            </a:pPr>
            <a:r>
              <a:rPr lang="en-US" sz="850">
                <a:solidFill>
                  <a:srgbClr val="626364"/>
                </a:solidFill>
                <a:latin typeface="Arial" panose="020B0604020202020204"/>
              </a:rPr>
              <a:t>Test_account</a:t>
            </a:r>
            <a:endParaRPr lang="en-US" sz="850">
              <a:solidFill>
                <a:srgbClr val="626364"/>
              </a:solidFill>
              <a:latin typeface="Arial" panose="020B0604020202020204"/>
            </a:endParaRPr>
          </a:p>
          <a:p>
            <a:pPr indent="0"/>
            <a:r>
              <a:rPr lang="en-US" sz="600">
                <a:solidFill>
                  <a:srgbClr val="AFABAB"/>
                </a:solidFill>
                <a:latin typeface="Arial" panose="020B0604020202020204"/>
              </a:rPr>
              <a:t>Hey there* I am using WhatsApp</a:t>
            </a:r>
            <a:endParaRPr lang="en-US" sz="600">
              <a:solidFill>
                <a:srgbClr val="AFABAB"/>
              </a:solidFill>
              <a:latin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73240" y="6233160"/>
            <a:ext cx="3535680" cy="2651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1900" b="1">
                <a:latin typeface="Arial" panose="020B0604020202020204"/>
              </a:rPr>
              <a:t>Account deletion in </a:t>
            </a:r>
            <a:r>
              <a:rPr lang="en-US" sz="2100" b="1" i="1">
                <a:latin typeface="Arial" panose="020B0604020202020204"/>
              </a:rPr>
              <a:t>Whatsapp</a:t>
            </a:r>
            <a:endParaRPr lang="en-US" sz="2100" b="1" i="1">
              <a:latin typeface="Arial" panose="020B0604020202020204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870" y="97790"/>
            <a:ext cx="1963420" cy="46672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Motivation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5915" y="188595"/>
            <a:ext cx="3349625" cy="51117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>
              <a:lnSpc>
                <a:spcPct val="110000"/>
              </a:lnSpc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Research Questions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248" y="920496"/>
            <a:ext cx="11295888" cy="35021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355600">
              <a:spcAft>
                <a:spcPts val="2380"/>
              </a:spcAft>
            </a:pPr>
            <a:r>
              <a:rPr lang="en-US" sz="2800">
                <a:solidFill>
                  <a:srgbClr val="0070C0"/>
                </a:solidFill>
                <a:latin typeface="Arial" panose="020B0604020202020204"/>
              </a:rPr>
              <a:t>WEB context </a:t>
            </a:r>
            <a:r>
              <a:rPr lang="en-US" sz="2800">
                <a:solidFill>
                  <a:srgbClr val="A0BCD6"/>
                </a:solidFill>
                <a:latin typeface="Arial" panose="020B0604020202020204"/>
              </a:rPr>
              <a:t>QoBILE </a:t>
            </a:r>
            <a:r>
              <a:rPr lang="en-US" sz="2800">
                <a:solidFill>
                  <a:srgbClr val="0070C0"/>
                </a:solidFill>
                <a:latin typeface="Arial" panose="020B0604020202020204"/>
              </a:rPr>
              <a:t>context</a:t>
            </a:r>
            <a:endParaRPr lang="en-US" sz="2800">
              <a:solidFill>
                <a:srgbClr val="0070C0"/>
              </a:solidFill>
              <a:latin typeface="Arial" panose="020B0604020202020204"/>
            </a:endParaRPr>
          </a:p>
          <a:p>
            <a:pPr indent="0">
              <a:spcAft>
                <a:spcPts val="63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RQ1: [Necessity and Awareness]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marL="319405" indent="12700">
              <a:lnSpc>
                <a:spcPct val="110000"/>
              </a:lnSpc>
              <a:spcAft>
                <a:spcPts val="2730"/>
              </a:spcAft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Is account deletion necessary in people's daily life and are users aware of protecting data through account deletion?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63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RQ2: [Practice and Understanding]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355600">
              <a:lnSpc>
                <a:spcPct val="110000"/>
              </a:lnSpc>
            </a:pP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How many users exercised mobile account deletion in practice and how do they understand it?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4256" y="5108448"/>
            <a:ext cx="9427464" cy="7559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en-US" sz="2800">
                <a:solidFill>
                  <a:srgbClr val="712355"/>
                </a:solidFill>
                <a:latin typeface="Arial" panose="020B0604020202020204"/>
              </a:rPr>
              <a:t>• </a:t>
            </a:r>
            <a:r>
              <a:rPr lang="en-US" sz="2600" b="1">
                <a:solidFill>
                  <a:srgbClr val="712355"/>
                </a:solidFill>
                <a:latin typeface="Arial" panose="020B0604020202020204"/>
              </a:rPr>
              <a:t>RQ3: [Feeling and Expectation]</a:t>
            </a:r>
            <a:endParaRPr lang="en-US" sz="2600" b="1">
              <a:solidFill>
                <a:srgbClr val="712355"/>
              </a:solidFill>
              <a:latin typeface="Arial" panose="020B0604020202020204"/>
            </a:endParaRPr>
          </a:p>
          <a:p>
            <a:pPr indent="355600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Do account deletion designs in modern mobile apps meet users' expectations?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380" y="116205"/>
            <a:ext cx="1952625" cy="45021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-38100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Main work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05480" y="1476375"/>
            <a:ext cx="5880100" cy="4234180"/>
            <a:chOff x="5048" y="2325"/>
            <a:chExt cx="9260" cy="6668"/>
          </a:xfrm>
        </p:grpSpPr>
        <p:grpSp>
          <p:nvGrpSpPr>
            <p:cNvPr id="17" name="组合 16"/>
            <p:cNvGrpSpPr/>
            <p:nvPr/>
          </p:nvGrpSpPr>
          <p:grpSpPr>
            <a:xfrm>
              <a:off x="5048" y="2325"/>
              <a:ext cx="9260" cy="6669"/>
              <a:chOff x="641" y="2212"/>
              <a:chExt cx="9260" cy="6669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084" y="5587"/>
                <a:ext cx="3817" cy="3293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642" y="5587"/>
                <a:ext cx="5279" cy="3294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41" y="2212"/>
                <a:ext cx="9260" cy="2897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99" y="3586"/>
                <a:ext cx="8290" cy="150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770"/>
                  </a:spcAft>
                </a:pPr>
                <a:r>
                  <a:rPr lang="en-US" sz="1900" b="1">
                    <a:latin typeface="Arial" panose="020B0604020202020204"/>
                  </a:rPr>
                  <a:t>Empirical measurement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r>
                  <a:rPr lang="en-US" sz="2600" b="1">
                    <a:latin typeface="Arial" panose="020B0604020202020204"/>
                  </a:rPr>
                  <a:t>Accout deletion process mode</a:t>
                </a:r>
                <a:r>
                  <a:rPr lang="en-US" sz="2600" b="1">
                    <a:latin typeface="Arial" panose="020B0604020202020204"/>
                  </a:rPr>
                  <a:t>l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85" y="7277"/>
                <a:ext cx="2952" cy="41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1900" b="1">
                    <a:latin typeface="Arial" panose="020B0604020202020204"/>
                  </a:rPr>
                  <a:t>647 participants</a:t>
                </a:r>
                <a:endParaRPr lang="en-US" sz="1900" b="1">
                  <a:latin typeface="Arial" panose="020B0604020202020204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74" y="8194"/>
                <a:ext cx="3134" cy="5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2600" b="1">
                    <a:latin typeface="Arial" panose="020B0604020202020204"/>
                  </a:rPr>
                  <a:t>RQ1 </a:t>
                </a:r>
                <a:r>
                  <a:rPr lang="en-US" sz="1900" b="1">
                    <a:latin typeface="Arial" panose="020B0604020202020204"/>
                  </a:rPr>
                  <a:t>and </a:t>
                </a:r>
                <a:r>
                  <a:rPr lang="en-US" sz="2600" b="1">
                    <a:latin typeface="Arial" panose="020B0604020202020204"/>
                  </a:rPr>
                  <a:t>RQ2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346" y="7267"/>
                <a:ext cx="3043" cy="61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1610"/>
                  </a:spcAft>
                </a:pPr>
                <a:r>
                  <a:rPr lang="en-US" sz="1900" b="1">
                    <a:latin typeface="Arial" panose="020B0604020202020204"/>
                  </a:rPr>
                  <a:t>20 interviewees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endParaRPr lang="en-US" sz="2600" b="1" u="sng">
                  <a:solidFill>
                    <a:srgbClr val="2F518D"/>
                  </a:solidFill>
                  <a:latin typeface="Arial" panose="020B0604020202020204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321" y="2452"/>
                <a:ext cx="7137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Pre-Study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208" y="5857"/>
                <a:ext cx="3936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Questionnaire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6424" y="5857"/>
                <a:ext cx="2938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Interview</a:t>
                </a:r>
                <a:endParaRPr lang="zh-CN" altLang="en-US" sz="260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0753" y="8307"/>
              <a:ext cx="3134" cy="55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p>
              <a:pPr indent="0" algn="ctr"/>
              <a:r>
                <a:rPr lang="en-US" sz="2600" b="1">
                  <a:latin typeface="Arial" panose="020B0604020202020204"/>
                </a:rPr>
                <a:t>RQ3</a:t>
              </a:r>
              <a:endParaRPr lang="en-US" sz="2600" b="1">
                <a:latin typeface="Arial" panose="020B0604020202020204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3243072"/>
            <a:ext cx="1554480" cy="1164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36" y="4949952"/>
            <a:ext cx="1837944" cy="15057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3700" y="116205"/>
            <a:ext cx="2242185" cy="58039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368300" algn="l">
              <a:spcBef>
                <a:spcPts val="70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Pre-Study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7336" y="1917192"/>
            <a:ext cx="5980176" cy="3474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3000" b="1" u="sng">
                <a:solidFill>
                  <a:srgbClr val="0070C0"/>
                </a:solidFill>
                <a:latin typeface="Arial" panose="020B0604020202020204"/>
              </a:rPr>
              <a:t>60 </a:t>
            </a:r>
            <a:r>
              <a:rPr lang="en-US" sz="2200" b="1" u="sng">
                <a:solidFill>
                  <a:srgbClr val="0070C0"/>
                </a:solidFill>
                <a:latin typeface="Arial" panose="020B0604020202020204"/>
              </a:rPr>
              <a:t>apps </a:t>
            </a:r>
            <a:r>
              <a:rPr lang="en-US" sz="1900" b="1" u="sng">
                <a:solidFill>
                  <a:srgbClr val="712355"/>
                </a:solidFill>
                <a:latin typeface="Arial" panose="020B0604020202020204"/>
              </a:rPr>
              <a:t>from the Chinese app stores and the U.S.</a:t>
            </a:r>
            <a:endParaRPr lang="en-US" sz="1900" b="1" u="sng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39256" y="2868168"/>
            <a:ext cx="4014216" cy="2898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215900">
              <a:spcAft>
                <a:spcPts val="56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Register a new account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marL="1485265" indent="0">
              <a:lnSpc>
                <a:spcPct val="75000"/>
              </a:lnSpc>
              <a:spcAft>
                <a:spcPts val="280"/>
              </a:spcAft>
            </a:pPr>
            <a:r>
              <a:rPr lang="en-US" sz="8900">
                <a:solidFill>
                  <a:srgbClr val="712355"/>
                </a:solidFill>
                <a:latin typeface="Arial" panose="020B0604020202020204"/>
              </a:rPr>
              <a:t>I</a:t>
            </a:r>
            <a:endParaRPr lang="en-US" sz="8900">
              <a:solidFill>
                <a:srgbClr val="712355"/>
              </a:solidFill>
              <a:latin typeface="Arial" panose="020B0604020202020204"/>
            </a:endParaRPr>
          </a:p>
          <a:p>
            <a:pPr indent="0">
              <a:spcAft>
                <a:spcPts val="560"/>
              </a:spcAft>
            </a:pPr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Use the app as a normal user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  <a:p>
            <a:pPr marL="1485265" indent="0">
              <a:lnSpc>
                <a:spcPct val="75000"/>
              </a:lnSpc>
              <a:spcAft>
                <a:spcPts val="560"/>
              </a:spcAft>
            </a:pPr>
            <a:r>
              <a:rPr lang="en-US" sz="8900">
                <a:solidFill>
                  <a:srgbClr val="712355"/>
                </a:solidFill>
                <a:latin typeface="Arial" panose="020B0604020202020204"/>
              </a:rPr>
              <a:t>I</a:t>
            </a:r>
            <a:endParaRPr lang="en-US" sz="8900">
              <a:solidFill>
                <a:srgbClr val="712355"/>
              </a:solidFill>
              <a:latin typeface="Arial" panose="020B0604020202020204"/>
            </a:endParaRPr>
          </a:p>
          <a:p>
            <a:pPr indent="546100"/>
            <a:r>
              <a:rPr lang="en-US" sz="2200" b="1">
                <a:solidFill>
                  <a:srgbClr val="712355"/>
                </a:solidFill>
                <a:latin typeface="Arial" panose="020B0604020202020204"/>
              </a:rPr>
              <a:t>Delete the account</a:t>
            </a:r>
            <a:endParaRPr lang="en-US" sz="2200" b="1">
              <a:solidFill>
                <a:srgbClr val="712355"/>
              </a:solidFill>
              <a:latin typeface="Arial" panose="020B0604020202020204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135" y="1485265"/>
            <a:ext cx="5880100" cy="4234180"/>
            <a:chOff x="301" y="2339"/>
            <a:chExt cx="9260" cy="6668"/>
          </a:xfrm>
        </p:grpSpPr>
        <p:grpSp>
          <p:nvGrpSpPr>
            <p:cNvPr id="28" name="组合 27"/>
            <p:cNvGrpSpPr/>
            <p:nvPr/>
          </p:nvGrpSpPr>
          <p:grpSpPr>
            <a:xfrm rot="0">
              <a:off x="301" y="2339"/>
              <a:ext cx="9260" cy="6669"/>
              <a:chOff x="641" y="2212"/>
              <a:chExt cx="9260" cy="6669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084" y="5587"/>
                <a:ext cx="3817" cy="3293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42" y="5587"/>
                <a:ext cx="5279" cy="3294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641" y="2212"/>
                <a:ext cx="9260" cy="2897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99" y="3586"/>
                <a:ext cx="8290" cy="150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770"/>
                  </a:spcAft>
                </a:pPr>
                <a:r>
                  <a:rPr lang="en-US" sz="1900" b="1">
                    <a:latin typeface="Arial" panose="020B0604020202020204"/>
                  </a:rPr>
                  <a:t>Empirical measurement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r>
                  <a:rPr lang="en-US" sz="2600" b="1">
                    <a:latin typeface="Arial" panose="020B0604020202020204"/>
                  </a:rPr>
                  <a:t>Accout deletion process mode</a:t>
                </a:r>
                <a:r>
                  <a:rPr lang="en-US" sz="2600" b="1">
                    <a:latin typeface="Arial" panose="020B0604020202020204"/>
                  </a:rPr>
                  <a:t>l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85" y="7277"/>
                <a:ext cx="2952" cy="41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1900" b="1">
                    <a:latin typeface="Arial" panose="020B0604020202020204"/>
                  </a:rPr>
                  <a:t>647 participants</a:t>
                </a:r>
                <a:endParaRPr lang="en-US" sz="1900" b="1">
                  <a:latin typeface="Arial" panose="020B0604020202020204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74" y="8194"/>
                <a:ext cx="3134" cy="5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2600" b="1">
                    <a:latin typeface="Arial" panose="020B0604020202020204"/>
                  </a:rPr>
                  <a:t>RQ1 </a:t>
                </a:r>
                <a:r>
                  <a:rPr lang="en-US" sz="1900" b="1">
                    <a:latin typeface="Arial" panose="020B0604020202020204"/>
                  </a:rPr>
                  <a:t>and </a:t>
                </a:r>
                <a:r>
                  <a:rPr lang="en-US" sz="2600" b="1">
                    <a:latin typeface="Arial" panose="020B0604020202020204"/>
                  </a:rPr>
                  <a:t>RQ2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46" y="7267"/>
                <a:ext cx="3043" cy="61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1610"/>
                  </a:spcAft>
                </a:pPr>
                <a:r>
                  <a:rPr lang="en-US" sz="1900" b="1">
                    <a:latin typeface="Arial" panose="020B0604020202020204"/>
                  </a:rPr>
                  <a:t>20 interviewees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endParaRPr lang="en-US" sz="2600" b="1" u="sng">
                  <a:solidFill>
                    <a:srgbClr val="2F518D"/>
                  </a:solidFill>
                  <a:latin typeface="Arial" panose="020B0604020202020204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321" y="2452"/>
                <a:ext cx="7137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Pre-Study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208" y="5857"/>
                <a:ext cx="3936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Questionnaire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424" y="5857"/>
                <a:ext cx="2938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Interview</a:t>
                </a:r>
                <a:endParaRPr lang="zh-CN" altLang="en-US" sz="2600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6006" y="8321"/>
              <a:ext cx="3134" cy="55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p>
              <a:pPr indent="0" algn="ctr"/>
              <a:r>
                <a:rPr lang="en-US" sz="2600" b="1">
                  <a:latin typeface="Arial" panose="020B0604020202020204"/>
                </a:rPr>
                <a:t>RQ3</a:t>
              </a:r>
              <a:endParaRPr lang="en-US" sz="2600" b="1">
                <a:latin typeface="Arial" panose="020B0604020202020204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100330" y="3533140"/>
            <a:ext cx="6059170" cy="229235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648" y="1365504"/>
            <a:ext cx="8171688" cy="28895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1450" y="204470"/>
            <a:ext cx="6116320" cy="513080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0" algn="ctr"/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Pre-Study</a:t>
            </a:r>
            <a:r>
              <a:rPr lang="en-US" sz="3100" b="1">
                <a:solidFill>
                  <a:srgbClr val="FFFFFF"/>
                </a:solidFill>
                <a:latin typeface="宋体" panose="02010600030101010101" pitchFamily="2" charset="-122"/>
              </a:rPr>
              <a:t>：</a:t>
            </a: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 Account Deletion Model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9625" y="4502150"/>
            <a:ext cx="10535285" cy="189039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>
            <a:noAutofit/>
          </a:bodyPr>
          <a:p>
            <a:pPr indent="25400" algn="l">
              <a:lnSpc>
                <a:spcPts val="3385"/>
              </a:lnSpc>
              <a:spcAft>
                <a:spcPts val="630"/>
              </a:spcAft>
            </a:pP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Operation</a:t>
            </a:r>
            <a:r>
              <a:rPr lang="en-US" sz="2500" b="1">
                <a:solidFill>
                  <a:srgbClr val="712355"/>
                </a:solidFill>
                <a:latin typeface="宋体" panose="02010600030101010101" pitchFamily="2" charset="-122"/>
              </a:rPr>
              <a:t>：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How to find the Deletion entry (Entry) and finish the account deletion request (Steps). 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Conditions</a:t>
            </a:r>
            <a:r>
              <a:rPr lang="en-US" sz="2500" b="1">
                <a:solidFill>
                  <a:srgbClr val="712355"/>
                </a:solidFill>
                <a:latin typeface="宋体" panose="02010600030101010101" pitchFamily="2" charset="-122"/>
              </a:rPr>
              <a:t>：</a:t>
            </a: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Check whether the requested account can be deleted.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  <a:p>
            <a:pPr indent="25400" algn="l">
              <a:lnSpc>
                <a:spcPct val="140000"/>
              </a:lnSpc>
            </a:pP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Effect: 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The types of data to process and the processing methods (e.g., deletion or anonymization). 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  <a:p>
            <a:pPr indent="25400" algn="l">
              <a:lnSpc>
                <a:spcPct val="140000"/>
              </a:lnSpc>
            </a:pPr>
            <a:r>
              <a:rPr lang="en-US" sz="2100" b="1">
                <a:solidFill>
                  <a:srgbClr val="712355"/>
                </a:solidFill>
                <a:latin typeface="Arial" panose="020B0604020202020204"/>
              </a:rPr>
              <a:t>Time frame:  </a:t>
            </a:r>
            <a:r>
              <a:rPr lang="en-US" sz="1600" b="1">
                <a:solidFill>
                  <a:srgbClr val="712355"/>
                </a:solidFill>
                <a:latin typeface="Arial" panose="020B0604020202020204"/>
              </a:rPr>
              <a:t>The time vendors respond to the user's deletion request and fulfill the process.</a:t>
            </a:r>
            <a:endParaRPr lang="en-US" sz="1600" b="1">
              <a:solidFill>
                <a:srgbClr val="712355"/>
              </a:solidFill>
              <a:latin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7708392" y="5404104"/>
            <a:ext cx="3133344" cy="944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 algn="ctr">
              <a:spcAft>
                <a:spcPts val="700"/>
              </a:spcAft>
            </a:pPr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                     longer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  <a:p>
            <a:pPr indent="0" algn="ctr">
              <a:spcAft>
                <a:spcPts val="700"/>
              </a:spcAft>
            </a:pPr>
            <a:endParaRPr lang="en-US" sz="600">
              <a:solidFill>
                <a:srgbClr val="712355"/>
              </a:solidFill>
              <a:latin typeface="Courier New" panose="02070309020205020404"/>
            </a:endParaRPr>
          </a:p>
          <a:p>
            <a:pPr indent="0" algn="ctr"/>
            <a:r>
              <a:rPr lang="en-US" sz="2600" b="1">
                <a:solidFill>
                  <a:srgbClr val="0070C0"/>
                </a:solidFill>
                <a:latin typeface="Arial" panose="020B0604020202020204"/>
              </a:rPr>
              <a:t>647 </a:t>
            </a:r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qualitative responses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7400000">
            <a:off x="8911590" y="5238115"/>
            <a:ext cx="909955" cy="3778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7400000">
            <a:off x="9037320" y="4159885"/>
            <a:ext cx="616585" cy="2559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44" y="1395984"/>
            <a:ext cx="5590032" cy="24780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020000">
            <a:off x="7927340" y="3058668"/>
            <a:ext cx="1322832" cy="548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3020568"/>
            <a:ext cx="1322832" cy="548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215" y="170815"/>
            <a:ext cx="4172585" cy="474345"/>
          </a:xfrm>
          <a:prstGeom prst="rect">
            <a:avLst/>
          </a:prstGeom>
          <a:solidFill>
            <a:srgbClr val="712355"/>
          </a:solidFill>
        </p:spPr>
        <p:txBody>
          <a:bodyPr wrap="none" lIns="0" tIns="0" rIns="0" bIns="0">
            <a:noAutofit/>
          </a:bodyPr>
          <a:p>
            <a:pPr indent="304800">
              <a:lnSpc>
                <a:spcPct val="110000"/>
              </a:lnSpc>
              <a:spcBef>
                <a:spcPts val="630"/>
              </a:spcBef>
            </a:pPr>
            <a:r>
              <a:rPr lang="en-US" sz="2600" b="1">
                <a:solidFill>
                  <a:srgbClr val="FFFFFF"/>
                </a:solidFill>
                <a:latin typeface="Arial" panose="020B0604020202020204"/>
              </a:rPr>
              <a:t>Online Questionnaire</a:t>
            </a:r>
            <a:endParaRPr lang="en-US" sz="2600" b="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0816" y="2746248"/>
            <a:ext cx="1420368" cy="2194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400 Chinese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5416" y="2746248"/>
            <a:ext cx="1594104" cy="2194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288 American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4840" y="3685032"/>
            <a:ext cx="1868424" cy="2651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 algn="r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688 Participants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3680" y="5477256"/>
            <a:ext cx="688848" cy="2194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900" b="1">
                <a:solidFill>
                  <a:srgbClr val="712355"/>
                </a:solidFill>
                <a:latin typeface="Arial" panose="020B0604020202020204"/>
              </a:rPr>
              <a:t>DROP</a:t>
            </a:r>
            <a:endParaRPr lang="en-US" sz="1900" b="1">
              <a:solidFill>
                <a:srgbClr val="712355"/>
              </a:solidFill>
              <a:latin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4499" y="4181475"/>
            <a:ext cx="679704" cy="2560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p>
            <a:pPr indent="0"/>
            <a:r>
              <a:rPr lang="en-US" sz="1700">
                <a:solidFill>
                  <a:srgbClr val="712355"/>
                </a:solidFill>
                <a:latin typeface="Times New Roman" panose="02020603050405020304"/>
              </a:rPr>
              <a:t>shorter</a:t>
            </a:r>
            <a:endParaRPr lang="en-US" sz="1700">
              <a:solidFill>
                <a:srgbClr val="712355"/>
              </a:solidFill>
              <a:latin typeface="Times New Roman" panose="02020603050405020304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91135" y="1485265"/>
            <a:ext cx="5880100" cy="4234180"/>
            <a:chOff x="301" y="2339"/>
            <a:chExt cx="9260" cy="6668"/>
          </a:xfrm>
        </p:grpSpPr>
        <p:grpSp>
          <p:nvGrpSpPr>
            <p:cNvPr id="28" name="组合 27"/>
            <p:cNvGrpSpPr/>
            <p:nvPr/>
          </p:nvGrpSpPr>
          <p:grpSpPr>
            <a:xfrm rot="0">
              <a:off x="301" y="2339"/>
              <a:ext cx="9260" cy="6669"/>
              <a:chOff x="641" y="2212"/>
              <a:chExt cx="9260" cy="6669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084" y="5587"/>
                <a:ext cx="3817" cy="3293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42" y="5587"/>
                <a:ext cx="5279" cy="3294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641" y="2212"/>
                <a:ext cx="9260" cy="2897"/>
              </a:xfrm>
              <a:prstGeom prst="roundRect">
                <a:avLst/>
              </a:prstGeom>
              <a:solidFill>
                <a:schemeClr val="accent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99" y="3586"/>
                <a:ext cx="8290" cy="150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770"/>
                  </a:spcAft>
                </a:pPr>
                <a:r>
                  <a:rPr lang="en-US" sz="1900" b="1">
                    <a:latin typeface="Arial" panose="020B0604020202020204"/>
                  </a:rPr>
                  <a:t>Empirical measurement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r>
                  <a:rPr lang="en-US" sz="2600" b="1">
                    <a:latin typeface="Arial" panose="020B0604020202020204"/>
                  </a:rPr>
                  <a:t>Accout deletion process mode</a:t>
                </a:r>
                <a:r>
                  <a:rPr lang="en-US" sz="2600" b="1">
                    <a:latin typeface="Arial" panose="020B0604020202020204"/>
                  </a:rPr>
                  <a:t>l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85" y="7277"/>
                <a:ext cx="2952" cy="41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1900" b="1">
                    <a:latin typeface="Arial" panose="020B0604020202020204"/>
                  </a:rPr>
                  <a:t>647 participants</a:t>
                </a:r>
                <a:endParaRPr lang="en-US" sz="1900" b="1">
                  <a:latin typeface="Arial" panose="020B0604020202020204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574" y="8194"/>
                <a:ext cx="3134" cy="55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p>
                <a:pPr indent="0" algn="ctr"/>
                <a:r>
                  <a:rPr lang="en-US" sz="2600" b="1">
                    <a:latin typeface="Arial" panose="020B0604020202020204"/>
                  </a:rPr>
                  <a:t>RQ1 </a:t>
                </a:r>
                <a:r>
                  <a:rPr lang="en-US" sz="1900" b="1">
                    <a:latin typeface="Arial" panose="020B0604020202020204"/>
                  </a:rPr>
                  <a:t>and </a:t>
                </a:r>
                <a:r>
                  <a:rPr lang="en-US" sz="2600" b="1">
                    <a:latin typeface="Arial" panose="020B0604020202020204"/>
                  </a:rPr>
                  <a:t>RQ2</a:t>
                </a:r>
                <a:endParaRPr lang="en-US" sz="2600" b="1">
                  <a:latin typeface="Arial" panose="020B0604020202020204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346" y="7267"/>
                <a:ext cx="3043" cy="612"/>
              </a:xfrm>
              <a:prstGeom prst="rect">
                <a:avLst/>
              </a:prstGeom>
              <a:noFill/>
            </p:spPr>
            <p:txBody>
              <a:bodyPr lIns="0" tIns="0" rIns="0" bIns="0">
                <a:noAutofit/>
              </a:bodyPr>
              <a:p>
                <a:pPr indent="0" algn="ctr">
                  <a:spcAft>
                    <a:spcPts val="1610"/>
                  </a:spcAft>
                </a:pPr>
                <a:r>
                  <a:rPr lang="en-US" sz="1900" b="1">
                    <a:latin typeface="Arial" panose="020B0604020202020204"/>
                  </a:rPr>
                  <a:t>20 interviewees</a:t>
                </a:r>
                <a:endParaRPr lang="en-US" sz="1900" b="1">
                  <a:latin typeface="Arial" panose="020B0604020202020204"/>
                </a:endParaRPr>
              </a:p>
              <a:p>
                <a:pPr indent="0" algn="ctr"/>
                <a:endParaRPr lang="en-US" sz="2600" b="1" u="sng">
                  <a:solidFill>
                    <a:srgbClr val="2F518D"/>
                  </a:solidFill>
                  <a:latin typeface="Arial" panose="020B0604020202020204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321" y="2452"/>
                <a:ext cx="7137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Pre-Study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208" y="5857"/>
                <a:ext cx="3936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b="1">
                  <a:solidFill>
                    <a:srgbClr val="FFFFFF"/>
                  </a:solidFill>
                  <a:latin typeface="Arial" panose="020B0604020202020204"/>
                  <a:sym typeface="+mn-ea"/>
                </a:endParaRPr>
              </a:p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Questionnaire</a:t>
                </a:r>
                <a:endParaRPr lang="en-US" sz="2600" b="1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ctr"/>
                <a:endParaRPr lang="zh-CN" altLang="en-US" sz="26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6424" y="5857"/>
                <a:ext cx="2938" cy="78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600" b="1">
                    <a:solidFill>
                      <a:srgbClr val="FFFFFF"/>
                    </a:solidFill>
                    <a:latin typeface="Arial" panose="020B0604020202020204"/>
                    <a:sym typeface="+mn-ea"/>
                  </a:rPr>
                  <a:t>Interview</a:t>
                </a:r>
                <a:endParaRPr lang="zh-CN" altLang="en-US" sz="2600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6006" y="8321"/>
              <a:ext cx="3134" cy="55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p>
              <a:pPr indent="0" algn="ctr"/>
              <a:r>
                <a:rPr lang="en-US" sz="2600" b="1">
                  <a:latin typeface="Arial" panose="020B0604020202020204"/>
                </a:rPr>
                <a:t>RQ3</a:t>
              </a:r>
              <a:endParaRPr lang="en-US" sz="2600" b="1">
                <a:latin typeface="Arial" panose="020B0604020202020204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100330" y="1361440"/>
            <a:ext cx="6059170" cy="2055495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575685" y="3596005"/>
            <a:ext cx="2572385" cy="221488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决策 21"/>
          <p:cNvSpPr/>
          <p:nvPr/>
        </p:nvSpPr>
        <p:spPr>
          <a:xfrm>
            <a:off x="8500110" y="4373880"/>
            <a:ext cx="1730375" cy="589915"/>
          </a:xfrm>
          <a:prstGeom prst="flowChartDecision">
            <a:avLst/>
          </a:prstGeom>
          <a:solidFill>
            <a:srgbClr val="712355"/>
          </a:solidFill>
        </p:spPr>
        <p:txBody>
          <a:bodyPr wrap="none" lIns="0" tIns="0" rIns="0" bIns="0" rtlCol="0" anchor="t">
            <a:noAutofit/>
          </a:bodyPr>
          <a:p>
            <a:pPr lvl="0" algn="ctr">
              <a:lnSpc>
                <a:spcPct val="80000"/>
              </a:lnSpc>
              <a:buClrTx/>
              <a:buSzTx/>
              <a:buFontTx/>
            </a:pPr>
            <a:r>
              <a:rPr lang="en-US" sz="240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  <a:sym typeface="+mn-ea"/>
              </a:rPr>
              <a:t>2 minutes</a:t>
            </a:r>
            <a:endParaRPr lang="en-US" sz="2400">
              <a:solidFill>
                <a:srgbClr val="FFFFFF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lvl="0" algn="ctr">
              <a:buClrTx/>
              <a:buSzTx/>
              <a:buFontTx/>
            </a:pPr>
            <a:endParaRPr lang="en-US" sz="2400">
              <a:solidFill>
                <a:srgbClr val="FFFFFF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6887845" y="4653280"/>
            <a:ext cx="1684020" cy="15875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87845" y="4653280"/>
            <a:ext cx="0" cy="720090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PLACING_PICTURE_USER_VIEWPORT" val="{&quot;height&quot;:4310.4,&quot;width&quot;:15172.8}"/>
</p:tagLst>
</file>

<file path=ppt/tags/tag2.xml><?xml version="1.0" encoding="utf-8"?>
<p:tagLst xmlns:p="http://schemas.openxmlformats.org/presentationml/2006/main">
  <p:tag name="COMMONDATA" val="eyJoZGlkIjoiZjg0ODlhM2U0YWNiZWM2ZTc2OWNiODBkOGE1MzU1Yj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12398</Words>
  <Application>WPS 演示</Application>
  <PresentationFormat/>
  <Paragraphs>586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Arial</vt:lpstr>
      <vt:lpstr>Times New Roman</vt:lpstr>
      <vt:lpstr>Courier New</vt:lpstr>
      <vt:lpstr>Arial Unicode MS</vt:lpstr>
      <vt:lpstr>微软雅黑</vt:lpstr>
      <vt:lpstr>Calibri</vt:lpstr>
      <vt:lpstr>MingLiU</vt:lpstr>
      <vt:lpstr>Segoe Print</vt:lpstr>
      <vt:lpstr>PMingLiU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Are Your Zombie Accounts? Understanding Users’ Practices and Expectations on Mobile App Account Deletion</dc:title>
  <dc:creator>LIU JING</dc:creator>
  <cp:lastModifiedBy>微信</cp:lastModifiedBy>
  <cp:revision>20</cp:revision>
  <dcterms:created xsi:type="dcterms:W3CDTF">2022-09-21T08:36:00Z</dcterms:created>
  <dcterms:modified xsi:type="dcterms:W3CDTF">2022-10-05T11:17:54Z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E8AA8348A95E425DB3E57CA85AA24998</vt:lpwstr>
  </property>
  <property fmtid="{D5CDD505-2E9C-101B-9397-08002B2CF9AE}" pid="3" name="KSOProductBuildVer">
    <vt:lpwstr>2052-11.1.0.12358</vt:lpwstr>
  </property>
</Properties>
</file>