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7D575E-6D22-4532-9E43-994EE5A05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00955F-4E96-4A85-91E7-9743FFE37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A2114B-9400-42A3-8DEC-B37C22E4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CE02-F964-4034-87E8-FB775811A10D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2D9C2C-67EC-4475-9E04-D727FA2C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C37E34-B088-4853-8CF3-B6B91CB5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13FA-68D6-4062-85C7-49F7BA5D8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54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22D81-3648-45E2-BF11-6C3714A5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C90AA3-47D0-4FAA-A6B9-65DE507E5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D5D230-DB95-4381-959E-459510D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CE02-F964-4034-87E8-FB775811A10D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253CF8-D77E-49B2-B1E5-A496C337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9F3D48-1A3D-4E23-A173-F0D3F27E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13FA-68D6-4062-85C7-49F7BA5D8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79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3281B28-1B03-48F3-82BD-A562147EC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70F07F-970F-4578-BD27-1AA1E9C33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2BBBDE-52FF-44CA-B2E3-9026E863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CE02-F964-4034-87E8-FB775811A10D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C73D2D-A50D-4959-A68D-83EE56CB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8EAA75-A128-455A-8D78-AA784FEC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13FA-68D6-4062-85C7-49F7BA5D8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49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7495B-BD46-4989-B689-CA624D23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1EBFFA-F9EC-42B8-BD9F-63560E7B5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01F0D7-D889-442F-9581-0D84755B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CE02-F964-4034-87E8-FB775811A10D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76C059-0EAF-49D7-913B-14ECD2C4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61E9E0-4F3F-4250-96F3-63210E2F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13FA-68D6-4062-85C7-49F7BA5D8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96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456B5-1AFE-4F6B-8990-78419D1E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89433-8611-4919-AC0E-9A5CB5A8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6087CC-A14C-48DD-BDEA-0684009C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CE02-F964-4034-87E8-FB775811A10D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FA1E4F-F304-4EEB-8B89-3F7B4C74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1CD150-B8E1-4BBE-84F4-419D34CC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13FA-68D6-4062-85C7-49F7BA5D8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41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54DA0-01AC-4CC7-B7C2-DE4F8F85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6DEEFC-C81C-41CE-A10F-73837D3A1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EF8992-2C0A-4FFF-B7CD-71987C231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806062-14E2-4C69-AB47-A1B016ED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CE02-F964-4034-87E8-FB775811A10D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B80D92-0B5E-4640-A46D-3ED2BA74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50E2FE-A602-473F-9446-D1139A7B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13FA-68D6-4062-85C7-49F7BA5D8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42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851CC8-66C4-4772-A633-F9CF56EC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E0E8CD-3FF7-4EE8-93B9-FCCA69B73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5DE6A0-5A27-4C77-995D-A5FF3C2B1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9C3C24-E742-435C-AA70-8CC29D964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DB04A2-B3B0-47A8-AACF-282C1D1A3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E02B712-5EF8-48A2-975C-C78B8A71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CE02-F964-4034-87E8-FB775811A10D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22EAAD7-612A-4015-87B9-2B56DDA42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DB3FB4-535F-4231-8FBB-40693472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13FA-68D6-4062-85C7-49F7BA5D8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15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50F37-8859-4EE7-B1B5-0F353417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FD4EA8D-2F80-4A92-ADD9-4E7EBBF6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CE02-F964-4034-87E8-FB775811A10D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362609-1FBB-4E90-A124-69CA3E67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0C7D89-D23C-4F77-B145-7E4BCB16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13FA-68D6-4062-85C7-49F7BA5D8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44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0186C57-3EDF-443B-9F6C-4215B719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CE02-F964-4034-87E8-FB775811A10D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FF9D49-0005-4F95-8FC9-9D365F33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844094-7B63-4B36-A725-EC71FF57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13FA-68D6-4062-85C7-49F7BA5D8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19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5C1933-64BF-4A43-BE4D-63A7B84D1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EB389A-CEF2-4BAC-9FF7-C1EE660A4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258B68-C01A-4B83-9DCD-9806E6B17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FA9D41-CEE0-429D-A389-78CC1110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CE02-F964-4034-87E8-FB775811A10D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27182B-E2C4-4E42-96E0-F3D71790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E84283-EB72-47B1-A1E0-9E14B006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13FA-68D6-4062-85C7-49F7BA5D8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80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FA7036-86BF-4C01-885F-14E9B8B2D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9616D6-4FF3-4891-BB4A-3FC34AE59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43768E-B9AF-42F0-A362-DEE2CA729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0438EA-B9E0-483B-8C80-BBB8410D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CE02-F964-4034-87E8-FB775811A10D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29EE27-32F6-41B0-BE2B-8BFB450E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0ACC25-CF6B-47AB-BE93-B4AE2A71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13FA-68D6-4062-85C7-49F7BA5D8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69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4ABD468-0D93-4122-8C04-1F40B96C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E32DF4-DDB4-4BC9-9510-3F4241D0B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8F719F-54E7-4204-AE29-0134B5BCF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CE02-F964-4034-87E8-FB775811A10D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B670A0-6244-4CC1-9664-CDEFA697B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9D4B6-F795-467F-85DE-2E3AD05CB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013FA-68D6-4062-85C7-49F7BA5D8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61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ila-elh/CRI_BigDataCourse_202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twitter.com/en/docs/twitter-api/tweets/filtered-stream/introduction" TargetMode="External"/><Relationship Id="rId13" Type="http://schemas.openxmlformats.org/officeDocument/2006/relationships/hyperlink" Target="http://docs.tweepy.org/en/latest/api.html#API.followers_ids" TargetMode="External"/><Relationship Id="rId3" Type="http://schemas.openxmlformats.org/officeDocument/2006/relationships/hyperlink" Target="https://developer.twitter.com/en/docs/twitter-api" TargetMode="External"/><Relationship Id="rId7" Type="http://schemas.openxmlformats.org/officeDocument/2006/relationships/hyperlink" Target="http://docs.tweepy.org/en/latest/api.html#API.user_timeline" TargetMode="External"/><Relationship Id="rId12" Type="http://schemas.openxmlformats.org/officeDocument/2006/relationships/hyperlink" Target="https://developer.twitter.com/en/docs/twitter-api/v1/accounts-and-users/follow-search-get-users/api-reference/get-followers-ids" TargetMode="External"/><Relationship Id="rId2" Type="http://schemas.openxmlformats.org/officeDocument/2006/relationships/hyperlink" Target="https://developer.twitter.com/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twitter.com/en/docs/twitter-api/v1/tweets/timelines/api-reference/get-statuses-user_timeline" TargetMode="External"/><Relationship Id="rId11" Type="http://schemas.openxmlformats.org/officeDocument/2006/relationships/hyperlink" Target="http://docs.tweepy.org/en/latest/api.html#API.lookup_users" TargetMode="External"/><Relationship Id="rId5" Type="http://schemas.openxmlformats.org/officeDocument/2006/relationships/image" Target="../media/image2.png"/><Relationship Id="rId10" Type="http://schemas.openxmlformats.org/officeDocument/2006/relationships/hyperlink" Target="https://developer.twitter.com/en/docs/twitter-api/v1/accounts-and-users/follow-search-get-users/api-reference/get-users-lookup" TargetMode="External"/><Relationship Id="rId4" Type="http://schemas.openxmlformats.org/officeDocument/2006/relationships/hyperlink" Target="http://docs.tweepy.org/en/latest/index.html" TargetMode="External"/><Relationship Id="rId9" Type="http://schemas.openxmlformats.org/officeDocument/2006/relationships/hyperlink" Target="http://docs.tweepy.org/en/v3.9.0/streaming_how_to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ila-elh/CRI_BigDataCourse_2020/blob/master/notebooks/1-DScourse-twitter-streaming-api.ipyn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ila-elh/CRI_BigDataCourse_2020/blob/master/notebooks/2-DScourse-twitter-get-timeline-api.ipynb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ila-elh/CRI_BigDataCourse_2020/blob/master/notebooks/3-DScourse-data-analysis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vid-twitter.thecommons.scienc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ila-elh/CRI_BigDataCourse_2020/blob/master/notebooks/4-DScourse-classification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E48EFEF8-62B3-49D9-8681-312A402DAB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52" r="18595" b="-1"/>
          <a:stretch/>
        </p:blipFill>
        <p:spPr>
          <a:xfrm>
            <a:off x="20" y="15"/>
            <a:ext cx="12191980" cy="685798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E7528F4-0944-40C1-B00C-55C277572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0" y="1965455"/>
            <a:ext cx="9144000" cy="1382583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Univers Condensed" panose="020B0506020202050204" pitchFamily="34" charset="0"/>
              </a:rPr>
              <a:t>COVID19 SYMPTOMS ANALYSIS USING TWITTER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E530D27-7D18-4FD3-BBE7-EB5B45F8B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0" y="3428992"/>
            <a:ext cx="9144000" cy="466108"/>
          </a:xfrm>
        </p:spPr>
        <p:txBody>
          <a:bodyPr/>
          <a:lstStyle/>
          <a:p>
            <a:r>
              <a:rPr lang="fr-FR" dirty="0">
                <a:latin typeface="+mj-lt"/>
              </a:rPr>
              <a:t>An end-to-end data science </a:t>
            </a:r>
            <a:r>
              <a:rPr lang="fr-FR" dirty="0" err="1">
                <a:latin typeface="+mj-lt"/>
              </a:rPr>
              <a:t>project</a:t>
            </a:r>
            <a:r>
              <a:rPr lang="fr-FR" dirty="0">
                <a:latin typeface="+mj-lt"/>
              </a:rPr>
              <a:t> 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BF1FDD71-815E-40A6-944B-D51EFC9B5639}"/>
              </a:ext>
            </a:extLst>
          </p:cNvPr>
          <p:cNvSpPr txBox="1">
            <a:spLocks/>
          </p:cNvSpPr>
          <p:nvPr/>
        </p:nvSpPr>
        <p:spPr>
          <a:xfrm>
            <a:off x="1523990" y="5001306"/>
            <a:ext cx="9144000" cy="466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+mj-lt"/>
              </a:rPr>
              <a:t>Naïla EL HAOUARI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230996A-D071-49C7-B310-8E49813EA0B7}"/>
              </a:ext>
            </a:extLst>
          </p:cNvPr>
          <p:cNvSpPr txBox="1">
            <a:spLocks/>
          </p:cNvSpPr>
          <p:nvPr/>
        </p:nvSpPr>
        <p:spPr>
          <a:xfrm>
            <a:off x="1523990" y="5467414"/>
            <a:ext cx="9144000" cy="466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latin typeface="+mj-lt"/>
              </a:rPr>
              <a:t>09/12/2020</a:t>
            </a:r>
          </a:p>
        </p:txBody>
      </p:sp>
    </p:spTree>
    <p:extLst>
      <p:ext uri="{BB962C8B-B14F-4D97-AF65-F5344CB8AC3E}">
        <p14:creationId xmlns:p14="http://schemas.microsoft.com/office/powerpoint/2010/main" val="2493950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47A7B47-7564-42A6-943A-8FD821AC00D7}"/>
              </a:ext>
            </a:extLst>
          </p:cNvPr>
          <p:cNvSpPr txBox="1">
            <a:spLocks/>
          </p:cNvSpPr>
          <p:nvPr/>
        </p:nvSpPr>
        <p:spPr>
          <a:xfrm>
            <a:off x="1981200" y="1455738"/>
            <a:ext cx="82296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>
                <a:solidFill>
                  <a:srgbClr val="00B050"/>
                </a:solidFill>
                <a:cs typeface="Times New Roman" panose="02020603050405020304" pitchFamily="18" charset="0"/>
              </a:rPr>
              <a:t>THANK YOU!</a:t>
            </a:r>
          </a:p>
        </p:txBody>
      </p:sp>
      <p:graphicFrame>
        <p:nvGraphicFramePr>
          <p:cNvPr id="16" name="Tableau 2">
            <a:extLst>
              <a:ext uri="{FF2B5EF4-FFF2-40B4-BE49-F238E27FC236}">
                <a16:creationId xmlns:a16="http://schemas.microsoft.com/office/drawing/2014/main" id="{B8DC2B4B-5BF2-4A3C-9807-DE569AC85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683977"/>
              </p:ext>
            </p:extLst>
          </p:nvPr>
        </p:nvGraphicFramePr>
        <p:xfrm>
          <a:off x="1873249" y="3429000"/>
          <a:ext cx="8445501" cy="1188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445501">
                  <a:extLst>
                    <a:ext uri="{9D8B030D-6E8A-4147-A177-3AD203B41FA5}">
                      <a16:colId xmlns:a16="http://schemas.microsoft.com/office/drawing/2014/main" val="3954083859"/>
                    </a:ext>
                  </a:extLst>
                </a:gridCol>
              </a:tblGrid>
              <a:tr h="753731"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 err="1"/>
                        <a:t>Any</a:t>
                      </a:r>
                      <a:r>
                        <a:rPr lang="fr-FR" sz="2400" b="0" dirty="0"/>
                        <a:t> questions, clarifications?</a:t>
                      </a:r>
                    </a:p>
                    <a:p>
                      <a:pPr algn="ctr"/>
                      <a:endParaRPr lang="fr-FR" sz="2400" b="0" dirty="0"/>
                    </a:p>
                    <a:p>
                      <a:pPr algn="ctr"/>
                      <a:r>
                        <a:rPr lang="fr-FR" sz="24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fr-FR" sz="2400" dirty="0"/>
                        <a:t>naila.elhaouari@cri-paris.org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353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24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47A7B47-7564-42A6-943A-8FD821AC00D7}"/>
              </a:ext>
            </a:extLst>
          </p:cNvPr>
          <p:cNvSpPr txBox="1">
            <a:spLocks/>
          </p:cNvSpPr>
          <p:nvPr/>
        </p:nvSpPr>
        <p:spPr>
          <a:xfrm>
            <a:off x="1981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Presentation</a:t>
            </a:r>
            <a:r>
              <a:rPr lang="fr-FR" sz="4800" b="1" dirty="0">
                <a:solidFill>
                  <a:srgbClr val="00B050"/>
                </a:solidFill>
                <a:cs typeface="Times New Roman" panose="02020603050405020304" pitchFamily="18" charset="0"/>
              </a:rPr>
              <a:t> of </a:t>
            </a:r>
            <a:r>
              <a:rPr lang="fr-FR" sz="4800" b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this</a:t>
            </a:r>
            <a:r>
              <a:rPr lang="fr-FR" sz="4800" b="1" dirty="0">
                <a:solidFill>
                  <a:srgbClr val="00B050"/>
                </a:solidFill>
                <a:cs typeface="Times New Roman" panose="02020603050405020304" pitchFamily="18" charset="0"/>
              </a:rPr>
              <a:t> session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BD6D2B-C9E7-45C9-A80F-FC0311462955}"/>
              </a:ext>
            </a:extLst>
          </p:cNvPr>
          <p:cNvSpPr txBox="1"/>
          <p:nvPr/>
        </p:nvSpPr>
        <p:spPr>
          <a:xfrm>
            <a:off x="933275" y="1199355"/>
            <a:ext cx="103163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i="1" dirty="0" err="1"/>
              <a:t>Giving</a:t>
            </a:r>
            <a:r>
              <a:rPr lang="fr-FR" i="1" dirty="0"/>
              <a:t> </a:t>
            </a:r>
            <a:r>
              <a:rPr lang="fr-FR" i="1" dirty="0" err="1"/>
              <a:t>you</a:t>
            </a:r>
            <a:r>
              <a:rPr lang="fr-FR" i="1" dirty="0"/>
              <a:t> </a:t>
            </a:r>
            <a:r>
              <a:rPr lang="fr-FR" i="1" dirty="0" err="1"/>
              <a:t>technical</a:t>
            </a:r>
            <a:r>
              <a:rPr lang="fr-FR" i="1" dirty="0"/>
              <a:t> </a:t>
            </a:r>
            <a:r>
              <a:rPr lang="fr-FR" i="1" dirty="0" err="1"/>
              <a:t>tools</a:t>
            </a:r>
            <a:r>
              <a:rPr lang="fr-FR" i="1" dirty="0"/>
              <a:t> and basic </a:t>
            </a:r>
            <a:r>
              <a:rPr lang="fr-FR" i="1" dirty="0" err="1"/>
              <a:t>understanding</a:t>
            </a:r>
            <a:r>
              <a:rPr lang="fr-FR" i="1" dirty="0"/>
              <a:t> of how </a:t>
            </a:r>
            <a:r>
              <a:rPr lang="fr-FR" i="1" dirty="0" err="1"/>
              <a:t>they</a:t>
            </a:r>
            <a:r>
              <a:rPr lang="fr-FR" i="1" dirty="0"/>
              <a:t> </a:t>
            </a:r>
            <a:r>
              <a:rPr lang="fr-FR" i="1" dirty="0" err="1"/>
              <a:t>work</a:t>
            </a:r>
            <a:r>
              <a:rPr lang="fr-FR" i="1" dirty="0"/>
              <a:t> on a </a:t>
            </a:r>
            <a:r>
              <a:rPr lang="fr-FR" i="1" dirty="0" err="1"/>
              <a:t>concrete</a:t>
            </a:r>
            <a:r>
              <a:rPr lang="fr-FR" i="1" dirty="0"/>
              <a:t> </a:t>
            </a:r>
            <a:r>
              <a:rPr lang="fr-FR" i="1" dirty="0" err="1"/>
              <a:t>example</a:t>
            </a:r>
            <a:r>
              <a:rPr lang="fr-FR" i="1" dirty="0"/>
              <a:t>: a Twitter </a:t>
            </a:r>
            <a:r>
              <a:rPr lang="fr-FR" i="1" dirty="0" err="1"/>
              <a:t>analysis</a:t>
            </a:r>
            <a:r>
              <a:rPr lang="fr-FR" i="1" dirty="0"/>
              <a:t> of COVID19 </a:t>
            </a:r>
            <a:r>
              <a:rPr lang="fr-FR" i="1" dirty="0" err="1"/>
              <a:t>symptoms</a:t>
            </a:r>
            <a:r>
              <a:rPr lang="fr-FR" i="1" dirty="0"/>
              <a:t>.</a:t>
            </a:r>
            <a:endParaRPr lang="fr-FR" dirty="0"/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We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want</a:t>
            </a:r>
            <a:r>
              <a:rPr lang="fr-FR" dirty="0">
                <a:sym typeface="Wingdings" panose="05000000000000000000" pitchFamily="2" charset="2"/>
              </a:rPr>
              <a:t> to </a:t>
            </a:r>
            <a:r>
              <a:rPr lang="fr-FR" dirty="0" err="1">
                <a:sym typeface="Wingdings" panose="05000000000000000000" pitchFamily="2" charset="2"/>
              </a:rPr>
              <a:t>analyze</a:t>
            </a:r>
            <a:r>
              <a:rPr lang="fr-FR" dirty="0">
                <a:sym typeface="Wingdings" panose="05000000000000000000" pitchFamily="2" charset="2"/>
              </a:rPr>
              <a:t> the </a:t>
            </a:r>
            <a:r>
              <a:rPr lang="fr-FR" dirty="0" err="1">
                <a:sym typeface="Wingdings" panose="05000000000000000000" pitchFamily="2" charset="2"/>
              </a:rPr>
              <a:t>reception</a:t>
            </a:r>
            <a:r>
              <a:rPr lang="fr-FR" dirty="0">
                <a:sym typeface="Wingdings" panose="05000000000000000000" pitchFamily="2" charset="2"/>
              </a:rPr>
              <a:t> of the global </a:t>
            </a:r>
            <a:r>
              <a:rPr lang="fr-FR" dirty="0" err="1">
                <a:sym typeface="Wingdings" panose="05000000000000000000" pitchFamily="2" charset="2"/>
              </a:rPr>
              <a:t>pandemic</a:t>
            </a:r>
            <a:r>
              <a:rPr lang="fr-FR" dirty="0">
                <a:sym typeface="Wingdings" panose="05000000000000000000" pitchFamily="2" charset="2"/>
              </a:rPr>
              <a:t> on social media, and more </a:t>
            </a:r>
            <a:r>
              <a:rPr lang="fr-FR" dirty="0" err="1">
                <a:sym typeface="Wingdings" panose="05000000000000000000" pitchFamily="2" charset="2"/>
              </a:rPr>
              <a:t>specifically</a:t>
            </a:r>
            <a:r>
              <a:rPr lang="fr-FR" dirty="0">
                <a:sym typeface="Wingdings" panose="05000000000000000000" pitchFamily="2" charset="2"/>
              </a:rPr>
              <a:t>, COVID19 </a:t>
            </a:r>
            <a:r>
              <a:rPr lang="fr-FR" dirty="0" err="1">
                <a:sym typeface="Wingdings" panose="05000000000000000000" pitchFamily="2" charset="2"/>
              </a:rPr>
              <a:t>symptoms</a:t>
            </a:r>
            <a:r>
              <a:rPr lang="fr-FR" dirty="0">
                <a:sym typeface="Wingdings" panose="05000000000000000000" pitchFamily="2" charset="2"/>
              </a:rPr>
              <a:t> people </a:t>
            </a:r>
            <a:r>
              <a:rPr lang="fr-FR" dirty="0" err="1">
                <a:sym typeface="Wingdings" panose="05000000000000000000" pitchFamily="2" charset="2"/>
              </a:rPr>
              <a:t>might</a:t>
            </a:r>
            <a:r>
              <a:rPr lang="fr-FR" dirty="0">
                <a:sym typeface="Wingdings" panose="05000000000000000000" pitchFamily="2" charset="2"/>
              </a:rPr>
              <a:t> mention on Twitter. </a:t>
            </a:r>
            <a:endParaRPr lang="fr-FR" dirty="0"/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FD9C8776-08CF-4365-AFCE-2102E264E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374677"/>
              </p:ext>
            </p:extLst>
          </p:nvPr>
        </p:nvGraphicFramePr>
        <p:xfrm>
          <a:off x="2447925" y="2930111"/>
          <a:ext cx="7432383" cy="285322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832629">
                  <a:extLst>
                    <a:ext uri="{9D8B030D-6E8A-4147-A177-3AD203B41FA5}">
                      <a16:colId xmlns:a16="http://schemas.microsoft.com/office/drawing/2014/main" val="4098015397"/>
                    </a:ext>
                  </a:extLst>
                </a:gridCol>
                <a:gridCol w="4599754">
                  <a:extLst>
                    <a:ext uri="{9D8B030D-6E8A-4147-A177-3AD203B41FA5}">
                      <a16:colId xmlns:a16="http://schemas.microsoft.com/office/drawing/2014/main" val="2136774085"/>
                    </a:ext>
                  </a:extLst>
                </a:gridCol>
              </a:tblGrid>
              <a:tr h="60315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dirty="0" err="1"/>
                        <a:t>Overview</a:t>
                      </a:r>
                      <a:r>
                        <a:rPr lang="fr-FR" sz="2400" b="1" dirty="0"/>
                        <a:t> of </a:t>
                      </a:r>
                      <a:r>
                        <a:rPr lang="fr-FR" sz="2400" b="1" dirty="0" err="1"/>
                        <a:t>this</a:t>
                      </a:r>
                      <a:r>
                        <a:rPr lang="fr-FR" sz="2400" b="1" dirty="0"/>
                        <a:t> session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fr-FR" sz="20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fr-F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897775"/>
                  </a:ext>
                </a:extLst>
              </a:tr>
              <a:tr h="49888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sz="2000" b="0" dirty="0"/>
                        <a:t>Tweets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sz="1600" b="0" dirty="0"/>
                        <a:t>How to use the Twitter API and code </a:t>
                      </a:r>
                      <a:r>
                        <a:rPr lang="fr-FR" sz="1600" b="0" dirty="0" err="1"/>
                        <a:t>example</a:t>
                      </a:r>
                      <a:endParaRPr lang="fr-F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67226"/>
                  </a:ext>
                </a:extLst>
              </a:tr>
              <a:tr h="5307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dirty="0"/>
                        <a:t>Data </a:t>
                      </a:r>
                      <a:r>
                        <a:rPr lang="fr-FR" sz="2000" b="0" dirty="0" err="1"/>
                        <a:t>preparation</a:t>
                      </a:r>
                      <a:endParaRPr lang="fr-FR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sz="1600" b="0" dirty="0" err="1"/>
                        <a:t>Preprocessing</a:t>
                      </a:r>
                      <a:r>
                        <a:rPr lang="fr-FR" sz="1600" b="0" dirty="0"/>
                        <a:t> and </a:t>
                      </a:r>
                      <a:r>
                        <a:rPr lang="fr-FR" sz="1600" b="0" dirty="0" err="1"/>
                        <a:t>filtering</a:t>
                      </a:r>
                      <a:r>
                        <a:rPr lang="fr-FR" sz="1600" b="0" dirty="0"/>
                        <a:t> of </a:t>
                      </a:r>
                      <a:r>
                        <a:rPr lang="fr-FR" sz="1600" b="0" dirty="0" err="1"/>
                        <a:t>textual</a:t>
                      </a:r>
                      <a:r>
                        <a:rPr lang="fr-FR" sz="1600" b="0" dirty="0"/>
                        <a:t>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21636"/>
                  </a:ext>
                </a:extLst>
              </a:tr>
              <a:tr h="5307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dirty="0"/>
                        <a:t>Data </a:t>
                      </a:r>
                      <a:r>
                        <a:rPr lang="fr-FR" sz="2000" b="0" dirty="0" err="1"/>
                        <a:t>visualization</a:t>
                      </a:r>
                      <a:endParaRPr lang="fr-FR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sz="1600" b="0" dirty="0"/>
                        <a:t>Interactive graphs </a:t>
                      </a:r>
                      <a:r>
                        <a:rPr lang="fr-FR" sz="1600" b="0" dirty="0" err="1"/>
                        <a:t>using</a:t>
                      </a:r>
                      <a:r>
                        <a:rPr lang="fr-FR" sz="1600" b="0" dirty="0"/>
                        <a:t> </a:t>
                      </a:r>
                      <a:r>
                        <a:rPr lang="fr-FR" sz="1600" b="0" dirty="0" err="1"/>
                        <a:t>plotly</a:t>
                      </a:r>
                      <a:endParaRPr lang="fr-F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731293"/>
                  </a:ext>
                </a:extLst>
              </a:tr>
              <a:tr h="5307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dirty="0" err="1"/>
                        <a:t>Modelization</a:t>
                      </a:r>
                      <a:endParaRPr lang="fr-FR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sz="1600" b="0" dirty="0"/>
                        <a:t>Building a machine </a:t>
                      </a:r>
                      <a:r>
                        <a:rPr lang="fr-FR" sz="1600" b="0" dirty="0" err="1"/>
                        <a:t>learning</a:t>
                      </a:r>
                      <a:r>
                        <a:rPr lang="fr-FR" sz="1600" b="0" dirty="0"/>
                        <a:t>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213966"/>
                  </a:ext>
                </a:extLst>
              </a:tr>
            </a:tbl>
          </a:graphicData>
        </a:graphic>
      </p:graphicFrame>
      <p:graphicFrame>
        <p:nvGraphicFramePr>
          <p:cNvPr id="5" name="Tableau 2">
            <a:extLst>
              <a:ext uri="{FF2B5EF4-FFF2-40B4-BE49-F238E27FC236}">
                <a16:creationId xmlns:a16="http://schemas.microsoft.com/office/drawing/2014/main" id="{E19BCA73-DA50-4B0A-9E65-8322B5728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552423"/>
              </p:ext>
            </p:extLst>
          </p:nvPr>
        </p:nvGraphicFramePr>
        <p:xfrm>
          <a:off x="1675351" y="6036765"/>
          <a:ext cx="8977530" cy="640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977530">
                  <a:extLst>
                    <a:ext uri="{9D8B030D-6E8A-4147-A177-3AD203B41FA5}">
                      <a16:colId xmlns:a16="http://schemas.microsoft.com/office/drawing/2014/main" val="3954083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All ressources and notebooks: </a:t>
                      </a:r>
                    </a:p>
                    <a:p>
                      <a:pPr algn="ctr"/>
                      <a:r>
                        <a:rPr lang="fr-FR" dirty="0">
                          <a:hlinkClick r:id="rId2"/>
                        </a:rPr>
                        <a:t>https://github.com/Naila-elh/CRI_BigDataCourse_2020</a:t>
                      </a:r>
                      <a:endParaRPr lang="fr-F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353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93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47A7B47-7564-42A6-943A-8FD821AC00D7}"/>
              </a:ext>
            </a:extLst>
          </p:cNvPr>
          <p:cNvSpPr txBox="1">
            <a:spLocks/>
          </p:cNvSpPr>
          <p:nvPr/>
        </p:nvSpPr>
        <p:spPr>
          <a:xfrm>
            <a:off x="1981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>
                <a:solidFill>
                  <a:srgbClr val="00B050"/>
                </a:solidFill>
                <a:cs typeface="Times New Roman" panose="02020603050405020304" pitchFamily="18" charset="0"/>
              </a:rPr>
              <a:t>TWITTER API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BD6D2B-C9E7-45C9-A80F-FC0311462955}"/>
              </a:ext>
            </a:extLst>
          </p:cNvPr>
          <p:cNvSpPr txBox="1"/>
          <p:nvPr/>
        </p:nvSpPr>
        <p:spPr>
          <a:xfrm>
            <a:off x="937819" y="1605518"/>
            <a:ext cx="103163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 err="1"/>
              <a:t>Requirements</a:t>
            </a:r>
            <a:r>
              <a:rPr lang="fr-FR" sz="2000" dirty="0"/>
              <a:t>: </a:t>
            </a:r>
            <a:r>
              <a:rPr lang="fr-FR" sz="2000" dirty="0" err="1"/>
              <a:t>create</a:t>
            </a:r>
            <a:r>
              <a:rPr lang="fr-FR" sz="2000" dirty="0"/>
              <a:t> a </a:t>
            </a:r>
            <a:r>
              <a:rPr lang="fr-FR" sz="2000" dirty="0" err="1"/>
              <a:t>developer’s</a:t>
            </a:r>
            <a:r>
              <a:rPr lang="fr-FR" sz="2000" dirty="0"/>
              <a:t> </a:t>
            </a:r>
            <a:r>
              <a:rPr lang="fr-FR" sz="2000" dirty="0" err="1"/>
              <a:t>account</a:t>
            </a:r>
            <a:r>
              <a:rPr lang="fr-FR" sz="2000" dirty="0"/>
              <a:t> on </a:t>
            </a:r>
            <a:r>
              <a:rPr lang="fr-FR" sz="2000" dirty="0">
                <a:hlinkClick r:id="rId2"/>
              </a:rPr>
              <a:t>https://developer.twitter.com/en</a:t>
            </a:r>
            <a:endParaRPr lang="fr-FR" sz="2000" dirty="0"/>
          </a:p>
          <a:p>
            <a:r>
              <a:rPr lang="fr-FR" sz="2000" b="1" dirty="0"/>
              <a:t>Ressources</a:t>
            </a:r>
            <a:r>
              <a:rPr lang="fr-FR" sz="2000" dirty="0"/>
              <a:t>: </a:t>
            </a:r>
          </a:p>
          <a:p>
            <a:pPr marL="285750" indent="-285750">
              <a:buFontTx/>
              <a:buChar char="-"/>
            </a:pPr>
            <a:r>
              <a:rPr lang="fr-FR" sz="2000" dirty="0"/>
              <a:t>Official API documentation: </a:t>
            </a:r>
            <a:r>
              <a:rPr lang="fr-FR" sz="2000" dirty="0">
                <a:hlinkClick r:id="rId3"/>
              </a:rPr>
              <a:t>https://developer.twitter.com/en/docs/twitter-api</a:t>
            </a:r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sz="2000" dirty="0"/>
              <a:t>Python package </a:t>
            </a:r>
            <a:r>
              <a:rPr lang="fr-FR" sz="2000" i="1" dirty="0"/>
              <a:t>tweepy</a:t>
            </a:r>
            <a:r>
              <a:rPr lang="fr-FR" sz="2000" dirty="0"/>
              <a:t>: </a:t>
            </a:r>
            <a:r>
              <a:rPr lang="fr-FR" sz="2000" dirty="0">
                <a:hlinkClick r:id="rId4"/>
              </a:rPr>
              <a:t>http://docs.tweepy.org/en/latest/index.html</a:t>
            </a:r>
            <a:endParaRPr lang="fr-FR" sz="2000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5" name="Picture 2" descr="Twitter — Wikipédia">
            <a:extLst>
              <a:ext uri="{FF2B5EF4-FFF2-40B4-BE49-F238E27FC236}">
                <a16:creationId xmlns:a16="http://schemas.microsoft.com/office/drawing/2014/main" id="{9E94895C-18A2-43F7-9126-DFCF74A55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622" y="507566"/>
            <a:ext cx="1521559" cy="123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B53456E-DB7F-4F35-9751-BBC5C81712BA}"/>
              </a:ext>
            </a:extLst>
          </p:cNvPr>
          <p:cNvSpPr txBox="1"/>
          <p:nvPr/>
        </p:nvSpPr>
        <p:spPr>
          <a:xfrm>
            <a:off x="937819" y="3638751"/>
            <a:ext cx="1031636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00B050"/>
                </a:solidFill>
              </a:rPr>
              <a:t>Some</a:t>
            </a:r>
            <a:r>
              <a:rPr lang="fr-FR" sz="2400" b="1" dirty="0">
                <a:solidFill>
                  <a:srgbClr val="00B050"/>
                </a:solidFill>
              </a:rPr>
              <a:t> </a:t>
            </a:r>
            <a:r>
              <a:rPr lang="fr-FR" sz="2400" b="1" dirty="0" err="1">
                <a:solidFill>
                  <a:srgbClr val="00B050"/>
                </a:solidFill>
              </a:rPr>
              <a:t>requests</a:t>
            </a:r>
            <a:r>
              <a:rPr lang="fr-FR" sz="2400" b="1" dirty="0">
                <a:solidFill>
                  <a:srgbClr val="00B050"/>
                </a:solidFill>
              </a:rPr>
              <a:t> </a:t>
            </a:r>
            <a:r>
              <a:rPr lang="fr-FR" sz="2400" b="1" dirty="0" err="1">
                <a:solidFill>
                  <a:srgbClr val="00B050"/>
                </a:solidFill>
              </a:rPr>
              <a:t>examples</a:t>
            </a:r>
            <a:r>
              <a:rPr lang="fr-FR" sz="2400" b="1" dirty="0">
                <a:solidFill>
                  <a:srgbClr val="00B050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fr-FR" sz="2000" u="sng" dirty="0" err="1"/>
              <a:t>Get</a:t>
            </a:r>
            <a:r>
              <a:rPr lang="fr-FR" sz="2000" u="sng" dirty="0"/>
              <a:t> user timeline</a:t>
            </a:r>
            <a:r>
              <a:rPr lang="fr-FR" sz="2000" dirty="0"/>
              <a:t>: </a:t>
            </a:r>
            <a:r>
              <a:rPr lang="fr-FR" sz="2000" dirty="0" err="1"/>
              <a:t>get</a:t>
            </a:r>
            <a:r>
              <a:rPr lang="fr-FR" sz="2000" dirty="0"/>
              <a:t> </a:t>
            </a:r>
            <a:r>
              <a:rPr lang="fr-FR" sz="2000" dirty="0" err="1"/>
              <a:t>historical</a:t>
            </a:r>
            <a:r>
              <a:rPr lang="fr-FR" sz="2000" dirty="0"/>
              <a:t> data, up to the 3,200 last tweets of a user   </a:t>
            </a:r>
            <a:r>
              <a:rPr lang="fr-FR" sz="2000" i="1" dirty="0"/>
              <a:t>(</a:t>
            </a:r>
            <a:r>
              <a:rPr lang="fr-FR" sz="2000" i="1" dirty="0" err="1"/>
              <a:t>ref</a:t>
            </a:r>
            <a:r>
              <a:rPr lang="fr-FR" sz="2000" i="1" dirty="0"/>
              <a:t>: </a:t>
            </a:r>
            <a:r>
              <a:rPr lang="fr-FR" sz="2000" i="1" dirty="0">
                <a:hlinkClick r:id="rId6"/>
              </a:rPr>
              <a:t>API</a:t>
            </a:r>
            <a:r>
              <a:rPr lang="fr-FR" sz="2000" i="1" dirty="0"/>
              <a:t>  |  </a:t>
            </a:r>
            <a:r>
              <a:rPr lang="fr-FR" sz="2000" i="1" dirty="0">
                <a:hlinkClick r:id="rId7"/>
              </a:rPr>
              <a:t>tweepy</a:t>
            </a:r>
            <a:r>
              <a:rPr lang="fr-FR" sz="2000" i="1" dirty="0"/>
              <a:t> )</a:t>
            </a:r>
          </a:p>
          <a:p>
            <a:pPr marL="285750" indent="-285750">
              <a:buFontTx/>
              <a:buChar char="-"/>
            </a:pPr>
            <a:r>
              <a:rPr lang="fr-FR" sz="2000" u="sng" dirty="0"/>
              <a:t>Streaming</a:t>
            </a:r>
            <a:r>
              <a:rPr lang="fr-FR" sz="2000" dirty="0"/>
              <a:t>: </a:t>
            </a:r>
            <a:r>
              <a:rPr lang="fr-FR" sz="2000" dirty="0" err="1"/>
              <a:t>get</a:t>
            </a:r>
            <a:r>
              <a:rPr lang="fr-FR" sz="2000" dirty="0"/>
              <a:t> real-time </a:t>
            </a:r>
            <a:r>
              <a:rPr lang="fr-FR" sz="2000" dirty="0" err="1"/>
              <a:t>sampled</a:t>
            </a:r>
            <a:r>
              <a:rPr lang="fr-FR" sz="2000" dirty="0"/>
              <a:t> data (1%) + </a:t>
            </a:r>
            <a:r>
              <a:rPr lang="fr-FR" sz="2000" dirty="0" err="1"/>
              <a:t>filter</a:t>
            </a:r>
            <a:r>
              <a:rPr lang="fr-FR" sz="2000" dirty="0"/>
              <a:t>   </a:t>
            </a:r>
            <a:r>
              <a:rPr lang="fr-FR" sz="2000" i="1" dirty="0"/>
              <a:t>(</a:t>
            </a:r>
            <a:r>
              <a:rPr lang="fr-FR" sz="2000" i="1" dirty="0" err="1"/>
              <a:t>ref</a:t>
            </a:r>
            <a:r>
              <a:rPr lang="fr-FR" sz="2000" i="1" dirty="0"/>
              <a:t>: </a:t>
            </a:r>
            <a:r>
              <a:rPr lang="fr-FR" sz="2000" i="1" dirty="0">
                <a:hlinkClick r:id="rId8"/>
              </a:rPr>
              <a:t>API</a:t>
            </a:r>
            <a:r>
              <a:rPr lang="fr-FR" sz="2000" i="1" dirty="0"/>
              <a:t>  |  </a:t>
            </a:r>
            <a:r>
              <a:rPr lang="fr-FR" sz="2000" i="1" dirty="0">
                <a:hlinkClick r:id="rId9"/>
              </a:rPr>
              <a:t>tweepy</a:t>
            </a:r>
            <a:r>
              <a:rPr lang="fr-FR" sz="2000" i="1" dirty="0"/>
              <a:t> )</a:t>
            </a:r>
          </a:p>
          <a:p>
            <a:pPr marL="285750" indent="-285750">
              <a:buFontTx/>
              <a:buChar char="-"/>
            </a:pPr>
            <a:r>
              <a:rPr lang="fr-FR" sz="2000" u="sng" dirty="0" err="1"/>
              <a:t>Lookup</a:t>
            </a:r>
            <a:r>
              <a:rPr lang="fr-FR" sz="2000" u="sng" dirty="0"/>
              <a:t> user</a:t>
            </a:r>
            <a:r>
              <a:rPr lang="fr-FR" sz="2000" dirty="0"/>
              <a:t>: </a:t>
            </a:r>
            <a:r>
              <a:rPr lang="fr-FR" sz="2000" dirty="0" err="1"/>
              <a:t>get</a:t>
            </a:r>
            <a:r>
              <a:rPr lang="fr-FR" sz="2000" dirty="0"/>
              <a:t> information – screen </a:t>
            </a:r>
            <a:r>
              <a:rPr lang="fr-FR" sz="2000" dirty="0" err="1"/>
              <a:t>name</a:t>
            </a:r>
            <a:r>
              <a:rPr lang="fr-FR" sz="2000" dirty="0"/>
              <a:t>, description, profile </a:t>
            </a:r>
            <a:r>
              <a:rPr lang="fr-FR" sz="2000" dirty="0" err="1"/>
              <a:t>picture</a:t>
            </a:r>
            <a:r>
              <a:rPr lang="fr-FR" sz="2000" dirty="0"/>
              <a:t> – on a user   </a:t>
            </a:r>
            <a:r>
              <a:rPr lang="fr-FR" sz="2000" i="1" dirty="0"/>
              <a:t>(</a:t>
            </a:r>
            <a:r>
              <a:rPr lang="fr-FR" sz="2000" i="1" dirty="0" err="1"/>
              <a:t>ref</a:t>
            </a:r>
            <a:r>
              <a:rPr lang="fr-FR" sz="2000" i="1" dirty="0"/>
              <a:t>: </a:t>
            </a:r>
            <a:r>
              <a:rPr lang="fr-FR" sz="2000" i="1" dirty="0">
                <a:hlinkClick r:id="rId10"/>
              </a:rPr>
              <a:t>API</a:t>
            </a:r>
            <a:r>
              <a:rPr lang="fr-FR" sz="2000" i="1" dirty="0"/>
              <a:t>  |  </a:t>
            </a:r>
            <a:r>
              <a:rPr lang="fr-FR" sz="2000" i="1" dirty="0">
                <a:hlinkClick r:id="rId11"/>
              </a:rPr>
              <a:t>tweepy</a:t>
            </a:r>
            <a:r>
              <a:rPr lang="fr-FR" sz="2000" i="1" dirty="0"/>
              <a:t> )</a:t>
            </a:r>
          </a:p>
          <a:p>
            <a:pPr marL="285750" indent="-285750">
              <a:buFontTx/>
              <a:buChar char="-"/>
            </a:pPr>
            <a:r>
              <a:rPr lang="fr-FR" sz="2000" u="sng" dirty="0" err="1"/>
              <a:t>Followers_ids</a:t>
            </a:r>
            <a:r>
              <a:rPr lang="fr-FR" sz="2000" dirty="0"/>
              <a:t>: </a:t>
            </a:r>
            <a:r>
              <a:rPr lang="fr-FR" sz="2000" dirty="0" err="1"/>
              <a:t>get</a:t>
            </a:r>
            <a:r>
              <a:rPr lang="fr-FR" sz="2000" dirty="0"/>
              <a:t> a </a:t>
            </a:r>
            <a:r>
              <a:rPr lang="fr-FR" sz="2000" dirty="0" err="1"/>
              <a:t>user’s</a:t>
            </a:r>
            <a:r>
              <a:rPr lang="fr-FR" sz="2000" dirty="0"/>
              <a:t> followers   </a:t>
            </a:r>
            <a:r>
              <a:rPr lang="fr-FR" sz="2000" i="1" dirty="0"/>
              <a:t>(</a:t>
            </a:r>
            <a:r>
              <a:rPr lang="fr-FR" sz="2000" i="1" dirty="0" err="1"/>
              <a:t>ref</a:t>
            </a:r>
            <a:r>
              <a:rPr lang="fr-FR" sz="2000" i="1" dirty="0"/>
              <a:t>: </a:t>
            </a:r>
            <a:r>
              <a:rPr lang="fr-FR" sz="2000" i="1" dirty="0">
                <a:hlinkClick r:id="rId12"/>
              </a:rPr>
              <a:t>API</a:t>
            </a:r>
            <a:r>
              <a:rPr lang="fr-FR" sz="2000" i="1" dirty="0"/>
              <a:t>  |  </a:t>
            </a:r>
            <a:r>
              <a:rPr lang="fr-FR" sz="2000" i="1" dirty="0">
                <a:hlinkClick r:id="rId13"/>
              </a:rPr>
              <a:t>tweepy</a:t>
            </a:r>
            <a:r>
              <a:rPr lang="fr-FR" sz="2000" i="1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53335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47A7B47-7564-42A6-943A-8FD821AC00D7}"/>
              </a:ext>
            </a:extLst>
          </p:cNvPr>
          <p:cNvSpPr txBox="1">
            <a:spLocks/>
          </p:cNvSpPr>
          <p:nvPr/>
        </p:nvSpPr>
        <p:spPr>
          <a:xfrm>
            <a:off x="1981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>
                <a:solidFill>
                  <a:srgbClr val="00B050"/>
                </a:solidFill>
                <a:cs typeface="Times New Roman" panose="02020603050405020304" pitchFamily="18" charset="0"/>
              </a:rPr>
              <a:t>TWITTER API</a:t>
            </a:r>
          </a:p>
        </p:txBody>
      </p:sp>
      <p:pic>
        <p:nvPicPr>
          <p:cNvPr id="5" name="Picture 2" descr="Twitter — Wikipédia">
            <a:extLst>
              <a:ext uri="{FF2B5EF4-FFF2-40B4-BE49-F238E27FC236}">
                <a16:creationId xmlns:a16="http://schemas.microsoft.com/office/drawing/2014/main" id="{9E94895C-18A2-43F7-9126-DFCF74A55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622" y="507566"/>
            <a:ext cx="1521559" cy="123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B53456E-DB7F-4F35-9751-BBC5C81712BA}"/>
              </a:ext>
            </a:extLst>
          </p:cNvPr>
          <p:cNvSpPr txBox="1"/>
          <p:nvPr/>
        </p:nvSpPr>
        <p:spPr>
          <a:xfrm>
            <a:off x="1013320" y="896007"/>
            <a:ext cx="103163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fr-FR" i="1" u="sng" dirty="0"/>
          </a:p>
          <a:p>
            <a:r>
              <a:rPr lang="fr-FR" dirty="0">
                <a:sym typeface="Wingdings" panose="05000000000000000000" pitchFamily="2" charset="2"/>
              </a:rPr>
              <a:t> Tweets as </a:t>
            </a:r>
            <a:r>
              <a:rPr lang="fr-FR" b="1" dirty="0" err="1">
                <a:sym typeface="Wingdings" panose="05000000000000000000" pitchFamily="2" charset="2"/>
              </a:rPr>
              <a:t>json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objects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6FBD739-EE53-439B-AD3E-FB4C05B4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741922"/>
            <a:ext cx="8022949" cy="492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4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47A7B47-7564-42A6-943A-8FD821AC00D7}"/>
              </a:ext>
            </a:extLst>
          </p:cNvPr>
          <p:cNvSpPr txBox="1">
            <a:spLocks/>
          </p:cNvSpPr>
          <p:nvPr/>
        </p:nvSpPr>
        <p:spPr>
          <a:xfrm>
            <a:off x="1981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>
                <a:solidFill>
                  <a:srgbClr val="00B050"/>
                </a:solidFill>
                <a:cs typeface="Times New Roman" panose="02020603050405020304" pitchFamily="18" charset="0"/>
              </a:rPr>
              <a:t>TWITTER API</a:t>
            </a:r>
          </a:p>
        </p:txBody>
      </p:sp>
      <p:pic>
        <p:nvPicPr>
          <p:cNvPr id="5" name="Picture 2" descr="Twitter — Wikipédia">
            <a:extLst>
              <a:ext uri="{FF2B5EF4-FFF2-40B4-BE49-F238E27FC236}">
                <a16:creationId xmlns:a16="http://schemas.microsoft.com/office/drawing/2014/main" id="{9E94895C-18A2-43F7-9126-DFCF74A55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622" y="507566"/>
            <a:ext cx="1521559" cy="123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22568EC-6ABD-4A90-9351-0C749C4ABBF6}"/>
              </a:ext>
            </a:extLst>
          </p:cNvPr>
          <p:cNvSpPr txBox="1"/>
          <p:nvPr/>
        </p:nvSpPr>
        <p:spPr>
          <a:xfrm>
            <a:off x="545059" y="2753023"/>
            <a:ext cx="2828925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Streaming</a:t>
            </a:r>
            <a:r>
              <a:rPr lang="fr-FR" dirty="0"/>
              <a:t> </a:t>
            </a:r>
          </a:p>
          <a:p>
            <a:pPr algn="ctr"/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Filter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Île-de-France</a:t>
            </a:r>
          </a:p>
          <a:p>
            <a:pPr algn="ctr"/>
            <a:r>
              <a:rPr lang="fr-FR" dirty="0" err="1"/>
              <a:t>Collecting</a:t>
            </a:r>
            <a:r>
              <a:rPr lang="fr-FR" dirty="0"/>
              <a:t> 30 651 </a:t>
            </a:r>
            <a:r>
              <a:rPr lang="fr-FR" dirty="0" err="1"/>
              <a:t>users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8F3780-D198-486D-BEA4-32791A5129C7}"/>
              </a:ext>
            </a:extLst>
          </p:cNvPr>
          <p:cNvSpPr txBox="1"/>
          <p:nvPr/>
        </p:nvSpPr>
        <p:spPr>
          <a:xfrm>
            <a:off x="4737534" y="2753023"/>
            <a:ext cx="2828925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Timelines</a:t>
            </a:r>
            <a:r>
              <a:rPr lang="fr-FR" dirty="0"/>
              <a:t> </a:t>
            </a:r>
          </a:p>
          <a:p>
            <a:pPr algn="ctr"/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the 30,651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fr-FR" dirty="0" err="1"/>
              <a:t>Historical</a:t>
            </a:r>
            <a:r>
              <a:rPr lang="fr-FR" dirty="0"/>
              <a:t> data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7B4952-8EFD-4F56-86B1-6EB1E4EBD257}"/>
              </a:ext>
            </a:extLst>
          </p:cNvPr>
          <p:cNvSpPr txBox="1"/>
          <p:nvPr/>
        </p:nvSpPr>
        <p:spPr>
          <a:xfrm>
            <a:off x="6051586" y="4149330"/>
            <a:ext cx="2828925" cy="861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rgbClr val="00B050"/>
                </a:solidFill>
              </a:rPr>
              <a:t>Updating</a:t>
            </a:r>
            <a:r>
              <a:rPr lang="fr-FR" b="1" dirty="0">
                <a:solidFill>
                  <a:srgbClr val="00B050"/>
                </a:solidFill>
              </a:rPr>
              <a:t> timelines</a:t>
            </a:r>
            <a:r>
              <a:rPr lang="fr-FR" dirty="0"/>
              <a:t> </a:t>
            </a:r>
          </a:p>
          <a:p>
            <a:pPr algn="ctr"/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the 30,651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fr-FR" sz="1400" dirty="0"/>
              <a:t>Dernière actualisation: 26/10/2020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F323B37-95C0-41E8-8884-6415A40FCF10}"/>
              </a:ext>
            </a:extLst>
          </p:cNvPr>
          <p:cNvSpPr txBox="1"/>
          <p:nvPr/>
        </p:nvSpPr>
        <p:spPr>
          <a:xfrm>
            <a:off x="8880511" y="2757407"/>
            <a:ext cx="2828925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Data </a:t>
            </a:r>
            <a:r>
              <a:rPr lang="fr-FR" b="1" dirty="0" err="1">
                <a:solidFill>
                  <a:srgbClr val="00B050"/>
                </a:solidFill>
              </a:rPr>
              <a:t>cleaning</a:t>
            </a: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55M of tweets</a:t>
            </a:r>
          </a:p>
          <a:p>
            <a:pPr algn="ctr"/>
            <a:r>
              <a:rPr lang="fr-FR" dirty="0" err="1"/>
              <a:t>Symptoms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5D50DEC4-8068-4E66-93C3-1AD6B0FB7AC4}"/>
              </a:ext>
            </a:extLst>
          </p:cNvPr>
          <p:cNvSpPr/>
          <p:nvPr/>
        </p:nvSpPr>
        <p:spPr>
          <a:xfrm>
            <a:off x="7666273" y="3007723"/>
            <a:ext cx="1114425" cy="4654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E484409-C7D4-4E4E-9796-1EF6D346E308}"/>
              </a:ext>
            </a:extLst>
          </p:cNvPr>
          <p:cNvSpPr/>
          <p:nvPr/>
        </p:nvSpPr>
        <p:spPr>
          <a:xfrm>
            <a:off x="3523295" y="2981970"/>
            <a:ext cx="1114425" cy="4654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virage 13">
            <a:extLst>
              <a:ext uri="{FF2B5EF4-FFF2-40B4-BE49-F238E27FC236}">
                <a16:creationId xmlns:a16="http://schemas.microsoft.com/office/drawing/2014/main" id="{85FD0392-A1AC-4FA7-BD52-77866368CB6C}"/>
              </a:ext>
            </a:extLst>
          </p:cNvPr>
          <p:cNvSpPr/>
          <p:nvPr/>
        </p:nvSpPr>
        <p:spPr>
          <a:xfrm rot="16200000" flipV="1">
            <a:off x="9351248" y="3464534"/>
            <a:ext cx="801132" cy="1410618"/>
          </a:xfrm>
          <a:prstGeom prst="bentArrow">
            <a:avLst>
              <a:gd name="adj1" fmla="val 13912"/>
              <a:gd name="adj2" fmla="val 18070"/>
              <a:gd name="adj3" fmla="val 30596"/>
              <a:gd name="adj4" fmla="val 4168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F96DB7A-C838-4CFB-A379-0EED87E27949}"/>
              </a:ext>
            </a:extLst>
          </p:cNvPr>
          <p:cNvSpPr txBox="1"/>
          <p:nvPr/>
        </p:nvSpPr>
        <p:spPr>
          <a:xfrm>
            <a:off x="993815" y="1216899"/>
            <a:ext cx="103163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fr-FR" i="1" u="sng" dirty="0"/>
          </a:p>
          <a:p>
            <a:r>
              <a:rPr lang="fr-FR" dirty="0">
                <a:sym typeface="Wingdings" panose="05000000000000000000" pitchFamily="2" charset="2"/>
              </a:rPr>
              <a:t>How </a:t>
            </a:r>
            <a:r>
              <a:rPr lang="fr-FR" dirty="0" err="1">
                <a:sym typeface="Wingdings" panose="05000000000000000000" pitchFamily="2" charset="2"/>
              </a:rPr>
              <a:t>we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collected</a:t>
            </a:r>
            <a:r>
              <a:rPr lang="fr-FR" dirty="0">
                <a:sym typeface="Wingdings" panose="05000000000000000000" pitchFamily="2" charset="2"/>
              </a:rPr>
              <a:t> the tweets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graphicFrame>
        <p:nvGraphicFramePr>
          <p:cNvPr id="16" name="Tableau 2">
            <a:extLst>
              <a:ext uri="{FF2B5EF4-FFF2-40B4-BE49-F238E27FC236}">
                <a16:creationId xmlns:a16="http://schemas.microsoft.com/office/drawing/2014/main" id="{B8DC2B4B-5BF2-4A3C-9807-DE569AC85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509363"/>
              </p:ext>
            </p:extLst>
          </p:nvPr>
        </p:nvGraphicFramePr>
        <p:xfrm>
          <a:off x="2233128" y="5979594"/>
          <a:ext cx="7636916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36916">
                  <a:extLst>
                    <a:ext uri="{9D8B030D-6E8A-4147-A177-3AD203B41FA5}">
                      <a16:colId xmlns:a16="http://schemas.microsoft.com/office/drawing/2014/main" val="3954083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SOME CODE EXAMPLE:</a:t>
                      </a:r>
                      <a:r>
                        <a:rPr lang="fr-FR" b="0" dirty="0"/>
                        <a:t> </a:t>
                      </a:r>
                      <a:r>
                        <a:rPr lang="fr-FR" b="0" dirty="0">
                          <a:hlinkClick r:id="rId3"/>
                        </a:rPr>
                        <a:t>streaming api</a:t>
                      </a:r>
                      <a:r>
                        <a:rPr lang="fr-FR" b="0" dirty="0"/>
                        <a:t> ; </a:t>
                      </a:r>
                      <a:r>
                        <a:rPr lang="fr-FR" b="0" dirty="0" err="1">
                          <a:hlinkClick r:id="rId4"/>
                        </a:rPr>
                        <a:t>get_timeline</a:t>
                      </a:r>
                      <a:r>
                        <a:rPr lang="fr-FR" b="0" dirty="0">
                          <a:hlinkClick r:id="rId4"/>
                        </a:rPr>
                        <a:t> api</a:t>
                      </a:r>
                      <a:endParaRPr lang="fr-F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353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26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47A7B47-7564-42A6-943A-8FD821AC00D7}"/>
              </a:ext>
            </a:extLst>
          </p:cNvPr>
          <p:cNvSpPr txBox="1">
            <a:spLocks/>
          </p:cNvSpPr>
          <p:nvPr/>
        </p:nvSpPr>
        <p:spPr>
          <a:xfrm>
            <a:off x="1981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>
                <a:solidFill>
                  <a:srgbClr val="00B050"/>
                </a:solidFill>
                <a:cs typeface="Times New Roman" panose="02020603050405020304" pitchFamily="18" charset="0"/>
              </a:rPr>
              <a:t>DATA ANALYSIS</a:t>
            </a:r>
          </a:p>
        </p:txBody>
      </p:sp>
      <p:graphicFrame>
        <p:nvGraphicFramePr>
          <p:cNvPr id="16" name="Tableau 2">
            <a:extLst>
              <a:ext uri="{FF2B5EF4-FFF2-40B4-BE49-F238E27FC236}">
                <a16:creationId xmlns:a16="http://schemas.microsoft.com/office/drawing/2014/main" id="{B8DC2B4B-5BF2-4A3C-9807-DE569AC85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834804"/>
              </p:ext>
            </p:extLst>
          </p:nvPr>
        </p:nvGraphicFramePr>
        <p:xfrm>
          <a:off x="2032000" y="6074673"/>
          <a:ext cx="8128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54083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HANDS ON! </a:t>
                      </a:r>
                      <a:r>
                        <a:rPr lang="en-US" dirty="0">
                          <a:hlinkClick r:id="rId2"/>
                        </a:rPr>
                        <a:t>Notebook 3 - Data analysis and visualization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353575"/>
                  </a:ext>
                </a:extLst>
              </a:tr>
            </a:tbl>
          </a:graphicData>
        </a:graphic>
      </p:graphicFrame>
      <p:sp>
        <p:nvSpPr>
          <p:cNvPr id="17" name="ZoneTexte 16">
            <a:extLst>
              <a:ext uri="{FF2B5EF4-FFF2-40B4-BE49-F238E27FC236}">
                <a16:creationId xmlns:a16="http://schemas.microsoft.com/office/drawing/2014/main" id="{F4C529D1-CC81-4C55-8C7D-2E53FA8E291F}"/>
              </a:ext>
            </a:extLst>
          </p:cNvPr>
          <p:cNvSpPr txBox="1"/>
          <p:nvPr/>
        </p:nvSpPr>
        <p:spPr>
          <a:xfrm>
            <a:off x="1091092" y="1155556"/>
            <a:ext cx="84775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Aim: </a:t>
            </a:r>
            <a:r>
              <a:rPr lang="fr-FR" sz="2000" dirty="0" err="1"/>
              <a:t>getting</a:t>
            </a:r>
            <a:r>
              <a:rPr lang="fr-FR" sz="2000" dirty="0"/>
              <a:t> the tweets of people </a:t>
            </a:r>
            <a:r>
              <a:rPr lang="fr-FR" sz="2000" dirty="0" err="1"/>
              <a:t>talking</a:t>
            </a:r>
            <a:r>
              <a:rPr lang="fr-FR" sz="2000" dirty="0"/>
              <a:t> about </a:t>
            </a:r>
            <a:r>
              <a:rPr lang="fr-FR" sz="2000" dirty="0" err="1"/>
              <a:t>their</a:t>
            </a:r>
            <a:r>
              <a:rPr lang="fr-FR" sz="2000" dirty="0"/>
              <a:t> </a:t>
            </a:r>
            <a:r>
              <a:rPr lang="fr-FR" sz="2000" dirty="0" err="1"/>
              <a:t>symptoms</a:t>
            </a:r>
            <a:r>
              <a:rPr lang="fr-FR" sz="2000" dirty="0"/>
              <a:t>.</a:t>
            </a:r>
          </a:p>
          <a:p>
            <a:endParaRPr lang="fr-FR" sz="2000" dirty="0"/>
          </a:p>
          <a:p>
            <a:r>
              <a:rPr lang="fr-FR" sz="2000" b="1" dirty="0" err="1">
                <a:solidFill>
                  <a:srgbClr val="00B050"/>
                </a:solidFill>
              </a:rPr>
              <a:t>Preprocessing</a:t>
            </a:r>
            <a:r>
              <a:rPr lang="fr-FR" sz="2000" b="1" dirty="0">
                <a:solidFill>
                  <a:srgbClr val="00B050"/>
                </a:solidFill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fr-FR" sz="2000" dirty="0" err="1"/>
              <a:t>Remove</a:t>
            </a:r>
            <a:r>
              <a:rPr lang="fr-FR" sz="2000" dirty="0"/>
              <a:t> retweets (</a:t>
            </a:r>
            <a:r>
              <a:rPr lang="fr-FR" sz="2000" dirty="0" err="1"/>
              <a:t>half</a:t>
            </a:r>
            <a:r>
              <a:rPr lang="fr-FR" sz="2000" dirty="0"/>
              <a:t> of the </a:t>
            </a:r>
            <a:r>
              <a:rPr lang="fr-FR" sz="2000" dirty="0" err="1"/>
              <a:t>dataset</a:t>
            </a:r>
            <a:r>
              <a:rPr lang="fr-FR" sz="2000" dirty="0"/>
              <a:t>)</a:t>
            </a:r>
          </a:p>
          <a:p>
            <a:pPr marL="342900" indent="-342900">
              <a:buFontTx/>
              <a:buChar char="-"/>
            </a:pPr>
            <a:r>
              <a:rPr lang="fr-FR" sz="2000" dirty="0" err="1"/>
              <a:t>Remove</a:t>
            </a:r>
            <a:r>
              <a:rPr lang="fr-FR" sz="2000" dirty="0"/>
              <a:t> mentions (@mention) and url ([url])</a:t>
            </a:r>
          </a:p>
          <a:p>
            <a:pPr marL="342900" indent="-342900">
              <a:buFontTx/>
              <a:buChar char="-"/>
            </a:pPr>
            <a:r>
              <a:rPr lang="fr-FR" sz="2000" dirty="0" err="1"/>
              <a:t>Dictionary</a:t>
            </a:r>
            <a:r>
              <a:rPr lang="fr-FR" sz="2000" dirty="0"/>
              <a:t> of </a:t>
            </a:r>
            <a:r>
              <a:rPr lang="fr-FR" sz="2000" dirty="0" err="1"/>
              <a:t>symptoms</a:t>
            </a:r>
            <a:endParaRPr lang="fr-FR" sz="20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39C8367-2491-40F4-8DF0-1F4A9B1F805D}"/>
              </a:ext>
            </a:extLst>
          </p:cNvPr>
          <p:cNvSpPr txBox="1"/>
          <p:nvPr/>
        </p:nvSpPr>
        <p:spPr>
          <a:xfrm>
            <a:off x="2078911" y="3428519"/>
            <a:ext cx="8034177" cy="2308324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fr-FR" b="1" dirty="0" err="1">
                <a:solidFill>
                  <a:srgbClr val="00B050"/>
                </a:solidFill>
              </a:rPr>
              <a:t>Symptoms</a:t>
            </a:r>
            <a:r>
              <a:rPr lang="fr-FR" b="1" dirty="0">
                <a:solidFill>
                  <a:srgbClr val="00B050"/>
                </a:solidFill>
              </a:rPr>
              <a:t>:</a:t>
            </a:r>
          </a:p>
          <a:p>
            <a:pPr marL="285750" indent="-285750" algn="just">
              <a:buFontTx/>
              <a:buChar char="-"/>
            </a:pPr>
            <a:r>
              <a:rPr lang="fr-FR" dirty="0" err="1"/>
              <a:t>Cough</a:t>
            </a:r>
            <a:r>
              <a:rPr lang="fr-FR" dirty="0"/>
              <a:t> (toux, tousse)</a:t>
            </a:r>
          </a:p>
          <a:p>
            <a:pPr marL="285750" indent="-285750" algn="just">
              <a:buFontTx/>
              <a:buChar char="-"/>
            </a:pPr>
            <a:r>
              <a:rPr lang="fr-FR" dirty="0"/>
              <a:t>Fever (fièvre)</a:t>
            </a:r>
          </a:p>
          <a:p>
            <a:pPr marL="285750" indent="-285750" algn="just">
              <a:buFontTx/>
              <a:buChar char="-"/>
            </a:pPr>
            <a:r>
              <a:rPr lang="fr-FR" dirty="0"/>
              <a:t>Sore </a:t>
            </a:r>
            <a:r>
              <a:rPr lang="fr-FR" dirty="0" err="1"/>
              <a:t>throat</a:t>
            </a:r>
            <a:r>
              <a:rPr lang="fr-FR" dirty="0"/>
              <a:t> (maux de gorge, mal à la gorge)</a:t>
            </a:r>
          </a:p>
          <a:p>
            <a:pPr marL="285750" indent="-285750" algn="just">
              <a:buFontTx/>
              <a:buChar char="-"/>
            </a:pPr>
            <a:r>
              <a:rPr lang="fr-FR" dirty="0" err="1"/>
              <a:t>Headache</a:t>
            </a:r>
            <a:r>
              <a:rPr lang="fr-FR" dirty="0"/>
              <a:t> (mal de tête, mal à la tête, mal de crâne)</a:t>
            </a:r>
          </a:p>
          <a:p>
            <a:pPr marL="285750" indent="-285750" algn="just">
              <a:buFontTx/>
              <a:buChar char="-"/>
            </a:pPr>
            <a:r>
              <a:rPr lang="fr-FR" dirty="0" err="1"/>
              <a:t>Breathing</a:t>
            </a:r>
            <a:r>
              <a:rPr lang="fr-FR" dirty="0"/>
              <a:t> </a:t>
            </a:r>
            <a:r>
              <a:rPr lang="fr-FR" dirty="0" err="1"/>
              <a:t>difficulties</a:t>
            </a:r>
            <a:r>
              <a:rPr lang="fr-FR" dirty="0"/>
              <a:t> (difficultés à respirer, difficultés respiratoires, mal à respirer)</a:t>
            </a:r>
          </a:p>
          <a:p>
            <a:pPr marL="285750" indent="-285750" algn="just">
              <a:buFontTx/>
              <a:buChar char="-"/>
            </a:pPr>
            <a:r>
              <a:rPr lang="fr-FR" dirty="0" err="1"/>
              <a:t>Loss</a:t>
            </a:r>
            <a:r>
              <a:rPr lang="fr-FR" dirty="0"/>
              <a:t> of taste and </a:t>
            </a:r>
            <a:r>
              <a:rPr lang="fr-FR" dirty="0" err="1"/>
              <a:t>smell</a:t>
            </a:r>
            <a:r>
              <a:rPr lang="fr-FR" dirty="0"/>
              <a:t> (perte du goût, perte de l’odorat)</a:t>
            </a:r>
          </a:p>
          <a:p>
            <a:pPr marL="285750" indent="-285750" algn="just">
              <a:buFontTx/>
              <a:buChar char="-"/>
            </a:pPr>
            <a:r>
              <a:rPr lang="fr-FR" dirty="0" err="1"/>
              <a:t>Symptom</a:t>
            </a:r>
            <a:r>
              <a:rPr lang="fr-FR" dirty="0"/>
              <a:t> (symptôme)</a:t>
            </a:r>
          </a:p>
        </p:txBody>
      </p:sp>
    </p:spTree>
    <p:extLst>
      <p:ext uri="{BB962C8B-B14F-4D97-AF65-F5344CB8AC3E}">
        <p14:creationId xmlns:p14="http://schemas.microsoft.com/office/powerpoint/2010/main" val="371010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47A7B47-7564-42A6-943A-8FD821AC00D7}"/>
              </a:ext>
            </a:extLst>
          </p:cNvPr>
          <p:cNvSpPr txBox="1">
            <a:spLocks/>
          </p:cNvSpPr>
          <p:nvPr/>
        </p:nvSpPr>
        <p:spPr>
          <a:xfrm>
            <a:off x="1981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>
                <a:solidFill>
                  <a:srgbClr val="00B050"/>
                </a:solidFill>
                <a:cs typeface="Times New Roman" panose="02020603050405020304" pitchFamily="18" charset="0"/>
              </a:rPr>
              <a:t>CITIZEN SCIENCE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4C529D1-CC81-4C55-8C7D-2E53FA8E291F}"/>
              </a:ext>
            </a:extLst>
          </p:cNvPr>
          <p:cNvSpPr txBox="1"/>
          <p:nvPr/>
        </p:nvSpPr>
        <p:spPr>
          <a:xfrm>
            <a:off x="1624497" y="1497172"/>
            <a:ext cx="847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Issue: </a:t>
            </a:r>
            <a:r>
              <a:rPr lang="fr-FR" sz="2000" dirty="0" err="1"/>
              <a:t>many</a:t>
            </a:r>
            <a:r>
              <a:rPr lang="fr-FR" sz="2000" dirty="0"/>
              <a:t> </a:t>
            </a:r>
            <a:r>
              <a:rPr lang="fr-FR" sz="2000" b="1" dirty="0"/>
              <a:t>false positives</a:t>
            </a:r>
            <a:r>
              <a:rPr lang="fr-FR" sz="2000" dirty="0"/>
              <a:t> in </a:t>
            </a:r>
            <a:r>
              <a:rPr lang="fr-FR" sz="2000" dirty="0" err="1"/>
              <a:t>our</a:t>
            </a:r>
            <a:r>
              <a:rPr lang="fr-FR" sz="2000" dirty="0"/>
              <a:t> tweets </a:t>
            </a:r>
            <a:r>
              <a:rPr lang="fr-FR" sz="2000" dirty="0" err="1"/>
              <a:t>mentioning</a:t>
            </a:r>
            <a:r>
              <a:rPr lang="fr-FR" sz="2000" dirty="0"/>
              <a:t> </a:t>
            </a:r>
            <a:r>
              <a:rPr lang="fr-FR" sz="2000" dirty="0" err="1"/>
              <a:t>symptoms</a:t>
            </a:r>
            <a:endParaRPr lang="fr-FR" sz="2000" dirty="0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06B5B34-A9B9-44C1-945C-CE47641E06DF}"/>
              </a:ext>
            </a:extLst>
          </p:cNvPr>
          <p:cNvSpPr/>
          <p:nvPr/>
        </p:nvSpPr>
        <p:spPr>
          <a:xfrm rot="8129241">
            <a:off x="2725619" y="2950482"/>
            <a:ext cx="1455891" cy="4654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E1A5A999-E26C-4671-8D68-6A3622E08504}"/>
              </a:ext>
            </a:extLst>
          </p:cNvPr>
          <p:cNvSpPr/>
          <p:nvPr/>
        </p:nvSpPr>
        <p:spPr>
          <a:xfrm rot="5400000">
            <a:off x="5538787" y="3069557"/>
            <a:ext cx="1114425" cy="4654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260F673D-A28B-4B5D-95DE-9819051E1EB7}"/>
              </a:ext>
            </a:extLst>
          </p:cNvPr>
          <p:cNvSpPr/>
          <p:nvPr/>
        </p:nvSpPr>
        <p:spPr>
          <a:xfrm rot="3126589">
            <a:off x="8333642" y="2907894"/>
            <a:ext cx="1427541" cy="4183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99E90B4-7EC4-4C9A-BEF9-D8449CE22796}"/>
              </a:ext>
            </a:extLst>
          </p:cNvPr>
          <p:cNvSpPr txBox="1"/>
          <p:nvPr/>
        </p:nvSpPr>
        <p:spPr>
          <a:xfrm>
            <a:off x="8199697" y="3931368"/>
            <a:ext cx="3732173" cy="18774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General news</a:t>
            </a:r>
            <a:r>
              <a:rPr lang="fr-FR" dirty="0"/>
              <a:t> </a:t>
            </a:r>
          </a:p>
          <a:p>
            <a:pPr algn="ctr"/>
            <a:r>
              <a:rPr lang="fr-FR" sz="1400" i="1" dirty="0"/>
              <a:t>« 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En cas de fièvre, privilégiez le paracétamol. En effet, les anti-inflammatoires comme l’ibuprofène, de part leur mécanisme d’action, peuvent aggraver l’infection ! 🦠 En cas de doute, demandez conseil à un professionnel de #santé 👨\u200d⚕️👩\u200d🔬 #COVIDー19 [url] »</a:t>
            </a:r>
            <a:endParaRPr kumimoji="0" lang="fr-FR" altLang="fr-FR" sz="1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2AFA90DF-5DA9-42C6-9316-2321869E2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967429"/>
              </p:ext>
            </p:extLst>
          </p:nvPr>
        </p:nvGraphicFramePr>
        <p:xfrm>
          <a:off x="804661" y="4504327"/>
          <a:ext cx="7048500" cy="365760"/>
        </p:xfrm>
        <a:graphic>
          <a:graphicData uri="http://schemas.openxmlformats.org/drawingml/2006/table">
            <a:tbl>
              <a:tblPr/>
              <a:tblGrid>
                <a:gridCol w="7048500">
                  <a:extLst>
                    <a:ext uri="{9D8B030D-6E8A-4147-A177-3AD203B41FA5}">
                      <a16:colId xmlns:a16="http://schemas.microsoft.com/office/drawing/2014/main" val="4125208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endParaRPr lang="fr-FR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807728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D1339CB7-82EB-4AB7-A196-DAE789B06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61" y="45038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A5C0736-E175-41ED-8A3B-9329A80D5935}"/>
              </a:ext>
            </a:extLst>
          </p:cNvPr>
          <p:cNvSpPr txBox="1"/>
          <p:nvPr/>
        </p:nvSpPr>
        <p:spPr>
          <a:xfrm>
            <a:off x="3992304" y="4211463"/>
            <a:ext cx="387171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NOT a </a:t>
            </a:r>
            <a:r>
              <a:rPr lang="fr-FR" b="1" dirty="0" err="1">
                <a:solidFill>
                  <a:srgbClr val="00B050"/>
                </a:solidFill>
              </a:rPr>
              <a:t>symptom</a:t>
            </a:r>
            <a:endParaRPr lang="fr-FR" dirty="0"/>
          </a:p>
          <a:p>
            <a:pPr algn="ctr"/>
            <a:r>
              <a:rPr lang="fr-FR" sz="1400" i="1" dirty="0"/>
              <a:t>« </a:t>
            </a:r>
            <a:r>
              <a:rPr lang="fr-FR" sz="1400" i="1" dirty="0" err="1">
                <a:effectLst/>
              </a:rPr>
              <a:t>Jcrois</a:t>
            </a:r>
            <a:r>
              <a:rPr lang="fr-FR" sz="1400" i="1" dirty="0">
                <a:effectLst/>
              </a:rPr>
              <a:t> j’ai trop rigoler </a:t>
            </a:r>
            <a:r>
              <a:rPr lang="fr-FR" sz="1400" i="1" dirty="0" err="1">
                <a:effectLst/>
              </a:rPr>
              <a:t>ojd</a:t>
            </a:r>
            <a:r>
              <a:rPr lang="fr-FR" sz="1400" i="1" dirty="0">
                <a:effectLst/>
              </a:rPr>
              <a:t> j’ai mal à la gorge »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66EE84A-2B5C-4D37-B952-D6D142D59D43}"/>
              </a:ext>
            </a:extLst>
          </p:cNvPr>
          <p:cNvSpPr txBox="1"/>
          <p:nvPr/>
        </p:nvSpPr>
        <p:spPr>
          <a:xfrm>
            <a:off x="260130" y="3931368"/>
            <a:ext cx="3332189" cy="16619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rgbClr val="00B050"/>
                </a:solidFill>
              </a:rPr>
              <a:t>Symptom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before</a:t>
            </a:r>
            <a:endParaRPr lang="fr-FR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i="1" dirty="0">
                <a:solidFill>
                  <a:srgbClr val="000000"/>
                </a:solidFill>
              </a:rPr>
              <a:t>« 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@mention J\'ai eu beaucoup de symptômes.. fin Février 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debut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Mars, fin Mars (essoufflement quoi que je fasse) je suis donc allée chez le 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medecin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"c\'est le stress" 😫 je me reconnais dans ce 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Tread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..’ »</a:t>
            </a:r>
            <a:endParaRPr kumimoji="0" lang="fr-FR" altLang="fr-FR" sz="3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561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47A7B47-7564-42A6-943A-8FD821AC00D7}"/>
              </a:ext>
            </a:extLst>
          </p:cNvPr>
          <p:cNvSpPr txBox="1">
            <a:spLocks/>
          </p:cNvSpPr>
          <p:nvPr/>
        </p:nvSpPr>
        <p:spPr>
          <a:xfrm>
            <a:off x="1981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>
                <a:solidFill>
                  <a:srgbClr val="00B050"/>
                </a:solidFill>
                <a:cs typeface="Times New Roman" panose="02020603050405020304" pitchFamily="18" charset="0"/>
              </a:rPr>
              <a:t>CITIZEN SCIENCE</a:t>
            </a:r>
          </a:p>
        </p:txBody>
      </p:sp>
      <p:graphicFrame>
        <p:nvGraphicFramePr>
          <p:cNvPr id="16" name="Tableau 2">
            <a:extLst>
              <a:ext uri="{FF2B5EF4-FFF2-40B4-BE49-F238E27FC236}">
                <a16:creationId xmlns:a16="http://schemas.microsoft.com/office/drawing/2014/main" id="{B8DC2B4B-5BF2-4A3C-9807-DE569AC85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060021"/>
              </p:ext>
            </p:extLst>
          </p:nvPr>
        </p:nvGraphicFramePr>
        <p:xfrm>
          <a:off x="2032001" y="6212191"/>
          <a:ext cx="8128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54083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Citizen science platform: </a:t>
                      </a:r>
                      <a:r>
                        <a:rPr lang="fr-FR" dirty="0">
                          <a:hlinkClick r:id="rId2"/>
                        </a:rPr>
                        <a:t>https://covid-twitter.thecommons.science/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353575"/>
                  </a:ext>
                </a:extLst>
              </a:tr>
            </a:tbl>
          </a:graphicData>
        </a:graphic>
      </p:graphicFrame>
      <p:pic>
        <p:nvPicPr>
          <p:cNvPr id="18" name="Image 17">
            <a:extLst>
              <a:ext uri="{FF2B5EF4-FFF2-40B4-BE49-F238E27FC236}">
                <a16:creationId xmlns:a16="http://schemas.microsoft.com/office/drawing/2014/main" id="{8D75C958-B9FF-4A07-B5E0-9CBBFDF0C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72" y="1124744"/>
            <a:ext cx="10165056" cy="468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3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47A7B47-7564-42A6-943A-8FD821AC00D7}"/>
              </a:ext>
            </a:extLst>
          </p:cNvPr>
          <p:cNvSpPr txBox="1">
            <a:spLocks/>
          </p:cNvSpPr>
          <p:nvPr/>
        </p:nvSpPr>
        <p:spPr>
          <a:xfrm>
            <a:off x="1981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>
                <a:solidFill>
                  <a:srgbClr val="00B050"/>
                </a:solidFill>
                <a:cs typeface="Times New Roman" panose="02020603050405020304" pitchFamily="18" charset="0"/>
              </a:rPr>
              <a:t>CLASSIFICATION</a:t>
            </a:r>
          </a:p>
        </p:txBody>
      </p:sp>
      <p:graphicFrame>
        <p:nvGraphicFramePr>
          <p:cNvPr id="16" name="Tableau 2">
            <a:extLst>
              <a:ext uri="{FF2B5EF4-FFF2-40B4-BE49-F238E27FC236}">
                <a16:creationId xmlns:a16="http://schemas.microsoft.com/office/drawing/2014/main" id="{B8DC2B4B-5BF2-4A3C-9807-DE569AC85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15841"/>
              </p:ext>
            </p:extLst>
          </p:nvPr>
        </p:nvGraphicFramePr>
        <p:xfrm>
          <a:off x="2296557" y="6088366"/>
          <a:ext cx="8128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54083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HANDS ON! </a:t>
                      </a:r>
                      <a:r>
                        <a:rPr lang="fr-FR" dirty="0">
                          <a:hlinkClick r:id="rId2"/>
                        </a:rPr>
                        <a:t>Notebook 4 - Classification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353575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D79E9D0B-0397-4163-B77C-C7E943DD15F1}"/>
              </a:ext>
            </a:extLst>
          </p:cNvPr>
          <p:cNvSpPr txBox="1"/>
          <p:nvPr/>
        </p:nvSpPr>
        <p:spPr>
          <a:xfrm>
            <a:off x="1091091" y="1322276"/>
            <a:ext cx="1053893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err="1"/>
              <a:t>Based</a:t>
            </a:r>
            <a:r>
              <a:rPr lang="fr-FR" sz="2400" b="1" i="1" dirty="0"/>
              <a:t> on the 7,300 annotations </a:t>
            </a:r>
            <a:r>
              <a:rPr lang="fr-FR" sz="2400" b="1" i="1" dirty="0" err="1"/>
              <a:t>from</a:t>
            </a:r>
            <a:r>
              <a:rPr lang="fr-FR" sz="2400" b="1" i="1" dirty="0"/>
              <a:t> the platform, can </a:t>
            </a:r>
            <a:r>
              <a:rPr lang="fr-FR" sz="2400" b="1" i="1" dirty="0" err="1"/>
              <a:t>we</a:t>
            </a:r>
            <a:r>
              <a:rPr lang="fr-FR" sz="2400" b="1" i="1" dirty="0"/>
              <a:t> </a:t>
            </a:r>
            <a:r>
              <a:rPr lang="fr-FR" sz="2400" b="1" i="1" dirty="0" err="1"/>
              <a:t>predict</a:t>
            </a:r>
            <a:r>
              <a:rPr lang="fr-FR" sz="2400" b="1" i="1" dirty="0"/>
              <a:t> </a:t>
            </a:r>
            <a:r>
              <a:rPr lang="fr-FR" sz="2400" b="1" i="1" dirty="0" err="1"/>
              <a:t>which</a:t>
            </a:r>
            <a:r>
              <a:rPr lang="fr-FR" sz="2400" b="1" i="1" dirty="0"/>
              <a:t> tweets are </a:t>
            </a:r>
            <a:r>
              <a:rPr lang="fr-FR" sz="2400" b="1" i="1" dirty="0" err="1"/>
              <a:t>true</a:t>
            </a:r>
            <a:r>
              <a:rPr lang="fr-FR" sz="2400" b="1" i="1" dirty="0"/>
              <a:t> positive?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EA8D1F-FE19-4C76-BEA6-CF13C2380FE4}"/>
              </a:ext>
            </a:extLst>
          </p:cNvPr>
          <p:cNvSpPr txBox="1"/>
          <p:nvPr/>
        </p:nvSpPr>
        <p:spPr>
          <a:xfrm>
            <a:off x="1304925" y="2936894"/>
            <a:ext cx="9582150" cy="2246769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fr-FR" sz="2000" b="1" dirty="0" err="1">
                <a:solidFill>
                  <a:srgbClr val="00B050"/>
                </a:solidFill>
              </a:rPr>
              <a:t>Steps</a:t>
            </a:r>
            <a:r>
              <a:rPr lang="fr-FR" sz="2000" b="1" dirty="0">
                <a:solidFill>
                  <a:srgbClr val="00B050"/>
                </a:solidFill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fr-FR" sz="2000" u="sng" dirty="0"/>
              <a:t>Clean the labels:</a:t>
            </a:r>
            <a:r>
              <a:rPr lang="fr-FR" sz="2000" dirty="0"/>
              <a:t> </a:t>
            </a:r>
            <a:r>
              <a:rPr lang="fr-FR" sz="2000" dirty="0" err="1"/>
              <a:t>only</a:t>
            </a:r>
            <a:r>
              <a:rPr lang="fr-FR" sz="2000" dirty="0"/>
              <a:t> </a:t>
            </a:r>
            <a:r>
              <a:rPr lang="fr-FR" sz="2000" dirty="0" err="1"/>
              <a:t>consider</a:t>
            </a:r>
            <a:r>
              <a:rPr lang="fr-FR" sz="2000" dirty="0"/>
              <a:t> tweets </a:t>
            </a:r>
            <a:r>
              <a:rPr lang="fr-FR" sz="2000" dirty="0" err="1"/>
              <a:t>that</a:t>
            </a:r>
            <a:r>
              <a:rPr lang="fr-FR" sz="2000" dirty="0"/>
              <a:t> have been </a:t>
            </a:r>
            <a:r>
              <a:rPr lang="fr-FR" sz="2000" dirty="0" err="1"/>
              <a:t>labelled</a:t>
            </a:r>
            <a:r>
              <a:rPr lang="fr-FR" sz="2000" dirty="0"/>
              <a:t> </a:t>
            </a:r>
            <a:r>
              <a:rPr lang="fr-FR" sz="2000" dirty="0" err="1"/>
              <a:t>similarly</a:t>
            </a:r>
            <a:r>
              <a:rPr lang="fr-FR" sz="2000" dirty="0"/>
              <a:t> </a:t>
            </a:r>
            <a:r>
              <a:rPr lang="fr-FR" sz="2000" dirty="0" err="1"/>
              <a:t>several</a:t>
            </a:r>
            <a:r>
              <a:rPr lang="fr-FR" sz="2000" dirty="0"/>
              <a:t> times</a:t>
            </a:r>
          </a:p>
          <a:p>
            <a:pPr marL="342900" indent="-342900">
              <a:buFontTx/>
              <a:buChar char="-"/>
            </a:pPr>
            <a:r>
              <a:rPr lang="fr-FR" sz="2000" u="sng" dirty="0" err="1"/>
              <a:t>Build</a:t>
            </a:r>
            <a:r>
              <a:rPr lang="fr-FR" sz="2000" u="sng" dirty="0"/>
              <a:t> the </a:t>
            </a:r>
            <a:r>
              <a:rPr lang="fr-FR" sz="2000" u="sng" dirty="0" err="1"/>
              <a:t>features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the </a:t>
            </a:r>
            <a:r>
              <a:rPr lang="fr-FR" sz="2000" dirty="0" err="1"/>
              <a:t>textual</a:t>
            </a:r>
            <a:r>
              <a:rPr lang="fr-FR" sz="2000" dirty="0"/>
              <a:t> data</a:t>
            </a:r>
          </a:p>
          <a:p>
            <a:pPr marL="342900" indent="-342900">
              <a:buFontTx/>
              <a:buChar char="-"/>
            </a:pPr>
            <a:r>
              <a:rPr lang="fr-FR" sz="2000" u="sng" dirty="0"/>
              <a:t>Train a classifier</a:t>
            </a: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u="sng" dirty="0" err="1"/>
              <a:t>Define</a:t>
            </a:r>
            <a:r>
              <a:rPr lang="fr-FR" sz="2000" u="sng" dirty="0"/>
              <a:t> </a:t>
            </a:r>
            <a:r>
              <a:rPr lang="fr-FR" sz="2000" u="sng" dirty="0" err="1"/>
              <a:t>metrics</a:t>
            </a:r>
            <a:r>
              <a:rPr lang="fr-FR" sz="2000" dirty="0"/>
              <a:t> to </a:t>
            </a:r>
            <a:r>
              <a:rPr lang="fr-FR" sz="2000" dirty="0" err="1"/>
              <a:t>evaluate</a:t>
            </a:r>
            <a:r>
              <a:rPr lang="fr-FR" sz="2000" dirty="0"/>
              <a:t> the </a:t>
            </a:r>
            <a:r>
              <a:rPr lang="fr-FR" sz="2000" dirty="0" err="1"/>
              <a:t>results</a:t>
            </a: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u="sng" dirty="0" err="1"/>
              <a:t>Refine</a:t>
            </a:r>
            <a:r>
              <a:rPr lang="fr-FR" sz="2000" u="sng" dirty="0"/>
              <a:t> the classifier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hyperparameters</a:t>
            </a:r>
            <a:r>
              <a:rPr lang="fr-FR" sz="2000" dirty="0"/>
              <a:t> tuning and cross-validation</a:t>
            </a:r>
            <a:endParaRPr lang="fr-FR" sz="2000" u="sng" dirty="0"/>
          </a:p>
          <a:p>
            <a:pPr marL="342900" indent="-342900">
              <a:buFontTx/>
              <a:buChar char="-"/>
            </a:pPr>
            <a:r>
              <a:rPr lang="fr-FR" sz="2000" u="sng" dirty="0"/>
              <a:t>Plot</a:t>
            </a:r>
            <a:r>
              <a:rPr lang="fr-FR" sz="2000" dirty="0"/>
              <a:t> the </a:t>
            </a:r>
            <a:r>
              <a:rPr lang="fr-FR" sz="2000" dirty="0" err="1"/>
              <a:t>corrected</a:t>
            </a:r>
            <a:r>
              <a:rPr lang="fr-FR" sz="2000" dirty="0"/>
              <a:t> </a:t>
            </a:r>
            <a:r>
              <a:rPr lang="fr-FR" sz="2000" dirty="0" err="1"/>
              <a:t>curve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75259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677</Words>
  <Application>Microsoft Office PowerPoint</Application>
  <PresentationFormat>Grand écran</PresentationFormat>
  <Paragraphs>89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Univers Condensed</vt:lpstr>
      <vt:lpstr>Wingdings</vt:lpstr>
      <vt:lpstr>Thème Office</vt:lpstr>
      <vt:lpstr>COVID19 SYMPTOMS ANALYSIS USING TWITTER DATA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SYMPTOMS ANALYSIS USING TWITTER DATA</dc:title>
  <dc:creator>Naïla El Haouari</dc:creator>
  <cp:lastModifiedBy>Naïla El Haouari</cp:lastModifiedBy>
  <cp:revision>25</cp:revision>
  <dcterms:created xsi:type="dcterms:W3CDTF">2020-12-03T16:28:18Z</dcterms:created>
  <dcterms:modified xsi:type="dcterms:W3CDTF">2020-12-08T10:33:48Z</dcterms:modified>
</cp:coreProperties>
</file>