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9" r:id="rId2"/>
    <p:sldId id="257" r:id="rId3"/>
    <p:sldId id="264" r:id="rId4"/>
    <p:sldId id="267" r:id="rId5"/>
    <p:sldId id="268" r:id="rId6"/>
    <p:sldId id="269" r:id="rId7"/>
    <p:sldId id="270" r:id="rId8"/>
    <p:sldId id="271" r:id="rId9"/>
    <p:sldId id="260" r:id="rId10"/>
    <p:sldId id="265" r:id="rId11"/>
    <p:sldId id="262" r:id="rId12"/>
    <p:sldId id="266" r:id="rId13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4F"/>
    <a:srgbClr val="CFE2F4"/>
    <a:srgbClr val="2F37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48"/>
    <p:restoredTop sz="96327"/>
  </p:normalViewPr>
  <p:slideViewPr>
    <p:cSldViewPr snapToGrid="0" snapToObjects="1">
      <p:cViewPr varScale="1">
        <p:scale>
          <a:sx n="144" d="100"/>
          <a:sy n="144" d="100"/>
        </p:scale>
        <p:origin x="232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9576E-9FA4-2E4F-88EC-EA38BFFC86FB}" type="datetimeFigureOut">
              <a:rPr lang="en-CN" smtClean="0"/>
              <a:t>2023/4/3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44D47-F7F8-5C4C-B0DA-0D0B6F717E7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86851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638F-6208-1E49-B155-132CD4484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0" i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C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D7B713-3654-AC45-9810-AE05573CD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C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B649C-DE3A-BC40-81D6-CCB0C551A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BFA28D5-F3C6-B341-8C19-FDBEE6E73C15}" type="datetimeFigureOut">
              <a:rPr lang="en-CN" smtClean="0"/>
              <a:pPr/>
              <a:t>2023/4/3</a:t>
            </a:fld>
            <a:endParaRPr lang="en-C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83212-BB67-DF46-BAFB-931F18F3C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C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BD055-A48C-A940-B76B-3E2362BEA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9F59232-87DF-564A-B64C-8BF2349E0750}" type="slidenum">
              <a:rPr lang="en-CN" smtClean="0"/>
              <a:pPr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23777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19E172-00AD-5E40-8BFA-3C91FFE41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A28D5-F3C6-B341-8C19-FDBEE6E73C15}" type="datetimeFigureOut">
              <a:rPr lang="en-CN" smtClean="0"/>
              <a:t>2023/4/3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1FA7BF-C232-814A-A404-F6A8AE766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FF69EE-D221-A747-BCB2-E949DD36D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9232-87DF-564A-B64C-8BF2349E0750}" type="slidenum">
              <a:rPr lang="en-CN" smtClean="0"/>
              <a:t>‹#›</a:t>
            </a:fld>
            <a:endParaRPr lang="en-CN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3BA6A4E-954B-B947-AA64-CF786ED71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943" y="1808671"/>
            <a:ext cx="11125857" cy="4912804"/>
          </a:xfrm>
        </p:spPr>
        <p:txBody>
          <a:bodyPr lIns="91440" tIns="45720" rIns="91440" bIns="45720" anchor="t"/>
          <a:lstStyle/>
          <a:p>
            <a:pPr marL="0" indent="0">
              <a:buClr>
                <a:schemeClr val="tx1"/>
              </a:buClr>
              <a:buNone/>
            </a:pPr>
            <a:endParaRPr lang="en-US" sz="2400" dirty="0">
              <a:latin typeface="+mn-lt"/>
              <a:cs typeface="Arial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BE2614F-6123-494A-B82A-BB192B933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942" y="-75693"/>
            <a:ext cx="11125857" cy="18843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3754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CAF88-D380-AE41-A0C1-1434B15B0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A28D5-F3C6-B341-8C19-FDBEE6E73C15}" type="datetimeFigureOut">
              <a:rPr lang="en-CN" smtClean="0"/>
              <a:t>2023/4/3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172B7A-B25C-FD4D-9703-CB687789E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D4C5F1-D1E5-D044-B900-74DC6FFEF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9232-87DF-564A-B64C-8BF2349E0750}" type="slidenum">
              <a:rPr lang="en-CN" smtClean="0"/>
              <a:t>‹#›</a:t>
            </a:fld>
            <a:endParaRPr lang="en-CN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D413F1-F7BB-464F-A6DC-6170FF182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943" y="1808671"/>
            <a:ext cx="11125857" cy="4194564"/>
          </a:xfrm>
        </p:spPr>
        <p:txBody>
          <a:bodyPr lIns="91440" tIns="45720" rIns="91440" bIns="45720" anchor="t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indent="0">
              <a:buClr>
                <a:schemeClr val="tx1"/>
              </a:buClr>
              <a:buNone/>
            </a:pPr>
            <a:endParaRPr lang="en-US" sz="2400" dirty="0">
              <a:latin typeface="+mn-lt"/>
              <a:cs typeface="Arial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7B946EA-58E8-EC4F-A6D3-576354FF0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942" y="-75693"/>
            <a:ext cx="11125857" cy="18843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sz="2800" dirty="0"/>
          </a:p>
        </p:txBody>
      </p:sp>
      <p:sp>
        <p:nvSpPr>
          <p:cNvPr id="8" name="Content Placeholder 11">
            <a:extLst>
              <a:ext uri="{FF2B5EF4-FFF2-40B4-BE49-F238E27FC236}">
                <a16:creationId xmlns:a16="http://schemas.microsoft.com/office/drawing/2014/main" id="{39DD8174-7EAF-5046-BE50-03A39DCF60F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27943" y="5991225"/>
            <a:ext cx="11125856" cy="730250"/>
          </a:xfrm>
        </p:spPr>
        <p:txBody>
          <a:bodyPr>
            <a:normAutofit/>
          </a:bodyPr>
          <a:lstStyle>
            <a:lvl1pPr marL="0" indent="0" algn="ctr">
              <a:buNone/>
              <a:defRPr sz="1200" b="0" i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726023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637166-88D1-7944-99A0-1D7C44BE8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EBA62-9FAA-B74B-B732-15456F72E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4B93E-89DB-F34F-9F4C-43528503BA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A28D5-F3C6-B341-8C19-FDBEE6E73C15}" type="datetimeFigureOut">
              <a:rPr lang="en-CN" smtClean="0"/>
              <a:t>2023/4/3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0AD1B-D17A-1048-A88F-F5F0CD7A4D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C574C-BBB5-5B4E-8E16-B6602FB6E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59232-87DF-564A-B64C-8BF2349E075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0624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0.png"/><Relationship Id="rId18" Type="http://schemas.openxmlformats.org/officeDocument/2006/relationships/image" Target="../media/image190.png"/><Relationship Id="rId26" Type="http://schemas.openxmlformats.org/officeDocument/2006/relationships/image" Target="../media/image27.png"/><Relationship Id="rId39" Type="http://schemas.openxmlformats.org/officeDocument/2006/relationships/image" Target="../media/image40.png"/><Relationship Id="rId21" Type="http://schemas.openxmlformats.org/officeDocument/2006/relationships/image" Target="../media/image220.png"/><Relationship Id="rId34" Type="http://schemas.openxmlformats.org/officeDocument/2006/relationships/image" Target="../media/image35.png"/><Relationship Id="rId42" Type="http://schemas.openxmlformats.org/officeDocument/2006/relationships/image" Target="../media/image43.png"/><Relationship Id="rId47" Type="http://schemas.openxmlformats.org/officeDocument/2006/relationships/image" Target="../media/image48.png"/><Relationship Id="rId50" Type="http://schemas.openxmlformats.org/officeDocument/2006/relationships/image" Target="../media/image51.png"/><Relationship Id="rId55" Type="http://schemas.openxmlformats.org/officeDocument/2006/relationships/image" Target="../media/image56.png"/><Relationship Id="rId63" Type="http://schemas.openxmlformats.org/officeDocument/2006/relationships/image" Target="../media/image64.png"/><Relationship Id="rId7" Type="http://schemas.openxmlformats.org/officeDocument/2006/relationships/image" Target="../media/image80.png"/><Relationship Id="rId2" Type="http://schemas.openxmlformats.org/officeDocument/2006/relationships/image" Target="../media/image1.png"/><Relationship Id="rId16" Type="http://schemas.openxmlformats.org/officeDocument/2006/relationships/image" Target="../media/image170.png"/><Relationship Id="rId29" Type="http://schemas.openxmlformats.org/officeDocument/2006/relationships/image" Target="../media/image30.png"/><Relationship Id="rId11" Type="http://schemas.openxmlformats.org/officeDocument/2006/relationships/image" Target="../media/image120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37" Type="http://schemas.openxmlformats.org/officeDocument/2006/relationships/image" Target="../media/image38.png"/><Relationship Id="rId40" Type="http://schemas.openxmlformats.org/officeDocument/2006/relationships/image" Target="../media/image41.png"/><Relationship Id="rId45" Type="http://schemas.openxmlformats.org/officeDocument/2006/relationships/image" Target="../media/image46.png"/><Relationship Id="rId53" Type="http://schemas.openxmlformats.org/officeDocument/2006/relationships/image" Target="../media/image54.png"/><Relationship Id="rId58" Type="http://schemas.openxmlformats.org/officeDocument/2006/relationships/image" Target="../media/image59.png"/><Relationship Id="rId5" Type="http://schemas.openxmlformats.org/officeDocument/2006/relationships/image" Target="../media/image66.png"/><Relationship Id="rId61" Type="http://schemas.openxmlformats.org/officeDocument/2006/relationships/image" Target="../media/image62.png"/><Relationship Id="rId19" Type="http://schemas.openxmlformats.org/officeDocument/2006/relationships/image" Target="../media/image200.png"/><Relationship Id="rId14" Type="http://schemas.openxmlformats.org/officeDocument/2006/relationships/image" Target="../media/image150.png"/><Relationship Id="rId22" Type="http://schemas.openxmlformats.org/officeDocument/2006/relationships/image" Target="../media/image230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35" Type="http://schemas.openxmlformats.org/officeDocument/2006/relationships/image" Target="../media/image36.png"/><Relationship Id="rId43" Type="http://schemas.openxmlformats.org/officeDocument/2006/relationships/image" Target="../media/image44.png"/><Relationship Id="rId48" Type="http://schemas.openxmlformats.org/officeDocument/2006/relationships/image" Target="../media/image49.png"/><Relationship Id="rId56" Type="http://schemas.openxmlformats.org/officeDocument/2006/relationships/image" Target="../media/image57.png"/><Relationship Id="rId64" Type="http://schemas.openxmlformats.org/officeDocument/2006/relationships/image" Target="../media/image65.png"/><Relationship Id="rId8" Type="http://schemas.openxmlformats.org/officeDocument/2006/relationships/image" Target="../media/image90.png"/><Relationship Id="rId51" Type="http://schemas.openxmlformats.org/officeDocument/2006/relationships/image" Target="../media/image52.png"/><Relationship Id="rId3" Type="http://schemas.openxmlformats.org/officeDocument/2006/relationships/image" Target="../media/image410.png"/><Relationship Id="rId12" Type="http://schemas.openxmlformats.org/officeDocument/2006/relationships/image" Target="../media/image130.png"/><Relationship Id="rId17" Type="http://schemas.openxmlformats.org/officeDocument/2006/relationships/image" Target="../media/image180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38" Type="http://schemas.openxmlformats.org/officeDocument/2006/relationships/image" Target="../media/image39.png"/><Relationship Id="rId46" Type="http://schemas.openxmlformats.org/officeDocument/2006/relationships/image" Target="../media/image47.png"/><Relationship Id="rId59" Type="http://schemas.openxmlformats.org/officeDocument/2006/relationships/image" Target="../media/image60.png"/><Relationship Id="rId20" Type="http://schemas.openxmlformats.org/officeDocument/2006/relationships/image" Target="../media/image210.png"/><Relationship Id="rId41" Type="http://schemas.openxmlformats.org/officeDocument/2006/relationships/image" Target="../media/image42.png"/><Relationship Id="rId54" Type="http://schemas.openxmlformats.org/officeDocument/2006/relationships/image" Target="../media/image55.png"/><Relationship Id="rId6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5" Type="http://schemas.openxmlformats.org/officeDocument/2006/relationships/image" Target="../media/image160.png"/><Relationship Id="rId23" Type="http://schemas.openxmlformats.org/officeDocument/2006/relationships/image" Target="../media/image240.png"/><Relationship Id="rId28" Type="http://schemas.openxmlformats.org/officeDocument/2006/relationships/image" Target="../media/image29.png"/><Relationship Id="rId36" Type="http://schemas.openxmlformats.org/officeDocument/2006/relationships/image" Target="../media/image37.png"/><Relationship Id="rId49" Type="http://schemas.openxmlformats.org/officeDocument/2006/relationships/image" Target="../media/image50.png"/><Relationship Id="rId57" Type="http://schemas.openxmlformats.org/officeDocument/2006/relationships/image" Target="../media/image58.png"/><Relationship Id="rId10" Type="http://schemas.openxmlformats.org/officeDocument/2006/relationships/image" Target="../media/image110.png"/><Relationship Id="rId31" Type="http://schemas.openxmlformats.org/officeDocument/2006/relationships/image" Target="../media/image32.png"/><Relationship Id="rId44" Type="http://schemas.openxmlformats.org/officeDocument/2006/relationships/image" Target="../media/image45.png"/><Relationship Id="rId52" Type="http://schemas.openxmlformats.org/officeDocument/2006/relationships/image" Target="../media/image53.png"/><Relationship Id="rId60" Type="http://schemas.openxmlformats.org/officeDocument/2006/relationships/image" Target="../media/image61.png"/><Relationship Id="rId4" Type="http://schemas.openxmlformats.org/officeDocument/2006/relationships/image" Target="../media/image510.png"/><Relationship Id="rId9" Type="http://schemas.openxmlformats.org/officeDocument/2006/relationships/image" Target="../media/image10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C90E6-0C96-BF4D-B861-23085EC57E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 b="1" dirty="0"/>
              <a:t>Draco: 3D Data Compression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9CA1CF-8393-894C-B3C6-95EDA31956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N" i="1" dirty="0"/>
              <a:t>Google</a:t>
            </a:r>
          </a:p>
        </p:txBody>
      </p:sp>
    </p:spTree>
    <p:extLst>
      <p:ext uri="{BB962C8B-B14F-4D97-AF65-F5344CB8AC3E}">
        <p14:creationId xmlns:p14="http://schemas.microsoft.com/office/powerpoint/2010/main" val="2851455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B67ED7-19C5-2D44-87D0-3DA202E46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Draco: Encoding</a:t>
            </a:r>
          </a:p>
        </p:txBody>
      </p:sp>
      <p:pic>
        <p:nvPicPr>
          <p:cNvPr id="4" name="Picture 3" descr="A picture containing dark, black, lagomorph&#10;&#10;Description automatically generated">
            <a:extLst>
              <a:ext uri="{FF2B5EF4-FFF2-40B4-BE49-F238E27FC236}">
                <a16:creationId xmlns:a16="http://schemas.microsoft.com/office/drawing/2014/main" id="{94F31DA3-4A7C-4442-9793-8FC212075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92725" y="1203546"/>
            <a:ext cx="2880000" cy="2160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FD048B9-93DE-6149-97F1-388E76B57836}"/>
              </a:ext>
            </a:extLst>
          </p:cNvPr>
          <p:cNvSpPr/>
          <p:nvPr/>
        </p:nvSpPr>
        <p:spPr>
          <a:xfrm>
            <a:off x="1974854" y="1930706"/>
            <a:ext cx="1620079" cy="7056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chemeClr val="tx1"/>
                </a:solidFill>
              </a:rPr>
              <a:t>Encoding Header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D8C38F-41D2-CC42-BCE4-1606CECA13D9}"/>
              </a:ext>
            </a:extLst>
          </p:cNvPr>
          <p:cNvSpPr/>
          <p:nvPr/>
        </p:nvSpPr>
        <p:spPr>
          <a:xfrm>
            <a:off x="4170791" y="1930706"/>
            <a:ext cx="1620079" cy="7056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chemeClr val="tx1"/>
                </a:solidFill>
              </a:rPr>
              <a:t>Mesh</a:t>
            </a:r>
          </a:p>
          <a:p>
            <a:pPr algn="ctr"/>
            <a:r>
              <a:rPr lang="en-CN" dirty="0">
                <a:solidFill>
                  <a:schemeClr val="tx1"/>
                </a:solidFill>
              </a:rPr>
              <a:t>Optimization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A4F96E9-3BCE-1D4C-9694-CA45D56329B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594933" y="2283546"/>
            <a:ext cx="5758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77796E4-500B-6C42-954E-B1D479CDB3C5}"/>
              </a:ext>
            </a:extLst>
          </p:cNvPr>
          <p:cNvCxnSpPr>
            <a:cxnSpLocks/>
          </p:cNvCxnSpPr>
          <p:nvPr/>
        </p:nvCxnSpPr>
        <p:spPr>
          <a:xfrm>
            <a:off x="1296140" y="2283545"/>
            <a:ext cx="6833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F4B0FD7-51CD-CB43-92B3-3D676FF6CA63}"/>
              </a:ext>
            </a:extLst>
          </p:cNvPr>
          <p:cNvCxnSpPr/>
          <p:nvPr/>
        </p:nvCxnSpPr>
        <p:spPr>
          <a:xfrm flipV="1">
            <a:off x="5790870" y="2281981"/>
            <a:ext cx="523865" cy="1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D4E82FA-E504-094B-8919-C04E2C867C55}"/>
              </a:ext>
            </a:extLst>
          </p:cNvPr>
          <p:cNvSpPr/>
          <p:nvPr/>
        </p:nvSpPr>
        <p:spPr>
          <a:xfrm>
            <a:off x="6310125" y="1929141"/>
            <a:ext cx="1620079" cy="7056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chemeClr val="tx1"/>
                </a:solidFill>
              </a:rPr>
              <a:t>Encoding Connectivity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7C36D9-CC9D-8945-9CCB-CE31E27EA76E}"/>
              </a:ext>
            </a:extLst>
          </p:cNvPr>
          <p:cNvSpPr/>
          <p:nvPr/>
        </p:nvSpPr>
        <p:spPr>
          <a:xfrm>
            <a:off x="8449459" y="1929141"/>
            <a:ext cx="1620079" cy="7056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chemeClr val="tx1"/>
                </a:solidFill>
              </a:rPr>
              <a:t>Encoding Attributes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C9B3FE-C50B-9743-8F72-1BDD28397856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7930204" y="2281981"/>
            <a:ext cx="5192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552F1E06-E1A2-D947-84FC-D40409E21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032" y="3275496"/>
            <a:ext cx="29337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458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D3A6CC6B-09B9-C746-9110-72B752C8452A}"/>
              </a:ext>
            </a:extLst>
          </p:cNvPr>
          <p:cNvSpPr/>
          <p:nvPr/>
        </p:nvSpPr>
        <p:spPr>
          <a:xfrm>
            <a:off x="327991" y="3429001"/>
            <a:ext cx="11494554" cy="1000376"/>
          </a:xfrm>
          <a:prstGeom prst="roundRect">
            <a:avLst/>
          </a:prstGeom>
          <a:solidFill>
            <a:srgbClr val="CFE2F4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B67ED7-19C5-2D44-87D0-3DA202E46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Draco: Mesh Optimization</a:t>
            </a:r>
          </a:p>
        </p:txBody>
      </p:sp>
      <p:pic>
        <p:nvPicPr>
          <p:cNvPr id="4" name="Picture 3" descr="A picture containing dark, black, lagomorph&#10;&#10;Description automatically generated">
            <a:extLst>
              <a:ext uri="{FF2B5EF4-FFF2-40B4-BE49-F238E27FC236}">
                <a16:creationId xmlns:a16="http://schemas.microsoft.com/office/drawing/2014/main" id="{94F31DA3-4A7C-4442-9793-8FC212075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92725" y="1203546"/>
            <a:ext cx="2880000" cy="2160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FD048B9-93DE-6149-97F1-388E76B57836}"/>
              </a:ext>
            </a:extLst>
          </p:cNvPr>
          <p:cNvSpPr/>
          <p:nvPr/>
        </p:nvSpPr>
        <p:spPr>
          <a:xfrm>
            <a:off x="1974854" y="1930706"/>
            <a:ext cx="1620079" cy="7056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chemeClr val="tx1"/>
                </a:solidFill>
              </a:rPr>
              <a:t>Header Encoding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D8C38F-41D2-CC42-BCE4-1606CECA13D9}"/>
              </a:ext>
            </a:extLst>
          </p:cNvPr>
          <p:cNvSpPr/>
          <p:nvPr/>
        </p:nvSpPr>
        <p:spPr>
          <a:xfrm>
            <a:off x="4170791" y="1930706"/>
            <a:ext cx="1620079" cy="7056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chemeClr val="tx1"/>
                </a:solidFill>
              </a:rPr>
              <a:t>Mesh</a:t>
            </a:r>
          </a:p>
          <a:p>
            <a:pPr algn="ctr"/>
            <a:r>
              <a:rPr lang="en-CN" dirty="0">
                <a:solidFill>
                  <a:schemeClr val="tx1"/>
                </a:solidFill>
              </a:rPr>
              <a:t>Optimization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A4F96E9-3BCE-1D4C-9694-CA45D56329BA}"/>
              </a:ext>
            </a:extLst>
          </p:cNvPr>
          <p:cNvCxnSpPr/>
          <p:nvPr/>
        </p:nvCxnSpPr>
        <p:spPr>
          <a:xfrm flipV="1">
            <a:off x="3651536" y="2283545"/>
            <a:ext cx="523865" cy="1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77796E4-500B-6C42-954E-B1D479CDB3C5}"/>
              </a:ext>
            </a:extLst>
          </p:cNvPr>
          <p:cNvCxnSpPr/>
          <p:nvPr/>
        </p:nvCxnSpPr>
        <p:spPr>
          <a:xfrm flipV="1">
            <a:off x="1455599" y="2283545"/>
            <a:ext cx="523865" cy="1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F4B0FD7-51CD-CB43-92B3-3D676FF6CA63}"/>
              </a:ext>
            </a:extLst>
          </p:cNvPr>
          <p:cNvCxnSpPr/>
          <p:nvPr/>
        </p:nvCxnSpPr>
        <p:spPr>
          <a:xfrm flipV="1">
            <a:off x="5790870" y="2281981"/>
            <a:ext cx="523865" cy="1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13CCC2C-AA71-C64D-9D10-52E0992C329D}"/>
              </a:ext>
            </a:extLst>
          </p:cNvPr>
          <p:cNvSpPr/>
          <p:nvPr/>
        </p:nvSpPr>
        <p:spPr>
          <a:xfrm>
            <a:off x="0" y="1489273"/>
            <a:ext cx="3646926" cy="159863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B6239B-DE2E-8D43-819C-6D8A3C9EBD08}"/>
              </a:ext>
            </a:extLst>
          </p:cNvPr>
          <p:cNvCxnSpPr>
            <a:cxnSpLocks/>
            <a:stCxn id="17" idx="2"/>
            <a:endCxn id="15" idx="6"/>
          </p:cNvCxnSpPr>
          <p:nvPr/>
        </p:nvCxnSpPr>
        <p:spPr>
          <a:xfrm flipH="1">
            <a:off x="8804013" y="1834617"/>
            <a:ext cx="2541420" cy="598999"/>
          </a:xfrm>
          <a:prstGeom prst="line">
            <a:avLst/>
          </a:prstGeom>
          <a:ln w="63500">
            <a:solidFill>
              <a:schemeClr val="accent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38F1F1A-9B86-1642-A390-F91B79D9962A}"/>
              </a:ext>
            </a:extLst>
          </p:cNvPr>
          <p:cNvSpPr/>
          <p:nvPr/>
        </p:nvSpPr>
        <p:spPr>
          <a:xfrm>
            <a:off x="9643525" y="342172"/>
            <a:ext cx="152514" cy="15251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20C92E5-EDAD-A840-A9DC-0C0747C8EAE3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8781678" y="472351"/>
            <a:ext cx="884182" cy="194298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13">
            <a:extLst>
              <a:ext uri="{FF2B5EF4-FFF2-40B4-BE49-F238E27FC236}">
                <a16:creationId xmlns:a16="http://schemas.microsoft.com/office/drawing/2014/main" id="{8ADC8349-50A8-3641-8F8B-EDE48AC619FB}"/>
              </a:ext>
            </a:extLst>
          </p:cNvPr>
          <p:cNvSpPr/>
          <p:nvPr/>
        </p:nvSpPr>
        <p:spPr>
          <a:xfrm rot="1107057">
            <a:off x="9549913" y="684110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986AA89-3E3B-CB4D-BCC6-D7C2558CC6BE}"/>
              </a:ext>
            </a:extLst>
          </p:cNvPr>
          <p:cNvSpPr/>
          <p:nvPr/>
        </p:nvSpPr>
        <p:spPr>
          <a:xfrm>
            <a:off x="8651499" y="2357359"/>
            <a:ext cx="152514" cy="15251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B85F114-3A01-7A4B-9196-EAF264BB9084}"/>
              </a:ext>
            </a:extLst>
          </p:cNvPr>
          <p:cNvSpPr/>
          <p:nvPr/>
        </p:nvSpPr>
        <p:spPr>
          <a:xfrm>
            <a:off x="10203429" y="2642217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B62337E-8AED-0047-88DA-2E3CF0E2A1FC}"/>
              </a:ext>
            </a:extLst>
          </p:cNvPr>
          <p:cNvSpPr/>
          <p:nvPr/>
        </p:nvSpPr>
        <p:spPr>
          <a:xfrm>
            <a:off x="11345433" y="1758360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1B854DF-38B5-5A4D-A446-6DFD45A73F46}"/>
              </a:ext>
            </a:extLst>
          </p:cNvPr>
          <p:cNvSpPr/>
          <p:nvPr/>
        </p:nvSpPr>
        <p:spPr>
          <a:xfrm>
            <a:off x="7833015" y="418429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4127FA7-1DD1-C141-9B2C-11CE447AF040}"/>
              </a:ext>
            </a:extLst>
          </p:cNvPr>
          <p:cNvCxnSpPr>
            <a:cxnSpLocks/>
            <a:stCxn id="16" idx="2"/>
            <a:endCxn id="15" idx="5"/>
          </p:cNvCxnSpPr>
          <p:nvPr/>
        </p:nvCxnSpPr>
        <p:spPr>
          <a:xfrm flipH="1" flipV="1">
            <a:off x="8781678" y="2487538"/>
            <a:ext cx="1421751" cy="230936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DE68BA4-2E70-3944-A9C9-935228B07B23}"/>
              </a:ext>
            </a:extLst>
          </p:cNvPr>
          <p:cNvCxnSpPr>
            <a:cxnSpLocks/>
            <a:stCxn id="17" idx="3"/>
            <a:endCxn id="16" idx="7"/>
          </p:cNvCxnSpPr>
          <p:nvPr/>
        </p:nvCxnSpPr>
        <p:spPr>
          <a:xfrm flipH="1">
            <a:off x="10333608" y="1888539"/>
            <a:ext cx="1034160" cy="776013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23F2009-0314-734C-9DCB-F5F82AB515D4}"/>
              </a:ext>
            </a:extLst>
          </p:cNvPr>
          <p:cNvCxnSpPr>
            <a:cxnSpLocks/>
            <a:stCxn id="17" idx="1"/>
            <a:endCxn id="12" idx="6"/>
          </p:cNvCxnSpPr>
          <p:nvPr/>
        </p:nvCxnSpPr>
        <p:spPr>
          <a:xfrm flipH="1" flipV="1">
            <a:off x="9796039" y="418429"/>
            <a:ext cx="1571729" cy="13622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31F0723-4002-DA46-B29B-E2EC1F9C42E2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>
            <a:off x="9719782" y="494686"/>
            <a:ext cx="559904" cy="214753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6E049E3-F794-0A42-A7AF-002BC7D9B4C7}"/>
              </a:ext>
            </a:extLst>
          </p:cNvPr>
          <p:cNvCxnSpPr>
            <a:cxnSpLocks/>
            <a:stCxn id="15" idx="2"/>
            <a:endCxn id="18" idx="4"/>
          </p:cNvCxnSpPr>
          <p:nvPr/>
        </p:nvCxnSpPr>
        <p:spPr>
          <a:xfrm flipH="1" flipV="1">
            <a:off x="7909272" y="570943"/>
            <a:ext cx="742227" cy="1862673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C618A13-85AF-E145-9341-3F76F00B9BD9}"/>
              </a:ext>
            </a:extLst>
          </p:cNvPr>
          <p:cNvCxnSpPr>
            <a:cxnSpLocks/>
            <a:stCxn id="12" idx="2"/>
            <a:endCxn id="18" idx="6"/>
          </p:cNvCxnSpPr>
          <p:nvPr/>
        </p:nvCxnSpPr>
        <p:spPr>
          <a:xfrm flipH="1">
            <a:off x="7985529" y="418429"/>
            <a:ext cx="1657996" cy="7625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CAD3DB9-11DB-014B-A65B-98FAB7166CF6}"/>
                  </a:ext>
                </a:extLst>
              </p:cNvPr>
              <p:cNvSpPr txBox="1"/>
              <p:nvPr/>
            </p:nvSpPr>
            <p:spPr>
              <a:xfrm>
                <a:off x="9665860" y="62799"/>
                <a:ext cx="283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CAD3DB9-11DB-014B-A65B-98FAB7166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5860" y="62799"/>
                <a:ext cx="283026" cy="276999"/>
              </a:xfrm>
              <a:prstGeom prst="rect">
                <a:avLst/>
              </a:prstGeom>
              <a:blipFill>
                <a:blip r:embed="rId3"/>
                <a:stretch>
                  <a:fillRect l="-13043" r="-4348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B860A11-6506-7443-81E3-CC0E8D6C6BAF}"/>
                  </a:ext>
                </a:extLst>
              </p:cNvPr>
              <p:cNvSpPr txBox="1"/>
              <p:nvPr/>
            </p:nvSpPr>
            <p:spPr>
              <a:xfrm>
                <a:off x="8385100" y="2486534"/>
                <a:ext cx="2777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B860A11-6506-7443-81E3-CC0E8D6C6B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5100" y="2486534"/>
                <a:ext cx="277704" cy="276999"/>
              </a:xfrm>
              <a:prstGeom prst="rect">
                <a:avLst/>
              </a:prstGeom>
              <a:blipFill>
                <a:blip r:embed="rId4"/>
                <a:stretch>
                  <a:fillRect l="-13043" r="-4348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E09114D-B13D-D141-85CE-5EA0F33A3CA2}"/>
                  </a:ext>
                </a:extLst>
              </p:cNvPr>
              <p:cNvSpPr txBox="1"/>
              <p:nvPr/>
            </p:nvSpPr>
            <p:spPr>
              <a:xfrm>
                <a:off x="10140834" y="2810910"/>
                <a:ext cx="283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E09114D-B13D-D141-85CE-5EA0F33A3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0834" y="2810910"/>
                <a:ext cx="283026" cy="276999"/>
              </a:xfrm>
              <a:prstGeom prst="rect">
                <a:avLst/>
              </a:prstGeom>
              <a:blipFill>
                <a:blip r:embed="rId5"/>
                <a:stretch>
                  <a:fillRect l="-13043" r="-8696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CF651C2-608B-1E42-BF83-1995D90E9C4A}"/>
                  </a:ext>
                </a:extLst>
              </p:cNvPr>
              <p:cNvSpPr txBox="1"/>
              <p:nvPr/>
            </p:nvSpPr>
            <p:spPr>
              <a:xfrm>
                <a:off x="11681032" y="1696117"/>
                <a:ext cx="283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CF651C2-608B-1E42-BF83-1995D90E9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1032" y="1696117"/>
                <a:ext cx="283026" cy="276999"/>
              </a:xfrm>
              <a:prstGeom prst="rect">
                <a:avLst/>
              </a:prstGeom>
              <a:blipFill>
                <a:blip r:embed="rId6"/>
                <a:stretch>
                  <a:fillRect l="-8333" r="-4167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ED12F30-311B-6B47-B366-6F5E08831F6A}"/>
                  </a:ext>
                </a:extLst>
              </p:cNvPr>
              <p:cNvSpPr txBox="1"/>
              <p:nvPr/>
            </p:nvSpPr>
            <p:spPr>
              <a:xfrm>
                <a:off x="7549989" y="134507"/>
                <a:ext cx="2731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ED12F30-311B-6B47-B366-6F5E08831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989" y="134507"/>
                <a:ext cx="273152" cy="276999"/>
              </a:xfrm>
              <a:prstGeom prst="rect">
                <a:avLst/>
              </a:prstGeom>
              <a:blipFill>
                <a:blip r:embed="rId7"/>
                <a:stretch>
                  <a:fillRect l="-13636" r="-9091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Freeform 29">
            <a:extLst>
              <a:ext uri="{FF2B5EF4-FFF2-40B4-BE49-F238E27FC236}">
                <a16:creationId xmlns:a16="http://schemas.microsoft.com/office/drawing/2014/main" id="{42DF242E-1257-0942-B8A1-6DB52683CF65}"/>
              </a:ext>
            </a:extLst>
          </p:cNvPr>
          <p:cNvSpPr/>
          <p:nvPr/>
        </p:nvSpPr>
        <p:spPr>
          <a:xfrm rot="13854511">
            <a:off x="8813255" y="2347824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07DE6AC9-7A4D-004D-8EB4-6348FC7E4B3F}"/>
              </a:ext>
            </a:extLst>
          </p:cNvPr>
          <p:cNvSpPr/>
          <p:nvPr/>
        </p:nvSpPr>
        <p:spPr>
          <a:xfrm rot="14958457">
            <a:off x="9154196" y="2415560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E1A160FE-AF96-5945-B1FA-312B85ED78BD}"/>
              </a:ext>
            </a:extLst>
          </p:cNvPr>
          <p:cNvSpPr/>
          <p:nvPr/>
        </p:nvSpPr>
        <p:spPr>
          <a:xfrm rot="13650626">
            <a:off x="8906807" y="2206080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47C2D4D2-0BA2-3A43-9701-4D2A203CC375}"/>
              </a:ext>
            </a:extLst>
          </p:cNvPr>
          <p:cNvSpPr/>
          <p:nvPr/>
        </p:nvSpPr>
        <p:spPr>
          <a:xfrm rot="8659401">
            <a:off x="9999175" y="2525975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5ABFD9D0-6A0C-C244-8101-2A5C8843E131}"/>
              </a:ext>
            </a:extLst>
          </p:cNvPr>
          <p:cNvSpPr/>
          <p:nvPr/>
        </p:nvSpPr>
        <p:spPr>
          <a:xfrm rot="4046446">
            <a:off x="10876532" y="2002293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27010089-4990-CF41-8F38-B3202720A8C9}"/>
              </a:ext>
            </a:extLst>
          </p:cNvPr>
          <p:cNvSpPr/>
          <p:nvPr/>
        </p:nvSpPr>
        <p:spPr>
          <a:xfrm rot="6443726">
            <a:off x="10750152" y="1629667"/>
            <a:ext cx="350197" cy="132900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74FB4244-875A-3C40-8D8D-9A37C6349488}"/>
              </a:ext>
            </a:extLst>
          </p:cNvPr>
          <p:cNvSpPr/>
          <p:nvPr/>
        </p:nvSpPr>
        <p:spPr>
          <a:xfrm rot="5400000">
            <a:off x="11101207" y="1770361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099B708A-DB0B-3B4E-9D3C-0B3D785F2783}"/>
              </a:ext>
            </a:extLst>
          </p:cNvPr>
          <p:cNvSpPr/>
          <p:nvPr/>
        </p:nvSpPr>
        <p:spPr>
          <a:xfrm rot="11146491">
            <a:off x="10259285" y="2417606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D861CA15-60B4-A04B-86BF-3B0783486FE6}"/>
              </a:ext>
            </a:extLst>
          </p:cNvPr>
          <p:cNvSpPr/>
          <p:nvPr/>
        </p:nvSpPr>
        <p:spPr>
          <a:xfrm rot="3663324">
            <a:off x="9361636" y="530798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A00B6731-4B3D-194E-931F-E69EDCFC6C65}"/>
              </a:ext>
            </a:extLst>
          </p:cNvPr>
          <p:cNvSpPr/>
          <p:nvPr/>
        </p:nvSpPr>
        <p:spPr>
          <a:xfrm rot="11100900">
            <a:off x="8600641" y="2169106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592853A4-EF75-2945-98AB-3300CB73601B}"/>
              </a:ext>
            </a:extLst>
          </p:cNvPr>
          <p:cNvSpPr/>
          <p:nvPr/>
        </p:nvSpPr>
        <p:spPr>
          <a:xfrm rot="18259399">
            <a:off x="7946419" y="595594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CA8BAF81-275E-BB47-A0DE-B67800BD5822}"/>
              </a:ext>
            </a:extLst>
          </p:cNvPr>
          <p:cNvSpPr/>
          <p:nvPr/>
        </p:nvSpPr>
        <p:spPr>
          <a:xfrm rot="10218637">
            <a:off x="9671374" y="2370228"/>
            <a:ext cx="1002960" cy="150532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BA6C2A1-B69E-D349-9E67-4A4A4080FDCA}"/>
                  </a:ext>
                </a:extLst>
              </p:cNvPr>
              <p:cNvSpPr txBox="1"/>
              <p:nvPr/>
            </p:nvSpPr>
            <p:spPr>
              <a:xfrm>
                <a:off x="9546982" y="794924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BA6C2A1-B69E-D349-9E67-4A4A4080F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6982" y="794924"/>
                <a:ext cx="260391" cy="276999"/>
              </a:xfrm>
              <a:prstGeom prst="rect">
                <a:avLst/>
              </a:prstGeom>
              <a:blipFill>
                <a:blip r:embed="rId8"/>
                <a:stretch>
                  <a:fillRect l="-9091" r="-4545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57028A4-D14B-1A40-B6DC-1CA826A164C5}"/>
                  </a:ext>
                </a:extLst>
              </p:cNvPr>
              <p:cNvSpPr txBox="1"/>
              <p:nvPr/>
            </p:nvSpPr>
            <p:spPr>
              <a:xfrm>
                <a:off x="8823959" y="2361453"/>
                <a:ext cx="2550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57028A4-D14B-1A40-B6DC-1CA826A164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3959" y="2361453"/>
                <a:ext cx="255070" cy="276999"/>
              </a:xfrm>
              <a:prstGeom prst="rect">
                <a:avLst/>
              </a:prstGeom>
              <a:blipFill>
                <a:blip r:embed="rId9"/>
                <a:stretch>
                  <a:fillRect l="-9524" r="-9524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48BD6B0-143C-5E4E-8974-CDB14C6F3ED4}"/>
                  </a:ext>
                </a:extLst>
              </p:cNvPr>
              <p:cNvSpPr txBox="1"/>
              <p:nvPr/>
            </p:nvSpPr>
            <p:spPr>
              <a:xfrm>
                <a:off x="9925516" y="2519511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48BD6B0-143C-5E4E-8974-CDB14C6F3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5516" y="2519511"/>
                <a:ext cx="260391" cy="276999"/>
              </a:xfrm>
              <a:prstGeom prst="rect">
                <a:avLst/>
              </a:prstGeom>
              <a:blipFill>
                <a:blip r:embed="rId10"/>
                <a:stretch>
                  <a:fillRect l="-9091" r="-4545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7831FA3-EEDF-2242-94BE-65569AAF5B49}"/>
                  </a:ext>
                </a:extLst>
              </p:cNvPr>
              <p:cNvSpPr txBox="1"/>
              <p:nvPr/>
            </p:nvSpPr>
            <p:spPr>
              <a:xfrm>
                <a:off x="9876638" y="662612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7831FA3-EEDF-2242-94BE-65569AAF5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638" y="662612"/>
                <a:ext cx="260391" cy="276999"/>
              </a:xfrm>
              <a:prstGeom prst="rect">
                <a:avLst/>
              </a:prstGeom>
              <a:blipFill>
                <a:blip r:embed="rId11"/>
                <a:stretch>
                  <a:fillRect l="-9091" r="-4545" b="-181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Freeform 45">
            <a:extLst>
              <a:ext uri="{FF2B5EF4-FFF2-40B4-BE49-F238E27FC236}">
                <a16:creationId xmlns:a16="http://schemas.microsoft.com/office/drawing/2014/main" id="{EF052A85-F6E1-334A-909F-9000DB3C7141}"/>
              </a:ext>
            </a:extLst>
          </p:cNvPr>
          <p:cNvSpPr/>
          <p:nvPr/>
        </p:nvSpPr>
        <p:spPr>
          <a:xfrm rot="19259327">
            <a:off x="9789445" y="633429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ADC8601-170A-8549-92B0-3089290129CF}"/>
                  </a:ext>
                </a:extLst>
              </p:cNvPr>
              <p:cNvSpPr txBox="1"/>
              <p:nvPr/>
            </p:nvSpPr>
            <p:spPr>
              <a:xfrm>
                <a:off x="10366649" y="2433616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ADC8601-170A-8549-92B0-308929012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6649" y="2433616"/>
                <a:ext cx="260391" cy="276999"/>
              </a:xfrm>
              <a:prstGeom prst="rect">
                <a:avLst/>
              </a:prstGeom>
              <a:blipFill>
                <a:blip r:embed="rId12"/>
                <a:stretch>
                  <a:fillRect l="-14286" r="-9524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BD2807A-B8C3-4E48-ABD1-1767B7F9A5A0}"/>
                  </a:ext>
                </a:extLst>
              </p:cNvPr>
              <p:cNvSpPr txBox="1"/>
              <p:nvPr/>
            </p:nvSpPr>
            <p:spPr>
              <a:xfrm>
                <a:off x="11291494" y="1511555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BD2807A-B8C3-4E48-ABD1-1767B7F9A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1494" y="1511555"/>
                <a:ext cx="260391" cy="276999"/>
              </a:xfrm>
              <a:prstGeom prst="rect">
                <a:avLst/>
              </a:prstGeom>
              <a:blipFill>
                <a:blip r:embed="rId13"/>
                <a:stretch>
                  <a:fillRect l="-9091" r="-9091" b="-1363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Freeform 48">
            <a:extLst>
              <a:ext uri="{FF2B5EF4-FFF2-40B4-BE49-F238E27FC236}">
                <a16:creationId xmlns:a16="http://schemas.microsoft.com/office/drawing/2014/main" id="{0CD96692-F7F4-BE49-AFED-46D6D3A6C313}"/>
              </a:ext>
            </a:extLst>
          </p:cNvPr>
          <p:cNvSpPr/>
          <p:nvPr/>
        </p:nvSpPr>
        <p:spPr>
          <a:xfrm rot="21022414">
            <a:off x="9366748" y="981208"/>
            <a:ext cx="1002960" cy="150532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C7D396D-D63C-EE4A-8F99-832CD8D075BE}"/>
                  </a:ext>
                </a:extLst>
              </p:cNvPr>
              <p:cNvSpPr txBox="1"/>
              <p:nvPr/>
            </p:nvSpPr>
            <p:spPr>
              <a:xfrm>
                <a:off x="10072742" y="1028582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C7D396D-D63C-EE4A-8F99-832CD8D07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2742" y="1028582"/>
                <a:ext cx="260391" cy="276999"/>
              </a:xfrm>
              <a:prstGeom prst="rect">
                <a:avLst/>
              </a:prstGeom>
              <a:blipFill>
                <a:blip r:embed="rId14"/>
                <a:stretch>
                  <a:fillRect l="-9091" r="-9091" b="-181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0D1E1D7-A2DC-284C-A21E-0102EDB0F869}"/>
                  </a:ext>
                </a:extLst>
              </p:cNvPr>
              <p:cNvSpPr txBox="1"/>
              <p:nvPr/>
            </p:nvSpPr>
            <p:spPr>
              <a:xfrm>
                <a:off x="10590297" y="1484259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0D1E1D7-A2DC-284C-A21E-0102EDB0F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0297" y="1484259"/>
                <a:ext cx="260391" cy="276999"/>
              </a:xfrm>
              <a:prstGeom prst="rect">
                <a:avLst/>
              </a:prstGeom>
              <a:blipFill>
                <a:blip r:embed="rId15"/>
                <a:stretch>
                  <a:fillRect l="-9091" r="-4545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0D36633-53A1-B948-9AD6-3C2A8F7122A2}"/>
                  </a:ext>
                </a:extLst>
              </p:cNvPr>
              <p:cNvSpPr txBox="1"/>
              <p:nvPr/>
            </p:nvSpPr>
            <p:spPr>
              <a:xfrm>
                <a:off x="9026739" y="1942318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0D36633-53A1-B948-9AD6-3C2A8F712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6739" y="1942318"/>
                <a:ext cx="260391" cy="276999"/>
              </a:xfrm>
              <a:prstGeom prst="rect">
                <a:avLst/>
              </a:prstGeom>
              <a:blipFill>
                <a:blip r:embed="rId16"/>
                <a:stretch>
                  <a:fillRect l="-9091" r="-4545" b="-181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75425B2-4264-A04A-A03A-7D32CC9D44B5}"/>
                  </a:ext>
                </a:extLst>
              </p:cNvPr>
              <p:cNvSpPr txBox="1"/>
              <p:nvPr/>
            </p:nvSpPr>
            <p:spPr>
              <a:xfrm>
                <a:off x="9186616" y="431168"/>
                <a:ext cx="2555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75425B2-4264-A04A-A03A-7D32CC9D4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6616" y="431168"/>
                <a:ext cx="255583" cy="276999"/>
              </a:xfrm>
              <a:prstGeom prst="rect">
                <a:avLst/>
              </a:prstGeom>
              <a:blipFill>
                <a:blip r:embed="rId17"/>
                <a:stretch>
                  <a:fillRect l="-14286" r="-4762" b="-181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04C9D30-C1C6-BB4D-BF8D-03795D312952}"/>
                  </a:ext>
                </a:extLst>
              </p:cNvPr>
              <p:cNvSpPr txBox="1"/>
              <p:nvPr/>
            </p:nvSpPr>
            <p:spPr>
              <a:xfrm>
                <a:off x="8137568" y="520084"/>
                <a:ext cx="3528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04C9D30-C1C6-BB4D-BF8D-03795D312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7568" y="520084"/>
                <a:ext cx="352854" cy="276999"/>
              </a:xfrm>
              <a:prstGeom prst="rect">
                <a:avLst/>
              </a:prstGeom>
              <a:blipFill>
                <a:blip r:embed="rId18"/>
                <a:stretch>
                  <a:fillRect l="-6897" r="-3448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B10DE17-89F9-984E-8AC6-9A2E5790B591}"/>
                  </a:ext>
                </a:extLst>
              </p:cNvPr>
              <p:cNvSpPr txBox="1"/>
              <p:nvPr/>
            </p:nvSpPr>
            <p:spPr>
              <a:xfrm>
                <a:off x="8597544" y="1834616"/>
                <a:ext cx="3528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B10DE17-89F9-984E-8AC6-9A2E5790B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7544" y="1834616"/>
                <a:ext cx="352854" cy="276999"/>
              </a:xfrm>
              <a:prstGeom prst="rect">
                <a:avLst/>
              </a:prstGeom>
              <a:blipFill>
                <a:blip r:embed="rId19"/>
                <a:stretch>
                  <a:fillRect l="-6897" r="-6897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1E77EBC-9C0E-A847-9094-7C5BE32F95B2}"/>
                  </a:ext>
                </a:extLst>
              </p:cNvPr>
              <p:cNvSpPr txBox="1"/>
              <p:nvPr/>
            </p:nvSpPr>
            <p:spPr>
              <a:xfrm>
                <a:off x="10701206" y="1922456"/>
                <a:ext cx="3528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1E77EBC-9C0E-A847-9094-7C5BE32F9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1206" y="1922456"/>
                <a:ext cx="352854" cy="276999"/>
              </a:xfrm>
              <a:prstGeom prst="rect">
                <a:avLst/>
              </a:prstGeom>
              <a:blipFill>
                <a:blip r:embed="rId20"/>
                <a:stretch>
                  <a:fillRect l="-6897" r="-3448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18F1DB1-1FC2-FB4D-98F0-2C4A6F2DD538}"/>
                  </a:ext>
                </a:extLst>
              </p:cNvPr>
              <p:cNvSpPr txBox="1"/>
              <p:nvPr/>
            </p:nvSpPr>
            <p:spPr>
              <a:xfrm>
                <a:off x="9805165" y="2279542"/>
                <a:ext cx="3528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18F1DB1-1FC2-FB4D-98F0-2C4A6F2DD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5165" y="2279542"/>
                <a:ext cx="352854" cy="276999"/>
              </a:xfrm>
              <a:prstGeom prst="rect">
                <a:avLst/>
              </a:prstGeom>
              <a:blipFill>
                <a:blip r:embed="rId21"/>
                <a:stretch>
                  <a:fillRect l="-6897" r="-6897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DE4D644-97F7-FD40-AA4D-7195FE4D58A9}"/>
                  </a:ext>
                </a:extLst>
              </p:cNvPr>
              <p:cNvSpPr txBox="1"/>
              <p:nvPr/>
            </p:nvSpPr>
            <p:spPr>
              <a:xfrm>
                <a:off x="9296190" y="2258454"/>
                <a:ext cx="3528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DE4D644-97F7-FD40-AA4D-7195FE4D5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6190" y="2258454"/>
                <a:ext cx="352854" cy="276999"/>
              </a:xfrm>
              <a:prstGeom prst="rect">
                <a:avLst/>
              </a:prstGeom>
              <a:blipFill>
                <a:blip r:embed="rId22"/>
                <a:stretch>
                  <a:fillRect l="-10714" r="-7143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>
            <a:extLst>
              <a:ext uri="{FF2B5EF4-FFF2-40B4-BE49-F238E27FC236}">
                <a16:creationId xmlns:a16="http://schemas.microsoft.com/office/drawing/2014/main" id="{CC116C8A-4EF3-0942-8E6A-9417F0CE00B4}"/>
              </a:ext>
            </a:extLst>
          </p:cNvPr>
          <p:cNvSpPr txBox="1"/>
          <p:nvPr/>
        </p:nvSpPr>
        <p:spPr>
          <a:xfrm>
            <a:off x="7205550" y="3090478"/>
            <a:ext cx="4875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Turn Non-maniford vertices into maniford vertices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71903BD-D266-8F45-8180-6DAD2EC52113}"/>
              </a:ext>
            </a:extLst>
          </p:cNvPr>
          <p:cNvSpPr/>
          <p:nvPr/>
        </p:nvSpPr>
        <p:spPr>
          <a:xfrm>
            <a:off x="440352" y="3562784"/>
            <a:ext cx="1620079" cy="7056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chemeClr val="tx1"/>
                </a:solidFill>
              </a:rPr>
              <a:t>V, F set to V table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BAEE487-3FC5-D54F-96C0-A7931C8ADF53}"/>
              </a:ext>
            </a:extLst>
          </p:cNvPr>
          <p:cNvSpPr/>
          <p:nvPr/>
        </p:nvSpPr>
        <p:spPr>
          <a:xfrm>
            <a:off x="2636289" y="3562784"/>
            <a:ext cx="1620079" cy="7056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chemeClr val="tx1"/>
                </a:solidFill>
              </a:rPr>
              <a:t>V table to O table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8411FE6-529C-D84A-B76F-ABF437164210}"/>
              </a:ext>
            </a:extLst>
          </p:cNvPr>
          <p:cNvCxnSpPr>
            <a:cxnSpLocks/>
            <a:stCxn id="61" idx="3"/>
            <a:endCxn id="62" idx="1"/>
          </p:cNvCxnSpPr>
          <p:nvPr/>
        </p:nvCxnSpPr>
        <p:spPr>
          <a:xfrm>
            <a:off x="2060431" y="3915624"/>
            <a:ext cx="5758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BC745555-FD39-DD41-BAB5-8EDB80B82C0A}"/>
              </a:ext>
            </a:extLst>
          </p:cNvPr>
          <p:cNvSpPr/>
          <p:nvPr/>
        </p:nvSpPr>
        <p:spPr>
          <a:xfrm>
            <a:off x="4832226" y="3562784"/>
            <a:ext cx="1620079" cy="7056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chemeClr val="tx1"/>
                </a:solidFill>
              </a:rPr>
              <a:t>Breaking Non-manifold edges 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711AD42-2228-164F-8C13-220B0184A06C}"/>
              </a:ext>
            </a:extLst>
          </p:cNvPr>
          <p:cNvCxnSpPr>
            <a:cxnSpLocks/>
            <a:stCxn id="62" idx="3"/>
            <a:endCxn id="69" idx="1"/>
          </p:cNvCxnSpPr>
          <p:nvPr/>
        </p:nvCxnSpPr>
        <p:spPr>
          <a:xfrm>
            <a:off x="4256368" y="3915624"/>
            <a:ext cx="5758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4861242F-F542-B648-B81C-C82EF646CFDE}"/>
              </a:ext>
            </a:extLst>
          </p:cNvPr>
          <p:cNvSpPr/>
          <p:nvPr/>
        </p:nvSpPr>
        <p:spPr>
          <a:xfrm>
            <a:off x="6977360" y="3562784"/>
            <a:ext cx="1620079" cy="7056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chemeClr val="tx1"/>
                </a:solidFill>
              </a:rPr>
              <a:t>Breaking Non-manifold vertices 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73D83FB-BDE7-1048-BAEA-2611A4B1DD0A}"/>
              </a:ext>
            </a:extLst>
          </p:cNvPr>
          <p:cNvCxnSpPr>
            <a:cxnSpLocks/>
            <a:stCxn id="69" idx="3"/>
            <a:endCxn id="73" idx="1"/>
          </p:cNvCxnSpPr>
          <p:nvPr/>
        </p:nvCxnSpPr>
        <p:spPr>
          <a:xfrm>
            <a:off x="6452305" y="3915624"/>
            <a:ext cx="5250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D9935A9-FE23-EE44-9027-8CB57E9A0AFD}"/>
              </a:ext>
            </a:extLst>
          </p:cNvPr>
          <p:cNvCxnSpPr>
            <a:cxnSpLocks/>
          </p:cNvCxnSpPr>
          <p:nvPr/>
        </p:nvCxnSpPr>
        <p:spPr>
          <a:xfrm>
            <a:off x="8597439" y="3915624"/>
            <a:ext cx="5250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A572AD1C-08CB-C548-B14C-AF214180BFBD}"/>
              </a:ext>
            </a:extLst>
          </p:cNvPr>
          <p:cNvSpPr txBox="1"/>
          <p:nvPr/>
        </p:nvSpPr>
        <p:spPr>
          <a:xfrm>
            <a:off x="9114806" y="372113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…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E2636BD2-60E7-814C-AEE7-0727C8F14B04}"/>
              </a:ext>
            </a:extLst>
          </p:cNvPr>
          <p:cNvCxnSpPr>
            <a:cxnSpLocks/>
            <a:stCxn id="153" idx="2"/>
            <a:endCxn id="151" idx="6"/>
          </p:cNvCxnSpPr>
          <p:nvPr/>
        </p:nvCxnSpPr>
        <p:spPr>
          <a:xfrm flipH="1">
            <a:off x="8695050" y="5908550"/>
            <a:ext cx="2541420" cy="598999"/>
          </a:xfrm>
          <a:prstGeom prst="line">
            <a:avLst/>
          </a:prstGeom>
          <a:ln w="63500">
            <a:solidFill>
              <a:schemeClr val="accent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>
            <a:extLst>
              <a:ext uri="{FF2B5EF4-FFF2-40B4-BE49-F238E27FC236}">
                <a16:creationId xmlns:a16="http://schemas.microsoft.com/office/drawing/2014/main" id="{5196A73C-DF7B-3141-9CBB-65D2BB2F5594}"/>
              </a:ext>
            </a:extLst>
          </p:cNvPr>
          <p:cNvSpPr/>
          <p:nvPr/>
        </p:nvSpPr>
        <p:spPr>
          <a:xfrm>
            <a:off x="9534562" y="4416105"/>
            <a:ext cx="152514" cy="15251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DB6E6F77-77EB-6D4E-A5BD-2E0A002C851E}"/>
              </a:ext>
            </a:extLst>
          </p:cNvPr>
          <p:cNvCxnSpPr>
            <a:cxnSpLocks/>
            <a:stCxn id="148" idx="3"/>
          </p:cNvCxnSpPr>
          <p:nvPr/>
        </p:nvCxnSpPr>
        <p:spPr>
          <a:xfrm flipH="1">
            <a:off x="8672715" y="4546284"/>
            <a:ext cx="884182" cy="194298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Freeform 149">
            <a:extLst>
              <a:ext uri="{FF2B5EF4-FFF2-40B4-BE49-F238E27FC236}">
                <a16:creationId xmlns:a16="http://schemas.microsoft.com/office/drawing/2014/main" id="{9A4A93DF-A72C-9048-9B01-82E4A8331398}"/>
              </a:ext>
            </a:extLst>
          </p:cNvPr>
          <p:cNvSpPr/>
          <p:nvPr/>
        </p:nvSpPr>
        <p:spPr>
          <a:xfrm rot="1107057">
            <a:off x="9440950" y="4758043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AAF5E280-595A-8C48-93D4-8D06718550E2}"/>
              </a:ext>
            </a:extLst>
          </p:cNvPr>
          <p:cNvSpPr/>
          <p:nvPr/>
        </p:nvSpPr>
        <p:spPr>
          <a:xfrm>
            <a:off x="8542536" y="6431292"/>
            <a:ext cx="152514" cy="15251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40752933-2AB5-5245-B0B1-752AF3856352}"/>
              </a:ext>
            </a:extLst>
          </p:cNvPr>
          <p:cNvSpPr/>
          <p:nvPr/>
        </p:nvSpPr>
        <p:spPr>
          <a:xfrm>
            <a:off x="10094466" y="6716150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E7DDF558-5D26-524C-8F04-D4CA6AA12015}"/>
              </a:ext>
            </a:extLst>
          </p:cNvPr>
          <p:cNvSpPr/>
          <p:nvPr/>
        </p:nvSpPr>
        <p:spPr>
          <a:xfrm>
            <a:off x="11236470" y="5832293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A569B67B-7EFD-A24F-B13A-039DEB5C5AD7}"/>
              </a:ext>
            </a:extLst>
          </p:cNvPr>
          <p:cNvSpPr/>
          <p:nvPr/>
        </p:nvSpPr>
        <p:spPr>
          <a:xfrm>
            <a:off x="6969294" y="4613687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A0176CA4-3291-734B-892F-1D45D8BC4B24}"/>
              </a:ext>
            </a:extLst>
          </p:cNvPr>
          <p:cNvCxnSpPr>
            <a:cxnSpLocks/>
            <a:stCxn id="152" idx="2"/>
            <a:endCxn id="151" idx="5"/>
          </p:cNvCxnSpPr>
          <p:nvPr/>
        </p:nvCxnSpPr>
        <p:spPr>
          <a:xfrm flipH="1" flipV="1">
            <a:off x="8672715" y="6561471"/>
            <a:ext cx="1421751" cy="230936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EAD7DA6C-723E-9449-A27E-520F94157ED0}"/>
              </a:ext>
            </a:extLst>
          </p:cNvPr>
          <p:cNvCxnSpPr>
            <a:cxnSpLocks/>
            <a:stCxn id="153" idx="3"/>
            <a:endCxn id="152" idx="7"/>
          </p:cNvCxnSpPr>
          <p:nvPr/>
        </p:nvCxnSpPr>
        <p:spPr>
          <a:xfrm flipH="1">
            <a:off x="10224645" y="5962472"/>
            <a:ext cx="1034160" cy="776013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18087D31-CE09-244B-BF72-E28127B33A9C}"/>
              </a:ext>
            </a:extLst>
          </p:cNvPr>
          <p:cNvCxnSpPr>
            <a:cxnSpLocks/>
            <a:stCxn id="153" idx="1"/>
            <a:endCxn id="148" idx="6"/>
          </p:cNvCxnSpPr>
          <p:nvPr/>
        </p:nvCxnSpPr>
        <p:spPr>
          <a:xfrm flipH="1" flipV="1">
            <a:off x="9687076" y="4492362"/>
            <a:ext cx="1571729" cy="13622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331783BE-8D4D-2A4D-8CA8-09947A962CFD}"/>
              </a:ext>
            </a:extLst>
          </p:cNvPr>
          <p:cNvCxnSpPr>
            <a:cxnSpLocks/>
            <a:stCxn id="148" idx="4"/>
            <a:endCxn id="152" idx="0"/>
          </p:cNvCxnSpPr>
          <p:nvPr/>
        </p:nvCxnSpPr>
        <p:spPr>
          <a:xfrm>
            <a:off x="9610819" y="4568619"/>
            <a:ext cx="559904" cy="214753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262CEA1A-591A-1D46-82ED-AC9D321E84AE}"/>
              </a:ext>
            </a:extLst>
          </p:cNvPr>
          <p:cNvCxnSpPr>
            <a:cxnSpLocks/>
            <a:endCxn id="154" idx="4"/>
          </p:cNvCxnSpPr>
          <p:nvPr/>
        </p:nvCxnSpPr>
        <p:spPr>
          <a:xfrm flipH="1" flipV="1">
            <a:off x="7045551" y="4766201"/>
            <a:ext cx="742227" cy="1862673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18BE564C-840E-4340-95C9-4E7A11C2B033}"/>
              </a:ext>
            </a:extLst>
          </p:cNvPr>
          <p:cNvCxnSpPr>
            <a:cxnSpLocks/>
            <a:endCxn id="154" idx="6"/>
          </p:cNvCxnSpPr>
          <p:nvPr/>
        </p:nvCxnSpPr>
        <p:spPr>
          <a:xfrm flipH="1">
            <a:off x="7121808" y="4613687"/>
            <a:ext cx="1657996" cy="7625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8BF19B10-548B-0B42-9C88-28D664617120}"/>
                  </a:ext>
                </a:extLst>
              </p:cNvPr>
              <p:cNvSpPr txBox="1"/>
              <p:nvPr/>
            </p:nvSpPr>
            <p:spPr>
              <a:xfrm>
                <a:off x="9556897" y="4136732"/>
                <a:ext cx="283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8BF19B10-548B-0B42-9C88-28D664617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6897" y="4136732"/>
                <a:ext cx="283026" cy="276999"/>
              </a:xfrm>
              <a:prstGeom prst="rect">
                <a:avLst/>
              </a:prstGeom>
              <a:blipFill>
                <a:blip r:embed="rId23"/>
                <a:stretch>
                  <a:fillRect l="-13043" r="-8696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2E473424-BFDB-7A40-A5E9-132289786FC0}"/>
                  </a:ext>
                </a:extLst>
              </p:cNvPr>
              <p:cNvSpPr txBox="1"/>
              <p:nvPr/>
            </p:nvSpPr>
            <p:spPr>
              <a:xfrm>
                <a:off x="8276137" y="6560467"/>
                <a:ext cx="2777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2E473424-BFDB-7A40-A5E9-132289786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137" y="6560467"/>
                <a:ext cx="277704" cy="276999"/>
              </a:xfrm>
              <a:prstGeom prst="rect">
                <a:avLst/>
              </a:prstGeom>
              <a:blipFill>
                <a:blip r:embed="rId24"/>
                <a:stretch>
                  <a:fillRect l="-13043" r="-4348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595A73AF-EA33-574B-A811-78BB1F313B09}"/>
                  </a:ext>
                </a:extLst>
              </p:cNvPr>
              <p:cNvSpPr txBox="1"/>
              <p:nvPr/>
            </p:nvSpPr>
            <p:spPr>
              <a:xfrm>
                <a:off x="10031871" y="6884843"/>
                <a:ext cx="283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595A73AF-EA33-574B-A811-78BB1F313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1871" y="6884843"/>
                <a:ext cx="283026" cy="276999"/>
              </a:xfrm>
              <a:prstGeom prst="rect">
                <a:avLst/>
              </a:prstGeom>
              <a:blipFill>
                <a:blip r:embed="rId25"/>
                <a:stretch>
                  <a:fillRect l="-13043" r="-4348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42726D85-E65B-2F48-AA9E-30F3B535C6C7}"/>
                  </a:ext>
                </a:extLst>
              </p:cNvPr>
              <p:cNvSpPr txBox="1"/>
              <p:nvPr/>
            </p:nvSpPr>
            <p:spPr>
              <a:xfrm>
                <a:off x="11572069" y="5770050"/>
                <a:ext cx="283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42726D85-E65B-2F48-AA9E-30F3B535C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2069" y="5770050"/>
                <a:ext cx="283026" cy="276999"/>
              </a:xfrm>
              <a:prstGeom prst="rect">
                <a:avLst/>
              </a:prstGeom>
              <a:blipFill>
                <a:blip r:embed="rId26"/>
                <a:stretch>
                  <a:fillRect l="-13043" r="-4348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6243D8EE-271B-0F42-B078-10DD6BFC0217}"/>
                  </a:ext>
                </a:extLst>
              </p:cNvPr>
              <p:cNvSpPr txBox="1"/>
              <p:nvPr/>
            </p:nvSpPr>
            <p:spPr>
              <a:xfrm>
                <a:off x="6686268" y="4329765"/>
                <a:ext cx="2731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6243D8EE-271B-0F42-B078-10DD6BFC0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6268" y="4329765"/>
                <a:ext cx="273152" cy="276999"/>
              </a:xfrm>
              <a:prstGeom prst="rect">
                <a:avLst/>
              </a:prstGeom>
              <a:blipFill>
                <a:blip r:embed="rId27"/>
                <a:stretch>
                  <a:fillRect l="-13043" r="-4348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Freeform 165">
            <a:extLst>
              <a:ext uri="{FF2B5EF4-FFF2-40B4-BE49-F238E27FC236}">
                <a16:creationId xmlns:a16="http://schemas.microsoft.com/office/drawing/2014/main" id="{674C75B2-4F5A-B84F-BA4F-FC0597BA31BE}"/>
              </a:ext>
            </a:extLst>
          </p:cNvPr>
          <p:cNvSpPr/>
          <p:nvPr/>
        </p:nvSpPr>
        <p:spPr>
          <a:xfrm rot="13854511">
            <a:off x="8704292" y="6421757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7" name="Freeform 166">
            <a:extLst>
              <a:ext uri="{FF2B5EF4-FFF2-40B4-BE49-F238E27FC236}">
                <a16:creationId xmlns:a16="http://schemas.microsoft.com/office/drawing/2014/main" id="{902BF451-E5EF-E843-AF0D-C3E57092F3F5}"/>
              </a:ext>
            </a:extLst>
          </p:cNvPr>
          <p:cNvSpPr/>
          <p:nvPr/>
        </p:nvSpPr>
        <p:spPr>
          <a:xfrm rot="14958457">
            <a:off x="9045233" y="6489493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8" name="Freeform 167">
            <a:extLst>
              <a:ext uri="{FF2B5EF4-FFF2-40B4-BE49-F238E27FC236}">
                <a16:creationId xmlns:a16="http://schemas.microsoft.com/office/drawing/2014/main" id="{BD78F7B2-85F8-1D41-8E9D-9D76B443FD9F}"/>
              </a:ext>
            </a:extLst>
          </p:cNvPr>
          <p:cNvSpPr/>
          <p:nvPr/>
        </p:nvSpPr>
        <p:spPr>
          <a:xfrm rot="13650626">
            <a:off x="8797844" y="6280013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9" name="Freeform 168">
            <a:extLst>
              <a:ext uri="{FF2B5EF4-FFF2-40B4-BE49-F238E27FC236}">
                <a16:creationId xmlns:a16="http://schemas.microsoft.com/office/drawing/2014/main" id="{93A1E573-2FFA-9D4B-B67F-0542C1B1335D}"/>
              </a:ext>
            </a:extLst>
          </p:cNvPr>
          <p:cNvSpPr/>
          <p:nvPr/>
        </p:nvSpPr>
        <p:spPr>
          <a:xfrm rot="8659401">
            <a:off x="9890212" y="6599908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70" name="Freeform 169">
            <a:extLst>
              <a:ext uri="{FF2B5EF4-FFF2-40B4-BE49-F238E27FC236}">
                <a16:creationId xmlns:a16="http://schemas.microsoft.com/office/drawing/2014/main" id="{C48018C9-DDCA-D947-8B08-FD8847AA4B5A}"/>
              </a:ext>
            </a:extLst>
          </p:cNvPr>
          <p:cNvSpPr/>
          <p:nvPr/>
        </p:nvSpPr>
        <p:spPr>
          <a:xfrm rot="4046446">
            <a:off x="10767569" y="6076226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71" name="Freeform 170">
            <a:extLst>
              <a:ext uri="{FF2B5EF4-FFF2-40B4-BE49-F238E27FC236}">
                <a16:creationId xmlns:a16="http://schemas.microsoft.com/office/drawing/2014/main" id="{C8C317B6-85AC-4341-BDA0-50BBD33FBF87}"/>
              </a:ext>
            </a:extLst>
          </p:cNvPr>
          <p:cNvSpPr/>
          <p:nvPr/>
        </p:nvSpPr>
        <p:spPr>
          <a:xfrm rot="6443726">
            <a:off x="10641189" y="5703600"/>
            <a:ext cx="350197" cy="132900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72" name="Freeform 171">
            <a:extLst>
              <a:ext uri="{FF2B5EF4-FFF2-40B4-BE49-F238E27FC236}">
                <a16:creationId xmlns:a16="http://schemas.microsoft.com/office/drawing/2014/main" id="{3B790BCE-0353-4846-8641-90B2D4CE212F}"/>
              </a:ext>
            </a:extLst>
          </p:cNvPr>
          <p:cNvSpPr/>
          <p:nvPr/>
        </p:nvSpPr>
        <p:spPr>
          <a:xfrm rot="5400000">
            <a:off x="10992244" y="5844294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73" name="Freeform 172">
            <a:extLst>
              <a:ext uri="{FF2B5EF4-FFF2-40B4-BE49-F238E27FC236}">
                <a16:creationId xmlns:a16="http://schemas.microsoft.com/office/drawing/2014/main" id="{A4DB82B6-9EB9-C142-BDDE-7374EF98A959}"/>
              </a:ext>
            </a:extLst>
          </p:cNvPr>
          <p:cNvSpPr/>
          <p:nvPr/>
        </p:nvSpPr>
        <p:spPr>
          <a:xfrm rot="11146491">
            <a:off x="10150322" y="6491539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74" name="Freeform 173">
            <a:extLst>
              <a:ext uri="{FF2B5EF4-FFF2-40B4-BE49-F238E27FC236}">
                <a16:creationId xmlns:a16="http://schemas.microsoft.com/office/drawing/2014/main" id="{8E969480-D509-314C-80AE-F73713763E07}"/>
              </a:ext>
            </a:extLst>
          </p:cNvPr>
          <p:cNvSpPr/>
          <p:nvPr/>
        </p:nvSpPr>
        <p:spPr>
          <a:xfrm rot="3663324">
            <a:off x="8497915" y="4726056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75" name="Freeform 174">
            <a:extLst>
              <a:ext uri="{FF2B5EF4-FFF2-40B4-BE49-F238E27FC236}">
                <a16:creationId xmlns:a16="http://schemas.microsoft.com/office/drawing/2014/main" id="{7FFFA55F-DD33-8743-AC5D-0D8534FBEA66}"/>
              </a:ext>
            </a:extLst>
          </p:cNvPr>
          <p:cNvSpPr/>
          <p:nvPr/>
        </p:nvSpPr>
        <p:spPr>
          <a:xfrm rot="11100900">
            <a:off x="7736920" y="6364364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76" name="Freeform 175">
            <a:extLst>
              <a:ext uri="{FF2B5EF4-FFF2-40B4-BE49-F238E27FC236}">
                <a16:creationId xmlns:a16="http://schemas.microsoft.com/office/drawing/2014/main" id="{9CAFD436-CF30-BA44-B555-B601CC521470}"/>
              </a:ext>
            </a:extLst>
          </p:cNvPr>
          <p:cNvSpPr/>
          <p:nvPr/>
        </p:nvSpPr>
        <p:spPr>
          <a:xfrm rot="18259399">
            <a:off x="7082698" y="4790852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77" name="Freeform 176">
            <a:extLst>
              <a:ext uri="{FF2B5EF4-FFF2-40B4-BE49-F238E27FC236}">
                <a16:creationId xmlns:a16="http://schemas.microsoft.com/office/drawing/2014/main" id="{4356823E-64CE-2A4D-92A4-834E98DE9034}"/>
              </a:ext>
            </a:extLst>
          </p:cNvPr>
          <p:cNvSpPr/>
          <p:nvPr/>
        </p:nvSpPr>
        <p:spPr>
          <a:xfrm rot="10218637">
            <a:off x="9562411" y="6444161"/>
            <a:ext cx="1002960" cy="150532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918E8BA2-B947-4544-A78E-DEE006E83924}"/>
                  </a:ext>
                </a:extLst>
              </p:cNvPr>
              <p:cNvSpPr txBox="1"/>
              <p:nvPr/>
            </p:nvSpPr>
            <p:spPr>
              <a:xfrm>
                <a:off x="9438019" y="4868857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918E8BA2-B947-4544-A78E-DEE006E83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8019" y="4868857"/>
                <a:ext cx="260391" cy="276999"/>
              </a:xfrm>
              <a:prstGeom prst="rect">
                <a:avLst/>
              </a:prstGeom>
              <a:blipFill>
                <a:blip r:embed="rId28"/>
                <a:stretch>
                  <a:fillRect l="-14286" r="-9524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1804A55F-66DF-644A-A4CD-7C591151FB33}"/>
                  </a:ext>
                </a:extLst>
              </p:cNvPr>
              <p:cNvSpPr txBox="1"/>
              <p:nvPr/>
            </p:nvSpPr>
            <p:spPr>
              <a:xfrm>
                <a:off x="8714996" y="6435386"/>
                <a:ext cx="2550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1804A55F-66DF-644A-A4CD-7C591151F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4996" y="6435386"/>
                <a:ext cx="255070" cy="276999"/>
              </a:xfrm>
              <a:prstGeom prst="rect">
                <a:avLst/>
              </a:prstGeom>
              <a:blipFill>
                <a:blip r:embed="rId29"/>
                <a:stretch>
                  <a:fillRect l="-14286" r="-4762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264F1DF4-6D64-EF45-A3AA-58BF6EF93AAE}"/>
                  </a:ext>
                </a:extLst>
              </p:cNvPr>
              <p:cNvSpPr txBox="1"/>
              <p:nvPr/>
            </p:nvSpPr>
            <p:spPr>
              <a:xfrm>
                <a:off x="9816553" y="6593444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264F1DF4-6D64-EF45-A3AA-58BF6EF93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6553" y="6593444"/>
                <a:ext cx="260391" cy="276999"/>
              </a:xfrm>
              <a:prstGeom prst="rect">
                <a:avLst/>
              </a:prstGeom>
              <a:blipFill>
                <a:blip r:embed="rId30"/>
                <a:stretch>
                  <a:fillRect l="-9091" r="-4545" b="-181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26E30E2E-56A6-1247-9028-3766FBF32DB3}"/>
                  </a:ext>
                </a:extLst>
              </p:cNvPr>
              <p:cNvSpPr txBox="1"/>
              <p:nvPr/>
            </p:nvSpPr>
            <p:spPr>
              <a:xfrm>
                <a:off x="9767675" y="4736545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26E30E2E-56A6-1247-9028-3766FBF32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7675" y="4736545"/>
                <a:ext cx="260391" cy="276999"/>
              </a:xfrm>
              <a:prstGeom prst="rect">
                <a:avLst/>
              </a:prstGeom>
              <a:blipFill>
                <a:blip r:embed="rId31"/>
                <a:stretch>
                  <a:fillRect l="-9091" r="-9091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2" name="Freeform 181">
            <a:extLst>
              <a:ext uri="{FF2B5EF4-FFF2-40B4-BE49-F238E27FC236}">
                <a16:creationId xmlns:a16="http://schemas.microsoft.com/office/drawing/2014/main" id="{3A344E8B-AD25-AD4D-84E2-D84B11040101}"/>
              </a:ext>
            </a:extLst>
          </p:cNvPr>
          <p:cNvSpPr/>
          <p:nvPr/>
        </p:nvSpPr>
        <p:spPr>
          <a:xfrm rot="19259327">
            <a:off x="9680482" y="4707362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E488FEE3-F445-1544-97D0-47A19E725F2C}"/>
                  </a:ext>
                </a:extLst>
              </p:cNvPr>
              <p:cNvSpPr txBox="1"/>
              <p:nvPr/>
            </p:nvSpPr>
            <p:spPr>
              <a:xfrm>
                <a:off x="10257686" y="6507549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E488FEE3-F445-1544-97D0-47A19E725F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7686" y="6507549"/>
                <a:ext cx="260391" cy="276999"/>
              </a:xfrm>
              <a:prstGeom prst="rect">
                <a:avLst/>
              </a:prstGeom>
              <a:blipFill>
                <a:blip r:embed="rId32"/>
                <a:stretch>
                  <a:fillRect l="-13636" r="-4545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FC120C22-BFAC-E342-9585-2AE1FA074EE8}"/>
                  </a:ext>
                </a:extLst>
              </p:cNvPr>
              <p:cNvSpPr txBox="1"/>
              <p:nvPr/>
            </p:nvSpPr>
            <p:spPr>
              <a:xfrm>
                <a:off x="11182531" y="5585488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FC120C22-BFAC-E342-9585-2AE1FA074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2531" y="5585488"/>
                <a:ext cx="260391" cy="276999"/>
              </a:xfrm>
              <a:prstGeom prst="rect">
                <a:avLst/>
              </a:prstGeom>
              <a:blipFill>
                <a:blip r:embed="rId33"/>
                <a:stretch>
                  <a:fillRect l="-14286" r="-9524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5" name="Freeform 184">
            <a:extLst>
              <a:ext uri="{FF2B5EF4-FFF2-40B4-BE49-F238E27FC236}">
                <a16:creationId xmlns:a16="http://schemas.microsoft.com/office/drawing/2014/main" id="{11662E62-ED54-0A46-9481-1FFAF4316E1A}"/>
              </a:ext>
            </a:extLst>
          </p:cNvPr>
          <p:cNvSpPr/>
          <p:nvPr/>
        </p:nvSpPr>
        <p:spPr>
          <a:xfrm rot="21022414">
            <a:off x="9257785" y="5055141"/>
            <a:ext cx="1002960" cy="150532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AFE41406-5E18-A64A-B218-4E0843CA1B0C}"/>
                  </a:ext>
                </a:extLst>
              </p:cNvPr>
              <p:cNvSpPr txBox="1"/>
              <p:nvPr/>
            </p:nvSpPr>
            <p:spPr>
              <a:xfrm>
                <a:off x="9963779" y="5102515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AFE41406-5E18-A64A-B218-4E0843CA1B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3779" y="5102515"/>
                <a:ext cx="260391" cy="276999"/>
              </a:xfrm>
              <a:prstGeom prst="rect">
                <a:avLst/>
              </a:prstGeom>
              <a:blipFill>
                <a:blip r:embed="rId34"/>
                <a:stretch>
                  <a:fillRect l="-14286" r="-9524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FA1FAEFA-BBEA-544F-A212-62453F111630}"/>
                  </a:ext>
                </a:extLst>
              </p:cNvPr>
              <p:cNvSpPr txBox="1"/>
              <p:nvPr/>
            </p:nvSpPr>
            <p:spPr>
              <a:xfrm>
                <a:off x="10481334" y="5558192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FA1FAEFA-BBEA-544F-A212-62453F111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1334" y="5558192"/>
                <a:ext cx="260391" cy="276999"/>
              </a:xfrm>
              <a:prstGeom prst="rect">
                <a:avLst/>
              </a:prstGeom>
              <a:blipFill>
                <a:blip r:embed="rId35"/>
                <a:stretch>
                  <a:fillRect l="-14286" r="-9524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9B4893D4-B906-3E42-B933-F90E34848827}"/>
                  </a:ext>
                </a:extLst>
              </p:cNvPr>
              <p:cNvSpPr txBox="1"/>
              <p:nvPr/>
            </p:nvSpPr>
            <p:spPr>
              <a:xfrm>
                <a:off x="8917776" y="6016251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9B4893D4-B906-3E42-B933-F90E34848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7776" y="6016251"/>
                <a:ext cx="260391" cy="276999"/>
              </a:xfrm>
              <a:prstGeom prst="rect">
                <a:avLst/>
              </a:prstGeom>
              <a:blipFill>
                <a:blip r:embed="rId36"/>
                <a:stretch>
                  <a:fillRect l="-14286" r="-4762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ED9BAC2D-C538-DE45-9B27-2F4A3833DBDC}"/>
                  </a:ext>
                </a:extLst>
              </p:cNvPr>
              <p:cNvSpPr txBox="1"/>
              <p:nvPr/>
            </p:nvSpPr>
            <p:spPr>
              <a:xfrm>
                <a:off x="8322895" y="4626426"/>
                <a:ext cx="2555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ED9BAC2D-C538-DE45-9B27-2F4A3833D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2895" y="4626426"/>
                <a:ext cx="255583" cy="276999"/>
              </a:xfrm>
              <a:prstGeom prst="rect">
                <a:avLst/>
              </a:prstGeom>
              <a:blipFill>
                <a:blip r:embed="rId37"/>
                <a:stretch>
                  <a:fillRect l="-14286" r="-4762" b="-181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73092BC3-9E53-A441-AEE6-BD2420C6801A}"/>
                  </a:ext>
                </a:extLst>
              </p:cNvPr>
              <p:cNvSpPr txBox="1"/>
              <p:nvPr/>
            </p:nvSpPr>
            <p:spPr>
              <a:xfrm>
                <a:off x="7273847" y="4715342"/>
                <a:ext cx="3528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73092BC3-9E53-A441-AEE6-BD2420C68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847" y="4715342"/>
                <a:ext cx="352854" cy="276999"/>
              </a:xfrm>
              <a:prstGeom prst="rect">
                <a:avLst/>
              </a:prstGeom>
              <a:blipFill>
                <a:blip r:embed="rId38"/>
                <a:stretch>
                  <a:fillRect l="-6897" r="-3448" b="-869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4FBECC49-F7AD-ED4B-B744-8A4557C37E1B}"/>
                  </a:ext>
                </a:extLst>
              </p:cNvPr>
              <p:cNvSpPr txBox="1"/>
              <p:nvPr/>
            </p:nvSpPr>
            <p:spPr>
              <a:xfrm>
                <a:off x="7733823" y="6029874"/>
                <a:ext cx="3528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4FBECC49-F7AD-ED4B-B744-8A4557C37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3823" y="6029874"/>
                <a:ext cx="352854" cy="276999"/>
              </a:xfrm>
              <a:prstGeom prst="rect">
                <a:avLst/>
              </a:prstGeom>
              <a:blipFill>
                <a:blip r:embed="rId39"/>
                <a:stretch>
                  <a:fillRect l="-10714" r="-3571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34B28C5E-E8BC-5C40-B04B-B47A5FA50552}"/>
                  </a:ext>
                </a:extLst>
              </p:cNvPr>
              <p:cNvSpPr txBox="1"/>
              <p:nvPr/>
            </p:nvSpPr>
            <p:spPr>
              <a:xfrm>
                <a:off x="10592243" y="5996389"/>
                <a:ext cx="3528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34B28C5E-E8BC-5C40-B04B-B47A5FA50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2243" y="5996389"/>
                <a:ext cx="352854" cy="276999"/>
              </a:xfrm>
              <a:prstGeom prst="rect">
                <a:avLst/>
              </a:prstGeom>
              <a:blipFill>
                <a:blip r:embed="rId40"/>
                <a:stretch>
                  <a:fillRect l="-10714" r="-7143" b="-181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15A22DD3-B176-B440-B89D-017E0E3C9471}"/>
                  </a:ext>
                </a:extLst>
              </p:cNvPr>
              <p:cNvSpPr txBox="1"/>
              <p:nvPr/>
            </p:nvSpPr>
            <p:spPr>
              <a:xfrm>
                <a:off x="9696202" y="6353475"/>
                <a:ext cx="3528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15A22DD3-B176-B440-B89D-017E0E3C9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6202" y="6353475"/>
                <a:ext cx="352854" cy="276999"/>
              </a:xfrm>
              <a:prstGeom prst="rect">
                <a:avLst/>
              </a:prstGeom>
              <a:blipFill>
                <a:blip r:embed="rId41"/>
                <a:stretch>
                  <a:fillRect l="-10345" r="-3448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E565B704-63D4-9F47-924A-D10F6945EE55}"/>
                  </a:ext>
                </a:extLst>
              </p:cNvPr>
              <p:cNvSpPr txBox="1"/>
              <p:nvPr/>
            </p:nvSpPr>
            <p:spPr>
              <a:xfrm>
                <a:off x="9187227" y="6332387"/>
                <a:ext cx="3528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E565B704-63D4-9F47-924A-D10F6945EE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227" y="6332387"/>
                <a:ext cx="352854" cy="276999"/>
              </a:xfrm>
              <a:prstGeom prst="rect">
                <a:avLst/>
              </a:prstGeom>
              <a:blipFill>
                <a:blip r:embed="rId42"/>
                <a:stretch>
                  <a:fillRect l="-10345" r="-3448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4898F613-4393-2B4F-9618-7D31EAA6B0EB}"/>
              </a:ext>
            </a:extLst>
          </p:cNvPr>
          <p:cNvCxnSpPr>
            <a:cxnSpLocks/>
            <a:stCxn id="201" idx="2"/>
            <a:endCxn id="199" idx="6"/>
          </p:cNvCxnSpPr>
          <p:nvPr/>
        </p:nvCxnSpPr>
        <p:spPr>
          <a:xfrm flipH="1">
            <a:off x="2123803" y="5931889"/>
            <a:ext cx="2541420" cy="598999"/>
          </a:xfrm>
          <a:prstGeom prst="line">
            <a:avLst/>
          </a:prstGeom>
          <a:ln w="63500">
            <a:solidFill>
              <a:schemeClr val="accent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Oval 195">
            <a:extLst>
              <a:ext uri="{FF2B5EF4-FFF2-40B4-BE49-F238E27FC236}">
                <a16:creationId xmlns:a16="http://schemas.microsoft.com/office/drawing/2014/main" id="{7A0AD0A6-E0D1-4940-A62B-45FBC7346F0F}"/>
              </a:ext>
            </a:extLst>
          </p:cNvPr>
          <p:cNvSpPr/>
          <p:nvPr/>
        </p:nvSpPr>
        <p:spPr>
          <a:xfrm>
            <a:off x="2963315" y="4439444"/>
            <a:ext cx="152514" cy="15251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58794CBE-DF07-D046-A7E8-CC1DA3854B58}"/>
              </a:ext>
            </a:extLst>
          </p:cNvPr>
          <p:cNvCxnSpPr>
            <a:cxnSpLocks/>
            <a:stCxn id="196" idx="3"/>
          </p:cNvCxnSpPr>
          <p:nvPr/>
        </p:nvCxnSpPr>
        <p:spPr>
          <a:xfrm flipH="1">
            <a:off x="2101468" y="4569623"/>
            <a:ext cx="884182" cy="194298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Freeform 197">
            <a:extLst>
              <a:ext uri="{FF2B5EF4-FFF2-40B4-BE49-F238E27FC236}">
                <a16:creationId xmlns:a16="http://schemas.microsoft.com/office/drawing/2014/main" id="{07EE0E7C-30E6-0047-B572-E32080CE816E}"/>
              </a:ext>
            </a:extLst>
          </p:cNvPr>
          <p:cNvSpPr/>
          <p:nvPr/>
        </p:nvSpPr>
        <p:spPr>
          <a:xfrm rot="1107057">
            <a:off x="2869703" y="4781382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B82E2323-2B31-DD48-8EBF-5F0C898F50F8}"/>
              </a:ext>
            </a:extLst>
          </p:cNvPr>
          <p:cNvSpPr/>
          <p:nvPr/>
        </p:nvSpPr>
        <p:spPr>
          <a:xfrm>
            <a:off x="1971289" y="6454631"/>
            <a:ext cx="152514" cy="15251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BF3A8554-0940-0140-A852-6EFE6613E226}"/>
              </a:ext>
            </a:extLst>
          </p:cNvPr>
          <p:cNvSpPr/>
          <p:nvPr/>
        </p:nvSpPr>
        <p:spPr>
          <a:xfrm>
            <a:off x="3523219" y="6739489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5C589ECA-1DAD-7342-8A32-443165FB0A09}"/>
              </a:ext>
            </a:extLst>
          </p:cNvPr>
          <p:cNvSpPr/>
          <p:nvPr/>
        </p:nvSpPr>
        <p:spPr>
          <a:xfrm>
            <a:off x="4665223" y="5855632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CAECE5D5-1032-9A4E-A485-11454064EE66}"/>
              </a:ext>
            </a:extLst>
          </p:cNvPr>
          <p:cNvSpPr/>
          <p:nvPr/>
        </p:nvSpPr>
        <p:spPr>
          <a:xfrm>
            <a:off x="1152805" y="4515701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7586209C-558B-7B48-9353-C5A7462B2A71}"/>
              </a:ext>
            </a:extLst>
          </p:cNvPr>
          <p:cNvCxnSpPr>
            <a:cxnSpLocks/>
            <a:stCxn id="200" idx="2"/>
            <a:endCxn id="199" idx="5"/>
          </p:cNvCxnSpPr>
          <p:nvPr/>
        </p:nvCxnSpPr>
        <p:spPr>
          <a:xfrm flipH="1" flipV="1">
            <a:off x="2101468" y="6584810"/>
            <a:ext cx="1421751" cy="230936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3F4698EF-A3EB-9346-B1F2-005309C6F5ED}"/>
              </a:ext>
            </a:extLst>
          </p:cNvPr>
          <p:cNvCxnSpPr>
            <a:cxnSpLocks/>
            <a:stCxn id="201" idx="3"/>
            <a:endCxn id="200" idx="7"/>
          </p:cNvCxnSpPr>
          <p:nvPr/>
        </p:nvCxnSpPr>
        <p:spPr>
          <a:xfrm flipH="1">
            <a:off x="3653398" y="5985811"/>
            <a:ext cx="1034160" cy="776013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05E61A6D-65A7-DB42-B044-AC61C74BD78E}"/>
              </a:ext>
            </a:extLst>
          </p:cNvPr>
          <p:cNvCxnSpPr>
            <a:cxnSpLocks/>
            <a:stCxn id="201" idx="1"/>
            <a:endCxn id="196" idx="6"/>
          </p:cNvCxnSpPr>
          <p:nvPr/>
        </p:nvCxnSpPr>
        <p:spPr>
          <a:xfrm flipH="1" flipV="1">
            <a:off x="3115829" y="4515701"/>
            <a:ext cx="1571729" cy="13622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31AD5F8C-A70A-C24E-89E7-26FCED3F8A40}"/>
              </a:ext>
            </a:extLst>
          </p:cNvPr>
          <p:cNvCxnSpPr>
            <a:cxnSpLocks/>
            <a:stCxn id="196" idx="4"/>
            <a:endCxn id="200" idx="0"/>
          </p:cNvCxnSpPr>
          <p:nvPr/>
        </p:nvCxnSpPr>
        <p:spPr>
          <a:xfrm>
            <a:off x="3039572" y="4591958"/>
            <a:ext cx="559904" cy="214753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33B80B0C-9312-B549-876C-C8E1DCCEE6E1}"/>
              </a:ext>
            </a:extLst>
          </p:cNvPr>
          <p:cNvCxnSpPr>
            <a:cxnSpLocks/>
            <a:stCxn id="199" idx="2"/>
            <a:endCxn id="202" idx="4"/>
          </p:cNvCxnSpPr>
          <p:nvPr/>
        </p:nvCxnSpPr>
        <p:spPr>
          <a:xfrm flipH="1" flipV="1">
            <a:off x="1229062" y="4668215"/>
            <a:ext cx="742227" cy="1862673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C7A597BE-EA90-584B-B20B-39CDFFC3B7C1}"/>
              </a:ext>
            </a:extLst>
          </p:cNvPr>
          <p:cNvCxnSpPr>
            <a:cxnSpLocks/>
            <a:stCxn id="196" idx="2"/>
            <a:endCxn id="202" idx="6"/>
          </p:cNvCxnSpPr>
          <p:nvPr/>
        </p:nvCxnSpPr>
        <p:spPr>
          <a:xfrm flipH="1">
            <a:off x="1305319" y="4515701"/>
            <a:ext cx="1657996" cy="7625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03EFEA1A-CBF5-8044-9A5A-1CDC5240BED0}"/>
                  </a:ext>
                </a:extLst>
              </p:cNvPr>
              <p:cNvSpPr txBox="1"/>
              <p:nvPr/>
            </p:nvSpPr>
            <p:spPr>
              <a:xfrm>
                <a:off x="2985650" y="4160071"/>
                <a:ext cx="283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03EFEA1A-CBF5-8044-9A5A-1CDC5240B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650" y="4160071"/>
                <a:ext cx="283026" cy="276999"/>
              </a:xfrm>
              <a:prstGeom prst="rect">
                <a:avLst/>
              </a:prstGeom>
              <a:blipFill>
                <a:blip r:embed="rId43"/>
                <a:stretch>
                  <a:fillRect l="-13043" r="-4348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18EEDE6C-70EA-A044-A9C1-1051373AFF45}"/>
                  </a:ext>
                </a:extLst>
              </p:cNvPr>
              <p:cNvSpPr txBox="1"/>
              <p:nvPr/>
            </p:nvSpPr>
            <p:spPr>
              <a:xfrm>
                <a:off x="1704890" y="6583806"/>
                <a:ext cx="2777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18EEDE6C-70EA-A044-A9C1-1051373AF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4890" y="6583806"/>
                <a:ext cx="277704" cy="276999"/>
              </a:xfrm>
              <a:prstGeom prst="rect">
                <a:avLst/>
              </a:prstGeom>
              <a:blipFill>
                <a:blip r:embed="rId44"/>
                <a:stretch>
                  <a:fillRect l="-13636" r="-9091" b="-181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86B61A6E-986D-AD44-B50F-A949EA1807A8}"/>
                  </a:ext>
                </a:extLst>
              </p:cNvPr>
              <p:cNvSpPr txBox="1"/>
              <p:nvPr/>
            </p:nvSpPr>
            <p:spPr>
              <a:xfrm>
                <a:off x="3460624" y="6908182"/>
                <a:ext cx="283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86B61A6E-986D-AD44-B50F-A949EA180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624" y="6908182"/>
                <a:ext cx="283026" cy="276999"/>
              </a:xfrm>
              <a:prstGeom prst="rect">
                <a:avLst/>
              </a:prstGeom>
              <a:blipFill>
                <a:blip r:embed="rId45"/>
                <a:stretch>
                  <a:fillRect l="-13043" r="-8696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3104F5FA-A7D5-4B43-B6C9-775BC5F471F0}"/>
                  </a:ext>
                </a:extLst>
              </p:cNvPr>
              <p:cNvSpPr txBox="1"/>
              <p:nvPr/>
            </p:nvSpPr>
            <p:spPr>
              <a:xfrm>
                <a:off x="5000822" y="5793389"/>
                <a:ext cx="283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3104F5FA-A7D5-4B43-B6C9-775BC5F47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822" y="5793389"/>
                <a:ext cx="283026" cy="276999"/>
              </a:xfrm>
              <a:prstGeom prst="rect">
                <a:avLst/>
              </a:prstGeom>
              <a:blipFill>
                <a:blip r:embed="rId46"/>
                <a:stretch>
                  <a:fillRect l="-8333" r="-4167" b="-869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6F3D5133-8A51-5341-BC36-6B7FA75D8565}"/>
                  </a:ext>
                </a:extLst>
              </p:cNvPr>
              <p:cNvSpPr txBox="1"/>
              <p:nvPr/>
            </p:nvSpPr>
            <p:spPr>
              <a:xfrm>
                <a:off x="869779" y="4231779"/>
                <a:ext cx="2731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6F3D5133-8A51-5341-BC36-6B7FA75D8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779" y="4231779"/>
                <a:ext cx="273152" cy="276999"/>
              </a:xfrm>
              <a:prstGeom prst="rect">
                <a:avLst/>
              </a:prstGeom>
              <a:blipFill>
                <a:blip r:embed="rId47"/>
                <a:stretch>
                  <a:fillRect l="-13636" r="-9091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4" name="Freeform 213">
            <a:extLst>
              <a:ext uri="{FF2B5EF4-FFF2-40B4-BE49-F238E27FC236}">
                <a16:creationId xmlns:a16="http://schemas.microsoft.com/office/drawing/2014/main" id="{E06E4B80-1432-3C4D-89C3-0E187BE9D37A}"/>
              </a:ext>
            </a:extLst>
          </p:cNvPr>
          <p:cNvSpPr/>
          <p:nvPr/>
        </p:nvSpPr>
        <p:spPr>
          <a:xfrm rot="13854511">
            <a:off x="2133045" y="6445096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15" name="Freeform 214">
            <a:extLst>
              <a:ext uri="{FF2B5EF4-FFF2-40B4-BE49-F238E27FC236}">
                <a16:creationId xmlns:a16="http://schemas.microsoft.com/office/drawing/2014/main" id="{CEAA96BE-3FA7-5443-8ED7-0843801E31BC}"/>
              </a:ext>
            </a:extLst>
          </p:cNvPr>
          <p:cNvSpPr/>
          <p:nvPr/>
        </p:nvSpPr>
        <p:spPr>
          <a:xfrm rot="14958457">
            <a:off x="2473986" y="6512832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16" name="Freeform 215">
            <a:extLst>
              <a:ext uri="{FF2B5EF4-FFF2-40B4-BE49-F238E27FC236}">
                <a16:creationId xmlns:a16="http://schemas.microsoft.com/office/drawing/2014/main" id="{69D00FFB-9C4F-B944-AD16-99E4B379FEC7}"/>
              </a:ext>
            </a:extLst>
          </p:cNvPr>
          <p:cNvSpPr/>
          <p:nvPr/>
        </p:nvSpPr>
        <p:spPr>
          <a:xfrm rot="13650626">
            <a:off x="2226597" y="6303352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17" name="Freeform 216">
            <a:extLst>
              <a:ext uri="{FF2B5EF4-FFF2-40B4-BE49-F238E27FC236}">
                <a16:creationId xmlns:a16="http://schemas.microsoft.com/office/drawing/2014/main" id="{3EFB5F9D-EC35-844F-94F8-ADD75119C034}"/>
              </a:ext>
            </a:extLst>
          </p:cNvPr>
          <p:cNvSpPr/>
          <p:nvPr/>
        </p:nvSpPr>
        <p:spPr>
          <a:xfrm rot="8659401">
            <a:off x="3318965" y="6623247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18" name="Freeform 217">
            <a:extLst>
              <a:ext uri="{FF2B5EF4-FFF2-40B4-BE49-F238E27FC236}">
                <a16:creationId xmlns:a16="http://schemas.microsoft.com/office/drawing/2014/main" id="{2E414F9A-2FF2-0643-AA7C-92DA4F6A43BF}"/>
              </a:ext>
            </a:extLst>
          </p:cNvPr>
          <p:cNvSpPr/>
          <p:nvPr/>
        </p:nvSpPr>
        <p:spPr>
          <a:xfrm rot="4046446">
            <a:off x="4196322" y="6099565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19" name="Freeform 218">
            <a:extLst>
              <a:ext uri="{FF2B5EF4-FFF2-40B4-BE49-F238E27FC236}">
                <a16:creationId xmlns:a16="http://schemas.microsoft.com/office/drawing/2014/main" id="{0A1B6294-A494-6C4E-AE07-A8544F3B0144}"/>
              </a:ext>
            </a:extLst>
          </p:cNvPr>
          <p:cNvSpPr/>
          <p:nvPr/>
        </p:nvSpPr>
        <p:spPr>
          <a:xfrm rot="6443726">
            <a:off x="4069942" y="5726939"/>
            <a:ext cx="350197" cy="132900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20" name="Freeform 219">
            <a:extLst>
              <a:ext uri="{FF2B5EF4-FFF2-40B4-BE49-F238E27FC236}">
                <a16:creationId xmlns:a16="http://schemas.microsoft.com/office/drawing/2014/main" id="{B3373822-FD75-844F-B320-83420FB5C615}"/>
              </a:ext>
            </a:extLst>
          </p:cNvPr>
          <p:cNvSpPr/>
          <p:nvPr/>
        </p:nvSpPr>
        <p:spPr>
          <a:xfrm rot="5400000">
            <a:off x="4420997" y="5867633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21" name="Freeform 220">
            <a:extLst>
              <a:ext uri="{FF2B5EF4-FFF2-40B4-BE49-F238E27FC236}">
                <a16:creationId xmlns:a16="http://schemas.microsoft.com/office/drawing/2014/main" id="{A0D8E57D-C524-9B4D-A2F5-722DAB9A0187}"/>
              </a:ext>
            </a:extLst>
          </p:cNvPr>
          <p:cNvSpPr/>
          <p:nvPr/>
        </p:nvSpPr>
        <p:spPr>
          <a:xfrm rot="11146491">
            <a:off x="3579075" y="6514878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22" name="Freeform 221">
            <a:extLst>
              <a:ext uri="{FF2B5EF4-FFF2-40B4-BE49-F238E27FC236}">
                <a16:creationId xmlns:a16="http://schemas.microsoft.com/office/drawing/2014/main" id="{4D4638F3-EFE6-4644-9ABA-D37D4501D13B}"/>
              </a:ext>
            </a:extLst>
          </p:cNvPr>
          <p:cNvSpPr/>
          <p:nvPr/>
        </p:nvSpPr>
        <p:spPr>
          <a:xfrm rot="3663324">
            <a:off x="2681426" y="4628070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23" name="Freeform 222">
            <a:extLst>
              <a:ext uri="{FF2B5EF4-FFF2-40B4-BE49-F238E27FC236}">
                <a16:creationId xmlns:a16="http://schemas.microsoft.com/office/drawing/2014/main" id="{652096C5-789F-4341-9282-01FC0A7B77C9}"/>
              </a:ext>
            </a:extLst>
          </p:cNvPr>
          <p:cNvSpPr/>
          <p:nvPr/>
        </p:nvSpPr>
        <p:spPr>
          <a:xfrm rot="11100900">
            <a:off x="1920431" y="6266378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24" name="Freeform 223">
            <a:extLst>
              <a:ext uri="{FF2B5EF4-FFF2-40B4-BE49-F238E27FC236}">
                <a16:creationId xmlns:a16="http://schemas.microsoft.com/office/drawing/2014/main" id="{9D012D7F-023B-104E-AF73-08E3C2BEF308}"/>
              </a:ext>
            </a:extLst>
          </p:cNvPr>
          <p:cNvSpPr/>
          <p:nvPr/>
        </p:nvSpPr>
        <p:spPr>
          <a:xfrm rot="18259399">
            <a:off x="1266209" y="4692866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25" name="Freeform 224">
            <a:extLst>
              <a:ext uri="{FF2B5EF4-FFF2-40B4-BE49-F238E27FC236}">
                <a16:creationId xmlns:a16="http://schemas.microsoft.com/office/drawing/2014/main" id="{FEF5C405-C77F-4649-ABB2-2CB5F8DF0B07}"/>
              </a:ext>
            </a:extLst>
          </p:cNvPr>
          <p:cNvSpPr/>
          <p:nvPr/>
        </p:nvSpPr>
        <p:spPr>
          <a:xfrm rot="10218637">
            <a:off x="2991164" y="6467500"/>
            <a:ext cx="1002960" cy="150532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11149933-CDD8-1844-A7FF-2C2C6770C497}"/>
                  </a:ext>
                </a:extLst>
              </p:cNvPr>
              <p:cNvSpPr txBox="1"/>
              <p:nvPr/>
            </p:nvSpPr>
            <p:spPr>
              <a:xfrm>
                <a:off x="2866772" y="4892196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11149933-CDD8-1844-A7FF-2C2C6770C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772" y="4892196"/>
                <a:ext cx="260391" cy="276999"/>
              </a:xfrm>
              <a:prstGeom prst="rect">
                <a:avLst/>
              </a:prstGeom>
              <a:blipFill>
                <a:blip r:embed="rId48"/>
                <a:stretch>
                  <a:fillRect l="-9091" r="-4545" b="-869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8BC346DC-9103-BD4C-8697-C6E49941B067}"/>
                  </a:ext>
                </a:extLst>
              </p:cNvPr>
              <p:cNvSpPr txBox="1"/>
              <p:nvPr/>
            </p:nvSpPr>
            <p:spPr>
              <a:xfrm>
                <a:off x="2143749" y="6458725"/>
                <a:ext cx="2550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8BC346DC-9103-BD4C-8697-C6E49941B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749" y="6458725"/>
                <a:ext cx="255070" cy="276999"/>
              </a:xfrm>
              <a:prstGeom prst="rect">
                <a:avLst/>
              </a:prstGeom>
              <a:blipFill>
                <a:blip r:embed="rId49"/>
                <a:stretch>
                  <a:fillRect l="-9091" r="-4545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699DA672-9ADB-0B4A-8248-3F09C8C30049}"/>
                  </a:ext>
                </a:extLst>
              </p:cNvPr>
              <p:cNvSpPr txBox="1"/>
              <p:nvPr/>
            </p:nvSpPr>
            <p:spPr>
              <a:xfrm>
                <a:off x="3245306" y="6616783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699DA672-9ADB-0B4A-8248-3F09C8C300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5306" y="6616783"/>
                <a:ext cx="260391" cy="276999"/>
              </a:xfrm>
              <a:prstGeom prst="rect">
                <a:avLst/>
              </a:prstGeom>
              <a:blipFill>
                <a:blip r:embed="rId50"/>
                <a:stretch>
                  <a:fillRect l="-14286" r="-9524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314F272F-CE0D-1445-B097-3F8D10F7AB68}"/>
                  </a:ext>
                </a:extLst>
              </p:cNvPr>
              <p:cNvSpPr txBox="1"/>
              <p:nvPr/>
            </p:nvSpPr>
            <p:spPr>
              <a:xfrm>
                <a:off x="3196428" y="4759884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314F272F-CE0D-1445-B097-3F8D10F7A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28" y="4759884"/>
                <a:ext cx="260391" cy="276999"/>
              </a:xfrm>
              <a:prstGeom prst="rect">
                <a:avLst/>
              </a:prstGeom>
              <a:blipFill>
                <a:blip r:embed="rId51"/>
                <a:stretch>
                  <a:fillRect l="-9091" r="-4545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0" name="Freeform 229">
            <a:extLst>
              <a:ext uri="{FF2B5EF4-FFF2-40B4-BE49-F238E27FC236}">
                <a16:creationId xmlns:a16="http://schemas.microsoft.com/office/drawing/2014/main" id="{DB3F909F-3CD5-9246-834D-968EDB61F0AE}"/>
              </a:ext>
            </a:extLst>
          </p:cNvPr>
          <p:cNvSpPr/>
          <p:nvPr/>
        </p:nvSpPr>
        <p:spPr>
          <a:xfrm rot="19259327">
            <a:off x="3109235" y="4730701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410C667D-7C66-F34C-8482-5AB112640337}"/>
                  </a:ext>
                </a:extLst>
              </p:cNvPr>
              <p:cNvSpPr txBox="1"/>
              <p:nvPr/>
            </p:nvSpPr>
            <p:spPr>
              <a:xfrm>
                <a:off x="3686439" y="6530888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410C667D-7C66-F34C-8482-5AB112640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6439" y="6530888"/>
                <a:ext cx="260391" cy="276999"/>
              </a:xfrm>
              <a:prstGeom prst="rect">
                <a:avLst/>
              </a:prstGeom>
              <a:blipFill>
                <a:blip r:embed="rId52"/>
                <a:stretch>
                  <a:fillRect l="-14286" r="-4762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4D9699A4-60BC-7E49-ACC8-C285D7AB5188}"/>
                  </a:ext>
                </a:extLst>
              </p:cNvPr>
              <p:cNvSpPr txBox="1"/>
              <p:nvPr/>
            </p:nvSpPr>
            <p:spPr>
              <a:xfrm>
                <a:off x="4611284" y="5608827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4D9699A4-60BC-7E49-ACC8-C285D7AB5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1284" y="5608827"/>
                <a:ext cx="260391" cy="276999"/>
              </a:xfrm>
              <a:prstGeom prst="rect">
                <a:avLst/>
              </a:prstGeom>
              <a:blipFill>
                <a:blip r:embed="rId53"/>
                <a:stretch>
                  <a:fillRect l="-9091" r="-4545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3" name="Freeform 232">
            <a:extLst>
              <a:ext uri="{FF2B5EF4-FFF2-40B4-BE49-F238E27FC236}">
                <a16:creationId xmlns:a16="http://schemas.microsoft.com/office/drawing/2014/main" id="{49A6F9FC-C1C9-4445-BD86-C973777461E9}"/>
              </a:ext>
            </a:extLst>
          </p:cNvPr>
          <p:cNvSpPr/>
          <p:nvPr/>
        </p:nvSpPr>
        <p:spPr>
          <a:xfrm rot="21022414">
            <a:off x="2686538" y="5078480"/>
            <a:ext cx="1002960" cy="150532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774D7984-EA62-2E4E-BDBF-AC5511617C92}"/>
                  </a:ext>
                </a:extLst>
              </p:cNvPr>
              <p:cNvSpPr txBox="1"/>
              <p:nvPr/>
            </p:nvSpPr>
            <p:spPr>
              <a:xfrm>
                <a:off x="3392532" y="5125854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774D7984-EA62-2E4E-BDBF-AC5511617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2532" y="5125854"/>
                <a:ext cx="260391" cy="276999"/>
              </a:xfrm>
              <a:prstGeom prst="rect">
                <a:avLst/>
              </a:prstGeom>
              <a:blipFill>
                <a:blip r:embed="rId54"/>
                <a:stretch>
                  <a:fillRect l="-14286" r="-4762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885CBAA4-B4E8-A844-9174-C415A800975A}"/>
                  </a:ext>
                </a:extLst>
              </p:cNvPr>
              <p:cNvSpPr txBox="1"/>
              <p:nvPr/>
            </p:nvSpPr>
            <p:spPr>
              <a:xfrm>
                <a:off x="3910087" y="5581531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885CBAA4-B4E8-A844-9174-C415A8009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087" y="5581531"/>
                <a:ext cx="260391" cy="276999"/>
              </a:xfrm>
              <a:prstGeom prst="rect">
                <a:avLst/>
              </a:prstGeom>
              <a:blipFill>
                <a:blip r:embed="rId55"/>
                <a:stretch>
                  <a:fillRect l="-9091" r="-4545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6804FB60-FC17-4B48-B6DD-613BBB3BBA39}"/>
                  </a:ext>
                </a:extLst>
              </p:cNvPr>
              <p:cNvSpPr txBox="1"/>
              <p:nvPr/>
            </p:nvSpPr>
            <p:spPr>
              <a:xfrm>
                <a:off x="2346529" y="6039590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6804FB60-FC17-4B48-B6DD-613BBB3BB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529" y="6039590"/>
                <a:ext cx="260391" cy="276999"/>
              </a:xfrm>
              <a:prstGeom prst="rect">
                <a:avLst/>
              </a:prstGeom>
              <a:blipFill>
                <a:blip r:embed="rId56"/>
                <a:stretch>
                  <a:fillRect l="-9091" r="-4545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7475A199-8E50-C546-A05E-9192EE393F08}"/>
                  </a:ext>
                </a:extLst>
              </p:cNvPr>
              <p:cNvSpPr txBox="1"/>
              <p:nvPr/>
            </p:nvSpPr>
            <p:spPr>
              <a:xfrm>
                <a:off x="2506406" y="4528440"/>
                <a:ext cx="2555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7475A199-8E50-C546-A05E-9192EE393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406" y="4528440"/>
                <a:ext cx="255583" cy="276999"/>
              </a:xfrm>
              <a:prstGeom prst="rect">
                <a:avLst/>
              </a:prstGeom>
              <a:blipFill>
                <a:blip r:embed="rId57"/>
                <a:stretch>
                  <a:fillRect l="-14286" r="-4762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A9CE55B7-7B55-BC44-BB9B-DA68EA433F05}"/>
                  </a:ext>
                </a:extLst>
              </p:cNvPr>
              <p:cNvSpPr txBox="1"/>
              <p:nvPr/>
            </p:nvSpPr>
            <p:spPr>
              <a:xfrm>
                <a:off x="1457358" y="4617356"/>
                <a:ext cx="3528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A9CE55B7-7B55-BC44-BB9B-DA68EA433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358" y="4617356"/>
                <a:ext cx="352854" cy="276999"/>
              </a:xfrm>
              <a:prstGeom prst="rect">
                <a:avLst/>
              </a:prstGeom>
              <a:blipFill>
                <a:blip r:embed="rId58"/>
                <a:stretch>
                  <a:fillRect l="-6897" r="-3448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E3A385B3-6B84-C94E-886D-7F2F863C13C2}"/>
                  </a:ext>
                </a:extLst>
              </p:cNvPr>
              <p:cNvSpPr txBox="1"/>
              <p:nvPr/>
            </p:nvSpPr>
            <p:spPr>
              <a:xfrm>
                <a:off x="1917334" y="5931888"/>
                <a:ext cx="3528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E3A385B3-6B84-C94E-886D-7F2F863C1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334" y="5931888"/>
                <a:ext cx="352854" cy="276999"/>
              </a:xfrm>
              <a:prstGeom prst="rect">
                <a:avLst/>
              </a:prstGeom>
              <a:blipFill>
                <a:blip r:embed="rId59"/>
                <a:stretch>
                  <a:fillRect l="-10714" r="-3571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DF91AFB5-CBD2-D745-8D6A-D7ED6BC160E2}"/>
                  </a:ext>
                </a:extLst>
              </p:cNvPr>
              <p:cNvSpPr txBox="1"/>
              <p:nvPr/>
            </p:nvSpPr>
            <p:spPr>
              <a:xfrm>
                <a:off x="4020996" y="6019728"/>
                <a:ext cx="3528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DF91AFB5-CBD2-D745-8D6A-D7ED6BC16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0996" y="6019728"/>
                <a:ext cx="352854" cy="276999"/>
              </a:xfrm>
              <a:prstGeom prst="rect">
                <a:avLst/>
              </a:prstGeom>
              <a:blipFill>
                <a:blip r:embed="rId60"/>
                <a:stretch>
                  <a:fillRect l="-10345" r="-3448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0E162797-48E9-E54D-8F58-8F4FF6C08446}"/>
                  </a:ext>
                </a:extLst>
              </p:cNvPr>
              <p:cNvSpPr txBox="1"/>
              <p:nvPr/>
            </p:nvSpPr>
            <p:spPr>
              <a:xfrm>
                <a:off x="3124955" y="6376814"/>
                <a:ext cx="3528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0E162797-48E9-E54D-8F58-8F4FF6C08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955" y="6376814"/>
                <a:ext cx="352854" cy="276999"/>
              </a:xfrm>
              <a:prstGeom prst="rect">
                <a:avLst/>
              </a:prstGeom>
              <a:blipFill>
                <a:blip r:embed="rId61"/>
                <a:stretch>
                  <a:fillRect l="-10345" r="-3448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7F233356-E55B-4B4A-8349-C6453BFCAC67}"/>
                  </a:ext>
                </a:extLst>
              </p:cNvPr>
              <p:cNvSpPr txBox="1"/>
              <p:nvPr/>
            </p:nvSpPr>
            <p:spPr>
              <a:xfrm>
                <a:off x="2615980" y="6355726"/>
                <a:ext cx="3528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7F233356-E55B-4B4A-8349-C6453BFCA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980" y="6355726"/>
                <a:ext cx="352854" cy="276999"/>
              </a:xfrm>
              <a:prstGeom prst="rect">
                <a:avLst/>
              </a:prstGeom>
              <a:blipFill>
                <a:blip r:embed="rId62"/>
                <a:stretch>
                  <a:fillRect l="-6897" r="-6897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3" name="Oval 242">
            <a:extLst>
              <a:ext uri="{FF2B5EF4-FFF2-40B4-BE49-F238E27FC236}">
                <a16:creationId xmlns:a16="http://schemas.microsoft.com/office/drawing/2014/main" id="{DC8CA052-242D-8446-A1CB-E2A96BB25D3C}"/>
              </a:ext>
            </a:extLst>
          </p:cNvPr>
          <p:cNvSpPr/>
          <p:nvPr/>
        </p:nvSpPr>
        <p:spPr>
          <a:xfrm>
            <a:off x="7741295" y="6573885"/>
            <a:ext cx="152514" cy="15251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DFD706B5-64C2-2341-8D3C-4084231C39D2}"/>
              </a:ext>
            </a:extLst>
          </p:cNvPr>
          <p:cNvSpPr/>
          <p:nvPr/>
        </p:nvSpPr>
        <p:spPr>
          <a:xfrm>
            <a:off x="8762286" y="4546284"/>
            <a:ext cx="152514" cy="15251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10311060-FC50-CF46-8BA0-9585386143B5}"/>
              </a:ext>
            </a:extLst>
          </p:cNvPr>
          <p:cNvCxnSpPr>
            <a:cxnSpLocks/>
          </p:cNvCxnSpPr>
          <p:nvPr/>
        </p:nvCxnSpPr>
        <p:spPr>
          <a:xfrm flipH="1">
            <a:off x="7909955" y="4668215"/>
            <a:ext cx="884182" cy="194298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456DDFB0-9B1D-644D-89D1-FBD70FA90698}"/>
                  </a:ext>
                </a:extLst>
              </p:cNvPr>
              <p:cNvSpPr txBox="1"/>
              <p:nvPr/>
            </p:nvSpPr>
            <p:spPr>
              <a:xfrm>
                <a:off x="8944660" y="4398956"/>
                <a:ext cx="283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456DDFB0-9B1D-644D-89D1-FBD70FA90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4660" y="4398956"/>
                <a:ext cx="283026" cy="276999"/>
              </a:xfrm>
              <a:prstGeom prst="rect">
                <a:avLst/>
              </a:prstGeom>
              <a:blipFill>
                <a:blip r:embed="rId63"/>
                <a:stretch>
                  <a:fillRect l="-13043" r="-4348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DEAE2048-2F99-D14E-9C1A-A053FFC7F23F}"/>
                  </a:ext>
                </a:extLst>
              </p:cNvPr>
              <p:cNvSpPr txBox="1"/>
              <p:nvPr/>
            </p:nvSpPr>
            <p:spPr>
              <a:xfrm>
                <a:off x="7944282" y="6503112"/>
                <a:ext cx="283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DEAE2048-2F99-D14E-9C1A-A053FFC7F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4282" y="6503112"/>
                <a:ext cx="283026" cy="276999"/>
              </a:xfrm>
              <a:prstGeom prst="rect">
                <a:avLst/>
              </a:prstGeom>
              <a:blipFill>
                <a:blip r:embed="rId64"/>
                <a:stretch>
                  <a:fillRect l="-8696" r="-4348" b="-181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8" name="Right Arrow 247">
            <a:extLst>
              <a:ext uri="{FF2B5EF4-FFF2-40B4-BE49-F238E27FC236}">
                <a16:creationId xmlns:a16="http://schemas.microsoft.com/office/drawing/2014/main" id="{D6E1B4BF-02A3-0245-9A06-536AFE67C7AA}"/>
              </a:ext>
            </a:extLst>
          </p:cNvPr>
          <p:cNvSpPr/>
          <p:nvPr/>
        </p:nvSpPr>
        <p:spPr>
          <a:xfrm>
            <a:off x="5466522" y="5288473"/>
            <a:ext cx="1248310" cy="643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77867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0F1ADC-B28D-584B-BD64-46B6139B5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639B4A-20FA-EA42-B8D8-24CA3FC9E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CC9E1F-B292-5641-8017-4416C3E560C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C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85890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4761DB-8A67-6A4C-A7E9-B37327FAF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Draco: Some experiment before diving into it</a:t>
            </a:r>
          </a:p>
        </p:txBody>
      </p:sp>
      <p:pic>
        <p:nvPicPr>
          <p:cNvPr id="100" name="Picture 99" descr="A picture containing dark, black, lagomorph&#10;&#10;Description automatically generated">
            <a:extLst>
              <a:ext uri="{FF2B5EF4-FFF2-40B4-BE49-F238E27FC236}">
                <a16:creationId xmlns:a16="http://schemas.microsoft.com/office/drawing/2014/main" id="{A21F8B78-B4A5-FC40-82DD-D807D1512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92725" y="1203546"/>
            <a:ext cx="2880000" cy="2160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644FBA0-2E76-3446-ADBB-B7065100FE5B}"/>
              </a:ext>
            </a:extLst>
          </p:cNvPr>
          <p:cNvSpPr/>
          <p:nvPr/>
        </p:nvSpPr>
        <p:spPr>
          <a:xfrm>
            <a:off x="1587228" y="1996160"/>
            <a:ext cx="1620079" cy="7056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chemeClr val="tx1"/>
                </a:solidFill>
              </a:rPr>
              <a:t>Normalize to unit sphere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BD536B0-19F2-C843-BB32-E9FE6795E815}"/>
              </a:ext>
            </a:extLst>
          </p:cNvPr>
          <p:cNvSpPr/>
          <p:nvPr/>
        </p:nvSpPr>
        <p:spPr>
          <a:xfrm>
            <a:off x="5004572" y="1996159"/>
            <a:ext cx="1620079" cy="70567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chemeClr val="tx1"/>
                </a:solidFill>
              </a:rPr>
              <a:t>Watermark-embedding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919AC67-F018-2C46-A1C8-3C5B61C446BC}"/>
              </a:ext>
            </a:extLst>
          </p:cNvPr>
          <p:cNvSpPr/>
          <p:nvPr/>
        </p:nvSpPr>
        <p:spPr>
          <a:xfrm>
            <a:off x="8392509" y="1996159"/>
            <a:ext cx="1620079" cy="70567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chemeClr val="tx1"/>
                </a:solidFill>
              </a:rPr>
              <a:t>Draco-encoding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13B430A-CF5F-5046-9065-5CB33C77AD07}"/>
              </a:ext>
            </a:extLst>
          </p:cNvPr>
          <p:cNvSpPr/>
          <p:nvPr/>
        </p:nvSpPr>
        <p:spPr>
          <a:xfrm>
            <a:off x="8392508" y="3429000"/>
            <a:ext cx="1620079" cy="70567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chemeClr val="tx1"/>
                </a:solidFill>
              </a:rPr>
              <a:t>Draco-decoding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2AE73E26-6C32-A74A-A9A2-2FCDA54F816E}"/>
              </a:ext>
            </a:extLst>
          </p:cNvPr>
          <p:cNvGrpSpPr/>
          <p:nvPr/>
        </p:nvGrpSpPr>
        <p:grpSpPr>
          <a:xfrm>
            <a:off x="10174186" y="2946836"/>
            <a:ext cx="1450190" cy="187839"/>
            <a:chOff x="2294214" y="6426667"/>
            <a:chExt cx="953983" cy="142615"/>
          </a:xfrm>
          <a:solidFill>
            <a:srgbClr val="6AA84F"/>
          </a:solidFill>
        </p:grpSpPr>
        <p:sp>
          <p:nvSpPr>
            <p:cNvPr id="111" name="Cube 110">
              <a:extLst>
                <a:ext uri="{FF2B5EF4-FFF2-40B4-BE49-F238E27FC236}">
                  <a16:creationId xmlns:a16="http://schemas.microsoft.com/office/drawing/2014/main" id="{397C0609-99FC-5E49-9777-91D82E6C99A5}"/>
                </a:ext>
              </a:extLst>
            </p:cNvPr>
            <p:cNvSpPr/>
            <p:nvPr/>
          </p:nvSpPr>
          <p:spPr>
            <a:xfrm>
              <a:off x="2294214" y="6426669"/>
              <a:ext cx="142613" cy="142613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13" name="Cube 112">
              <a:extLst>
                <a:ext uri="{FF2B5EF4-FFF2-40B4-BE49-F238E27FC236}">
                  <a16:creationId xmlns:a16="http://schemas.microsoft.com/office/drawing/2014/main" id="{32A9CA90-7388-F64A-B309-1E97070531F1}"/>
                </a:ext>
              </a:extLst>
            </p:cNvPr>
            <p:cNvSpPr/>
            <p:nvPr/>
          </p:nvSpPr>
          <p:spPr>
            <a:xfrm>
              <a:off x="2410124" y="6426668"/>
              <a:ext cx="142613" cy="142613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14" name="Cube 113">
              <a:extLst>
                <a:ext uri="{FF2B5EF4-FFF2-40B4-BE49-F238E27FC236}">
                  <a16:creationId xmlns:a16="http://schemas.microsoft.com/office/drawing/2014/main" id="{4E6D8054-B542-3D44-8744-F8024374241B}"/>
                </a:ext>
              </a:extLst>
            </p:cNvPr>
            <p:cNvSpPr/>
            <p:nvPr/>
          </p:nvSpPr>
          <p:spPr>
            <a:xfrm>
              <a:off x="2526034" y="6426668"/>
              <a:ext cx="142613" cy="142613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16" name="Cube 115">
              <a:extLst>
                <a:ext uri="{FF2B5EF4-FFF2-40B4-BE49-F238E27FC236}">
                  <a16:creationId xmlns:a16="http://schemas.microsoft.com/office/drawing/2014/main" id="{83B50C0B-E204-C94B-8FAE-03859385862D}"/>
                </a:ext>
              </a:extLst>
            </p:cNvPr>
            <p:cNvSpPr/>
            <p:nvPr/>
          </p:nvSpPr>
          <p:spPr>
            <a:xfrm>
              <a:off x="2641944" y="6426667"/>
              <a:ext cx="142613" cy="142613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17" name="Cube 116">
              <a:extLst>
                <a:ext uri="{FF2B5EF4-FFF2-40B4-BE49-F238E27FC236}">
                  <a16:creationId xmlns:a16="http://schemas.microsoft.com/office/drawing/2014/main" id="{6DCF4F99-0371-4F40-9F87-DDE82D7179D9}"/>
                </a:ext>
              </a:extLst>
            </p:cNvPr>
            <p:cNvSpPr/>
            <p:nvPr/>
          </p:nvSpPr>
          <p:spPr>
            <a:xfrm>
              <a:off x="2757854" y="6426669"/>
              <a:ext cx="142613" cy="142613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18" name="Cube 117">
              <a:extLst>
                <a:ext uri="{FF2B5EF4-FFF2-40B4-BE49-F238E27FC236}">
                  <a16:creationId xmlns:a16="http://schemas.microsoft.com/office/drawing/2014/main" id="{27AEF989-939B-5747-8394-F922CC9C76C2}"/>
                </a:ext>
              </a:extLst>
            </p:cNvPr>
            <p:cNvSpPr/>
            <p:nvPr/>
          </p:nvSpPr>
          <p:spPr>
            <a:xfrm>
              <a:off x="2873764" y="6426668"/>
              <a:ext cx="142613" cy="142613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19" name="Cube 118">
              <a:extLst>
                <a:ext uri="{FF2B5EF4-FFF2-40B4-BE49-F238E27FC236}">
                  <a16:creationId xmlns:a16="http://schemas.microsoft.com/office/drawing/2014/main" id="{673F1442-5B7D-C04E-BBB8-18C854F17AEF}"/>
                </a:ext>
              </a:extLst>
            </p:cNvPr>
            <p:cNvSpPr/>
            <p:nvPr/>
          </p:nvSpPr>
          <p:spPr>
            <a:xfrm>
              <a:off x="2989674" y="6426668"/>
              <a:ext cx="142613" cy="142613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20" name="Cube 119">
              <a:extLst>
                <a:ext uri="{FF2B5EF4-FFF2-40B4-BE49-F238E27FC236}">
                  <a16:creationId xmlns:a16="http://schemas.microsoft.com/office/drawing/2014/main" id="{6B0B124A-B369-AA46-AC5D-BA7DB85576AD}"/>
                </a:ext>
              </a:extLst>
            </p:cNvPr>
            <p:cNvSpPr/>
            <p:nvPr/>
          </p:nvSpPr>
          <p:spPr>
            <a:xfrm>
              <a:off x="3105584" y="6426667"/>
              <a:ext cx="142613" cy="142613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F9A13CA3-666E-1E44-9AB1-D763F32D3123}"/>
              </a:ext>
            </a:extLst>
          </p:cNvPr>
          <p:cNvSpPr/>
          <p:nvPr/>
        </p:nvSpPr>
        <p:spPr>
          <a:xfrm>
            <a:off x="5004572" y="3428999"/>
            <a:ext cx="1620079" cy="705679"/>
          </a:xfrm>
          <a:prstGeom prst="rect">
            <a:avLst/>
          </a:prstGeom>
          <a:solidFill>
            <a:srgbClr val="92D04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chemeClr val="tx1"/>
                </a:solidFill>
              </a:rPr>
              <a:t>Watermark-reconstruct</a:t>
            </a:r>
          </a:p>
        </p:txBody>
      </p:sp>
      <p:pic>
        <p:nvPicPr>
          <p:cNvPr id="123" name="Picture 122" descr="A picture containing dark, black, lagomorph&#10;&#10;Description automatically generated">
            <a:extLst>
              <a:ext uri="{FF2B5EF4-FFF2-40B4-BE49-F238E27FC236}">
                <a16:creationId xmlns:a16="http://schemas.microsoft.com/office/drawing/2014/main" id="{3EF631DB-AC88-6148-961D-B20E4E730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863" y="1751160"/>
            <a:ext cx="1594235" cy="1195676"/>
          </a:xfrm>
          <a:prstGeom prst="rect">
            <a:avLst/>
          </a:prstGeom>
        </p:spPr>
      </p:pic>
      <p:pic>
        <p:nvPicPr>
          <p:cNvPr id="128" name="Picture 127" descr="A picture containing black, dark, lagomorph&#10;&#10;Description automatically generated">
            <a:extLst>
              <a:ext uri="{FF2B5EF4-FFF2-40B4-BE49-F238E27FC236}">
                <a16:creationId xmlns:a16="http://schemas.microsoft.com/office/drawing/2014/main" id="{A8DAEADF-F874-0842-9522-9E84CBDC2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125" y="1748036"/>
            <a:ext cx="1598400" cy="1198800"/>
          </a:xfrm>
          <a:prstGeom prst="rect">
            <a:avLst/>
          </a:prstGeom>
        </p:spPr>
      </p:pic>
      <p:pic>
        <p:nvPicPr>
          <p:cNvPr id="129" name="Picture 128" descr="A picture containing black, dark, lagomorph&#10;&#10;Description automatically generated">
            <a:extLst>
              <a:ext uri="{FF2B5EF4-FFF2-40B4-BE49-F238E27FC236}">
                <a16:creationId xmlns:a16="http://schemas.microsoft.com/office/drawing/2014/main" id="{1E5FE6EE-192C-5C49-936D-1C8832D58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479" y="3147107"/>
            <a:ext cx="1598400" cy="11988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FAAC01-E138-BB47-9598-6AB3FF39D8B5}"/>
              </a:ext>
            </a:extLst>
          </p:cNvPr>
          <p:cNvCxnSpPr>
            <a:stCxn id="6" idx="3"/>
          </p:cNvCxnSpPr>
          <p:nvPr/>
        </p:nvCxnSpPr>
        <p:spPr>
          <a:xfrm flipV="1">
            <a:off x="3207307" y="2347436"/>
            <a:ext cx="523865" cy="1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BF62BF1D-E592-6F4F-9995-6A0E3B22F381}"/>
              </a:ext>
            </a:extLst>
          </p:cNvPr>
          <p:cNvCxnSpPr/>
          <p:nvPr/>
        </p:nvCxnSpPr>
        <p:spPr>
          <a:xfrm flipV="1">
            <a:off x="1090991" y="2345872"/>
            <a:ext cx="523865" cy="1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2E13769A-30B9-BB48-8A98-7ED872F71C76}"/>
              </a:ext>
            </a:extLst>
          </p:cNvPr>
          <p:cNvCxnSpPr/>
          <p:nvPr/>
        </p:nvCxnSpPr>
        <p:spPr>
          <a:xfrm flipV="1">
            <a:off x="4467225" y="2348026"/>
            <a:ext cx="523865" cy="1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A61B431F-B253-324C-8C23-A6A82754F0B5}"/>
              </a:ext>
            </a:extLst>
          </p:cNvPr>
          <p:cNvCxnSpPr/>
          <p:nvPr/>
        </p:nvCxnSpPr>
        <p:spPr>
          <a:xfrm flipV="1">
            <a:off x="6602412" y="2375407"/>
            <a:ext cx="523865" cy="1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97D9EA82-7F4D-3340-8828-56C36DD478C2}"/>
              </a:ext>
            </a:extLst>
          </p:cNvPr>
          <p:cNvCxnSpPr/>
          <p:nvPr/>
        </p:nvCxnSpPr>
        <p:spPr>
          <a:xfrm flipV="1">
            <a:off x="7759014" y="2358537"/>
            <a:ext cx="523865" cy="1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F668ECB1-1FA5-FE4D-B437-859EB122228D}"/>
              </a:ext>
            </a:extLst>
          </p:cNvPr>
          <p:cNvCxnSpPr>
            <a:cxnSpLocks/>
          </p:cNvCxnSpPr>
          <p:nvPr/>
        </p:nvCxnSpPr>
        <p:spPr>
          <a:xfrm flipH="1">
            <a:off x="7759014" y="3781838"/>
            <a:ext cx="5667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2219957E-23A2-2A41-A69D-F938D61E9E09}"/>
              </a:ext>
            </a:extLst>
          </p:cNvPr>
          <p:cNvCxnSpPr>
            <a:cxnSpLocks/>
          </p:cNvCxnSpPr>
          <p:nvPr/>
        </p:nvCxnSpPr>
        <p:spPr>
          <a:xfrm flipH="1">
            <a:off x="6559563" y="3781838"/>
            <a:ext cx="5667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E2BA7B21-868B-E24C-BB38-026C8B6F0DE6}"/>
              </a:ext>
            </a:extLst>
          </p:cNvPr>
          <p:cNvCxnSpPr>
            <a:cxnSpLocks/>
          </p:cNvCxnSpPr>
          <p:nvPr/>
        </p:nvCxnSpPr>
        <p:spPr>
          <a:xfrm flipH="1">
            <a:off x="4410971" y="3744945"/>
            <a:ext cx="5667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7DCC148-488F-4147-A23A-746FDF3D3D3F}"/>
              </a:ext>
            </a:extLst>
          </p:cNvPr>
          <p:cNvSpPr txBox="1"/>
          <p:nvPr/>
        </p:nvSpPr>
        <p:spPr>
          <a:xfrm>
            <a:off x="3308216" y="3560279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010101…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C87B920-1975-0240-BCA9-5E19E8B22709}"/>
              </a:ext>
            </a:extLst>
          </p:cNvPr>
          <p:cNvSpPr txBox="1"/>
          <p:nvPr/>
        </p:nvSpPr>
        <p:spPr>
          <a:xfrm>
            <a:off x="5284658" y="1263247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010101…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D0D25A50-68F3-F14E-B170-92A2C763882A}"/>
              </a:ext>
            </a:extLst>
          </p:cNvPr>
          <p:cNvCxnSpPr>
            <a:cxnSpLocks/>
            <a:stCxn id="142" idx="2"/>
            <a:endCxn id="106" idx="0"/>
          </p:cNvCxnSpPr>
          <p:nvPr/>
        </p:nvCxnSpPr>
        <p:spPr>
          <a:xfrm>
            <a:off x="5814611" y="1632579"/>
            <a:ext cx="1" cy="363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674851A1-3A27-7F47-8FC1-44BCF4B09218}"/>
              </a:ext>
            </a:extLst>
          </p:cNvPr>
          <p:cNvSpPr txBox="1"/>
          <p:nvPr/>
        </p:nvSpPr>
        <p:spPr>
          <a:xfrm>
            <a:off x="209459" y="3077989"/>
            <a:ext cx="1116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N" dirty="0"/>
              <a:t>N vertices</a:t>
            </a:r>
          </a:p>
          <a:p>
            <a:pPr algn="ctr"/>
            <a:r>
              <a:rPr lang="en-CN" dirty="0"/>
              <a:t>M faces</a:t>
            </a:r>
          </a:p>
        </p:txBody>
      </p: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04916A39-CE38-3440-952C-08A44F82DA41}"/>
              </a:ext>
            </a:extLst>
          </p:cNvPr>
          <p:cNvCxnSpPr>
            <a:cxnSpLocks/>
            <a:stCxn id="107" idx="3"/>
            <a:endCxn id="116" idx="0"/>
          </p:cNvCxnSpPr>
          <p:nvPr/>
        </p:nvCxnSpPr>
        <p:spPr>
          <a:xfrm>
            <a:off x="10012588" y="2348999"/>
            <a:ext cx="822073" cy="59783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>
            <a:extLst>
              <a:ext uri="{FF2B5EF4-FFF2-40B4-BE49-F238E27FC236}">
                <a16:creationId xmlns:a16="http://schemas.microsoft.com/office/drawing/2014/main" id="{C4DBA27F-F3EC-1349-860A-8F54E84AC277}"/>
              </a:ext>
            </a:extLst>
          </p:cNvPr>
          <p:cNvCxnSpPr>
            <a:cxnSpLocks/>
            <a:stCxn id="116" idx="3"/>
            <a:endCxn id="109" idx="3"/>
          </p:cNvCxnSpPr>
          <p:nvPr/>
        </p:nvCxnSpPr>
        <p:spPr>
          <a:xfrm rot="5400000">
            <a:off x="10076561" y="3070699"/>
            <a:ext cx="647168" cy="77511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1AB82538-2216-FC43-82BF-F075E4BF8F0A}"/>
              </a:ext>
            </a:extLst>
          </p:cNvPr>
          <p:cNvSpPr txBox="1"/>
          <p:nvPr/>
        </p:nvSpPr>
        <p:spPr>
          <a:xfrm>
            <a:off x="227942" y="4868726"/>
            <a:ext cx="113964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</a:rPr>
              <a:t>Distortion Made</a:t>
            </a:r>
            <a:r>
              <a:rPr lang="en-CN" b="1" dirty="0">
                <a:solidFill>
                  <a:srgbClr val="C00000"/>
                </a:solidFill>
              </a:rPr>
              <a:t>: </a:t>
            </a:r>
            <a:r>
              <a:rPr lang="en-CN" dirty="0"/>
              <a:t>Average 0.04 euclidean distortion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</a:rPr>
              <a:t>Acc Drop</a:t>
            </a:r>
            <a:r>
              <a:rPr lang="en-CN" b="1" dirty="0">
                <a:solidFill>
                  <a:srgbClr val="C00000"/>
                </a:solidFill>
              </a:rPr>
              <a:t>: </a:t>
            </a:r>
            <a:r>
              <a:rPr lang="en-CN" dirty="0"/>
              <a:t>0.1% drop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</a:rPr>
              <a:t>Byte Saved</a:t>
            </a:r>
            <a:r>
              <a:rPr lang="en-CN" b="1" dirty="0">
                <a:solidFill>
                  <a:srgbClr val="C00000"/>
                </a:solidFill>
              </a:rPr>
              <a:t>: </a:t>
            </a:r>
            <a:r>
              <a:rPr lang="en-US" dirty="0"/>
              <a:t>X</a:t>
            </a:r>
            <a:r>
              <a:rPr lang="en-CN" dirty="0"/>
              <a:t> bytes </a:t>
            </a:r>
            <a:r>
              <a:rPr lang="en-CN" dirty="0">
                <a:sym typeface="Wingdings" pitchFamily="2" charset="2"/>
              </a:rPr>
              <a:t> X/7 ~X/10 bytes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>
                <a:sym typeface="Wingdings" pitchFamily="2" charset="2"/>
              </a:rPr>
              <a:t>RQ1: The workflow of Draco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>
                <a:sym typeface="Wingdings" pitchFamily="2" charset="2"/>
              </a:rPr>
              <a:t>RQ2: How does it adapted to different meshes? </a:t>
            </a:r>
            <a:r>
              <a:rPr lang="en-US" dirty="0">
                <a:sym typeface="Wingdings" pitchFamily="2" charset="2"/>
              </a:rPr>
              <a:t>I</a:t>
            </a:r>
            <a:r>
              <a:rPr lang="en-CN" dirty="0">
                <a:sym typeface="Wingdings" pitchFamily="2" charset="2"/>
              </a:rPr>
              <a:t>n size/speed/compression ratio</a:t>
            </a:r>
            <a:endParaRPr lang="en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N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678924E0-27F5-704B-B0A0-408F2116565C}"/>
              </a:ext>
            </a:extLst>
          </p:cNvPr>
          <p:cNvSpPr txBox="1"/>
          <p:nvPr/>
        </p:nvSpPr>
        <p:spPr>
          <a:xfrm>
            <a:off x="10871003" y="3163999"/>
            <a:ext cx="78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Binary</a:t>
            </a:r>
            <a:endParaRPr lang="en-CN" dirty="0"/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60DFAED7-46AB-1247-96DD-B2E8F05703C4}"/>
              </a:ext>
            </a:extLst>
          </p:cNvPr>
          <p:cNvSpPr/>
          <p:nvPr/>
        </p:nvSpPr>
        <p:spPr>
          <a:xfrm>
            <a:off x="6800193" y="1808670"/>
            <a:ext cx="1355835" cy="253410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225785B5-A109-0642-B26E-868F3D817375}"/>
              </a:ext>
            </a:extLst>
          </p:cNvPr>
          <p:cNvCxnSpPr>
            <a:cxnSpLocks/>
            <a:endCxn id="122" idx="0"/>
          </p:cNvCxnSpPr>
          <p:nvPr/>
        </p:nvCxnSpPr>
        <p:spPr>
          <a:xfrm flipH="1">
            <a:off x="5814612" y="2770099"/>
            <a:ext cx="1427016" cy="658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39DBC4D2-50A4-EB4A-9700-DBEEAEA8BB45}"/>
              </a:ext>
            </a:extLst>
          </p:cNvPr>
          <p:cNvCxnSpPr>
            <a:cxnSpLocks/>
            <a:stCxn id="122" idx="1"/>
            <a:endCxn id="165" idx="3"/>
          </p:cNvCxnSpPr>
          <p:nvPr/>
        </p:nvCxnSpPr>
        <p:spPr>
          <a:xfrm flipH="1">
            <a:off x="4372140" y="3781839"/>
            <a:ext cx="632432" cy="371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BDCBC23F-88B4-D646-A68A-7CAC12ACCFF5}"/>
              </a:ext>
            </a:extLst>
          </p:cNvPr>
          <p:cNvSpPr txBox="1"/>
          <p:nvPr/>
        </p:nvSpPr>
        <p:spPr>
          <a:xfrm>
            <a:off x="3312234" y="3968671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010101…</a:t>
            </a:r>
          </a:p>
        </p:txBody>
      </p:sp>
      <p:sp>
        <p:nvSpPr>
          <p:cNvPr id="168" name="Rounded Rectangle 167">
            <a:extLst>
              <a:ext uri="{FF2B5EF4-FFF2-40B4-BE49-F238E27FC236}">
                <a16:creationId xmlns:a16="http://schemas.microsoft.com/office/drawing/2014/main" id="{742412F6-8D51-6D4C-8A79-9C32C315674C}"/>
              </a:ext>
            </a:extLst>
          </p:cNvPr>
          <p:cNvSpPr/>
          <p:nvPr/>
        </p:nvSpPr>
        <p:spPr>
          <a:xfrm>
            <a:off x="3281329" y="3533332"/>
            <a:ext cx="1057421" cy="81257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3B017CDC-BAE1-6B40-83AA-192BFAD87771}"/>
              </a:ext>
            </a:extLst>
          </p:cNvPr>
          <p:cNvGrpSpPr/>
          <p:nvPr/>
        </p:nvGrpSpPr>
        <p:grpSpPr>
          <a:xfrm>
            <a:off x="42850" y="3903546"/>
            <a:ext cx="1450190" cy="187839"/>
            <a:chOff x="2294214" y="6426667"/>
            <a:chExt cx="953983" cy="142615"/>
          </a:xfrm>
          <a:solidFill>
            <a:srgbClr val="6AA84F"/>
          </a:solidFill>
        </p:grpSpPr>
        <p:sp>
          <p:nvSpPr>
            <p:cNvPr id="171" name="Cube 170">
              <a:extLst>
                <a:ext uri="{FF2B5EF4-FFF2-40B4-BE49-F238E27FC236}">
                  <a16:creationId xmlns:a16="http://schemas.microsoft.com/office/drawing/2014/main" id="{ADDC6E9E-3016-AF4A-9CE9-4914436FA1CA}"/>
                </a:ext>
              </a:extLst>
            </p:cNvPr>
            <p:cNvSpPr/>
            <p:nvPr/>
          </p:nvSpPr>
          <p:spPr>
            <a:xfrm>
              <a:off x="2294214" y="6426669"/>
              <a:ext cx="142613" cy="142613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73" name="Cube 172">
              <a:extLst>
                <a:ext uri="{FF2B5EF4-FFF2-40B4-BE49-F238E27FC236}">
                  <a16:creationId xmlns:a16="http://schemas.microsoft.com/office/drawing/2014/main" id="{9164B451-4DA8-C946-8DA7-BF790AE9B0DE}"/>
                </a:ext>
              </a:extLst>
            </p:cNvPr>
            <p:cNvSpPr/>
            <p:nvPr/>
          </p:nvSpPr>
          <p:spPr>
            <a:xfrm>
              <a:off x="2410124" y="6426668"/>
              <a:ext cx="142613" cy="142613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74" name="Cube 173">
              <a:extLst>
                <a:ext uri="{FF2B5EF4-FFF2-40B4-BE49-F238E27FC236}">
                  <a16:creationId xmlns:a16="http://schemas.microsoft.com/office/drawing/2014/main" id="{8F8EA5FB-AE56-DF4E-9704-1322B923635E}"/>
                </a:ext>
              </a:extLst>
            </p:cNvPr>
            <p:cNvSpPr/>
            <p:nvPr/>
          </p:nvSpPr>
          <p:spPr>
            <a:xfrm>
              <a:off x="2526034" y="6426668"/>
              <a:ext cx="142613" cy="142613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75" name="Cube 174">
              <a:extLst>
                <a:ext uri="{FF2B5EF4-FFF2-40B4-BE49-F238E27FC236}">
                  <a16:creationId xmlns:a16="http://schemas.microsoft.com/office/drawing/2014/main" id="{2BA3C4B2-8AFF-4746-804D-03F9B44CB6FF}"/>
                </a:ext>
              </a:extLst>
            </p:cNvPr>
            <p:cNvSpPr/>
            <p:nvPr/>
          </p:nvSpPr>
          <p:spPr>
            <a:xfrm>
              <a:off x="2641944" y="6426667"/>
              <a:ext cx="142613" cy="142613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77" name="Cube 176">
              <a:extLst>
                <a:ext uri="{FF2B5EF4-FFF2-40B4-BE49-F238E27FC236}">
                  <a16:creationId xmlns:a16="http://schemas.microsoft.com/office/drawing/2014/main" id="{6D5859E2-2BCB-D841-B88F-06935BA6A907}"/>
                </a:ext>
              </a:extLst>
            </p:cNvPr>
            <p:cNvSpPr/>
            <p:nvPr/>
          </p:nvSpPr>
          <p:spPr>
            <a:xfrm>
              <a:off x="2757854" y="6426669"/>
              <a:ext cx="142613" cy="142613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78" name="Cube 177">
              <a:extLst>
                <a:ext uri="{FF2B5EF4-FFF2-40B4-BE49-F238E27FC236}">
                  <a16:creationId xmlns:a16="http://schemas.microsoft.com/office/drawing/2014/main" id="{A931AC19-41E5-444B-B992-3A1EA512CE41}"/>
                </a:ext>
              </a:extLst>
            </p:cNvPr>
            <p:cNvSpPr/>
            <p:nvPr/>
          </p:nvSpPr>
          <p:spPr>
            <a:xfrm>
              <a:off x="2873764" y="6426668"/>
              <a:ext cx="142613" cy="142613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80" name="Cube 179">
              <a:extLst>
                <a:ext uri="{FF2B5EF4-FFF2-40B4-BE49-F238E27FC236}">
                  <a16:creationId xmlns:a16="http://schemas.microsoft.com/office/drawing/2014/main" id="{E3B510EF-60B6-F446-858A-47D03CCE656F}"/>
                </a:ext>
              </a:extLst>
            </p:cNvPr>
            <p:cNvSpPr/>
            <p:nvPr/>
          </p:nvSpPr>
          <p:spPr>
            <a:xfrm>
              <a:off x="2989674" y="6426668"/>
              <a:ext cx="142613" cy="142613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81" name="Cube 180">
              <a:extLst>
                <a:ext uri="{FF2B5EF4-FFF2-40B4-BE49-F238E27FC236}">
                  <a16:creationId xmlns:a16="http://schemas.microsoft.com/office/drawing/2014/main" id="{3092651E-5005-2C4E-B861-453232B567B5}"/>
                </a:ext>
              </a:extLst>
            </p:cNvPr>
            <p:cNvSpPr/>
            <p:nvPr/>
          </p:nvSpPr>
          <p:spPr>
            <a:xfrm>
              <a:off x="3105584" y="6426667"/>
              <a:ext cx="142613" cy="142613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  <p:sp>
        <p:nvSpPr>
          <p:cNvPr id="183" name="TextBox 182">
            <a:extLst>
              <a:ext uri="{FF2B5EF4-FFF2-40B4-BE49-F238E27FC236}">
                <a16:creationId xmlns:a16="http://schemas.microsoft.com/office/drawing/2014/main" id="{CF4553C9-0361-7847-B424-116301AF9C40}"/>
              </a:ext>
            </a:extLst>
          </p:cNvPr>
          <p:cNvSpPr txBox="1"/>
          <p:nvPr/>
        </p:nvSpPr>
        <p:spPr>
          <a:xfrm>
            <a:off x="151270" y="4217683"/>
            <a:ext cx="123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Byte Saved</a:t>
            </a:r>
            <a:endParaRPr lang="en-CN" b="1" dirty="0">
              <a:solidFill>
                <a:srgbClr val="C00000"/>
              </a:solidFill>
            </a:endParaRPr>
          </a:p>
        </p:txBody>
      </p:sp>
      <p:sp>
        <p:nvSpPr>
          <p:cNvPr id="184" name="Rounded Rectangle 183">
            <a:extLst>
              <a:ext uri="{FF2B5EF4-FFF2-40B4-BE49-F238E27FC236}">
                <a16:creationId xmlns:a16="http://schemas.microsoft.com/office/drawing/2014/main" id="{3189FFB5-7BC4-C647-9CAB-52B433D90C6F}"/>
              </a:ext>
            </a:extLst>
          </p:cNvPr>
          <p:cNvSpPr/>
          <p:nvPr/>
        </p:nvSpPr>
        <p:spPr>
          <a:xfrm>
            <a:off x="17385" y="1589252"/>
            <a:ext cx="1484927" cy="267296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D736A0C-87E5-D448-A362-DBD7D406FBCE}"/>
              </a:ext>
            </a:extLst>
          </p:cNvPr>
          <p:cNvSpPr txBox="1"/>
          <p:nvPr/>
        </p:nvSpPr>
        <p:spPr>
          <a:xfrm>
            <a:off x="3317642" y="4306823"/>
            <a:ext cx="1041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Acc Drop</a:t>
            </a:r>
            <a:endParaRPr lang="en-CN" b="1" dirty="0">
              <a:solidFill>
                <a:srgbClr val="C00000"/>
              </a:solidFill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CBF258DD-0E57-074D-9102-520FF0EF3CFC}"/>
              </a:ext>
            </a:extLst>
          </p:cNvPr>
          <p:cNvSpPr txBox="1"/>
          <p:nvPr/>
        </p:nvSpPr>
        <p:spPr>
          <a:xfrm>
            <a:off x="6647248" y="430172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Distortion Made</a:t>
            </a:r>
            <a:endParaRPr lang="en-C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493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7EBA70A-9318-B347-9B49-176E5C875214}"/>
              </a:ext>
            </a:extLst>
          </p:cNvPr>
          <p:cNvCxnSpPr/>
          <p:nvPr/>
        </p:nvCxnSpPr>
        <p:spPr>
          <a:xfrm>
            <a:off x="0" y="3266404"/>
            <a:ext cx="1219200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09F997-B662-5C4F-BD94-B4460F4CB925}"/>
                  </a:ext>
                </a:extLst>
              </p:cNvPr>
              <p:cNvSpPr txBox="1"/>
              <p:nvPr/>
            </p:nvSpPr>
            <p:spPr>
              <a:xfrm>
                <a:off x="485989" y="1187394"/>
                <a:ext cx="3392328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CN" dirty="0"/>
                  <a:t>Normal Encoder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N" dirty="0"/>
                  <a:t>Allocate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CN" dirty="0"/>
                  <a:t> bytes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09F997-B662-5C4F-BD94-B4460F4CB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89" y="1187394"/>
                <a:ext cx="3392328" cy="646331"/>
              </a:xfrm>
              <a:prstGeom prst="rect">
                <a:avLst/>
              </a:prstGeom>
              <a:blipFill>
                <a:blip r:embed="rId2"/>
                <a:stretch>
                  <a:fillRect l="-1115" t="-3846"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AF6DA0-6AC1-954F-A171-C0F6C6522191}"/>
                  </a:ext>
                </a:extLst>
              </p:cNvPr>
              <p:cNvSpPr txBox="1"/>
              <p:nvPr/>
            </p:nvSpPr>
            <p:spPr>
              <a:xfrm>
                <a:off x="4399836" y="1207815"/>
                <a:ext cx="3392328" cy="17543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CN" dirty="0"/>
                  <a:t>Variant Encoder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</a:t>
                </a:r>
                <a:r>
                  <a:rPr lang="en-CN" dirty="0"/>
                  <a:t>hop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N" dirty="0"/>
                  <a:t> per 6 bits to form strides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N" dirty="0"/>
                  <a:t>Append 1/0 to the head of each strides indicating “is there any more strides”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AF6DA0-6AC1-954F-A171-C0F6C6522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836" y="1207815"/>
                <a:ext cx="3392328" cy="1754326"/>
              </a:xfrm>
              <a:prstGeom prst="rect">
                <a:avLst/>
              </a:prstGeom>
              <a:blipFill>
                <a:blip r:embed="rId3"/>
                <a:stretch>
                  <a:fillRect l="-1493" t="-714" r="-2985" b="-5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A167F65-E14F-4D4F-991B-FF33BF89CEF1}"/>
              </a:ext>
            </a:extLst>
          </p:cNvPr>
          <p:cNvSpPr txBox="1"/>
          <p:nvPr/>
        </p:nvSpPr>
        <p:spPr>
          <a:xfrm>
            <a:off x="8313683" y="1207815"/>
            <a:ext cx="339232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N" dirty="0"/>
              <a:t>rANS Encoder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optimization, will discuss later…</a:t>
            </a:r>
            <a:endParaRPr lang="en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FDAD03D-1D22-0240-84A5-791A1A983B40}"/>
                  </a:ext>
                </a:extLst>
              </p:cNvPr>
              <p:cNvSpPr txBox="1"/>
              <p:nvPr/>
            </p:nvSpPr>
            <p:spPr>
              <a:xfrm>
                <a:off x="2571163" y="0"/>
                <a:ext cx="7049673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Under-Layer Encoding Algorithms</a:t>
                </a:r>
              </a:p>
              <a:p>
                <a:pPr algn="ctr"/>
                <a:r>
                  <a:rPr lang="en-US" sz="2400" dirty="0"/>
                  <a:t>Given a variable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N" sz="2400" dirty="0"/>
                  <a:t> of type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CN" sz="2400" dirty="0"/>
                  <a:t>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CN" sz="2400" dirty="0"/>
                  <a:t> bytes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FDAD03D-1D22-0240-84A5-791A1A983B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163" y="0"/>
                <a:ext cx="7049673" cy="830997"/>
              </a:xfrm>
              <a:prstGeom prst="rect">
                <a:avLst/>
              </a:prstGeom>
              <a:blipFill>
                <a:blip r:embed="rId4"/>
                <a:stretch>
                  <a:fillRect t="-6061" b="-151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45FBD471-5F21-F047-B2E4-E0AA023A48C6}"/>
              </a:ext>
            </a:extLst>
          </p:cNvPr>
          <p:cNvSpPr txBox="1"/>
          <p:nvPr/>
        </p:nvSpPr>
        <p:spPr>
          <a:xfrm>
            <a:off x="1693352" y="4269132"/>
            <a:ext cx="33923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N" dirty="0"/>
              <a:t>Connectivity Encoder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Encode Face Information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5EA1E71-90ED-7D4D-A7F7-0AEF62D37022}"/>
                  </a:ext>
                </a:extLst>
              </p:cNvPr>
              <p:cNvSpPr txBox="1"/>
              <p:nvPr/>
            </p:nvSpPr>
            <p:spPr>
              <a:xfrm>
                <a:off x="2571162" y="3302870"/>
                <a:ext cx="7049673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Upper-Layer Encoding Algorithms</a:t>
                </a:r>
              </a:p>
              <a:p>
                <a:pPr algn="ctr"/>
                <a:r>
                  <a:rPr lang="en-US" sz="2400" dirty="0"/>
                  <a:t>Given a mesh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CN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CN" sz="2400" dirty="0"/>
                  <a:t> vertices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CN" sz="2400" dirty="0"/>
                  <a:t> faces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5EA1E71-90ED-7D4D-A7F7-0AEF62D37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162" y="3302870"/>
                <a:ext cx="7049673" cy="830997"/>
              </a:xfrm>
              <a:prstGeom prst="rect">
                <a:avLst/>
              </a:prstGeom>
              <a:blipFill>
                <a:blip r:embed="rId5"/>
                <a:stretch>
                  <a:fillRect t="-6061" b="-151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2BE529FA-809C-F341-9A9A-53C82D2D425F}"/>
              </a:ext>
            </a:extLst>
          </p:cNvPr>
          <p:cNvSpPr txBox="1"/>
          <p:nvPr/>
        </p:nvSpPr>
        <p:spPr>
          <a:xfrm>
            <a:off x="7039189" y="4269132"/>
            <a:ext cx="339232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N" dirty="0"/>
              <a:t>Attribute Encoder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Encode Geometry/Color/…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Differential Encoding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Parallelogram Prediction [1]</a:t>
            </a:r>
            <a:endParaRPr lang="en-CN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2669D2D2-A395-C84E-82E9-8BA7C08265E4}"/>
              </a:ext>
            </a:extLst>
          </p:cNvPr>
          <p:cNvSpPr txBox="1">
            <a:spLocks/>
          </p:cNvSpPr>
          <p:nvPr/>
        </p:nvSpPr>
        <p:spPr>
          <a:xfrm>
            <a:off x="227943" y="5991225"/>
            <a:ext cx="11125856" cy="7302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Isenburg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et al. </a:t>
            </a:r>
            <a:r>
              <a:rPr lang="en-US" sz="1200" b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Compressing polygon mesh geometry with parallelogram prediction.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IEEE Vis 2002.</a:t>
            </a:r>
            <a:endParaRPr lang="en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150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35855A1-6675-9A44-8A46-AC073E34B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17074"/>
            <a:ext cx="5770485" cy="64437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09F997-B662-5C4F-BD94-B4460F4CB925}"/>
                  </a:ext>
                </a:extLst>
              </p:cNvPr>
              <p:cNvSpPr txBox="1"/>
              <p:nvPr/>
            </p:nvSpPr>
            <p:spPr>
              <a:xfrm>
                <a:off x="485989" y="1187394"/>
                <a:ext cx="3392328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CN" dirty="0"/>
                  <a:t>Normal Encoder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N" dirty="0"/>
                  <a:t>Allocate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CN" dirty="0"/>
                  <a:t> bytes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09F997-B662-5C4F-BD94-B4460F4CB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89" y="1187394"/>
                <a:ext cx="3392328" cy="646331"/>
              </a:xfrm>
              <a:prstGeom prst="rect">
                <a:avLst/>
              </a:prstGeom>
              <a:blipFill>
                <a:blip r:embed="rId3"/>
                <a:stretch>
                  <a:fillRect l="-1115" t="-3846"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FDAD03D-1D22-0240-84A5-791A1A983B40}"/>
                  </a:ext>
                </a:extLst>
              </p:cNvPr>
              <p:cNvSpPr txBox="1"/>
              <p:nvPr/>
            </p:nvSpPr>
            <p:spPr>
              <a:xfrm>
                <a:off x="2571163" y="0"/>
                <a:ext cx="7049673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Under-Layer Encoding Algorithms</a:t>
                </a:r>
              </a:p>
              <a:p>
                <a:pPr algn="ctr"/>
                <a:r>
                  <a:rPr lang="en-US" sz="2400" dirty="0"/>
                  <a:t>Given a variable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N" sz="2400" dirty="0"/>
                  <a:t> of type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CN" sz="2400" dirty="0"/>
                  <a:t>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CN" sz="2400" dirty="0"/>
                  <a:t> bytes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FDAD03D-1D22-0240-84A5-791A1A983B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163" y="0"/>
                <a:ext cx="7049673" cy="830997"/>
              </a:xfrm>
              <a:prstGeom prst="rect">
                <a:avLst/>
              </a:prstGeom>
              <a:blipFill>
                <a:blip r:embed="rId4"/>
                <a:stretch>
                  <a:fillRect t="-6061" b="-151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14D0FD35-9268-F748-9E95-EAF6FFE0F0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0235" y="3623417"/>
            <a:ext cx="5951765" cy="188401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02A58AD-2000-304C-834A-693A190F83A2}"/>
              </a:ext>
            </a:extLst>
          </p:cNvPr>
          <p:cNvSpPr/>
          <p:nvPr/>
        </p:nvSpPr>
        <p:spPr>
          <a:xfrm>
            <a:off x="196554" y="3889202"/>
            <a:ext cx="5458521" cy="27987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76A896-BA7C-2C4D-A05B-8548E7EEE621}"/>
              </a:ext>
            </a:extLst>
          </p:cNvPr>
          <p:cNvSpPr/>
          <p:nvPr/>
        </p:nvSpPr>
        <p:spPr>
          <a:xfrm>
            <a:off x="6240235" y="3615985"/>
            <a:ext cx="5951765" cy="189144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8ED5306-BC15-F64B-9569-0876CBD5D7D7}"/>
              </a:ext>
            </a:extLst>
          </p:cNvPr>
          <p:cNvCxnSpPr/>
          <p:nvPr/>
        </p:nvCxnSpPr>
        <p:spPr>
          <a:xfrm flipV="1">
            <a:off x="5655075" y="3615985"/>
            <a:ext cx="585160" cy="273217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31D2476-EAC4-5443-84AD-36C21ADF5A4D}"/>
              </a:ext>
            </a:extLst>
          </p:cNvPr>
          <p:cNvCxnSpPr>
            <a:cxnSpLocks/>
          </p:cNvCxnSpPr>
          <p:nvPr/>
        </p:nvCxnSpPr>
        <p:spPr>
          <a:xfrm>
            <a:off x="5655075" y="4169078"/>
            <a:ext cx="585160" cy="1345783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803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BDF36B-C850-9142-9C41-6E32DA920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2456" y="998656"/>
            <a:ext cx="5316977" cy="585934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AF6DA0-6AC1-954F-A171-C0F6C6522191}"/>
                  </a:ext>
                </a:extLst>
              </p:cNvPr>
              <p:cNvSpPr txBox="1"/>
              <p:nvPr/>
            </p:nvSpPr>
            <p:spPr>
              <a:xfrm>
                <a:off x="375614" y="1015957"/>
                <a:ext cx="3392328" cy="17543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CN" dirty="0"/>
                  <a:t>Variant Encoder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</a:t>
                </a:r>
                <a:r>
                  <a:rPr lang="en-CN" dirty="0"/>
                  <a:t>hop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N" dirty="0"/>
                  <a:t> per 6 bits to form strides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N" dirty="0"/>
                  <a:t>Append 1/0 to the head of each strides indicating “is there any more strides”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AF6DA0-6AC1-954F-A171-C0F6C6522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14" y="1015957"/>
                <a:ext cx="3392328" cy="1754326"/>
              </a:xfrm>
              <a:prstGeom prst="rect">
                <a:avLst/>
              </a:prstGeom>
              <a:blipFill>
                <a:blip r:embed="rId3"/>
                <a:stretch>
                  <a:fillRect l="-1487" t="-1429" r="-2230" b="-428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FDAD03D-1D22-0240-84A5-791A1A983B40}"/>
                  </a:ext>
                </a:extLst>
              </p:cNvPr>
              <p:cNvSpPr txBox="1"/>
              <p:nvPr/>
            </p:nvSpPr>
            <p:spPr>
              <a:xfrm>
                <a:off x="2571163" y="0"/>
                <a:ext cx="7049673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Under-Layer Encoding Algorithms</a:t>
                </a:r>
              </a:p>
              <a:p>
                <a:pPr algn="ctr"/>
                <a:r>
                  <a:rPr lang="en-US" sz="2400" dirty="0"/>
                  <a:t>Given a variable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N" sz="2400" dirty="0"/>
                  <a:t> of type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CN" sz="2400" dirty="0"/>
                  <a:t>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CN" sz="2400" dirty="0"/>
                  <a:t> bytes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FDAD03D-1D22-0240-84A5-791A1A983B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163" y="0"/>
                <a:ext cx="7049673" cy="830997"/>
              </a:xfrm>
              <a:prstGeom prst="rect">
                <a:avLst/>
              </a:prstGeom>
              <a:blipFill>
                <a:blip r:embed="rId4"/>
                <a:stretch>
                  <a:fillRect t="-6061" b="-151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CD76A896-BA7C-2C4D-A05B-8548E7EEE621}"/>
              </a:ext>
            </a:extLst>
          </p:cNvPr>
          <p:cNvSpPr/>
          <p:nvPr/>
        </p:nvSpPr>
        <p:spPr>
          <a:xfrm>
            <a:off x="5592931" y="1935332"/>
            <a:ext cx="5539667" cy="196913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05376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A167F65-E14F-4D4F-991B-FF33BF89CEF1}"/>
              </a:ext>
            </a:extLst>
          </p:cNvPr>
          <p:cNvSpPr txBox="1"/>
          <p:nvPr/>
        </p:nvSpPr>
        <p:spPr>
          <a:xfrm>
            <a:off x="279391" y="1119038"/>
            <a:ext cx="1153678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range Arithmetic Numeral Systems (</a:t>
            </a:r>
            <a:r>
              <a:rPr lang="en-US" dirty="0" err="1"/>
              <a:t>rANS</a:t>
            </a:r>
            <a:r>
              <a:rPr lang="en-US" dirty="0"/>
              <a:t>)</a:t>
            </a:r>
            <a:r>
              <a:rPr lang="en-CN" dirty="0"/>
              <a:t> Encoder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Input: 0,1,0,2,2,0,2,1,1,2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(With rANS) Output: </a:t>
            </a:r>
            <a:r>
              <a:rPr lang="en-CN" b="1" i="0" dirty="0">
                <a:effectLst/>
                <a:latin typeface="Georgia" panose="02040502050405020303" pitchFamily="18" charset="0"/>
              </a:rPr>
              <a:t>17466                   (   5-bit decimal)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>
                <a:cs typeface="Times New Roman" panose="02020603050405020304" pitchFamily="18" charset="0"/>
              </a:rPr>
              <a:t>(Without rANS) Output:</a:t>
            </a:r>
            <a:r>
              <a:rPr lang="en-CN" dirty="0"/>
              <a:t> </a:t>
            </a:r>
            <a:r>
              <a:rPr lang="en-CN" b="1" dirty="0">
                <a:latin typeface="Georgia" panose="02040502050405020303" pitchFamily="18" charset="0"/>
              </a:rPr>
              <a:t>2112022010  (10-bit decimal)</a:t>
            </a:r>
            <a:endParaRPr lang="en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FDAD03D-1D22-0240-84A5-791A1A983B40}"/>
                  </a:ext>
                </a:extLst>
              </p:cNvPr>
              <p:cNvSpPr txBox="1"/>
              <p:nvPr/>
            </p:nvSpPr>
            <p:spPr>
              <a:xfrm>
                <a:off x="2571163" y="0"/>
                <a:ext cx="7049673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Under-Layer Encoding Algorithms</a:t>
                </a:r>
              </a:p>
              <a:p>
                <a:pPr algn="ctr"/>
                <a:r>
                  <a:rPr lang="en-US" sz="2400" dirty="0"/>
                  <a:t>Given a variable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N" sz="2400" dirty="0"/>
                  <a:t> of type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CN" sz="2400" dirty="0"/>
                  <a:t>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CN" sz="2400" dirty="0"/>
                  <a:t> bytes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FDAD03D-1D22-0240-84A5-791A1A983B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163" y="0"/>
                <a:ext cx="7049673" cy="830997"/>
              </a:xfrm>
              <a:prstGeom prst="rect">
                <a:avLst/>
              </a:prstGeom>
              <a:blipFill>
                <a:blip r:embed="rId2"/>
                <a:stretch>
                  <a:fillRect t="-6061" b="-151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22B7FAEC-4C8D-9042-9BE1-3D07920AA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163" y="2463297"/>
            <a:ext cx="7630613" cy="4150674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B7EE265-015B-EB45-8AD6-C3B67E4A5CE5}"/>
              </a:ext>
            </a:extLst>
          </p:cNvPr>
          <p:cNvCxnSpPr/>
          <p:nvPr/>
        </p:nvCxnSpPr>
        <p:spPr>
          <a:xfrm>
            <a:off x="5326602" y="5122416"/>
            <a:ext cx="5415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CE47F61-EB29-7B4D-90CE-3E137EFBF7E9}"/>
              </a:ext>
            </a:extLst>
          </p:cNvPr>
          <p:cNvCxnSpPr>
            <a:cxnSpLocks/>
          </p:cNvCxnSpPr>
          <p:nvPr/>
        </p:nvCxnSpPr>
        <p:spPr>
          <a:xfrm>
            <a:off x="6304626" y="5115018"/>
            <a:ext cx="133017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D01897A-4EE8-6D43-A760-12EBF6FEB094}"/>
              </a:ext>
            </a:extLst>
          </p:cNvPr>
          <p:cNvSpPr/>
          <p:nvPr/>
        </p:nvSpPr>
        <p:spPr>
          <a:xfrm>
            <a:off x="5956916" y="4678532"/>
            <a:ext cx="221941" cy="44388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81948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5EA1E71-90ED-7D4D-A7F7-0AEF62D37022}"/>
                  </a:ext>
                </a:extLst>
              </p:cNvPr>
              <p:cNvSpPr txBox="1"/>
              <p:nvPr/>
            </p:nvSpPr>
            <p:spPr>
              <a:xfrm>
                <a:off x="2571162" y="0"/>
                <a:ext cx="7049673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Upper-Layer Encoding Algorithms</a:t>
                </a:r>
              </a:p>
              <a:p>
                <a:pPr algn="ctr"/>
                <a:r>
                  <a:rPr lang="en-US" sz="2400" dirty="0"/>
                  <a:t>Given a mesh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CN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CN" sz="2400" dirty="0"/>
                  <a:t> vertices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CN" sz="2400" dirty="0"/>
                  <a:t> faces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5EA1E71-90ED-7D4D-A7F7-0AEF62D37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162" y="0"/>
                <a:ext cx="7049673" cy="830997"/>
              </a:xfrm>
              <a:prstGeom prst="rect">
                <a:avLst/>
              </a:prstGeom>
              <a:blipFill>
                <a:blip r:embed="rId2"/>
                <a:stretch>
                  <a:fillRect t="-6061" b="-151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E529FA-809C-F341-9A9A-53C82D2D425F}"/>
                  </a:ext>
                </a:extLst>
              </p:cNvPr>
              <p:cNvSpPr txBox="1"/>
              <p:nvPr/>
            </p:nvSpPr>
            <p:spPr>
              <a:xfrm>
                <a:off x="487469" y="922251"/>
                <a:ext cx="11222178" cy="26100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CN" dirty="0"/>
                  <a:t>Attribute Encoder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CN" dirty="0"/>
                  <a:t>, normalize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CN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CN" dirty="0"/>
                  <a:t> by the following equation, so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′∈[0,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1]</m:t>
                    </m:r>
                  </m:oMath>
                </a14:m>
                <a:br>
                  <a:rPr lang="en-CN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lang="en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N" dirty="0"/>
                  <a:t>For </a:t>
                </a:r>
                <a14:m>
                  <m:oMath xmlns:m="http://schemas.openxmlformats.org/officeDocument/2006/math">
                    <m:r>
                      <a:rPr lang="en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CN" dirty="0"/>
                  <a:t>, </a:t>
                </a:r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CN" dirty="0"/>
                  <a:t> bit to represent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N" dirty="0"/>
                  <a:t> and round the rest.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𝑟𝑜𝑢𝑛𝑑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′)</m:t>
                      </m:r>
                    </m:oMath>
                  </m:oMathPara>
                </a14:m>
                <a:endParaRPr lang="en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N" dirty="0"/>
                  <a:t>To encode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en-CN" dirty="0"/>
                  <a:t>, draco uses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Differential Encoding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Parallelogram Prediction</a:t>
                </a:r>
                <a:endParaRPr lang="en-CN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E529FA-809C-F341-9A9A-53C82D2D4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469" y="922251"/>
                <a:ext cx="11222178" cy="2610073"/>
              </a:xfrm>
              <a:prstGeom prst="rect">
                <a:avLst/>
              </a:prstGeom>
              <a:blipFill>
                <a:blip r:embed="rId3"/>
                <a:stretch>
                  <a:fillRect l="-339" t="-966" b="-289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ube 16">
            <a:extLst>
              <a:ext uri="{FF2B5EF4-FFF2-40B4-BE49-F238E27FC236}">
                <a16:creationId xmlns:a16="http://schemas.microsoft.com/office/drawing/2014/main" id="{732D9250-5C09-D148-B5AF-7ADB3D6CCC4F}"/>
              </a:ext>
            </a:extLst>
          </p:cNvPr>
          <p:cNvSpPr/>
          <p:nvPr/>
        </p:nvSpPr>
        <p:spPr>
          <a:xfrm>
            <a:off x="5793999" y="4183268"/>
            <a:ext cx="453250" cy="482020"/>
          </a:xfrm>
          <a:prstGeom prst="cube">
            <a:avLst/>
          </a:prstGeom>
          <a:solidFill>
            <a:srgbClr val="6AA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5" name="Cube 24">
            <a:extLst>
              <a:ext uri="{FF2B5EF4-FFF2-40B4-BE49-F238E27FC236}">
                <a16:creationId xmlns:a16="http://schemas.microsoft.com/office/drawing/2014/main" id="{9C3AD608-8C06-9142-8BCC-73588ACC7CAB}"/>
              </a:ext>
            </a:extLst>
          </p:cNvPr>
          <p:cNvSpPr/>
          <p:nvPr/>
        </p:nvSpPr>
        <p:spPr>
          <a:xfrm>
            <a:off x="6823077" y="4183268"/>
            <a:ext cx="453250" cy="482020"/>
          </a:xfrm>
          <a:prstGeom prst="cube">
            <a:avLst/>
          </a:prstGeom>
          <a:solidFill>
            <a:srgbClr val="6AA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id="{76A758BC-89EE-7044-83EC-45593B968620}"/>
              </a:ext>
            </a:extLst>
          </p:cNvPr>
          <p:cNvSpPr/>
          <p:nvPr/>
        </p:nvSpPr>
        <p:spPr>
          <a:xfrm>
            <a:off x="7847956" y="4183268"/>
            <a:ext cx="453250" cy="482020"/>
          </a:xfrm>
          <a:prstGeom prst="cube">
            <a:avLst/>
          </a:prstGeom>
          <a:solidFill>
            <a:srgbClr val="6AA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id="{1A69662F-F716-1846-BA0D-D992F67246B9}"/>
              </a:ext>
            </a:extLst>
          </p:cNvPr>
          <p:cNvSpPr/>
          <p:nvPr/>
        </p:nvSpPr>
        <p:spPr>
          <a:xfrm>
            <a:off x="9897714" y="4183268"/>
            <a:ext cx="453250" cy="482020"/>
          </a:xfrm>
          <a:prstGeom prst="cube">
            <a:avLst/>
          </a:prstGeom>
          <a:solidFill>
            <a:srgbClr val="6AA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id="{8063CF3D-B2A1-1F4C-A8F2-097D3BE0581D}"/>
              </a:ext>
            </a:extLst>
          </p:cNvPr>
          <p:cNvSpPr/>
          <p:nvPr/>
        </p:nvSpPr>
        <p:spPr>
          <a:xfrm>
            <a:off x="8872835" y="4183268"/>
            <a:ext cx="453250" cy="482020"/>
          </a:xfrm>
          <a:prstGeom prst="cube">
            <a:avLst/>
          </a:prstGeom>
          <a:solidFill>
            <a:srgbClr val="6AA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E7DEBA-CC28-6C4E-83AF-C26CA08E267F}"/>
              </a:ext>
            </a:extLst>
          </p:cNvPr>
          <p:cNvSpPr txBox="1"/>
          <p:nvPr/>
        </p:nvSpPr>
        <p:spPr>
          <a:xfrm>
            <a:off x="4598632" y="413189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3200" b="1" dirty="0"/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F583E38-1551-AA4A-97E4-75D58CF81B14}"/>
                  </a:ext>
                </a:extLst>
              </p:cNvPr>
              <p:cNvSpPr txBox="1"/>
              <p:nvPr/>
            </p:nvSpPr>
            <p:spPr>
              <a:xfrm>
                <a:off x="5679864" y="4678646"/>
                <a:ext cx="68151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en-CN" sz="24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F583E38-1551-AA4A-97E4-75D58CF81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864" y="4678646"/>
                <a:ext cx="681519" cy="461665"/>
              </a:xfrm>
              <a:prstGeom prst="rect">
                <a:avLst/>
              </a:prstGeom>
              <a:blipFill>
                <a:blip r:embed="rId4"/>
                <a:stretch>
                  <a:fillRect b="-54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7F64B2F-19A2-DD4F-AC7A-0343FFB64926}"/>
                  </a:ext>
                </a:extLst>
              </p:cNvPr>
              <p:cNvSpPr txBox="1"/>
              <p:nvPr/>
            </p:nvSpPr>
            <p:spPr>
              <a:xfrm>
                <a:off x="6708799" y="4665288"/>
                <a:ext cx="681519" cy="4735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en-CN" sz="24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7F64B2F-19A2-DD4F-AC7A-0343FFB64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8799" y="4665288"/>
                <a:ext cx="681519" cy="473591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8989026-E0B9-EE43-B15B-94E4108CC281}"/>
                  </a:ext>
                </a:extLst>
              </p:cNvPr>
              <p:cNvSpPr txBox="1"/>
              <p:nvPr/>
            </p:nvSpPr>
            <p:spPr>
              <a:xfrm>
                <a:off x="7790817" y="4665288"/>
                <a:ext cx="681519" cy="4735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en-CN" sz="24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8989026-E0B9-EE43-B15B-94E4108CC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817" y="4665288"/>
                <a:ext cx="681519" cy="473591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A9098D0-D809-CD40-87BD-EDC71FB914A9}"/>
                  </a:ext>
                </a:extLst>
              </p:cNvPr>
              <p:cNvSpPr txBox="1"/>
              <p:nvPr/>
            </p:nvSpPr>
            <p:spPr>
              <a:xfrm>
                <a:off x="8844265" y="4665288"/>
                <a:ext cx="681519" cy="4735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en-CN" sz="24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A9098D0-D809-CD40-87BD-EDC71FB91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4265" y="4665288"/>
                <a:ext cx="681519" cy="473591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A68C564-D83A-CC46-8E67-C34268A601CC}"/>
                  </a:ext>
                </a:extLst>
              </p:cNvPr>
              <p:cNvSpPr txBox="1"/>
              <p:nvPr/>
            </p:nvSpPr>
            <p:spPr>
              <a:xfrm>
                <a:off x="9783579" y="4678646"/>
                <a:ext cx="681519" cy="4735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en-CN" sz="24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A68C564-D83A-CC46-8E67-C34268A601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3579" y="4678646"/>
                <a:ext cx="681519" cy="473591"/>
              </a:xfrm>
              <a:prstGeom prst="rect">
                <a:avLst/>
              </a:prstGeom>
              <a:blipFill>
                <a:blip r:embed="rId8"/>
                <a:stretch>
                  <a:fillRect b="-263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Arrow 2">
            <a:extLst>
              <a:ext uri="{FF2B5EF4-FFF2-40B4-BE49-F238E27FC236}">
                <a16:creationId xmlns:a16="http://schemas.microsoft.com/office/drawing/2014/main" id="{AFCE54B3-30DF-9E47-9EE0-70EB3DCC56C0}"/>
              </a:ext>
            </a:extLst>
          </p:cNvPr>
          <p:cNvSpPr/>
          <p:nvPr/>
        </p:nvSpPr>
        <p:spPr>
          <a:xfrm>
            <a:off x="5220070" y="4318968"/>
            <a:ext cx="346229" cy="2308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09BCF1EA-F90F-B749-82A4-4B6AFD10A669}"/>
              </a:ext>
            </a:extLst>
          </p:cNvPr>
          <p:cNvSpPr/>
          <p:nvPr/>
        </p:nvSpPr>
        <p:spPr>
          <a:xfrm>
            <a:off x="6358658" y="4325739"/>
            <a:ext cx="346229" cy="2308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AF47D177-16CC-7840-8703-03800A02A249}"/>
              </a:ext>
            </a:extLst>
          </p:cNvPr>
          <p:cNvSpPr/>
          <p:nvPr/>
        </p:nvSpPr>
        <p:spPr>
          <a:xfrm>
            <a:off x="7360457" y="4308869"/>
            <a:ext cx="346229" cy="2308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E4004591-CD53-BA40-86E3-11C257CE4449}"/>
              </a:ext>
            </a:extLst>
          </p:cNvPr>
          <p:cNvSpPr/>
          <p:nvPr/>
        </p:nvSpPr>
        <p:spPr>
          <a:xfrm>
            <a:off x="8442476" y="4294708"/>
            <a:ext cx="346229" cy="2308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01A92E0E-62CB-AC4F-8FBD-9974675F8D24}"/>
              </a:ext>
            </a:extLst>
          </p:cNvPr>
          <p:cNvSpPr/>
          <p:nvPr/>
        </p:nvSpPr>
        <p:spPr>
          <a:xfrm>
            <a:off x="9443576" y="4308867"/>
            <a:ext cx="346229" cy="2308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682C5B5-E6B5-6E4C-A6EC-553801CEC33F}"/>
                  </a:ext>
                </a:extLst>
              </p:cNvPr>
              <p:cNvSpPr txBox="1"/>
              <p:nvPr/>
            </p:nvSpPr>
            <p:spPr>
              <a:xfrm>
                <a:off x="5052424" y="3806533"/>
                <a:ext cx="681519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N" sz="1600" i="1" dirty="0" smtClean="0">
                          <a:latin typeface="Cambria Math" panose="02040503050406030204" pitchFamily="18" charset="0"/>
                        </a:rPr>
                        <m:t>𝑜𝑓𝑓𝑠𝑒</m:t>
                      </m:r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N" sz="16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N" sz="16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682C5B5-E6B5-6E4C-A6EC-553801CEC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424" y="3806533"/>
                <a:ext cx="681519" cy="338554"/>
              </a:xfrm>
              <a:prstGeom prst="rect">
                <a:avLst/>
              </a:prstGeom>
              <a:blipFill>
                <a:blip r:embed="rId9"/>
                <a:stretch>
                  <a:fillRect l="-18182" r="-5455" b="-71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EFD1492-9756-9E4C-87BC-4156BBB0BFE2}"/>
                  </a:ext>
                </a:extLst>
              </p:cNvPr>
              <p:cNvSpPr txBox="1"/>
              <p:nvPr/>
            </p:nvSpPr>
            <p:spPr>
              <a:xfrm>
                <a:off x="6250926" y="3806533"/>
                <a:ext cx="681519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N" sz="1600" i="1" dirty="0" smtClean="0">
                          <a:latin typeface="Cambria Math" panose="02040503050406030204" pitchFamily="18" charset="0"/>
                        </a:rPr>
                        <m:t>𝑜𝑓𝑓𝑠𝑒</m:t>
                      </m:r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N" sz="16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N" sz="16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EFD1492-9756-9E4C-87BC-4156BBB0B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926" y="3806533"/>
                <a:ext cx="681519" cy="338554"/>
              </a:xfrm>
              <a:prstGeom prst="rect">
                <a:avLst/>
              </a:prstGeom>
              <a:blipFill>
                <a:blip r:embed="rId10"/>
                <a:stretch>
                  <a:fillRect l="-18519" r="-5556" b="-71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7C75829-BE50-094C-AED2-2FACA354E61A}"/>
                  </a:ext>
                </a:extLst>
              </p:cNvPr>
              <p:cNvSpPr txBox="1"/>
              <p:nvPr/>
            </p:nvSpPr>
            <p:spPr>
              <a:xfrm>
                <a:off x="7192811" y="3809604"/>
                <a:ext cx="681519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N" sz="1600" i="1" dirty="0" smtClean="0">
                          <a:latin typeface="Cambria Math" panose="02040503050406030204" pitchFamily="18" charset="0"/>
                        </a:rPr>
                        <m:t>𝑜𝑓𝑓𝑠𝑒</m:t>
                      </m:r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N" sz="16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N" sz="16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7C75829-BE50-094C-AED2-2FACA354E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811" y="3809604"/>
                <a:ext cx="681519" cy="338554"/>
              </a:xfrm>
              <a:prstGeom prst="rect">
                <a:avLst/>
              </a:prstGeom>
              <a:blipFill>
                <a:blip r:embed="rId11"/>
                <a:stretch>
                  <a:fillRect l="-18182" r="-3636" b="-74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50E4649-4C67-B548-9C4E-E7DC6F9000C0}"/>
                  </a:ext>
                </a:extLst>
              </p:cNvPr>
              <p:cNvSpPr txBox="1"/>
              <p:nvPr/>
            </p:nvSpPr>
            <p:spPr>
              <a:xfrm>
                <a:off x="8301827" y="3808705"/>
                <a:ext cx="681519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N" sz="1600" i="1" dirty="0" smtClean="0">
                          <a:latin typeface="Cambria Math" panose="02040503050406030204" pitchFamily="18" charset="0"/>
                        </a:rPr>
                        <m:t>𝑜𝑓𝑓𝑠𝑒</m:t>
                      </m:r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N" sz="16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N" sz="160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50E4649-4C67-B548-9C4E-E7DC6F900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1827" y="3808705"/>
                <a:ext cx="681519" cy="338554"/>
              </a:xfrm>
              <a:prstGeom prst="rect">
                <a:avLst/>
              </a:prstGeom>
              <a:blipFill>
                <a:blip r:embed="rId12"/>
                <a:stretch>
                  <a:fillRect l="-18182" r="-3636" b="-74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10CBD3C-3CA9-9B49-8D26-716D9901490A}"/>
                  </a:ext>
                </a:extLst>
              </p:cNvPr>
              <p:cNvSpPr txBox="1"/>
              <p:nvPr/>
            </p:nvSpPr>
            <p:spPr>
              <a:xfrm>
                <a:off x="9317861" y="3806533"/>
                <a:ext cx="681519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N" sz="1600" i="1" dirty="0" smtClean="0">
                          <a:latin typeface="Cambria Math" panose="02040503050406030204" pitchFamily="18" charset="0"/>
                        </a:rPr>
                        <m:t>𝑜𝑓𝑓𝑠𝑒</m:t>
                      </m:r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N" sz="16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CN" sz="16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10CBD3C-3CA9-9B49-8D26-716D99014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7861" y="3806533"/>
                <a:ext cx="681519" cy="338554"/>
              </a:xfrm>
              <a:prstGeom prst="rect">
                <a:avLst/>
              </a:prstGeom>
              <a:blipFill>
                <a:blip r:embed="rId13"/>
                <a:stretch>
                  <a:fillRect l="-18182" r="-5455" b="-71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EAFB9F06-EB95-C64C-8D8E-05EC36BF8452}"/>
              </a:ext>
            </a:extLst>
          </p:cNvPr>
          <p:cNvSpPr txBox="1"/>
          <p:nvPr/>
        </p:nvSpPr>
        <p:spPr>
          <a:xfrm>
            <a:off x="272459" y="4201403"/>
            <a:ext cx="352386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1"/>
            <a:r>
              <a:rPr lang="en-US" sz="2400" dirty="0"/>
              <a:t>Differential Encoding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59F6136-DFF3-0F44-9CEB-4337811C29AD}"/>
              </a:ext>
            </a:extLst>
          </p:cNvPr>
          <p:cNvSpPr/>
          <p:nvPr/>
        </p:nvSpPr>
        <p:spPr>
          <a:xfrm>
            <a:off x="4483223" y="5637320"/>
            <a:ext cx="115409" cy="115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19E9397-26F3-8F4C-91A6-E9EFB28759AF}"/>
              </a:ext>
            </a:extLst>
          </p:cNvPr>
          <p:cNvSpPr/>
          <p:nvPr/>
        </p:nvSpPr>
        <p:spPr>
          <a:xfrm>
            <a:off x="5393183" y="6269114"/>
            <a:ext cx="115409" cy="115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0A2745C-8F03-B541-AD17-DAE64B59DFCE}"/>
              </a:ext>
            </a:extLst>
          </p:cNvPr>
          <p:cNvSpPr/>
          <p:nvPr/>
        </p:nvSpPr>
        <p:spPr>
          <a:xfrm>
            <a:off x="6131840" y="5558460"/>
            <a:ext cx="115409" cy="115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645AD44-FBAF-174F-8C01-2DEF40F3CA22}"/>
              </a:ext>
            </a:extLst>
          </p:cNvPr>
          <p:cNvSpPr/>
          <p:nvPr/>
        </p:nvSpPr>
        <p:spPr>
          <a:xfrm>
            <a:off x="7166225" y="5953217"/>
            <a:ext cx="115409" cy="11541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B3D8F04-2154-5A42-AD44-DAA0926970A2}"/>
              </a:ext>
            </a:extLst>
          </p:cNvPr>
          <p:cNvSpPr/>
          <p:nvPr/>
        </p:nvSpPr>
        <p:spPr>
          <a:xfrm>
            <a:off x="6980845" y="6228310"/>
            <a:ext cx="115409" cy="115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EA7E2D-251A-8F4A-BAF4-81C9CDFC6199}"/>
              </a:ext>
            </a:extLst>
          </p:cNvPr>
          <p:cNvCxnSpPr>
            <a:stCxn id="4" idx="5"/>
            <a:endCxn id="44" idx="1"/>
          </p:cNvCxnSpPr>
          <p:nvPr/>
        </p:nvCxnSpPr>
        <p:spPr>
          <a:xfrm>
            <a:off x="4581731" y="5735829"/>
            <a:ext cx="828353" cy="5501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D19AC4C-6905-CA41-BD59-1738562EAAE7}"/>
              </a:ext>
            </a:extLst>
          </p:cNvPr>
          <p:cNvCxnSpPr>
            <a:cxnSpLocks/>
            <a:stCxn id="4" idx="6"/>
            <a:endCxn id="45" idx="2"/>
          </p:cNvCxnSpPr>
          <p:nvPr/>
        </p:nvCxnSpPr>
        <p:spPr>
          <a:xfrm flipV="1">
            <a:off x="4598632" y="5616165"/>
            <a:ext cx="1533208" cy="7886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9B3B835-0EBC-B14D-8A6D-A788BF3E5272}"/>
              </a:ext>
            </a:extLst>
          </p:cNvPr>
          <p:cNvCxnSpPr>
            <a:cxnSpLocks/>
            <a:stCxn id="45" idx="5"/>
            <a:endCxn id="47" idx="1"/>
          </p:cNvCxnSpPr>
          <p:nvPr/>
        </p:nvCxnSpPr>
        <p:spPr>
          <a:xfrm>
            <a:off x="6230348" y="5656969"/>
            <a:ext cx="767398" cy="58824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235D1C8-6DAF-E146-89FC-042CB509650A}"/>
              </a:ext>
            </a:extLst>
          </p:cNvPr>
          <p:cNvCxnSpPr>
            <a:cxnSpLocks/>
            <a:stCxn id="44" idx="6"/>
            <a:endCxn id="47" idx="2"/>
          </p:cNvCxnSpPr>
          <p:nvPr/>
        </p:nvCxnSpPr>
        <p:spPr>
          <a:xfrm flipV="1">
            <a:off x="5508592" y="6286015"/>
            <a:ext cx="1472253" cy="408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1E8E8AA-5441-B54B-A7A4-B54109CCDAEB}"/>
              </a:ext>
            </a:extLst>
          </p:cNvPr>
          <p:cNvCxnSpPr>
            <a:cxnSpLocks/>
            <a:stCxn id="46" idx="3"/>
            <a:endCxn id="47" idx="0"/>
          </p:cNvCxnSpPr>
          <p:nvPr/>
        </p:nvCxnSpPr>
        <p:spPr>
          <a:xfrm flipH="1">
            <a:off x="7038550" y="6051726"/>
            <a:ext cx="144576" cy="176584"/>
          </a:xfrm>
          <a:prstGeom prst="line">
            <a:avLst/>
          </a:prstGeom>
          <a:ln w="254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E1753B9-C40B-B341-A9B9-28C1E55E0F6B}"/>
                  </a:ext>
                </a:extLst>
              </p:cNvPr>
              <p:cNvSpPr txBox="1"/>
              <p:nvPr/>
            </p:nvSpPr>
            <p:spPr>
              <a:xfrm>
                <a:off x="7276327" y="6099837"/>
                <a:ext cx="681519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N" sz="1600" i="1" dirty="0" smtClean="0">
                          <a:latin typeface="Cambria Math" panose="02040503050406030204" pitchFamily="18" charset="0"/>
                        </a:rPr>
                        <m:t>𝑜𝑓𝑓𝑠𝑒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CN" sz="1600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E1753B9-C40B-B341-A9B9-28C1E55E0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327" y="6099837"/>
                <a:ext cx="681519" cy="338554"/>
              </a:xfrm>
              <a:prstGeom prst="rect">
                <a:avLst/>
              </a:prstGeom>
              <a:blipFill>
                <a:blip r:embed="rId14"/>
                <a:stretch>
                  <a:fillRect l="-12963"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E14EE220-8F8C-3D45-BDDC-41491F455795}"/>
              </a:ext>
            </a:extLst>
          </p:cNvPr>
          <p:cNvSpPr txBox="1"/>
          <p:nvPr/>
        </p:nvSpPr>
        <p:spPr>
          <a:xfrm>
            <a:off x="258912" y="5606962"/>
            <a:ext cx="371498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1"/>
            <a:r>
              <a:rPr lang="en-US" sz="2400" dirty="0"/>
              <a:t>Parallelogram Prediction</a:t>
            </a:r>
            <a:endParaRPr lang="en-CN" sz="2400" dirty="0"/>
          </a:p>
        </p:txBody>
      </p:sp>
    </p:spTree>
    <p:extLst>
      <p:ext uri="{BB962C8B-B14F-4D97-AF65-F5344CB8AC3E}">
        <p14:creationId xmlns:p14="http://schemas.microsoft.com/office/powerpoint/2010/main" val="2079568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5FBD471-5F21-F047-B2E4-E0AA023A48C6}"/>
              </a:ext>
            </a:extLst>
          </p:cNvPr>
          <p:cNvSpPr txBox="1"/>
          <p:nvPr/>
        </p:nvSpPr>
        <p:spPr>
          <a:xfrm>
            <a:off x="379457" y="966639"/>
            <a:ext cx="33923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N" dirty="0"/>
              <a:t>Connectivity Encoder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/>
              <a:t>Unfamiliar with its theory</a:t>
            </a:r>
            <a:endParaRPr lang="en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5EA1E71-90ED-7D4D-A7F7-0AEF62D37022}"/>
                  </a:ext>
                </a:extLst>
              </p:cNvPr>
              <p:cNvSpPr txBox="1"/>
              <p:nvPr/>
            </p:nvSpPr>
            <p:spPr>
              <a:xfrm>
                <a:off x="2571162" y="0"/>
                <a:ext cx="7049673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Upper-Layer Encoding Algorithms</a:t>
                </a:r>
              </a:p>
              <a:p>
                <a:pPr algn="ctr"/>
                <a:r>
                  <a:rPr lang="en-US" sz="2400" dirty="0"/>
                  <a:t>Given a mesh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CN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CN" sz="2400" dirty="0"/>
                  <a:t> vertices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CN" sz="2400" dirty="0"/>
                  <a:t> faces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5EA1E71-90ED-7D4D-A7F7-0AEF62D37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162" y="0"/>
                <a:ext cx="7049673" cy="830997"/>
              </a:xfrm>
              <a:prstGeom prst="rect">
                <a:avLst/>
              </a:prstGeom>
              <a:blipFill>
                <a:blip r:embed="rId2"/>
                <a:stretch>
                  <a:fillRect t="-6061" b="-151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8627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B67ED7-19C5-2D44-87D0-3DA202E46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Draco: Encoding</a:t>
            </a:r>
          </a:p>
        </p:txBody>
      </p:sp>
      <p:pic>
        <p:nvPicPr>
          <p:cNvPr id="4" name="Picture 3" descr="A picture containing dark, black, lagomorph&#10;&#10;Description automatically generated">
            <a:extLst>
              <a:ext uri="{FF2B5EF4-FFF2-40B4-BE49-F238E27FC236}">
                <a16:creationId xmlns:a16="http://schemas.microsoft.com/office/drawing/2014/main" id="{94F31DA3-4A7C-4442-9793-8FC212075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92725" y="1203546"/>
            <a:ext cx="2880000" cy="2160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FD048B9-93DE-6149-97F1-388E76B57836}"/>
              </a:ext>
            </a:extLst>
          </p:cNvPr>
          <p:cNvSpPr/>
          <p:nvPr/>
        </p:nvSpPr>
        <p:spPr>
          <a:xfrm>
            <a:off x="1974854" y="1930706"/>
            <a:ext cx="1620079" cy="7056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chemeClr val="tx1"/>
                </a:solidFill>
              </a:rPr>
              <a:t>Encoding Header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D8C38F-41D2-CC42-BCE4-1606CECA13D9}"/>
              </a:ext>
            </a:extLst>
          </p:cNvPr>
          <p:cNvSpPr/>
          <p:nvPr/>
        </p:nvSpPr>
        <p:spPr>
          <a:xfrm>
            <a:off x="4170791" y="1930706"/>
            <a:ext cx="1620079" cy="7056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chemeClr val="tx1"/>
                </a:solidFill>
              </a:rPr>
              <a:t>Mesh</a:t>
            </a:r>
          </a:p>
          <a:p>
            <a:pPr algn="ctr"/>
            <a:r>
              <a:rPr lang="en-CN" dirty="0">
                <a:solidFill>
                  <a:schemeClr val="tx1"/>
                </a:solidFill>
              </a:rPr>
              <a:t>Optimization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A4F96E9-3BCE-1D4C-9694-CA45D56329B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594933" y="2283546"/>
            <a:ext cx="5758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77796E4-500B-6C42-954E-B1D479CDB3C5}"/>
              </a:ext>
            </a:extLst>
          </p:cNvPr>
          <p:cNvCxnSpPr>
            <a:cxnSpLocks/>
          </p:cNvCxnSpPr>
          <p:nvPr/>
        </p:nvCxnSpPr>
        <p:spPr>
          <a:xfrm>
            <a:off x="1296140" y="2283545"/>
            <a:ext cx="6833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F4B0FD7-51CD-CB43-92B3-3D676FF6CA63}"/>
              </a:ext>
            </a:extLst>
          </p:cNvPr>
          <p:cNvCxnSpPr/>
          <p:nvPr/>
        </p:nvCxnSpPr>
        <p:spPr>
          <a:xfrm flipV="1">
            <a:off x="5790870" y="2281981"/>
            <a:ext cx="523865" cy="1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D4E82FA-E504-094B-8919-C04E2C867C55}"/>
              </a:ext>
            </a:extLst>
          </p:cNvPr>
          <p:cNvSpPr/>
          <p:nvPr/>
        </p:nvSpPr>
        <p:spPr>
          <a:xfrm>
            <a:off x="6310125" y="1929141"/>
            <a:ext cx="1620079" cy="7056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chemeClr val="tx1"/>
                </a:solidFill>
              </a:rPr>
              <a:t>Encoding Connectivity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7C36D9-CC9D-8945-9CCB-CE31E27EA76E}"/>
              </a:ext>
            </a:extLst>
          </p:cNvPr>
          <p:cNvSpPr/>
          <p:nvPr/>
        </p:nvSpPr>
        <p:spPr>
          <a:xfrm>
            <a:off x="8449459" y="1929141"/>
            <a:ext cx="1620079" cy="7056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chemeClr val="tx1"/>
                </a:solidFill>
              </a:rPr>
              <a:t>Encoding Attributes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C9B3FE-C50B-9743-8F72-1BDD28397856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7930204" y="2281981"/>
            <a:ext cx="5192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694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2283</TotalTime>
  <Words>536</Words>
  <Application>Microsoft Macintosh PowerPoint</Application>
  <PresentationFormat>Widescreen</PresentationFormat>
  <Paragraphs>167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Georgia</vt:lpstr>
      <vt:lpstr>Times New Roman</vt:lpstr>
      <vt:lpstr>Office Theme</vt:lpstr>
      <vt:lpstr>Draco: 3D Data Compression</vt:lpstr>
      <vt:lpstr>Draco: Some experiment before diving into 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Draco: Encoding</vt:lpstr>
      <vt:lpstr>Draco: Encoding</vt:lpstr>
      <vt:lpstr>Draco: Mesh Optimization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ZHU, Xingyu [Student]</dc:creator>
  <cp:lastModifiedBy>ZHU, Xingyu [Student]</cp:lastModifiedBy>
  <cp:revision>1787</cp:revision>
  <dcterms:created xsi:type="dcterms:W3CDTF">2021-11-26T11:13:59Z</dcterms:created>
  <dcterms:modified xsi:type="dcterms:W3CDTF">2023-04-03T04:25:44Z</dcterms:modified>
</cp:coreProperties>
</file>