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73" r:id="rId3"/>
    <p:sldId id="274" r:id="rId4"/>
    <p:sldId id="264" r:id="rId5"/>
    <p:sldId id="270" r:id="rId6"/>
    <p:sldId id="272" r:id="rId7"/>
    <p:sldId id="275" r:id="rId8"/>
    <p:sldId id="271" r:id="rId9"/>
    <p:sldId id="276" r:id="rId10"/>
    <p:sldId id="267" r:id="rId11"/>
    <p:sldId id="268" r:id="rId12"/>
    <p:sldId id="269" r:id="rId13"/>
    <p:sldId id="257" r:id="rId14"/>
    <p:sldId id="266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7CD"/>
    <a:srgbClr val="92D04F"/>
    <a:srgbClr val="CFE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4"/>
    <p:restoredTop sz="96327"/>
  </p:normalViewPr>
  <p:slideViewPr>
    <p:cSldViewPr snapToGrid="0" snapToObjects="1">
      <p:cViewPr varScale="1">
        <p:scale>
          <a:sx n="154" d="100"/>
          <a:sy n="154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576E-9FA4-2E4F-88EC-EA38BFFC86FB}" type="datetimeFigureOut">
              <a:rPr lang="en-CN" smtClean="0"/>
              <a:t>2023/4/20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44D47-F7F8-5C4C-B0DA-0D0B6F717E7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685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638F-6208-1E49-B155-132CD4484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7B713-3654-AC45-9810-AE05573CD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649C-DE3A-BC40-81D6-CCB0C551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BFA28D5-F3C6-B341-8C19-FDBEE6E73C15}" type="datetimeFigureOut">
              <a:rPr lang="en-CN" smtClean="0"/>
              <a:pPr/>
              <a:t>2023/4/20</a:t>
            </a:fld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3212-BB67-DF46-BAFB-931F18F3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D055-A48C-A940-B76B-3E2362BE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F59232-87DF-564A-B64C-8BF2349E075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37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9E172-00AD-5E40-8BFA-3C91FFE4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28D5-F3C6-B341-8C19-FDBEE6E73C15}" type="datetimeFigureOut">
              <a:rPr lang="en-CN" smtClean="0"/>
              <a:t>2023/4/20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FA7BF-C232-814A-A404-F6A8AE76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F69EE-D221-A747-BCB2-E949DD3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232-87DF-564A-B64C-8BF2349E0750}" type="slidenum">
              <a:rPr lang="en-CN" smtClean="0"/>
              <a:t>‹#›</a:t>
            </a:fld>
            <a:endParaRPr lang="en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A6A4E-954B-B947-AA64-CF786ED7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43" y="1808671"/>
            <a:ext cx="11125857" cy="4912804"/>
          </a:xfrm>
        </p:spPr>
        <p:txBody>
          <a:bodyPr lIns="91440" tIns="45720" rIns="91440" bIns="45720" anchor="t"/>
          <a:lstStyle/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+mn-lt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E2614F-6123-494A-B82A-BB192B93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42" y="-75693"/>
            <a:ext cx="11125857" cy="18843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75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CAF88-D380-AE41-A0C1-1434B15B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28D5-F3C6-B341-8C19-FDBEE6E73C15}" type="datetimeFigureOut">
              <a:rPr lang="en-CN" smtClean="0"/>
              <a:t>2023/4/20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72B7A-B25C-FD4D-9703-CB687789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4C5F1-D1E5-D044-B900-74DC6FFE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9232-87DF-564A-B64C-8BF2349E0750}" type="slidenum">
              <a:rPr lang="en-CN" smtClean="0"/>
              <a:t>‹#›</a:t>
            </a:fld>
            <a:endParaRPr lang="en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D413F1-F7BB-464F-A6DC-6170FF18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43" y="1808671"/>
            <a:ext cx="11125857" cy="4194564"/>
          </a:xfrm>
        </p:spPr>
        <p:txBody>
          <a:bodyPr lIns="91440" tIns="45720" rIns="91440" bIns="45720" anchor="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+mn-lt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B946EA-58E8-EC4F-A6D3-576354FF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42" y="-75693"/>
            <a:ext cx="11125857" cy="18843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2800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39DD8174-7EAF-5046-BE50-03A39DCF60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27943" y="5991225"/>
            <a:ext cx="11125856" cy="730250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2602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37166-88D1-7944-99A0-1D7C44BE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BA62-9FAA-B74B-B732-15456F72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B93E-89DB-F34F-9F4C-43528503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28D5-F3C6-B341-8C19-FDBEE6E73C15}" type="datetimeFigureOut">
              <a:rPr lang="en-CN" smtClean="0"/>
              <a:t>2023/4/20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AD1B-D17A-1048-A88F-F5F0CD7A4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574C-BBB5-5B4E-8E16-B6602FB6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9232-87DF-564A-B64C-8BF2349E07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62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3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12" Type="http://schemas.openxmlformats.org/officeDocument/2006/relationships/image" Target="../media/image5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1.png"/><Relationship Id="rId5" Type="http://schemas.openxmlformats.org/officeDocument/2006/relationships/image" Target="../media/image43.png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90E6-0C96-BF4D-B861-23085EC57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b="1" dirty="0"/>
              <a:t>Draco: 3D Data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CA1CF-8393-894C-B3C6-95EDA319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[1] </a:t>
            </a:r>
            <a:r>
              <a:rPr lang="en-US" b="0" dirty="0">
                <a:effectLst/>
              </a:rPr>
              <a:t>Draco 3D Data Compression. https://</a:t>
            </a:r>
            <a:r>
              <a:rPr lang="en-US" b="0" dirty="0" err="1">
                <a:effectLst/>
              </a:rPr>
              <a:t>google.github.io</a:t>
            </a:r>
            <a:r>
              <a:rPr lang="en-US" b="0" dirty="0">
                <a:effectLst/>
              </a:rPr>
              <a:t>/</a:t>
            </a:r>
            <a:r>
              <a:rPr lang="en-US" b="0" dirty="0" err="1">
                <a:effectLst/>
              </a:rPr>
              <a:t>draco</a:t>
            </a:r>
            <a:r>
              <a:rPr lang="en-US" b="0" dirty="0">
                <a:effectLst/>
              </a:rPr>
              <a:t>/.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5145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855A1-6675-9A44-8A46-AC073E34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7074"/>
            <a:ext cx="5770485" cy="644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/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Normal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Allocate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dirty="0"/>
                  <a:t> bytes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blipFill>
                <a:blip r:embed="rId3"/>
                <a:stretch>
                  <a:fillRect l="-1115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4D0FD35-9268-F748-9E95-EAF6FFE0F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235" y="3623417"/>
            <a:ext cx="5951765" cy="1884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2A58AD-2000-304C-834A-693A190F83A2}"/>
              </a:ext>
            </a:extLst>
          </p:cNvPr>
          <p:cNvSpPr/>
          <p:nvPr/>
        </p:nvSpPr>
        <p:spPr>
          <a:xfrm>
            <a:off x="196554" y="3889202"/>
            <a:ext cx="5458521" cy="2798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6A896-BA7C-2C4D-A05B-8548E7EEE621}"/>
              </a:ext>
            </a:extLst>
          </p:cNvPr>
          <p:cNvSpPr/>
          <p:nvPr/>
        </p:nvSpPr>
        <p:spPr>
          <a:xfrm>
            <a:off x="6240235" y="3615985"/>
            <a:ext cx="5951765" cy="18914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ED5306-BC15-F64B-9569-0876CBD5D7D7}"/>
              </a:ext>
            </a:extLst>
          </p:cNvPr>
          <p:cNvCxnSpPr/>
          <p:nvPr/>
        </p:nvCxnSpPr>
        <p:spPr>
          <a:xfrm flipV="1">
            <a:off x="5655075" y="3615985"/>
            <a:ext cx="585160" cy="27321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1D2476-EAC4-5443-84AD-36C21ADF5A4D}"/>
              </a:ext>
            </a:extLst>
          </p:cNvPr>
          <p:cNvCxnSpPr>
            <a:cxnSpLocks/>
          </p:cNvCxnSpPr>
          <p:nvPr/>
        </p:nvCxnSpPr>
        <p:spPr>
          <a:xfrm>
            <a:off x="5655075" y="4169078"/>
            <a:ext cx="585160" cy="134578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0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/>
              <p:nvPr/>
            </p:nvSpPr>
            <p:spPr>
              <a:xfrm>
                <a:off x="375614" y="1015957"/>
                <a:ext cx="3392328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Variant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</a:t>
                </a:r>
                <a:r>
                  <a:rPr lang="en-CN" dirty="0"/>
                  <a:t>hop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per 7 bits to form strides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Append 1/0 to the head of each strides indicating “is there any more strides”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14" y="1015957"/>
                <a:ext cx="3392328" cy="1754326"/>
              </a:xfrm>
              <a:prstGeom prst="rect">
                <a:avLst/>
              </a:prstGeom>
              <a:blipFill>
                <a:blip r:embed="rId3"/>
                <a:stretch>
                  <a:fillRect l="-1487" t="-1429" r="-2230" b="-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4CF7D85-129C-9B4E-8D62-0A14C47C1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267" y="830997"/>
            <a:ext cx="4981586" cy="5943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76A896-BA7C-2C4D-A05B-8548E7EEE621}"/>
              </a:ext>
            </a:extLst>
          </p:cNvPr>
          <p:cNvSpPr/>
          <p:nvPr/>
        </p:nvSpPr>
        <p:spPr>
          <a:xfrm>
            <a:off x="5876088" y="1953491"/>
            <a:ext cx="5095944" cy="22278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537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167F65-E14F-4D4F-991B-FF33BF89CEF1}"/>
              </a:ext>
            </a:extLst>
          </p:cNvPr>
          <p:cNvSpPr txBox="1"/>
          <p:nvPr/>
        </p:nvSpPr>
        <p:spPr>
          <a:xfrm>
            <a:off x="279391" y="1119038"/>
            <a:ext cx="115367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range Arithmetic Numeral Systems (</a:t>
            </a:r>
            <a:r>
              <a:rPr lang="en-US" dirty="0" err="1"/>
              <a:t>rANS</a:t>
            </a:r>
            <a:r>
              <a:rPr lang="en-US" dirty="0"/>
              <a:t>)</a:t>
            </a:r>
            <a:r>
              <a:rPr lang="en-CN" dirty="0"/>
              <a:t>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Input: 0,1,0,2,2,0,2,1,1,2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(With rANS) Output: </a:t>
            </a:r>
            <a:r>
              <a:rPr lang="en-CN" b="1" i="0" dirty="0">
                <a:effectLst/>
                <a:latin typeface="Georgia" panose="02040502050405020303" pitchFamily="18" charset="0"/>
              </a:rPr>
              <a:t>17466                   (   5-bit decimal)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cs typeface="Times New Roman" panose="02020603050405020304" pitchFamily="18" charset="0"/>
              </a:rPr>
              <a:t>(Without rANS) Output:</a:t>
            </a:r>
            <a:r>
              <a:rPr lang="en-CN" dirty="0"/>
              <a:t> </a:t>
            </a:r>
            <a:r>
              <a:rPr lang="en-CN" b="1" dirty="0">
                <a:latin typeface="Georgia" panose="02040502050405020303" pitchFamily="18" charset="0"/>
              </a:rPr>
              <a:t>2112022010  (10-bit decimal)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2B7FAEC-4C8D-9042-9BE1-3D07920A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1" y="2463297"/>
            <a:ext cx="7630613" cy="41506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7EE265-015B-EB45-8AD6-C3B67E4A5CE5}"/>
              </a:ext>
            </a:extLst>
          </p:cNvPr>
          <p:cNvCxnSpPr/>
          <p:nvPr/>
        </p:nvCxnSpPr>
        <p:spPr>
          <a:xfrm>
            <a:off x="2974100" y="5122416"/>
            <a:ext cx="541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E47F61-EB29-7B4D-90CE-3E137EFBF7E9}"/>
              </a:ext>
            </a:extLst>
          </p:cNvPr>
          <p:cNvCxnSpPr>
            <a:cxnSpLocks/>
          </p:cNvCxnSpPr>
          <p:nvPr/>
        </p:nvCxnSpPr>
        <p:spPr>
          <a:xfrm>
            <a:off x="6304626" y="5115018"/>
            <a:ext cx="133017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D01897A-4EE8-6D43-A760-12EBF6FEB094}"/>
              </a:ext>
            </a:extLst>
          </p:cNvPr>
          <p:cNvSpPr/>
          <p:nvPr/>
        </p:nvSpPr>
        <p:spPr>
          <a:xfrm>
            <a:off x="3604414" y="4678532"/>
            <a:ext cx="221941" cy="4438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84FD5B-47E0-7E4A-AE7B-B33968739D77}"/>
                  </a:ext>
                </a:extLst>
              </p:cNvPr>
              <p:cNvSpPr txBox="1"/>
              <p:nvPr/>
            </p:nvSpPr>
            <p:spPr>
              <a:xfrm>
                <a:off x="7849274" y="2474339"/>
                <a:ext cx="3859390" cy="1018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are prior knowledge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</m:oMath>
                </a14:m>
                <a:endParaRPr lang="en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84FD5B-47E0-7E4A-AE7B-B3396873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274" y="2474339"/>
                <a:ext cx="3859390" cy="1018356"/>
              </a:xfrm>
              <a:prstGeom prst="rect">
                <a:avLst/>
              </a:prstGeom>
              <a:blipFill>
                <a:blip r:embed="rId4"/>
                <a:stretch>
                  <a:fillRect l="-1311" t="-2439" b="-36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FDC690-6C11-2A4A-949D-80BE314E2BE1}"/>
                  </a:ext>
                </a:extLst>
              </p:cNvPr>
              <p:cNvSpPr txBox="1"/>
              <p:nvPr/>
            </p:nvSpPr>
            <p:spPr>
              <a:xfrm>
                <a:off x="4315534" y="4357927"/>
                <a:ext cx="6286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𝑺𝒍𝒐𝒕</m:t>
                      </m:r>
                    </m:oMath>
                  </m:oMathPara>
                </a14:m>
                <a:endParaRPr lang="en-CN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FDC690-6C11-2A4A-949D-80BE314E2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34" y="4357927"/>
                <a:ext cx="62869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2C8AB75-7BD5-BD46-94AC-9165B774E73E}"/>
              </a:ext>
            </a:extLst>
          </p:cNvPr>
          <p:cNvSpPr/>
          <p:nvPr/>
        </p:nvSpPr>
        <p:spPr>
          <a:xfrm>
            <a:off x="3922996" y="4671134"/>
            <a:ext cx="1413775" cy="4438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194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761DB-8A67-6A4C-A7E9-B37327FA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Some Experiment</a:t>
            </a:r>
          </a:p>
        </p:txBody>
      </p:sp>
      <p:pic>
        <p:nvPicPr>
          <p:cNvPr id="100" name="Picture 99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A21F8B78-B4A5-FC40-82DD-D807D151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41" y="1161652"/>
            <a:ext cx="2880000" cy="216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BD536B0-19F2-C843-BB32-E9FE6795E815}"/>
              </a:ext>
            </a:extLst>
          </p:cNvPr>
          <p:cNvSpPr/>
          <p:nvPr/>
        </p:nvSpPr>
        <p:spPr>
          <a:xfrm>
            <a:off x="5004572" y="1996159"/>
            <a:ext cx="1620079" cy="7056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Watermark-embedding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19AC67-F018-2C46-A1C8-3C5B61C446BC}"/>
              </a:ext>
            </a:extLst>
          </p:cNvPr>
          <p:cNvSpPr/>
          <p:nvPr/>
        </p:nvSpPr>
        <p:spPr>
          <a:xfrm>
            <a:off x="8392509" y="1996159"/>
            <a:ext cx="1620079" cy="70567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Draco-encoding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13B430A-CF5F-5046-9065-5CB33C77AD07}"/>
              </a:ext>
            </a:extLst>
          </p:cNvPr>
          <p:cNvSpPr/>
          <p:nvPr/>
        </p:nvSpPr>
        <p:spPr>
          <a:xfrm>
            <a:off x="8392508" y="3429000"/>
            <a:ext cx="1620079" cy="70567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Draco-decoding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AE73E26-6C32-A74A-A9A2-2FCDA54F816E}"/>
              </a:ext>
            </a:extLst>
          </p:cNvPr>
          <p:cNvGrpSpPr/>
          <p:nvPr/>
        </p:nvGrpSpPr>
        <p:grpSpPr>
          <a:xfrm>
            <a:off x="10174186" y="2946836"/>
            <a:ext cx="1450190" cy="187839"/>
            <a:chOff x="2294214" y="6426667"/>
            <a:chExt cx="953983" cy="142615"/>
          </a:xfrm>
          <a:solidFill>
            <a:srgbClr val="6AA84F"/>
          </a:solidFill>
        </p:grpSpPr>
        <p:sp>
          <p:nvSpPr>
            <p:cNvPr id="111" name="Cube 110">
              <a:extLst>
                <a:ext uri="{FF2B5EF4-FFF2-40B4-BE49-F238E27FC236}">
                  <a16:creationId xmlns:a16="http://schemas.microsoft.com/office/drawing/2014/main" id="{397C0609-99FC-5E49-9777-91D82E6C99A5}"/>
                </a:ext>
              </a:extLst>
            </p:cNvPr>
            <p:cNvSpPr/>
            <p:nvPr/>
          </p:nvSpPr>
          <p:spPr>
            <a:xfrm>
              <a:off x="229421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3" name="Cube 112">
              <a:extLst>
                <a:ext uri="{FF2B5EF4-FFF2-40B4-BE49-F238E27FC236}">
                  <a16:creationId xmlns:a16="http://schemas.microsoft.com/office/drawing/2014/main" id="{32A9CA90-7388-F64A-B309-1E97070531F1}"/>
                </a:ext>
              </a:extLst>
            </p:cNvPr>
            <p:cNvSpPr/>
            <p:nvPr/>
          </p:nvSpPr>
          <p:spPr>
            <a:xfrm>
              <a:off x="241012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4E6D8054-B542-3D44-8744-F8024374241B}"/>
                </a:ext>
              </a:extLst>
            </p:cNvPr>
            <p:cNvSpPr/>
            <p:nvPr/>
          </p:nvSpPr>
          <p:spPr>
            <a:xfrm>
              <a:off x="252603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6" name="Cube 115">
              <a:extLst>
                <a:ext uri="{FF2B5EF4-FFF2-40B4-BE49-F238E27FC236}">
                  <a16:creationId xmlns:a16="http://schemas.microsoft.com/office/drawing/2014/main" id="{83B50C0B-E204-C94B-8FAE-03859385862D}"/>
                </a:ext>
              </a:extLst>
            </p:cNvPr>
            <p:cNvSpPr/>
            <p:nvPr/>
          </p:nvSpPr>
          <p:spPr>
            <a:xfrm>
              <a:off x="264194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6DCF4F99-0371-4F40-9F87-DDE82D7179D9}"/>
                </a:ext>
              </a:extLst>
            </p:cNvPr>
            <p:cNvSpPr/>
            <p:nvPr/>
          </p:nvSpPr>
          <p:spPr>
            <a:xfrm>
              <a:off x="275785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27AEF989-939B-5747-8394-F922CC9C76C2}"/>
                </a:ext>
              </a:extLst>
            </p:cNvPr>
            <p:cNvSpPr/>
            <p:nvPr/>
          </p:nvSpPr>
          <p:spPr>
            <a:xfrm>
              <a:off x="287376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9" name="Cube 118">
              <a:extLst>
                <a:ext uri="{FF2B5EF4-FFF2-40B4-BE49-F238E27FC236}">
                  <a16:creationId xmlns:a16="http://schemas.microsoft.com/office/drawing/2014/main" id="{673F1442-5B7D-C04E-BBB8-18C854F17AEF}"/>
                </a:ext>
              </a:extLst>
            </p:cNvPr>
            <p:cNvSpPr/>
            <p:nvPr/>
          </p:nvSpPr>
          <p:spPr>
            <a:xfrm>
              <a:off x="298967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6B0B124A-B369-AA46-AC5D-BA7DB85576AD}"/>
                </a:ext>
              </a:extLst>
            </p:cNvPr>
            <p:cNvSpPr/>
            <p:nvPr/>
          </p:nvSpPr>
          <p:spPr>
            <a:xfrm>
              <a:off x="310558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9A13CA3-666E-1E44-9AB1-D763F32D3123}"/>
              </a:ext>
            </a:extLst>
          </p:cNvPr>
          <p:cNvSpPr/>
          <p:nvPr/>
        </p:nvSpPr>
        <p:spPr>
          <a:xfrm>
            <a:off x="5004572" y="3428999"/>
            <a:ext cx="1620079" cy="705679"/>
          </a:xfrm>
          <a:prstGeom prst="rect">
            <a:avLst/>
          </a:prstGeom>
          <a:solidFill>
            <a:srgbClr val="92D0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Watermark-reconstruct</a:t>
            </a:r>
          </a:p>
        </p:txBody>
      </p:sp>
      <p:pic>
        <p:nvPicPr>
          <p:cNvPr id="128" name="Picture 127" descr="A picture containing black, dark, lagomorph&#10;&#10;Description automatically generated">
            <a:extLst>
              <a:ext uri="{FF2B5EF4-FFF2-40B4-BE49-F238E27FC236}">
                <a16:creationId xmlns:a16="http://schemas.microsoft.com/office/drawing/2014/main" id="{A8DAEADF-F874-0842-9522-9E84CBDC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25" y="1748036"/>
            <a:ext cx="1598400" cy="1198800"/>
          </a:xfrm>
          <a:prstGeom prst="rect">
            <a:avLst/>
          </a:prstGeom>
        </p:spPr>
      </p:pic>
      <p:pic>
        <p:nvPicPr>
          <p:cNvPr id="129" name="Picture 128" descr="A picture containing black, dark, lagomorph&#10;&#10;Description automatically generated">
            <a:extLst>
              <a:ext uri="{FF2B5EF4-FFF2-40B4-BE49-F238E27FC236}">
                <a16:creationId xmlns:a16="http://schemas.microsoft.com/office/drawing/2014/main" id="{1E5FE6EE-192C-5C49-936D-1C8832D58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79" y="3147107"/>
            <a:ext cx="1598400" cy="11988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E13769A-30B9-BB48-8A98-7ED872F71C76}"/>
              </a:ext>
            </a:extLst>
          </p:cNvPr>
          <p:cNvCxnSpPr>
            <a:cxnSpLocks/>
          </p:cNvCxnSpPr>
          <p:nvPr/>
        </p:nvCxnSpPr>
        <p:spPr>
          <a:xfrm flipV="1">
            <a:off x="2809783" y="2348026"/>
            <a:ext cx="2181307" cy="1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61B431F-B253-324C-8C23-A6A82754F0B5}"/>
              </a:ext>
            </a:extLst>
          </p:cNvPr>
          <p:cNvCxnSpPr/>
          <p:nvPr/>
        </p:nvCxnSpPr>
        <p:spPr>
          <a:xfrm flipV="1">
            <a:off x="6602412" y="2375407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7D9EA82-7F4D-3340-8828-56C36DD478C2}"/>
              </a:ext>
            </a:extLst>
          </p:cNvPr>
          <p:cNvCxnSpPr/>
          <p:nvPr/>
        </p:nvCxnSpPr>
        <p:spPr>
          <a:xfrm flipV="1">
            <a:off x="7759014" y="2358537"/>
            <a:ext cx="523865" cy="1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668ECB1-1FA5-FE4D-B437-859EB122228D}"/>
              </a:ext>
            </a:extLst>
          </p:cNvPr>
          <p:cNvCxnSpPr>
            <a:cxnSpLocks/>
          </p:cNvCxnSpPr>
          <p:nvPr/>
        </p:nvCxnSpPr>
        <p:spPr>
          <a:xfrm flipH="1">
            <a:off x="7759014" y="3781838"/>
            <a:ext cx="56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219957E-23A2-2A41-A69D-F938D61E9E09}"/>
              </a:ext>
            </a:extLst>
          </p:cNvPr>
          <p:cNvCxnSpPr>
            <a:cxnSpLocks/>
          </p:cNvCxnSpPr>
          <p:nvPr/>
        </p:nvCxnSpPr>
        <p:spPr>
          <a:xfrm flipH="1">
            <a:off x="6559563" y="3781838"/>
            <a:ext cx="56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2BA7B21-868B-E24C-BB38-026C8B6F0DE6}"/>
              </a:ext>
            </a:extLst>
          </p:cNvPr>
          <p:cNvCxnSpPr>
            <a:cxnSpLocks/>
          </p:cNvCxnSpPr>
          <p:nvPr/>
        </p:nvCxnSpPr>
        <p:spPr>
          <a:xfrm flipH="1">
            <a:off x="4410971" y="3744945"/>
            <a:ext cx="566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DCC148-488F-4147-A23A-746FDF3D3D3F}"/>
              </a:ext>
            </a:extLst>
          </p:cNvPr>
          <p:cNvSpPr txBox="1"/>
          <p:nvPr/>
        </p:nvSpPr>
        <p:spPr>
          <a:xfrm>
            <a:off x="3308216" y="356027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010101…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C87B920-1975-0240-BCA9-5E19E8B22709}"/>
              </a:ext>
            </a:extLst>
          </p:cNvPr>
          <p:cNvSpPr txBox="1"/>
          <p:nvPr/>
        </p:nvSpPr>
        <p:spPr>
          <a:xfrm>
            <a:off x="5284658" y="126324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010101…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0D25A50-68F3-F14E-B170-92A2C763882A}"/>
              </a:ext>
            </a:extLst>
          </p:cNvPr>
          <p:cNvCxnSpPr>
            <a:cxnSpLocks/>
            <a:stCxn id="142" idx="2"/>
            <a:endCxn id="106" idx="0"/>
          </p:cNvCxnSpPr>
          <p:nvPr/>
        </p:nvCxnSpPr>
        <p:spPr>
          <a:xfrm>
            <a:off x="5814611" y="1632579"/>
            <a:ext cx="1" cy="36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74851A1-3A27-7F47-8FC1-44BCF4B09218}"/>
              </a:ext>
            </a:extLst>
          </p:cNvPr>
          <p:cNvSpPr txBox="1"/>
          <p:nvPr/>
        </p:nvSpPr>
        <p:spPr>
          <a:xfrm>
            <a:off x="1746125" y="3036095"/>
            <a:ext cx="111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N vertices</a:t>
            </a:r>
          </a:p>
          <a:p>
            <a:pPr algn="ctr"/>
            <a:r>
              <a:rPr lang="en-CN" dirty="0"/>
              <a:t>M faces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4916A39-CE38-3440-952C-08A44F82DA41}"/>
              </a:ext>
            </a:extLst>
          </p:cNvPr>
          <p:cNvCxnSpPr>
            <a:cxnSpLocks/>
            <a:stCxn id="107" idx="3"/>
            <a:endCxn id="116" idx="0"/>
          </p:cNvCxnSpPr>
          <p:nvPr/>
        </p:nvCxnSpPr>
        <p:spPr>
          <a:xfrm>
            <a:off x="10012588" y="2348999"/>
            <a:ext cx="822073" cy="597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C4DBA27F-F3EC-1349-860A-8F54E84AC277}"/>
              </a:ext>
            </a:extLst>
          </p:cNvPr>
          <p:cNvCxnSpPr>
            <a:cxnSpLocks/>
            <a:stCxn id="116" idx="3"/>
            <a:endCxn id="109" idx="3"/>
          </p:cNvCxnSpPr>
          <p:nvPr/>
        </p:nvCxnSpPr>
        <p:spPr>
          <a:xfrm rot="5400000">
            <a:off x="10076561" y="3070699"/>
            <a:ext cx="647168" cy="7751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B82538-2216-FC43-82BF-F075E4BF8F0A}"/>
              </a:ext>
            </a:extLst>
          </p:cNvPr>
          <p:cNvSpPr txBox="1"/>
          <p:nvPr/>
        </p:nvSpPr>
        <p:spPr>
          <a:xfrm>
            <a:off x="227942" y="4868726"/>
            <a:ext cx="1139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Distortion Made</a:t>
            </a:r>
            <a:r>
              <a:rPr lang="en-CN" b="1" dirty="0">
                <a:solidFill>
                  <a:srgbClr val="C00000"/>
                </a:solidFill>
              </a:rPr>
              <a:t>: </a:t>
            </a:r>
            <a:r>
              <a:rPr lang="en-CN" dirty="0"/>
              <a:t>Average 0.04 euclidean distortion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Acc Drop</a:t>
            </a:r>
            <a:r>
              <a:rPr lang="en-CN" b="1" dirty="0">
                <a:solidFill>
                  <a:srgbClr val="C00000"/>
                </a:solidFill>
              </a:rPr>
              <a:t>: </a:t>
            </a:r>
            <a:r>
              <a:rPr lang="en-CN" dirty="0"/>
              <a:t>0.1%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Byte Saved</a:t>
            </a:r>
            <a:r>
              <a:rPr lang="en-CN" b="1" dirty="0">
                <a:solidFill>
                  <a:srgbClr val="C00000"/>
                </a:solidFill>
              </a:rPr>
              <a:t>: </a:t>
            </a:r>
            <a:r>
              <a:rPr lang="en-US" dirty="0"/>
              <a:t>X</a:t>
            </a:r>
            <a:r>
              <a:rPr lang="en-CN" dirty="0"/>
              <a:t> bytes </a:t>
            </a:r>
            <a:r>
              <a:rPr lang="en-CN" dirty="0">
                <a:sym typeface="Wingdings" pitchFamily="2" charset="2"/>
              </a:rPr>
              <a:t> 0.3 X ~0.01X bytes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78924E0-27F5-704B-B0A0-408F2116565C}"/>
              </a:ext>
            </a:extLst>
          </p:cNvPr>
          <p:cNvSpPr txBox="1"/>
          <p:nvPr/>
        </p:nvSpPr>
        <p:spPr>
          <a:xfrm>
            <a:off x="10871003" y="3163999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  <a:endParaRPr lang="en-CN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0DFAED7-46AB-1247-96DD-B2E8F05703C4}"/>
              </a:ext>
            </a:extLst>
          </p:cNvPr>
          <p:cNvSpPr/>
          <p:nvPr/>
        </p:nvSpPr>
        <p:spPr>
          <a:xfrm>
            <a:off x="6800193" y="1808670"/>
            <a:ext cx="1355835" cy="25341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25785B5-A109-0642-B26E-868F3D817375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5814612" y="2770099"/>
            <a:ext cx="1427016" cy="65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9DBC4D2-50A4-EB4A-9700-DBEEAEA8BB45}"/>
              </a:ext>
            </a:extLst>
          </p:cNvPr>
          <p:cNvCxnSpPr>
            <a:cxnSpLocks/>
            <a:stCxn id="122" idx="1"/>
            <a:endCxn id="165" idx="3"/>
          </p:cNvCxnSpPr>
          <p:nvPr/>
        </p:nvCxnSpPr>
        <p:spPr>
          <a:xfrm flipH="1">
            <a:off x="4372140" y="3781839"/>
            <a:ext cx="632432" cy="371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DCBC23F-88B4-D646-A68A-7CAC12ACCFF5}"/>
              </a:ext>
            </a:extLst>
          </p:cNvPr>
          <p:cNvSpPr txBox="1"/>
          <p:nvPr/>
        </p:nvSpPr>
        <p:spPr>
          <a:xfrm>
            <a:off x="3312234" y="396867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010101…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742412F6-8D51-6D4C-8A79-9C32C315674C}"/>
              </a:ext>
            </a:extLst>
          </p:cNvPr>
          <p:cNvSpPr/>
          <p:nvPr/>
        </p:nvSpPr>
        <p:spPr>
          <a:xfrm>
            <a:off x="3281329" y="3533332"/>
            <a:ext cx="1057421" cy="81257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B017CDC-BAE1-6B40-83AA-192BFAD87771}"/>
              </a:ext>
            </a:extLst>
          </p:cNvPr>
          <p:cNvGrpSpPr/>
          <p:nvPr/>
        </p:nvGrpSpPr>
        <p:grpSpPr>
          <a:xfrm>
            <a:off x="1579516" y="3861652"/>
            <a:ext cx="1450190" cy="187839"/>
            <a:chOff x="2294214" y="6426667"/>
            <a:chExt cx="953983" cy="142615"/>
          </a:xfrm>
          <a:solidFill>
            <a:srgbClr val="6AA84F"/>
          </a:solidFill>
        </p:grpSpPr>
        <p:sp>
          <p:nvSpPr>
            <p:cNvPr id="171" name="Cube 170">
              <a:extLst>
                <a:ext uri="{FF2B5EF4-FFF2-40B4-BE49-F238E27FC236}">
                  <a16:creationId xmlns:a16="http://schemas.microsoft.com/office/drawing/2014/main" id="{ADDC6E9E-3016-AF4A-9CE9-4914436FA1CA}"/>
                </a:ext>
              </a:extLst>
            </p:cNvPr>
            <p:cNvSpPr/>
            <p:nvPr/>
          </p:nvSpPr>
          <p:spPr>
            <a:xfrm>
              <a:off x="229421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3" name="Cube 172">
              <a:extLst>
                <a:ext uri="{FF2B5EF4-FFF2-40B4-BE49-F238E27FC236}">
                  <a16:creationId xmlns:a16="http://schemas.microsoft.com/office/drawing/2014/main" id="{9164B451-4DA8-C946-8DA7-BF790AE9B0DE}"/>
                </a:ext>
              </a:extLst>
            </p:cNvPr>
            <p:cNvSpPr/>
            <p:nvPr/>
          </p:nvSpPr>
          <p:spPr>
            <a:xfrm>
              <a:off x="241012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4" name="Cube 173">
              <a:extLst>
                <a:ext uri="{FF2B5EF4-FFF2-40B4-BE49-F238E27FC236}">
                  <a16:creationId xmlns:a16="http://schemas.microsoft.com/office/drawing/2014/main" id="{8F8EA5FB-AE56-DF4E-9704-1322B923635E}"/>
                </a:ext>
              </a:extLst>
            </p:cNvPr>
            <p:cNvSpPr/>
            <p:nvPr/>
          </p:nvSpPr>
          <p:spPr>
            <a:xfrm>
              <a:off x="252603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5" name="Cube 174">
              <a:extLst>
                <a:ext uri="{FF2B5EF4-FFF2-40B4-BE49-F238E27FC236}">
                  <a16:creationId xmlns:a16="http://schemas.microsoft.com/office/drawing/2014/main" id="{2BA3C4B2-8AFF-4746-804D-03F9B44CB6FF}"/>
                </a:ext>
              </a:extLst>
            </p:cNvPr>
            <p:cNvSpPr/>
            <p:nvPr/>
          </p:nvSpPr>
          <p:spPr>
            <a:xfrm>
              <a:off x="264194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7" name="Cube 176">
              <a:extLst>
                <a:ext uri="{FF2B5EF4-FFF2-40B4-BE49-F238E27FC236}">
                  <a16:creationId xmlns:a16="http://schemas.microsoft.com/office/drawing/2014/main" id="{6D5859E2-2BCB-D841-B88F-06935BA6A907}"/>
                </a:ext>
              </a:extLst>
            </p:cNvPr>
            <p:cNvSpPr/>
            <p:nvPr/>
          </p:nvSpPr>
          <p:spPr>
            <a:xfrm>
              <a:off x="275785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8" name="Cube 177">
              <a:extLst>
                <a:ext uri="{FF2B5EF4-FFF2-40B4-BE49-F238E27FC236}">
                  <a16:creationId xmlns:a16="http://schemas.microsoft.com/office/drawing/2014/main" id="{A931AC19-41E5-444B-B992-3A1EA512CE41}"/>
                </a:ext>
              </a:extLst>
            </p:cNvPr>
            <p:cNvSpPr/>
            <p:nvPr/>
          </p:nvSpPr>
          <p:spPr>
            <a:xfrm>
              <a:off x="287376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E3B510EF-60B6-F446-858A-47D03CCE656F}"/>
                </a:ext>
              </a:extLst>
            </p:cNvPr>
            <p:cNvSpPr/>
            <p:nvPr/>
          </p:nvSpPr>
          <p:spPr>
            <a:xfrm>
              <a:off x="298967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1" name="Cube 180">
              <a:extLst>
                <a:ext uri="{FF2B5EF4-FFF2-40B4-BE49-F238E27FC236}">
                  <a16:creationId xmlns:a16="http://schemas.microsoft.com/office/drawing/2014/main" id="{3092651E-5005-2C4E-B861-453232B567B5}"/>
                </a:ext>
              </a:extLst>
            </p:cNvPr>
            <p:cNvSpPr/>
            <p:nvPr/>
          </p:nvSpPr>
          <p:spPr>
            <a:xfrm>
              <a:off x="310558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CF4553C9-0361-7847-B424-116301AF9C40}"/>
              </a:ext>
            </a:extLst>
          </p:cNvPr>
          <p:cNvSpPr txBox="1"/>
          <p:nvPr/>
        </p:nvSpPr>
        <p:spPr>
          <a:xfrm>
            <a:off x="1687936" y="4175789"/>
            <a:ext cx="123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Byte Saved</a:t>
            </a:r>
            <a:endParaRPr lang="en-CN" b="1" dirty="0">
              <a:solidFill>
                <a:srgbClr val="C00000"/>
              </a:solidFill>
            </a:endParaRP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3189FFB5-7BC4-C647-9CAB-52B433D90C6F}"/>
              </a:ext>
            </a:extLst>
          </p:cNvPr>
          <p:cNvSpPr/>
          <p:nvPr/>
        </p:nvSpPr>
        <p:spPr>
          <a:xfrm>
            <a:off x="1554051" y="1547358"/>
            <a:ext cx="1484927" cy="26729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D736A0C-87E5-D448-A362-DBD7D406FBCE}"/>
              </a:ext>
            </a:extLst>
          </p:cNvPr>
          <p:cNvSpPr txBox="1"/>
          <p:nvPr/>
        </p:nvSpPr>
        <p:spPr>
          <a:xfrm>
            <a:off x="3317642" y="4306823"/>
            <a:ext cx="104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Acc Drop</a:t>
            </a:r>
            <a:endParaRPr lang="en-CN" b="1" dirty="0">
              <a:solidFill>
                <a:srgbClr val="C0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BF258DD-0E57-074D-9102-520FF0EF3CFC}"/>
              </a:ext>
            </a:extLst>
          </p:cNvPr>
          <p:cNvSpPr txBox="1"/>
          <p:nvPr/>
        </p:nvSpPr>
        <p:spPr>
          <a:xfrm>
            <a:off x="6647248" y="430172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Distortion Made</a:t>
            </a:r>
            <a:endParaRPr lang="en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9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0F1ADC-B28D-584B-BD64-46B6139B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39B4A-20FA-EA42-B8D8-24CA3FC9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9E1F-B292-5641-8017-4416C3E560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589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08FB52-EED7-1D45-8894-CE25BA15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562AE-B3F1-414A-9017-21BD2A41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9" y="1763310"/>
            <a:ext cx="1667295" cy="1534920"/>
          </a:xfrm>
          <a:prstGeom prst="rect">
            <a:avLst/>
          </a:prstGeom>
        </p:spPr>
      </p:pic>
      <p:pic>
        <p:nvPicPr>
          <p:cNvPr id="7" name="Picture 6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6C502112-2F2C-E045-92E1-7F0B8DBD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732" y="1355835"/>
            <a:ext cx="2880000" cy="2160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CF562B-65E9-4444-8A93-7EBBF7752CBB}"/>
              </a:ext>
            </a:extLst>
          </p:cNvPr>
          <p:cNvCxnSpPr>
            <a:cxnSpLocks/>
          </p:cNvCxnSpPr>
          <p:nvPr/>
        </p:nvCxnSpPr>
        <p:spPr>
          <a:xfrm>
            <a:off x="5769849" y="1355835"/>
            <a:ext cx="0" cy="24804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826C00-E780-6D40-BC26-725139BBBF5D}"/>
              </a:ext>
            </a:extLst>
          </p:cNvPr>
          <p:cNvSpPr txBox="1"/>
          <p:nvPr/>
        </p:nvSpPr>
        <p:spPr>
          <a:xfrm>
            <a:off x="2111416" y="3331169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D816B-9375-204F-AB48-5A67266A8129}"/>
              </a:ext>
            </a:extLst>
          </p:cNvPr>
          <p:cNvSpPr txBox="1"/>
          <p:nvPr/>
        </p:nvSpPr>
        <p:spPr>
          <a:xfrm>
            <a:off x="8716096" y="3331169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Client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06243C-0CF2-DD48-9BD8-315165BF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140" y="1763310"/>
            <a:ext cx="1667295" cy="1534920"/>
          </a:xfrm>
          <a:prstGeom prst="rect">
            <a:avLst/>
          </a:prstGeom>
        </p:spPr>
      </p:pic>
      <p:pic>
        <p:nvPicPr>
          <p:cNvPr id="19" name="Picture 18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B02561E4-C7FB-AA40-B02F-D5F95A664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413" y="1355835"/>
            <a:ext cx="2880000" cy="2160000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92DB1C99-51F2-4546-AC44-897EA365BDF5}"/>
              </a:ext>
            </a:extLst>
          </p:cNvPr>
          <p:cNvSpPr/>
          <p:nvPr/>
        </p:nvSpPr>
        <p:spPr>
          <a:xfrm>
            <a:off x="5139228" y="2143546"/>
            <a:ext cx="1261241" cy="8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8BFBEA-A726-584A-BCFC-29C7B8F4D035}"/>
                  </a:ext>
                </a:extLst>
              </p:cNvPr>
              <p:cNvSpPr txBox="1"/>
              <p:nvPr/>
            </p:nvSpPr>
            <p:spPr>
              <a:xfrm>
                <a:off x="227942" y="3885090"/>
                <a:ext cx="1139643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Cheap: </a:t>
                </a:r>
                <a:r>
                  <a:rPr lang="en-US" dirty="0">
                    <a:sym typeface="Wingdings" pitchFamily="2" charset="2"/>
                  </a:rPr>
                  <a:t>Low Payload</a:t>
                </a:r>
                <a:endParaRPr lang="en-US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Fast: </a:t>
                </a:r>
                <a:r>
                  <a:rPr lang="en-US" dirty="0">
                    <a:sym typeface="Wingdings" pitchFamily="2" charset="2"/>
                  </a:rPr>
                  <a:t>Fast Compression &amp; Reconstruction </a:t>
                </a:r>
                <a:endParaRPr lang="en-US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High Quality: </a:t>
                </a:r>
                <a:r>
                  <a:rPr lang="en-US" dirty="0">
                    <a:sym typeface="Wingdings" pitchFamily="2" charset="2"/>
                  </a:rPr>
                  <a:t>High </a:t>
                </a:r>
                <a:r>
                  <a:rPr lang="en-US" dirty="0" err="1">
                    <a:sym typeface="Wingdings" pitchFamily="2" charset="2"/>
                  </a:rPr>
                  <a:t>QoE</a:t>
                </a:r>
                <a:endParaRPr lang="en-US" dirty="0">
                  <a:sym typeface="Wingdings" pitchFamily="2" charset="2"/>
                </a:endParaRPr>
              </a:p>
              <a:p>
                <a:endParaRPr lang="en-US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A Mesh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𝑀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faces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3∗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∗4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bytes payload.</a:t>
                </a:r>
              </a:p>
              <a:p>
                <a:r>
                  <a:rPr lang="en-US" dirty="0">
                    <a:sym typeface="Wingdings" pitchFamily="2" charset="2"/>
                  </a:rPr>
                  <a:t>In </a:t>
                </a:r>
                <a:r>
                  <a:rPr lang="en-US" dirty="0" err="1">
                    <a:sym typeface="Wingdings" pitchFamily="2" charset="2"/>
                  </a:rPr>
                  <a:t>Scannet</a:t>
                </a:r>
                <a:r>
                  <a:rPr lang="en-US" dirty="0">
                    <a:sym typeface="Wingdings" pitchFamily="2" charset="2"/>
                  </a:rPr>
                  <a:t>  Dataset [2]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6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raw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60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𝑀𝑏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A sample from </a:t>
                </a:r>
                <a:r>
                  <a:rPr lang="en-US" dirty="0" err="1">
                    <a:sym typeface="Wingdings" pitchFamily="2" charset="2"/>
                  </a:rPr>
                  <a:t>ModelNet</a:t>
                </a:r>
                <a:r>
                  <a:rPr lang="en-US" dirty="0">
                    <a:sym typeface="Wingdings" pitchFamily="2" charset="2"/>
                  </a:rPr>
                  <a:t> Dataset [3],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5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8BFBEA-A726-584A-BCFC-29C7B8F4D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2" y="3885090"/>
                <a:ext cx="11396434" cy="2031325"/>
              </a:xfrm>
              <a:prstGeom prst="rect">
                <a:avLst/>
              </a:prstGeom>
              <a:blipFill>
                <a:blip r:embed="rId4"/>
                <a:stretch>
                  <a:fillRect l="-445" t="-1235" b="-370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509648C-5236-764E-AC85-DB9593B3F418}"/>
              </a:ext>
            </a:extLst>
          </p:cNvPr>
          <p:cNvSpPr txBox="1">
            <a:spLocks/>
          </p:cNvSpPr>
          <p:nvPr/>
        </p:nvSpPr>
        <p:spPr>
          <a:xfrm>
            <a:off x="227943" y="5991225"/>
            <a:ext cx="11125856" cy="730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Dai, Angela, et al. "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Scannet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Richly-annotated 3d reconstructions of indoor scenes." CVPR 2017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Wu,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Zhirong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"3d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shapenets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deep representation for volumetric shapes." CVPR. 2015.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582541-687D-DE4D-A02D-D989E0C22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506" y="4421801"/>
            <a:ext cx="2199870" cy="135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35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08FB52-EED7-1D45-8894-CE25BA15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Draco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3D1867-1833-D64C-8159-2DCD3194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43" y="5469547"/>
            <a:ext cx="7682461" cy="1315679"/>
          </a:xfrm>
          <a:prstGeom prst="rect">
            <a:avLst/>
          </a:prstGeom>
        </p:spPr>
      </p:pic>
      <p:pic>
        <p:nvPicPr>
          <p:cNvPr id="15" name="Picture 14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CBD7106C-5220-E346-8574-79BC00C5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189" y="992034"/>
            <a:ext cx="2880000" cy="216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48040B-3A32-A640-9737-0D4193B22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294" y="1304574"/>
            <a:ext cx="1667295" cy="153492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1DF9A7E-ADFE-A040-A19D-000AD390D452}"/>
              </a:ext>
            </a:extLst>
          </p:cNvPr>
          <p:cNvGrpSpPr/>
          <p:nvPr/>
        </p:nvGrpSpPr>
        <p:grpSpPr>
          <a:xfrm>
            <a:off x="5065775" y="1978114"/>
            <a:ext cx="1450190" cy="187839"/>
            <a:chOff x="2294214" y="6426667"/>
            <a:chExt cx="953983" cy="142615"/>
          </a:xfrm>
          <a:solidFill>
            <a:srgbClr val="6AA84F"/>
          </a:solidFill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4F31ECD9-6DEB-B04F-AF45-01455D83FA3D}"/>
                </a:ext>
              </a:extLst>
            </p:cNvPr>
            <p:cNvSpPr/>
            <p:nvPr/>
          </p:nvSpPr>
          <p:spPr>
            <a:xfrm>
              <a:off x="229421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54DC40CC-E761-A84F-AE53-5B154638C062}"/>
                </a:ext>
              </a:extLst>
            </p:cNvPr>
            <p:cNvSpPr/>
            <p:nvPr/>
          </p:nvSpPr>
          <p:spPr>
            <a:xfrm>
              <a:off x="241012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7BF7A8C-484C-9742-9485-B3BCACE2DC03}"/>
                </a:ext>
              </a:extLst>
            </p:cNvPr>
            <p:cNvSpPr/>
            <p:nvPr/>
          </p:nvSpPr>
          <p:spPr>
            <a:xfrm>
              <a:off x="252603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1D60FA8-1727-9E43-B097-8856CA6FC7F6}"/>
                </a:ext>
              </a:extLst>
            </p:cNvPr>
            <p:cNvSpPr/>
            <p:nvPr/>
          </p:nvSpPr>
          <p:spPr>
            <a:xfrm>
              <a:off x="264194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4A6DFEB6-A6E9-874D-B74C-A20E4CE17941}"/>
                </a:ext>
              </a:extLst>
            </p:cNvPr>
            <p:cNvSpPr/>
            <p:nvPr/>
          </p:nvSpPr>
          <p:spPr>
            <a:xfrm>
              <a:off x="2757854" y="6426669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C7644FEA-BFFC-4540-A199-3A78E034F3F0}"/>
                </a:ext>
              </a:extLst>
            </p:cNvPr>
            <p:cNvSpPr/>
            <p:nvPr/>
          </p:nvSpPr>
          <p:spPr>
            <a:xfrm>
              <a:off x="287376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F617ABE3-4019-9B48-B008-D48526F5CA6F}"/>
                </a:ext>
              </a:extLst>
            </p:cNvPr>
            <p:cNvSpPr/>
            <p:nvPr/>
          </p:nvSpPr>
          <p:spPr>
            <a:xfrm>
              <a:off x="2989674" y="6426668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6BA9D05-EB3A-2246-9DE0-1F5A0DC129D7}"/>
                </a:ext>
              </a:extLst>
            </p:cNvPr>
            <p:cNvSpPr/>
            <p:nvPr/>
          </p:nvSpPr>
          <p:spPr>
            <a:xfrm>
              <a:off x="3105584" y="6426667"/>
              <a:ext cx="142613" cy="142613"/>
            </a:xfrm>
            <a:prstGeom prst="cub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674EE06-C104-A14E-87CB-EFEBAD4F5BEB}"/>
              </a:ext>
            </a:extLst>
          </p:cNvPr>
          <p:cNvSpPr/>
          <p:nvPr/>
        </p:nvSpPr>
        <p:spPr>
          <a:xfrm>
            <a:off x="4056611" y="1808670"/>
            <a:ext cx="831273" cy="502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B598C6A-CFD1-154B-B0B4-2BD2BCCED473}"/>
              </a:ext>
            </a:extLst>
          </p:cNvPr>
          <p:cNvSpPr/>
          <p:nvPr/>
        </p:nvSpPr>
        <p:spPr>
          <a:xfrm>
            <a:off x="6692165" y="1820898"/>
            <a:ext cx="831273" cy="502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9" name="Picture 48" descr="A picture containing dark, black, lagomorph&#10;&#10;Description automatically generated">
            <a:extLst>
              <a:ext uri="{FF2B5EF4-FFF2-40B4-BE49-F238E27FC236}">
                <a16:creationId xmlns:a16="http://schemas.microsoft.com/office/drawing/2014/main" id="{CECFCCDB-DB8B-6D40-B908-357098E7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819" y="979495"/>
            <a:ext cx="2880000" cy="2160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4AA0F6-00CB-0C43-9186-233F3908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302" y="1292035"/>
            <a:ext cx="1667295" cy="15349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7033BE8-1271-924F-B40E-8DC25843B343}"/>
              </a:ext>
            </a:extLst>
          </p:cNvPr>
          <p:cNvSpPr txBox="1"/>
          <p:nvPr/>
        </p:nvSpPr>
        <p:spPr>
          <a:xfrm>
            <a:off x="3699082" y="2408128"/>
            <a:ext cx="169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Draco Encoding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EF3BBC-2EF9-A549-ABC4-C3112E3B942B}"/>
              </a:ext>
            </a:extLst>
          </p:cNvPr>
          <p:cNvSpPr txBox="1"/>
          <p:nvPr/>
        </p:nvSpPr>
        <p:spPr>
          <a:xfrm>
            <a:off x="6252951" y="2383971"/>
            <a:ext cx="166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Draco Decoding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3F7B61-EEF0-D047-89D9-3864EEEFC0D4}"/>
              </a:ext>
            </a:extLst>
          </p:cNvPr>
          <p:cNvSpPr/>
          <p:nvPr/>
        </p:nvSpPr>
        <p:spPr>
          <a:xfrm>
            <a:off x="2703930" y="377690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730D9A-FA0D-8240-BD11-2ADDE5B7961E}"/>
              </a:ext>
            </a:extLst>
          </p:cNvPr>
          <p:cNvSpPr/>
          <p:nvPr/>
        </p:nvSpPr>
        <p:spPr>
          <a:xfrm>
            <a:off x="3759731" y="377690"/>
            <a:ext cx="104637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606C97-02DF-2642-B7ED-69EEA3B0FCAF}"/>
              </a:ext>
            </a:extLst>
          </p:cNvPr>
          <p:cNvSpPr/>
          <p:nvPr/>
        </p:nvSpPr>
        <p:spPr>
          <a:xfrm>
            <a:off x="4815532" y="377690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1A9DA1-293C-6649-877A-51C97320C877}"/>
              </a:ext>
            </a:extLst>
          </p:cNvPr>
          <p:cNvSpPr/>
          <p:nvPr/>
        </p:nvSpPr>
        <p:spPr>
          <a:xfrm>
            <a:off x="6163566" y="377690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381AAA-2123-264B-9FCA-BD52E49738E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2703932" y="924444"/>
            <a:ext cx="2446760" cy="1100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6D32CAA-81F0-0045-81BF-627C30D3E2B8}"/>
              </a:ext>
            </a:extLst>
          </p:cNvPr>
          <p:cNvCxnSpPr>
            <a:cxnSpLocks/>
            <a:stCxn id="46" idx="5"/>
          </p:cNvCxnSpPr>
          <p:nvPr/>
        </p:nvCxnSpPr>
        <p:spPr>
          <a:xfrm flipV="1">
            <a:off x="6515965" y="918331"/>
            <a:ext cx="995635" cy="113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6AEF5E-9611-0941-A247-83C10CD4E79A}"/>
              </a:ext>
            </a:extLst>
          </p:cNvPr>
          <p:cNvSpPr txBox="1"/>
          <p:nvPr/>
        </p:nvSpPr>
        <p:spPr>
          <a:xfrm>
            <a:off x="227942" y="2971323"/>
            <a:ext cx="1139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is Draco?          A compress &amp; decompress 3D object (Mesh/</a:t>
            </a:r>
            <a:r>
              <a:rPr lang="en-US" dirty="0" err="1">
                <a:sym typeface="Wingdings" pitchFamily="2" charset="2"/>
              </a:rPr>
              <a:t>PointCloud</a:t>
            </a:r>
            <a:r>
              <a:rPr lang="en-US" dirty="0">
                <a:sym typeface="Wingdings" pitchFamily="2" charset="2"/>
              </a:rPr>
              <a:t>)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Compare with </a:t>
            </a:r>
            <a:r>
              <a:rPr lang="en-US" dirty="0" err="1">
                <a:sym typeface="Wingdings" pitchFamily="2" charset="2"/>
              </a:rPr>
              <a:t>Gzip</a:t>
            </a:r>
            <a:r>
              <a:rPr lang="en-US" dirty="0">
                <a:sym typeface="Wingdings" pitchFamily="2" charset="2"/>
              </a:rPr>
              <a:t>? Better and faster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How does it work?    Upper Level Algorithms &amp; Under Level Algorithms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DB7C542-B8B5-DD4A-8519-578D204488DE}"/>
              </a:ext>
            </a:extLst>
          </p:cNvPr>
          <p:cNvCxnSpPr/>
          <p:nvPr/>
        </p:nvCxnSpPr>
        <p:spPr>
          <a:xfrm>
            <a:off x="2543695" y="3894653"/>
            <a:ext cx="21363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A878D1-EACE-F94D-BFCE-1F7DA552D529}"/>
              </a:ext>
            </a:extLst>
          </p:cNvPr>
          <p:cNvCxnSpPr/>
          <p:nvPr/>
        </p:nvCxnSpPr>
        <p:spPr>
          <a:xfrm>
            <a:off x="5027815" y="3895223"/>
            <a:ext cx="213637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3D6E7F6-643C-E542-9A03-6D1B13FBDFA9}"/>
              </a:ext>
            </a:extLst>
          </p:cNvPr>
          <p:cNvSpPr/>
          <p:nvPr/>
        </p:nvSpPr>
        <p:spPr>
          <a:xfrm>
            <a:off x="1600277" y="4172557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2291B2-BA6A-7D40-873E-A8C248D394F9}"/>
              </a:ext>
            </a:extLst>
          </p:cNvPr>
          <p:cNvSpPr/>
          <p:nvPr/>
        </p:nvSpPr>
        <p:spPr>
          <a:xfrm>
            <a:off x="3537407" y="4153269"/>
            <a:ext cx="1348034" cy="546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Attribute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604ECB0-FAF3-964C-BD93-80504AB3FD7F}"/>
              </a:ext>
            </a:extLst>
          </p:cNvPr>
          <p:cNvCxnSpPr/>
          <p:nvPr/>
        </p:nvCxnSpPr>
        <p:spPr>
          <a:xfrm flipH="1">
            <a:off x="2406869" y="3894653"/>
            <a:ext cx="1130538" cy="27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B09BC2B-E522-474A-B9F3-D4F8D22D80B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537407" y="3894653"/>
            <a:ext cx="674017" cy="25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897A802-C8D7-8549-90E4-07C14F9A7B04}"/>
              </a:ext>
            </a:extLst>
          </p:cNvPr>
          <p:cNvSpPr txBox="1"/>
          <p:nvPr/>
        </p:nvSpPr>
        <p:spPr>
          <a:xfrm>
            <a:off x="221813" y="4965306"/>
            <a:ext cx="335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Upper Level Algorithms </a:t>
            </a:r>
            <a:r>
              <a:rPr lang="en-CN" dirty="0"/>
              <a:t>算法分支</a:t>
            </a:r>
          </a:p>
        </p:txBody>
      </p:sp>
    </p:spTree>
    <p:extLst>
      <p:ext uri="{BB962C8B-B14F-4D97-AF65-F5344CB8AC3E}">
        <p14:creationId xmlns:p14="http://schemas.microsoft.com/office/powerpoint/2010/main" val="369347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EBA70A-9318-B347-9B49-176E5C875214}"/>
              </a:ext>
            </a:extLst>
          </p:cNvPr>
          <p:cNvCxnSpPr/>
          <p:nvPr/>
        </p:nvCxnSpPr>
        <p:spPr>
          <a:xfrm>
            <a:off x="0" y="3266404"/>
            <a:ext cx="12192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/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Normal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Allocate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dirty="0"/>
                  <a:t> bytes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9F997-B662-5C4F-BD94-B4460F4C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9" y="1187394"/>
                <a:ext cx="3392328" cy="646331"/>
              </a:xfrm>
              <a:prstGeom prst="rect">
                <a:avLst/>
              </a:prstGeom>
              <a:blipFill>
                <a:blip r:embed="rId2"/>
                <a:stretch>
                  <a:fillRect l="-1115" t="-3846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/>
              <p:nvPr/>
            </p:nvSpPr>
            <p:spPr>
              <a:xfrm>
                <a:off x="4399836" y="1207815"/>
                <a:ext cx="3392328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Variant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</a:t>
                </a:r>
                <a:r>
                  <a:rPr lang="en-CN" dirty="0"/>
                  <a:t>hop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per 6 bits to form strides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Append 1/0 to the head of each strides indicating “is there any more strides”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AF6DA0-6AC1-954F-A171-C0F6C6522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36" y="1207815"/>
                <a:ext cx="3392328" cy="1754326"/>
              </a:xfrm>
              <a:prstGeom prst="rect">
                <a:avLst/>
              </a:prstGeom>
              <a:blipFill>
                <a:blip r:embed="rId3"/>
                <a:stretch>
                  <a:fillRect l="-1493" t="-714" r="-2985" b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A167F65-E14F-4D4F-991B-FF33BF89CEF1}"/>
              </a:ext>
            </a:extLst>
          </p:cNvPr>
          <p:cNvSpPr txBox="1"/>
          <p:nvPr/>
        </p:nvSpPr>
        <p:spPr>
          <a:xfrm>
            <a:off x="8313683" y="1207815"/>
            <a:ext cx="33923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rANS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optimization, will discuss later…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/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Under-Layer Encoding Algorithms</a:t>
                </a:r>
              </a:p>
              <a:p>
                <a:pPr algn="ctr"/>
                <a:r>
                  <a:rPr lang="en-US" sz="2400" dirty="0"/>
                  <a:t>Given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 of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N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N" sz="2400" dirty="0"/>
                  <a:t> bytes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DAD03D-1D22-0240-84A5-791A1A98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3" y="0"/>
                <a:ext cx="7049673" cy="830997"/>
              </a:xfrm>
              <a:prstGeom prst="rect">
                <a:avLst/>
              </a:prstGeom>
              <a:blipFill>
                <a:blip r:embed="rId4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FBD471-5F21-F047-B2E4-E0AA023A48C6}"/>
              </a:ext>
            </a:extLst>
          </p:cNvPr>
          <p:cNvSpPr txBox="1"/>
          <p:nvPr/>
        </p:nvSpPr>
        <p:spPr>
          <a:xfrm>
            <a:off x="1693352" y="4269132"/>
            <a:ext cx="339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Connectivity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Encode Face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2571162" y="330287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2" y="3302870"/>
                <a:ext cx="7049673" cy="830997"/>
              </a:xfrm>
              <a:prstGeom prst="rect">
                <a:avLst/>
              </a:prstGeom>
              <a:blipFill>
                <a:blip r:embed="rId5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E529FA-809C-F341-9A9A-53C82D2D425F}"/>
              </a:ext>
            </a:extLst>
          </p:cNvPr>
          <p:cNvSpPr txBox="1"/>
          <p:nvPr/>
        </p:nvSpPr>
        <p:spPr>
          <a:xfrm>
            <a:off x="7039189" y="4269132"/>
            <a:ext cx="339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Attribute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Encode Geometry/Color/…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Parallelogram Prediction [4]</a:t>
            </a:r>
            <a:endParaRPr lang="en-CN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669D2D2-A395-C84E-82E9-8BA7C08265E4}"/>
              </a:ext>
            </a:extLst>
          </p:cNvPr>
          <p:cNvSpPr txBox="1">
            <a:spLocks/>
          </p:cNvSpPr>
          <p:nvPr/>
        </p:nvSpPr>
        <p:spPr>
          <a:xfrm>
            <a:off x="227943" y="5991225"/>
            <a:ext cx="11125856" cy="730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Isenburg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</a:t>
            </a:r>
            <a:r>
              <a:rPr lang="en-US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Compressing polygon mesh geometry with parallelogram prediction.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Vis 2002.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5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 –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Attribute Encoder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62" y="0"/>
                <a:ext cx="7049673" cy="830997"/>
              </a:xfrm>
              <a:prstGeom prst="rect">
                <a:avLst/>
              </a:prstGeom>
              <a:blipFill>
                <a:blip r:embed="rId2"/>
                <a:stretch>
                  <a:fillRect l="-540" t="-6061" r="-540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E529FA-809C-F341-9A9A-53C82D2D425F}"/>
                  </a:ext>
                </a:extLst>
              </p:cNvPr>
              <p:cNvSpPr txBox="1"/>
              <p:nvPr/>
            </p:nvSpPr>
            <p:spPr>
              <a:xfrm>
                <a:off x="487469" y="922251"/>
                <a:ext cx="11222178" cy="2610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dirty="0"/>
                  <a:t>Attribute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CN" dirty="0"/>
                  <a:t>, normalize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N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N" dirty="0"/>
                  <a:t> by the following equation,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′∈[0,1]</m:t>
                    </m:r>
                  </m:oMath>
                </a14:m>
                <a:br>
                  <a:rPr lang="en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For </a:t>
                </a:r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N" dirty="0"/>
                  <a:t>, </a:t>
                </a:r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N" dirty="0"/>
                  <a:t> bit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and round the rest.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N" dirty="0"/>
                  <a:t>To 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CN" dirty="0"/>
                  <a:t>, draco uses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Differential Encoding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Parallelogram Prediction</a:t>
                </a:r>
                <a:endParaRPr lang="en-C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E529FA-809C-F341-9A9A-53C82D2D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69" y="922251"/>
                <a:ext cx="11222178" cy="2610073"/>
              </a:xfrm>
              <a:prstGeom prst="rect">
                <a:avLst/>
              </a:prstGeom>
              <a:blipFill>
                <a:blip r:embed="rId3"/>
                <a:stretch>
                  <a:fillRect l="-339" t="-966"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be 16">
            <a:extLst>
              <a:ext uri="{FF2B5EF4-FFF2-40B4-BE49-F238E27FC236}">
                <a16:creationId xmlns:a16="http://schemas.microsoft.com/office/drawing/2014/main" id="{732D9250-5C09-D148-B5AF-7ADB3D6CCC4F}"/>
              </a:ext>
            </a:extLst>
          </p:cNvPr>
          <p:cNvSpPr/>
          <p:nvPr/>
        </p:nvSpPr>
        <p:spPr>
          <a:xfrm>
            <a:off x="5793999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C3AD608-8C06-9142-8BCC-73588ACC7CAB}"/>
              </a:ext>
            </a:extLst>
          </p:cNvPr>
          <p:cNvSpPr/>
          <p:nvPr/>
        </p:nvSpPr>
        <p:spPr>
          <a:xfrm>
            <a:off x="6823077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76A758BC-89EE-7044-83EC-45593B968620}"/>
              </a:ext>
            </a:extLst>
          </p:cNvPr>
          <p:cNvSpPr/>
          <p:nvPr/>
        </p:nvSpPr>
        <p:spPr>
          <a:xfrm>
            <a:off x="7847956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A69662F-F716-1846-BA0D-D992F67246B9}"/>
              </a:ext>
            </a:extLst>
          </p:cNvPr>
          <p:cNvSpPr/>
          <p:nvPr/>
        </p:nvSpPr>
        <p:spPr>
          <a:xfrm>
            <a:off x="9897714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063CF3D-B2A1-1F4C-A8F2-097D3BE0581D}"/>
              </a:ext>
            </a:extLst>
          </p:cNvPr>
          <p:cNvSpPr/>
          <p:nvPr/>
        </p:nvSpPr>
        <p:spPr>
          <a:xfrm>
            <a:off x="8872835" y="4183268"/>
            <a:ext cx="453250" cy="482020"/>
          </a:xfrm>
          <a:prstGeom prst="cube">
            <a:avLst/>
          </a:prstGeom>
          <a:solidFill>
            <a:srgbClr val="6A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7DEBA-CC28-6C4E-83AF-C26CA08E267F}"/>
              </a:ext>
            </a:extLst>
          </p:cNvPr>
          <p:cNvSpPr txBox="1"/>
          <p:nvPr/>
        </p:nvSpPr>
        <p:spPr>
          <a:xfrm>
            <a:off x="4598632" y="4131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583E38-1551-AA4A-97E4-75D58CF81B14}"/>
                  </a:ext>
                </a:extLst>
              </p:cNvPr>
              <p:cNvSpPr txBox="1"/>
              <p:nvPr/>
            </p:nvSpPr>
            <p:spPr>
              <a:xfrm>
                <a:off x="5679864" y="4678646"/>
                <a:ext cx="6815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583E38-1551-AA4A-97E4-75D58CF81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64" y="4678646"/>
                <a:ext cx="681519" cy="461665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F64B2F-19A2-DD4F-AC7A-0343FFB64926}"/>
                  </a:ext>
                </a:extLst>
              </p:cNvPr>
              <p:cNvSpPr txBox="1"/>
              <p:nvPr/>
            </p:nvSpPr>
            <p:spPr>
              <a:xfrm>
                <a:off x="6708799" y="4665288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F64B2F-19A2-DD4F-AC7A-0343FFB6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99" y="4665288"/>
                <a:ext cx="681519" cy="473591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989026-E0B9-EE43-B15B-94E4108CC281}"/>
                  </a:ext>
                </a:extLst>
              </p:cNvPr>
              <p:cNvSpPr txBox="1"/>
              <p:nvPr/>
            </p:nvSpPr>
            <p:spPr>
              <a:xfrm>
                <a:off x="7790817" y="4665288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989026-E0B9-EE43-B15B-94E4108C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817" y="4665288"/>
                <a:ext cx="681519" cy="473591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9098D0-D809-CD40-87BD-EDC71FB914A9}"/>
                  </a:ext>
                </a:extLst>
              </p:cNvPr>
              <p:cNvSpPr txBox="1"/>
              <p:nvPr/>
            </p:nvSpPr>
            <p:spPr>
              <a:xfrm>
                <a:off x="8844265" y="4665288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9098D0-D809-CD40-87BD-EDC71FB91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65" y="4665288"/>
                <a:ext cx="681519" cy="473591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8C564-D83A-CC46-8E67-C34268A601CC}"/>
                  </a:ext>
                </a:extLst>
              </p:cNvPr>
              <p:cNvSpPr txBox="1"/>
              <p:nvPr/>
            </p:nvSpPr>
            <p:spPr>
              <a:xfrm>
                <a:off x="9783579" y="4678646"/>
                <a:ext cx="681519" cy="473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68C564-D83A-CC46-8E67-C34268A6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579" y="4678646"/>
                <a:ext cx="681519" cy="473591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>
            <a:extLst>
              <a:ext uri="{FF2B5EF4-FFF2-40B4-BE49-F238E27FC236}">
                <a16:creationId xmlns:a16="http://schemas.microsoft.com/office/drawing/2014/main" id="{AFCE54B3-30DF-9E47-9EE0-70EB3DCC56C0}"/>
              </a:ext>
            </a:extLst>
          </p:cNvPr>
          <p:cNvSpPr/>
          <p:nvPr/>
        </p:nvSpPr>
        <p:spPr>
          <a:xfrm>
            <a:off x="5220070" y="4318968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9BCF1EA-F90F-B749-82A4-4B6AFD10A669}"/>
              </a:ext>
            </a:extLst>
          </p:cNvPr>
          <p:cNvSpPr/>
          <p:nvPr/>
        </p:nvSpPr>
        <p:spPr>
          <a:xfrm>
            <a:off x="6358658" y="4325739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F47D177-16CC-7840-8703-03800A02A249}"/>
              </a:ext>
            </a:extLst>
          </p:cNvPr>
          <p:cNvSpPr/>
          <p:nvPr/>
        </p:nvSpPr>
        <p:spPr>
          <a:xfrm>
            <a:off x="7360457" y="4308869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4004591-CD53-BA40-86E3-11C257CE4449}"/>
              </a:ext>
            </a:extLst>
          </p:cNvPr>
          <p:cNvSpPr/>
          <p:nvPr/>
        </p:nvSpPr>
        <p:spPr>
          <a:xfrm>
            <a:off x="8442476" y="4294708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1A92E0E-62CB-AC4F-8FBD-9974675F8D24}"/>
              </a:ext>
            </a:extLst>
          </p:cNvPr>
          <p:cNvSpPr/>
          <p:nvPr/>
        </p:nvSpPr>
        <p:spPr>
          <a:xfrm>
            <a:off x="9443576" y="4308867"/>
            <a:ext cx="346229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82C5B5-E6B5-6E4C-A6EC-553801CEC33F}"/>
                  </a:ext>
                </a:extLst>
              </p:cNvPr>
              <p:cNvSpPr txBox="1"/>
              <p:nvPr/>
            </p:nvSpPr>
            <p:spPr>
              <a:xfrm>
                <a:off x="5052424" y="3806533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82C5B5-E6B5-6E4C-A6EC-553801CEC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24" y="3806533"/>
                <a:ext cx="681519" cy="338554"/>
              </a:xfrm>
              <a:prstGeom prst="rect">
                <a:avLst/>
              </a:prstGeom>
              <a:blipFill>
                <a:blip r:embed="rId9"/>
                <a:stretch>
                  <a:fillRect l="-18182" r="-5455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FD1492-9756-9E4C-87BC-4156BBB0BFE2}"/>
                  </a:ext>
                </a:extLst>
              </p:cNvPr>
              <p:cNvSpPr txBox="1"/>
              <p:nvPr/>
            </p:nvSpPr>
            <p:spPr>
              <a:xfrm>
                <a:off x="6250926" y="3806533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FD1492-9756-9E4C-87BC-4156BBB0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926" y="3806533"/>
                <a:ext cx="681519" cy="338554"/>
              </a:xfrm>
              <a:prstGeom prst="rect">
                <a:avLst/>
              </a:prstGeom>
              <a:blipFill>
                <a:blip r:embed="rId10"/>
                <a:stretch>
                  <a:fillRect l="-18519" r="-5556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C75829-BE50-094C-AED2-2FACA354E61A}"/>
                  </a:ext>
                </a:extLst>
              </p:cNvPr>
              <p:cNvSpPr txBox="1"/>
              <p:nvPr/>
            </p:nvSpPr>
            <p:spPr>
              <a:xfrm>
                <a:off x="7192811" y="3809604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C75829-BE50-094C-AED2-2FACA354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811" y="3809604"/>
                <a:ext cx="681519" cy="338554"/>
              </a:xfrm>
              <a:prstGeom prst="rect">
                <a:avLst/>
              </a:prstGeom>
              <a:blipFill>
                <a:blip r:embed="rId11"/>
                <a:stretch>
                  <a:fillRect l="-18182" r="-3636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50E4649-4C67-B548-9C4E-E7DC6F9000C0}"/>
                  </a:ext>
                </a:extLst>
              </p:cNvPr>
              <p:cNvSpPr txBox="1"/>
              <p:nvPr/>
            </p:nvSpPr>
            <p:spPr>
              <a:xfrm>
                <a:off x="8301827" y="3808705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50E4649-4C67-B548-9C4E-E7DC6F900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27" y="3808705"/>
                <a:ext cx="681519" cy="338554"/>
              </a:xfrm>
              <a:prstGeom prst="rect">
                <a:avLst/>
              </a:prstGeom>
              <a:blipFill>
                <a:blip r:embed="rId12"/>
                <a:stretch>
                  <a:fillRect l="-18182" r="-3636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0CBD3C-3CA9-9B49-8D26-716D9901490A}"/>
                  </a:ext>
                </a:extLst>
              </p:cNvPr>
              <p:cNvSpPr txBox="1"/>
              <p:nvPr/>
            </p:nvSpPr>
            <p:spPr>
              <a:xfrm>
                <a:off x="9317861" y="3806533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0CBD3C-3CA9-9B49-8D26-716D9901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861" y="3806533"/>
                <a:ext cx="681519" cy="338554"/>
              </a:xfrm>
              <a:prstGeom prst="rect">
                <a:avLst/>
              </a:prstGeom>
              <a:blipFill>
                <a:blip r:embed="rId13"/>
                <a:stretch>
                  <a:fillRect l="-18182" r="-5455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AFB9F06-EB95-C64C-8D8E-05EC36BF8452}"/>
              </a:ext>
            </a:extLst>
          </p:cNvPr>
          <p:cNvSpPr txBox="1"/>
          <p:nvPr/>
        </p:nvSpPr>
        <p:spPr>
          <a:xfrm>
            <a:off x="272459" y="4201403"/>
            <a:ext cx="35238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Differential Encoding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9F6136-DFF3-0F44-9CEB-4337811C29AD}"/>
              </a:ext>
            </a:extLst>
          </p:cNvPr>
          <p:cNvSpPr/>
          <p:nvPr/>
        </p:nvSpPr>
        <p:spPr>
          <a:xfrm>
            <a:off x="4483223" y="5637320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9E9397-26F3-8F4C-91A6-E9EFB28759AF}"/>
              </a:ext>
            </a:extLst>
          </p:cNvPr>
          <p:cNvSpPr/>
          <p:nvPr/>
        </p:nvSpPr>
        <p:spPr>
          <a:xfrm>
            <a:off x="5393183" y="6269114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A2745C-8F03-B541-AD17-DAE64B59DFCE}"/>
              </a:ext>
            </a:extLst>
          </p:cNvPr>
          <p:cNvSpPr/>
          <p:nvPr/>
        </p:nvSpPr>
        <p:spPr>
          <a:xfrm>
            <a:off x="6131840" y="5558460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45AD44-FBAF-174F-8C01-2DEF40F3CA22}"/>
              </a:ext>
            </a:extLst>
          </p:cNvPr>
          <p:cNvSpPr/>
          <p:nvPr/>
        </p:nvSpPr>
        <p:spPr>
          <a:xfrm>
            <a:off x="7166225" y="5953217"/>
            <a:ext cx="115409" cy="1154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3D8F04-2154-5A42-AD44-DAA0926970A2}"/>
              </a:ext>
            </a:extLst>
          </p:cNvPr>
          <p:cNvSpPr/>
          <p:nvPr/>
        </p:nvSpPr>
        <p:spPr>
          <a:xfrm>
            <a:off x="6980845" y="6228310"/>
            <a:ext cx="115409" cy="11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EA7E2D-251A-8F4A-BAF4-81C9CDFC6199}"/>
              </a:ext>
            </a:extLst>
          </p:cNvPr>
          <p:cNvCxnSpPr>
            <a:stCxn id="4" idx="5"/>
            <a:endCxn id="44" idx="1"/>
          </p:cNvCxnSpPr>
          <p:nvPr/>
        </p:nvCxnSpPr>
        <p:spPr>
          <a:xfrm>
            <a:off x="4581731" y="5735829"/>
            <a:ext cx="828353" cy="5501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9AC4C-6905-CA41-BD59-1738562EAAE7}"/>
              </a:ext>
            </a:extLst>
          </p:cNvPr>
          <p:cNvCxnSpPr>
            <a:cxnSpLocks/>
            <a:stCxn id="4" idx="6"/>
            <a:endCxn id="45" idx="2"/>
          </p:cNvCxnSpPr>
          <p:nvPr/>
        </p:nvCxnSpPr>
        <p:spPr>
          <a:xfrm flipV="1">
            <a:off x="4598632" y="5616165"/>
            <a:ext cx="1533208" cy="788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B3B835-0EBC-B14D-8A6D-A788BF3E5272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6230348" y="5656969"/>
            <a:ext cx="767398" cy="588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35D1C8-6DAF-E146-89FC-042CB509650A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 flipV="1">
            <a:off x="5508592" y="6286015"/>
            <a:ext cx="1472253" cy="408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E8E8AA-5441-B54B-A7A4-B54109CCDAEB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7038550" y="6051726"/>
            <a:ext cx="144576" cy="176584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1753B9-C40B-B341-A9B9-28C1E55E0F6B}"/>
                  </a:ext>
                </a:extLst>
              </p:cNvPr>
              <p:cNvSpPr txBox="1"/>
              <p:nvPr/>
            </p:nvSpPr>
            <p:spPr>
              <a:xfrm>
                <a:off x="7276327" y="6099837"/>
                <a:ext cx="6815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600" i="1" dirty="0" smtClean="0">
                          <a:latin typeface="Cambria Math" panose="02040503050406030204" pitchFamily="18" charset="0"/>
                        </a:rPr>
                        <m:t>𝑜𝑓𝑓𝑠𝑒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1753B9-C40B-B341-A9B9-28C1E55E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327" y="6099837"/>
                <a:ext cx="681519" cy="338554"/>
              </a:xfrm>
              <a:prstGeom prst="rect">
                <a:avLst/>
              </a:prstGeom>
              <a:blipFill>
                <a:blip r:embed="rId14"/>
                <a:stretch>
                  <a:fillRect l="-12963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14EE220-8F8C-3D45-BDDC-41491F455795}"/>
              </a:ext>
            </a:extLst>
          </p:cNvPr>
          <p:cNvSpPr txBox="1"/>
          <p:nvPr/>
        </p:nvSpPr>
        <p:spPr>
          <a:xfrm>
            <a:off x="258912" y="5606962"/>
            <a:ext cx="37149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Parallelogram Prediction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07956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FBD471-5F21-F047-B2E4-E0AA023A48C6}"/>
              </a:ext>
            </a:extLst>
          </p:cNvPr>
          <p:cNvSpPr txBox="1"/>
          <p:nvPr/>
        </p:nvSpPr>
        <p:spPr>
          <a:xfrm>
            <a:off x="379457" y="966639"/>
            <a:ext cx="339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Connectivity Encoder – </a:t>
            </a:r>
            <a:r>
              <a:rPr lang="en-CN" dirty="0">
                <a:solidFill>
                  <a:srgbClr val="0070C0"/>
                </a:solidFill>
              </a:rPr>
              <a:t>Sequential</a:t>
            </a:r>
            <a:r>
              <a:rPr lang="en-CN" dirty="0"/>
              <a:t>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Directly Encode Face Indices (v0, v1, v2)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1781869" y="-9510"/>
                <a:ext cx="838501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 –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Connectivity Encoder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869" y="-9510"/>
                <a:ext cx="838501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CBCD6A-8C3A-5149-8ECE-36C6CC00E5B8}"/>
                  </a:ext>
                </a:extLst>
              </p:cNvPr>
              <p:cNvSpPr txBox="1"/>
              <p:nvPr/>
            </p:nvSpPr>
            <p:spPr>
              <a:xfrm>
                <a:off x="2423846" y="2321931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CBCD6A-8C3A-5149-8ECE-36C6CC00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46" y="2321931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riangle 46">
            <a:extLst>
              <a:ext uri="{FF2B5EF4-FFF2-40B4-BE49-F238E27FC236}">
                <a16:creationId xmlns:a16="http://schemas.microsoft.com/office/drawing/2014/main" id="{3E01DB80-54F6-E34B-B162-95CF116FD8DB}"/>
              </a:ext>
            </a:extLst>
          </p:cNvPr>
          <p:cNvSpPr/>
          <p:nvPr/>
        </p:nvSpPr>
        <p:spPr>
          <a:xfrm>
            <a:off x="1781869" y="2476892"/>
            <a:ext cx="2078776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1B5214-8058-4449-B571-2EBDA6868D81}"/>
              </a:ext>
            </a:extLst>
          </p:cNvPr>
          <p:cNvSpPr/>
          <p:nvPr/>
        </p:nvSpPr>
        <p:spPr>
          <a:xfrm>
            <a:off x="3818801" y="430485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CA9278-C971-2940-9BF3-026D02D01E4D}"/>
              </a:ext>
            </a:extLst>
          </p:cNvPr>
          <p:cNvSpPr/>
          <p:nvPr/>
        </p:nvSpPr>
        <p:spPr>
          <a:xfrm>
            <a:off x="1705612" y="430784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11F032E-BDF7-0842-9F59-C5812284AC96}"/>
              </a:ext>
            </a:extLst>
          </p:cNvPr>
          <p:cNvSpPr/>
          <p:nvPr/>
        </p:nvSpPr>
        <p:spPr>
          <a:xfrm>
            <a:off x="2745000" y="244160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E7811D-19E2-BE49-9D2C-BBC9CE08FFD0}"/>
                  </a:ext>
                </a:extLst>
              </p:cNvPr>
              <p:cNvSpPr txBox="1"/>
              <p:nvPr/>
            </p:nvSpPr>
            <p:spPr>
              <a:xfrm>
                <a:off x="1372185" y="4166350"/>
                <a:ext cx="27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E7811D-19E2-BE49-9D2C-BBC9CE08F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85" y="4166350"/>
                <a:ext cx="277704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FA918F-0FA0-C844-9B9F-40AAD8A89C94}"/>
                  </a:ext>
                </a:extLst>
              </p:cNvPr>
              <p:cNvSpPr txBox="1"/>
              <p:nvPr/>
            </p:nvSpPr>
            <p:spPr>
              <a:xfrm>
                <a:off x="3992625" y="4180365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FA918F-0FA0-C844-9B9F-40AAD8A8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25" y="4180365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8696" r="-4348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33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riangle 47">
            <a:extLst>
              <a:ext uri="{FF2B5EF4-FFF2-40B4-BE49-F238E27FC236}">
                <a16:creationId xmlns:a16="http://schemas.microsoft.com/office/drawing/2014/main" id="{35D304F2-29B3-234F-8626-3906594EB461}"/>
              </a:ext>
            </a:extLst>
          </p:cNvPr>
          <p:cNvSpPr/>
          <p:nvPr/>
        </p:nvSpPr>
        <p:spPr>
          <a:xfrm rot="15055972">
            <a:off x="3392221" y="2968708"/>
            <a:ext cx="3022929" cy="2230315"/>
          </a:xfrm>
          <a:prstGeom prst="triangle">
            <a:avLst>
              <a:gd name="adj" fmla="val 517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F8930529-62C4-CB48-AAB2-69013EF7B3F2}"/>
              </a:ext>
            </a:extLst>
          </p:cNvPr>
          <p:cNvSpPr/>
          <p:nvPr/>
        </p:nvSpPr>
        <p:spPr>
          <a:xfrm rot="15781602" flipV="1">
            <a:off x="4192914" y="4027372"/>
            <a:ext cx="2086280" cy="2449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CB41FF83-C251-0045-A52F-E68ADE8BD525}"/>
              </a:ext>
            </a:extLst>
          </p:cNvPr>
          <p:cNvSpPr/>
          <p:nvPr/>
        </p:nvSpPr>
        <p:spPr>
          <a:xfrm rot="14440009" flipV="1">
            <a:off x="3370127" y="1641627"/>
            <a:ext cx="2086280" cy="2449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BD471-5F21-F047-B2E4-E0AA023A48C6}"/>
              </a:ext>
            </a:extLst>
          </p:cNvPr>
          <p:cNvSpPr txBox="1"/>
          <p:nvPr/>
        </p:nvSpPr>
        <p:spPr>
          <a:xfrm>
            <a:off x="379457" y="966639"/>
            <a:ext cx="339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Connectivity Encoder – </a:t>
            </a:r>
            <a:r>
              <a:rPr lang="en-CN" dirty="0">
                <a:solidFill>
                  <a:srgbClr val="0070C0"/>
                </a:solidFill>
              </a:rPr>
              <a:t>EdgeBreaker</a:t>
            </a:r>
            <a:r>
              <a:rPr lang="en-CN" dirty="0"/>
              <a:t>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核心思路是dfs</a:t>
            </a:r>
            <a:r>
              <a:rPr lang="zh-CN" altLang="en-US" dirty="0"/>
              <a:t> </a:t>
            </a:r>
            <a:r>
              <a:rPr lang="en-US" altLang="zh-CN" dirty="0"/>
              <a:t>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传输过程传输的就是dfs序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/>
              <p:nvPr/>
            </p:nvSpPr>
            <p:spPr>
              <a:xfrm>
                <a:off x="1781869" y="-9510"/>
                <a:ext cx="838501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 –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Connectivity Encoder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A1E71-90ED-7D4D-A7F7-0AEF62D3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869" y="-9510"/>
                <a:ext cx="838501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BE6E60A-997A-9744-8545-E0C531D16795}"/>
              </a:ext>
            </a:extLst>
          </p:cNvPr>
          <p:cNvSpPr/>
          <p:nvPr/>
        </p:nvSpPr>
        <p:spPr>
          <a:xfrm>
            <a:off x="3687771" y="6663178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B7B81-C06F-584F-A777-6027A2088C99}"/>
              </a:ext>
            </a:extLst>
          </p:cNvPr>
          <p:cNvSpPr/>
          <p:nvPr/>
        </p:nvSpPr>
        <p:spPr>
          <a:xfrm>
            <a:off x="7335122" y="6663178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28155-183B-FF4D-8068-8244B38A4BD6}"/>
              </a:ext>
            </a:extLst>
          </p:cNvPr>
          <p:cNvSpPr/>
          <p:nvPr/>
        </p:nvSpPr>
        <p:spPr>
          <a:xfrm>
            <a:off x="5594170" y="6663178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CF535-D178-F847-ACFF-1001B6DC8C79}"/>
                  </a:ext>
                </a:extLst>
              </p:cNvPr>
              <p:cNvSpPr txBox="1"/>
              <p:nvPr/>
            </p:nvSpPr>
            <p:spPr>
              <a:xfrm>
                <a:off x="2054392" y="2767195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CF535-D178-F847-ACFF-1001B6DC8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2767195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7">
            <a:extLst>
              <a:ext uri="{FF2B5EF4-FFF2-40B4-BE49-F238E27FC236}">
                <a16:creationId xmlns:a16="http://schemas.microsoft.com/office/drawing/2014/main" id="{C3086211-B86E-FE44-9749-0016B6D9A9AC}"/>
              </a:ext>
            </a:extLst>
          </p:cNvPr>
          <p:cNvSpPr/>
          <p:nvPr/>
        </p:nvSpPr>
        <p:spPr>
          <a:xfrm rot="3925230">
            <a:off x="2141547" y="3828294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7485DBCF-E3B2-2741-84BD-B050108BF0EA}"/>
              </a:ext>
            </a:extLst>
          </p:cNvPr>
          <p:cNvSpPr/>
          <p:nvPr/>
        </p:nvSpPr>
        <p:spPr>
          <a:xfrm>
            <a:off x="1781869" y="2476892"/>
            <a:ext cx="2078776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40D43D0-9F81-384D-BD6E-84060CA186BA}"/>
              </a:ext>
            </a:extLst>
          </p:cNvPr>
          <p:cNvSpPr/>
          <p:nvPr/>
        </p:nvSpPr>
        <p:spPr>
          <a:xfrm rot="1028129">
            <a:off x="2735600" y="4319177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3463307-0D4D-3141-9E70-C23F036190F8}"/>
              </a:ext>
            </a:extLst>
          </p:cNvPr>
          <p:cNvSpPr/>
          <p:nvPr/>
        </p:nvSpPr>
        <p:spPr>
          <a:xfrm rot="14759253">
            <a:off x="404535" y="4595989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8ECD7E-F0AA-A14B-90C5-EA45731B140F}"/>
              </a:ext>
            </a:extLst>
          </p:cNvPr>
          <p:cNvSpPr/>
          <p:nvPr/>
        </p:nvSpPr>
        <p:spPr>
          <a:xfrm>
            <a:off x="3818801" y="4304850"/>
            <a:ext cx="152514" cy="1525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D7883B-ACA9-6040-832F-0D154BE476C6}"/>
              </a:ext>
            </a:extLst>
          </p:cNvPr>
          <p:cNvSpPr/>
          <p:nvPr/>
        </p:nvSpPr>
        <p:spPr>
          <a:xfrm>
            <a:off x="2386197" y="586600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3FC9BC-DECB-7E46-9B4B-5145AEC4A22B}"/>
              </a:ext>
            </a:extLst>
          </p:cNvPr>
          <p:cNvSpPr/>
          <p:nvPr/>
        </p:nvSpPr>
        <p:spPr>
          <a:xfrm>
            <a:off x="1705612" y="430784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613295-8ADD-2741-B317-F2614C26E6CA}"/>
              </a:ext>
            </a:extLst>
          </p:cNvPr>
          <p:cNvSpPr/>
          <p:nvPr/>
        </p:nvSpPr>
        <p:spPr>
          <a:xfrm>
            <a:off x="2745000" y="244160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EE5697-108A-9847-8D1D-D553B46F0D58}"/>
              </a:ext>
            </a:extLst>
          </p:cNvPr>
          <p:cNvSpPr/>
          <p:nvPr/>
        </p:nvSpPr>
        <p:spPr>
          <a:xfrm>
            <a:off x="330723" y="5860304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C2FE1A-E0C2-D44D-8395-FAF303F69FDD}"/>
              </a:ext>
            </a:extLst>
          </p:cNvPr>
          <p:cNvSpPr/>
          <p:nvPr/>
        </p:nvSpPr>
        <p:spPr>
          <a:xfrm>
            <a:off x="4082771" y="636409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B8F776F-C984-6A42-AC19-918329CB34F6}"/>
              </a:ext>
            </a:extLst>
          </p:cNvPr>
          <p:cNvSpPr/>
          <p:nvPr/>
        </p:nvSpPr>
        <p:spPr>
          <a:xfrm rot="3672630">
            <a:off x="3464400" y="446409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78C204-A328-094B-98E6-7D20E1D8A6B6}"/>
                  </a:ext>
                </a:extLst>
              </p:cNvPr>
              <p:cNvSpPr txBox="1"/>
              <p:nvPr/>
            </p:nvSpPr>
            <p:spPr>
              <a:xfrm>
                <a:off x="3281685" y="4369014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78C204-A328-094B-98E6-7D20E1D8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685" y="4369014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0E2458-E2F6-074E-9FBD-0A37DDA0001C}"/>
              </a:ext>
            </a:extLst>
          </p:cNvPr>
          <p:cNvCxnSpPr/>
          <p:nvPr/>
        </p:nvCxnSpPr>
        <p:spPr>
          <a:xfrm>
            <a:off x="2782534" y="5050754"/>
            <a:ext cx="692867" cy="509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A4091C-BCEB-6041-914B-A5BD070D9446}"/>
                  </a:ext>
                </a:extLst>
              </p:cNvPr>
              <p:cNvSpPr txBox="1"/>
              <p:nvPr/>
            </p:nvSpPr>
            <p:spPr>
              <a:xfrm>
                <a:off x="3695245" y="5936069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A4091C-BCEB-6041-914B-A5BD070D9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45" y="5936069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F7E27F0D-3512-1840-9DAE-C7BA8DEAE90F}"/>
              </a:ext>
            </a:extLst>
          </p:cNvPr>
          <p:cNvSpPr/>
          <p:nvPr/>
        </p:nvSpPr>
        <p:spPr>
          <a:xfrm rot="9133558">
            <a:off x="3921058" y="6246765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5E9F5C-D4BC-394B-999A-6A2C14014201}"/>
                  </a:ext>
                </a:extLst>
              </p:cNvPr>
              <p:cNvSpPr txBox="1"/>
              <p:nvPr/>
            </p:nvSpPr>
            <p:spPr>
              <a:xfrm>
                <a:off x="9347443" y="2055003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5E9F5C-D4BC-394B-999A-6A2C1401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443" y="2055003"/>
                <a:ext cx="283026" cy="276999"/>
              </a:xfrm>
              <a:prstGeom prst="rect">
                <a:avLst/>
              </a:prstGeom>
              <a:blipFill>
                <a:blip r:embed="rId6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riangle 25">
            <a:extLst>
              <a:ext uri="{FF2B5EF4-FFF2-40B4-BE49-F238E27FC236}">
                <a16:creationId xmlns:a16="http://schemas.microsoft.com/office/drawing/2014/main" id="{5ADF3F09-CC3F-AF40-887C-1FEF12EEA0B4}"/>
              </a:ext>
            </a:extLst>
          </p:cNvPr>
          <p:cNvSpPr/>
          <p:nvPr/>
        </p:nvSpPr>
        <p:spPr>
          <a:xfrm rot="3925230">
            <a:off x="9434598" y="3116102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7526EE47-E742-C248-BEAC-D3DCBFE4871D}"/>
              </a:ext>
            </a:extLst>
          </p:cNvPr>
          <p:cNvSpPr/>
          <p:nvPr/>
        </p:nvSpPr>
        <p:spPr>
          <a:xfrm>
            <a:off x="9074920" y="1764700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07264462-E9EC-F741-93A3-07F02BD7336E}"/>
              </a:ext>
            </a:extLst>
          </p:cNvPr>
          <p:cNvSpPr/>
          <p:nvPr/>
        </p:nvSpPr>
        <p:spPr>
          <a:xfrm rot="1028129">
            <a:off x="10028651" y="3606985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271BA3F2-F858-F641-A1E3-B33FE932371C}"/>
              </a:ext>
            </a:extLst>
          </p:cNvPr>
          <p:cNvSpPr/>
          <p:nvPr/>
        </p:nvSpPr>
        <p:spPr>
          <a:xfrm rot="14759253">
            <a:off x="7697586" y="3883797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AAC1D2-D2CD-864B-8A67-570CB679B29C}"/>
              </a:ext>
            </a:extLst>
          </p:cNvPr>
          <p:cNvSpPr/>
          <p:nvPr/>
        </p:nvSpPr>
        <p:spPr>
          <a:xfrm>
            <a:off x="11111852" y="3592658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5BC62A-E9E5-054B-B08D-24CE2C7E3970}"/>
              </a:ext>
            </a:extLst>
          </p:cNvPr>
          <p:cNvSpPr/>
          <p:nvPr/>
        </p:nvSpPr>
        <p:spPr>
          <a:xfrm>
            <a:off x="9679248" y="5153810"/>
            <a:ext cx="152514" cy="1525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AB7D65-477B-C548-BA75-8B64CC10B6CA}"/>
              </a:ext>
            </a:extLst>
          </p:cNvPr>
          <p:cNvSpPr/>
          <p:nvPr/>
        </p:nvSpPr>
        <p:spPr>
          <a:xfrm>
            <a:off x="8998663" y="359565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49B6CD-A0CB-A64D-AB6D-473BF6EE3A73}"/>
              </a:ext>
            </a:extLst>
          </p:cNvPr>
          <p:cNvSpPr/>
          <p:nvPr/>
        </p:nvSpPr>
        <p:spPr>
          <a:xfrm>
            <a:off x="10038051" y="172941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82484E-FA42-3242-ACF3-E8431FBC080E}"/>
              </a:ext>
            </a:extLst>
          </p:cNvPr>
          <p:cNvSpPr/>
          <p:nvPr/>
        </p:nvSpPr>
        <p:spPr>
          <a:xfrm>
            <a:off x="7623774" y="514811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ECD2D4-406E-094F-863D-52CB21B95032}"/>
              </a:ext>
            </a:extLst>
          </p:cNvPr>
          <p:cNvSpPr/>
          <p:nvPr/>
        </p:nvSpPr>
        <p:spPr>
          <a:xfrm>
            <a:off x="11375822" y="565190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29EC7ED-E3E0-AB48-8A4B-569E952205F7}"/>
              </a:ext>
            </a:extLst>
          </p:cNvPr>
          <p:cNvSpPr/>
          <p:nvPr/>
        </p:nvSpPr>
        <p:spPr>
          <a:xfrm rot="11216647">
            <a:off x="9693232" y="494768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910F55-1A2C-504F-BA0C-63CB92356BA2}"/>
                  </a:ext>
                </a:extLst>
              </p:cNvPr>
              <p:cNvSpPr txBox="1"/>
              <p:nvPr/>
            </p:nvSpPr>
            <p:spPr>
              <a:xfrm>
                <a:off x="9763313" y="4649245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910F55-1A2C-504F-BA0C-63CB9235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313" y="4649245"/>
                <a:ext cx="166006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DBE2C7-BF65-DC4F-AD08-7EFB9F60C73F}"/>
              </a:ext>
            </a:extLst>
          </p:cNvPr>
          <p:cNvCxnSpPr>
            <a:cxnSpLocks/>
          </p:cNvCxnSpPr>
          <p:nvPr/>
        </p:nvCxnSpPr>
        <p:spPr>
          <a:xfrm flipH="1">
            <a:off x="10113420" y="3344180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5D1080-988A-4044-8666-EB1F403F6F7D}"/>
                  </a:ext>
                </a:extLst>
              </p:cNvPr>
              <p:cNvSpPr txBox="1"/>
              <p:nvPr/>
            </p:nvSpPr>
            <p:spPr>
              <a:xfrm>
                <a:off x="8262881" y="4787744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5D1080-988A-4044-8666-EB1F403F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881" y="4787744"/>
                <a:ext cx="274499" cy="276999"/>
              </a:xfrm>
              <a:prstGeom prst="rect">
                <a:avLst/>
              </a:prstGeom>
              <a:blipFill>
                <a:blip r:embed="rId8"/>
                <a:stretch>
                  <a:fillRect l="-9091" r="-4545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C470A246-12D7-DD4B-9CF0-A1100DB75611}"/>
              </a:ext>
            </a:extLst>
          </p:cNvPr>
          <p:cNvSpPr/>
          <p:nvPr/>
        </p:nvSpPr>
        <p:spPr>
          <a:xfrm rot="13775256">
            <a:off x="7857947" y="5056214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BA8E91C-ECDB-3B4A-97B2-5ACBF7BAD7C0}"/>
              </a:ext>
            </a:extLst>
          </p:cNvPr>
          <p:cNvSpPr/>
          <p:nvPr/>
        </p:nvSpPr>
        <p:spPr>
          <a:xfrm rot="7488627">
            <a:off x="10820220" y="3505699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10A906-5840-1640-AE4A-722AE246B016}"/>
                  </a:ext>
                </a:extLst>
              </p:cNvPr>
              <p:cNvSpPr txBox="1"/>
              <p:nvPr/>
            </p:nvSpPr>
            <p:spPr>
              <a:xfrm>
                <a:off x="10581389" y="3272254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10A906-5840-1640-AE4A-722AE246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89" y="3272254"/>
                <a:ext cx="270459" cy="298415"/>
              </a:xfrm>
              <a:prstGeom prst="rect">
                <a:avLst/>
              </a:prstGeom>
              <a:blipFill>
                <a:blip r:embed="rId9"/>
                <a:stretch>
                  <a:fillRect l="-13636" r="-9091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EE9BB2-0919-F646-B788-8AE3A28DC1F5}"/>
              </a:ext>
            </a:extLst>
          </p:cNvPr>
          <p:cNvCxnSpPr>
            <a:cxnSpLocks/>
          </p:cNvCxnSpPr>
          <p:nvPr/>
        </p:nvCxnSpPr>
        <p:spPr>
          <a:xfrm flipH="1">
            <a:off x="8926575" y="4338562"/>
            <a:ext cx="1149010" cy="44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E0C2D2-7B0E-7948-A2C4-F52751F94DFC}"/>
              </a:ext>
            </a:extLst>
          </p:cNvPr>
          <p:cNvSpPr txBox="1"/>
          <p:nvPr/>
        </p:nvSpPr>
        <p:spPr>
          <a:xfrm>
            <a:off x="1974153" y="6246016"/>
            <a:ext cx="10839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0B1265-F5E2-4140-A5F4-AA71E446D79F}"/>
              </a:ext>
            </a:extLst>
          </p:cNvPr>
          <p:cNvSpPr txBox="1"/>
          <p:nvPr/>
        </p:nvSpPr>
        <p:spPr>
          <a:xfrm>
            <a:off x="9396160" y="6239610"/>
            <a:ext cx="10663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F139AA-A67F-4C41-A65E-09508EB4B946}"/>
              </a:ext>
            </a:extLst>
          </p:cNvPr>
          <p:cNvSpPr/>
          <p:nvPr/>
        </p:nvSpPr>
        <p:spPr>
          <a:xfrm>
            <a:off x="5374296" y="2209763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781DEB-4703-C742-8E05-B16AFE425864}"/>
              </a:ext>
            </a:extLst>
          </p:cNvPr>
          <p:cNvSpPr/>
          <p:nvPr/>
        </p:nvSpPr>
        <p:spPr>
          <a:xfrm>
            <a:off x="6371406" y="50216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1318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FBD471-5F21-F047-B2E4-E0AA023A48C6}"/>
              </a:ext>
            </a:extLst>
          </p:cNvPr>
          <p:cNvSpPr txBox="1"/>
          <p:nvPr/>
        </p:nvSpPr>
        <p:spPr>
          <a:xfrm>
            <a:off x="379457" y="966639"/>
            <a:ext cx="339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Connectivity Encoder – </a:t>
            </a:r>
            <a:r>
              <a:rPr lang="en-CN" dirty="0">
                <a:solidFill>
                  <a:srgbClr val="0070C0"/>
                </a:solidFill>
              </a:rPr>
              <a:t>EdgeBreaker</a:t>
            </a:r>
            <a:r>
              <a:rPr lang="en-CN" dirty="0"/>
              <a:t>算法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核心思路是dfs</a:t>
            </a:r>
            <a:r>
              <a:rPr lang="zh-CN" altLang="en-US" dirty="0"/>
              <a:t> </a:t>
            </a:r>
            <a:r>
              <a:rPr lang="en-US" altLang="zh-CN" dirty="0"/>
              <a:t>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传输过程传输的就是dfs序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6E60A-997A-9744-8545-E0C531D16795}"/>
              </a:ext>
            </a:extLst>
          </p:cNvPr>
          <p:cNvSpPr/>
          <p:nvPr/>
        </p:nvSpPr>
        <p:spPr>
          <a:xfrm>
            <a:off x="3687771" y="6663178"/>
            <a:ext cx="857250" cy="194822"/>
          </a:xfrm>
          <a:prstGeom prst="rect">
            <a:avLst/>
          </a:prstGeom>
          <a:solidFill>
            <a:srgbClr val="CFE2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Visited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B7B81-C06F-584F-A777-6027A2088C99}"/>
              </a:ext>
            </a:extLst>
          </p:cNvPr>
          <p:cNvSpPr/>
          <p:nvPr/>
        </p:nvSpPr>
        <p:spPr>
          <a:xfrm>
            <a:off x="7335122" y="6663178"/>
            <a:ext cx="857250" cy="194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Unvisited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28155-183B-FF4D-8068-8244B38A4BD6}"/>
              </a:ext>
            </a:extLst>
          </p:cNvPr>
          <p:cNvSpPr/>
          <p:nvPr/>
        </p:nvSpPr>
        <p:spPr>
          <a:xfrm>
            <a:off x="5594170" y="6663178"/>
            <a:ext cx="857250" cy="1948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5243F5-8871-7A49-9A23-54B9DFB8C0C6}"/>
                  </a:ext>
                </a:extLst>
              </p:cNvPr>
              <p:cNvSpPr txBox="1"/>
              <p:nvPr/>
            </p:nvSpPr>
            <p:spPr>
              <a:xfrm>
                <a:off x="2250992" y="256259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5243F5-8871-7A49-9A23-54B9DFB8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2" y="2562590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riangle 101">
            <a:extLst>
              <a:ext uri="{FF2B5EF4-FFF2-40B4-BE49-F238E27FC236}">
                <a16:creationId xmlns:a16="http://schemas.microsoft.com/office/drawing/2014/main" id="{3B8E1225-C45F-1040-A00F-EDC01EE0CE9E}"/>
              </a:ext>
            </a:extLst>
          </p:cNvPr>
          <p:cNvSpPr/>
          <p:nvPr/>
        </p:nvSpPr>
        <p:spPr>
          <a:xfrm rot="3925230">
            <a:off x="2338147" y="3623689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B11F0187-095B-634E-B5EA-92CDE6717D4B}"/>
              </a:ext>
            </a:extLst>
          </p:cNvPr>
          <p:cNvSpPr/>
          <p:nvPr/>
        </p:nvSpPr>
        <p:spPr>
          <a:xfrm>
            <a:off x="1978469" y="2272287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A73D2E7F-9D7B-2949-AA76-532812298FF6}"/>
              </a:ext>
            </a:extLst>
          </p:cNvPr>
          <p:cNvSpPr/>
          <p:nvPr/>
        </p:nvSpPr>
        <p:spPr>
          <a:xfrm rot="1028129">
            <a:off x="2932200" y="4114572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05" name="Triangle 104">
            <a:extLst>
              <a:ext uri="{FF2B5EF4-FFF2-40B4-BE49-F238E27FC236}">
                <a16:creationId xmlns:a16="http://schemas.microsoft.com/office/drawing/2014/main" id="{E7A24DBF-F90D-2B41-8814-91BC0BB3B83F}"/>
              </a:ext>
            </a:extLst>
          </p:cNvPr>
          <p:cNvSpPr/>
          <p:nvPr/>
        </p:nvSpPr>
        <p:spPr>
          <a:xfrm rot="14759253">
            <a:off x="601135" y="4391384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1AD0CEB-ED4D-5044-8633-87E3D334ED91}"/>
              </a:ext>
            </a:extLst>
          </p:cNvPr>
          <p:cNvSpPr/>
          <p:nvPr/>
        </p:nvSpPr>
        <p:spPr>
          <a:xfrm>
            <a:off x="4015401" y="410024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9925517-E2C7-CC45-956E-14A413E0AA04}"/>
              </a:ext>
            </a:extLst>
          </p:cNvPr>
          <p:cNvSpPr/>
          <p:nvPr/>
        </p:nvSpPr>
        <p:spPr>
          <a:xfrm>
            <a:off x="2582797" y="5661397"/>
            <a:ext cx="152514" cy="1525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695E421-433E-334E-B35D-94A27E32E780}"/>
              </a:ext>
            </a:extLst>
          </p:cNvPr>
          <p:cNvSpPr/>
          <p:nvPr/>
        </p:nvSpPr>
        <p:spPr>
          <a:xfrm>
            <a:off x="1902212" y="410324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1405F7E-0CED-4C45-BC05-1618E03D2E87}"/>
              </a:ext>
            </a:extLst>
          </p:cNvPr>
          <p:cNvSpPr/>
          <p:nvPr/>
        </p:nvSpPr>
        <p:spPr>
          <a:xfrm>
            <a:off x="2941600" y="223700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8A5F19B-0FEF-344F-A243-E400CCD134D9}"/>
              </a:ext>
            </a:extLst>
          </p:cNvPr>
          <p:cNvSpPr/>
          <p:nvPr/>
        </p:nvSpPr>
        <p:spPr>
          <a:xfrm>
            <a:off x="527323" y="5655699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D25504-5749-1D4C-92F4-432472B703DA}"/>
              </a:ext>
            </a:extLst>
          </p:cNvPr>
          <p:cNvSpPr/>
          <p:nvPr/>
        </p:nvSpPr>
        <p:spPr>
          <a:xfrm>
            <a:off x="4279371" y="6159490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FE497C80-480D-C04E-843A-E543D4BECC52}"/>
              </a:ext>
            </a:extLst>
          </p:cNvPr>
          <p:cNvSpPr/>
          <p:nvPr/>
        </p:nvSpPr>
        <p:spPr>
          <a:xfrm rot="11216647">
            <a:off x="2596781" y="5455271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E48739-B2E5-8246-B2DF-96AAA4BC44BB}"/>
                  </a:ext>
                </a:extLst>
              </p:cNvPr>
              <p:cNvSpPr txBox="1"/>
              <p:nvPr/>
            </p:nvSpPr>
            <p:spPr>
              <a:xfrm>
                <a:off x="2666862" y="5156832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8E48739-B2E5-8246-B2DF-96AAA4BC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62" y="5156832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BF5F96-4617-FD47-8941-A4C988A7B07E}"/>
              </a:ext>
            </a:extLst>
          </p:cNvPr>
          <p:cNvCxnSpPr>
            <a:cxnSpLocks/>
          </p:cNvCxnSpPr>
          <p:nvPr/>
        </p:nvCxnSpPr>
        <p:spPr>
          <a:xfrm flipH="1">
            <a:off x="3016969" y="3851767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4CC85FC-5B66-D24B-BEA8-28EF9212995B}"/>
                  </a:ext>
                </a:extLst>
              </p:cNvPr>
              <p:cNvSpPr txBox="1"/>
              <p:nvPr/>
            </p:nvSpPr>
            <p:spPr>
              <a:xfrm>
                <a:off x="3910588" y="5766794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4CC85FC-5B66-D24B-BEA8-28EF9212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88" y="5766794"/>
                <a:ext cx="274499" cy="276999"/>
              </a:xfrm>
              <a:prstGeom prst="rect">
                <a:avLst/>
              </a:prstGeom>
              <a:blipFill>
                <a:blip r:embed="rId5"/>
                <a:stretch>
                  <a:fillRect l="-13636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Freeform 115">
            <a:extLst>
              <a:ext uri="{FF2B5EF4-FFF2-40B4-BE49-F238E27FC236}">
                <a16:creationId xmlns:a16="http://schemas.microsoft.com/office/drawing/2014/main" id="{FD810485-C1FF-5640-91FE-707C34CC6A66}"/>
              </a:ext>
            </a:extLst>
          </p:cNvPr>
          <p:cNvSpPr/>
          <p:nvPr/>
        </p:nvSpPr>
        <p:spPr>
          <a:xfrm rot="8442522">
            <a:off x="4057444" y="601817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BB9DB5C5-BB6F-3E4D-9895-2AD86112760E}"/>
              </a:ext>
            </a:extLst>
          </p:cNvPr>
          <p:cNvSpPr/>
          <p:nvPr/>
        </p:nvSpPr>
        <p:spPr>
          <a:xfrm rot="7488627">
            <a:off x="3723769" y="4013286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8CB046-9C47-344C-BDA7-FADFDFDE9A31}"/>
                  </a:ext>
                </a:extLst>
              </p:cNvPr>
              <p:cNvSpPr txBox="1"/>
              <p:nvPr/>
            </p:nvSpPr>
            <p:spPr>
              <a:xfrm>
                <a:off x="3484938" y="3779841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8CB046-9C47-344C-BDA7-FADFDFDE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938" y="3779841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13636" r="-9091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3A5DAD9-61ED-AC4C-9C2B-2784F85212E1}"/>
              </a:ext>
            </a:extLst>
          </p:cNvPr>
          <p:cNvCxnSpPr>
            <a:cxnSpLocks/>
          </p:cNvCxnSpPr>
          <p:nvPr/>
        </p:nvCxnSpPr>
        <p:spPr>
          <a:xfrm>
            <a:off x="2979134" y="4846149"/>
            <a:ext cx="760151" cy="595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DA742C4-34B5-C640-944A-27795A9AF8F3}"/>
                  </a:ext>
                </a:extLst>
              </p:cNvPr>
              <p:cNvSpPr txBox="1"/>
              <p:nvPr/>
            </p:nvSpPr>
            <p:spPr>
              <a:xfrm>
                <a:off x="6070720" y="1423652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DA742C4-34B5-C640-944A-27795A9A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20" y="1423652"/>
                <a:ext cx="283026" cy="276999"/>
              </a:xfrm>
              <a:prstGeom prst="rect">
                <a:avLst/>
              </a:prstGeom>
              <a:blipFill>
                <a:blip r:embed="rId7"/>
                <a:stretch>
                  <a:fillRect l="-13043" r="-4348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riangle 138">
            <a:extLst>
              <a:ext uri="{FF2B5EF4-FFF2-40B4-BE49-F238E27FC236}">
                <a16:creationId xmlns:a16="http://schemas.microsoft.com/office/drawing/2014/main" id="{17E2D43F-75F7-814C-A690-9A4CAC45B450}"/>
              </a:ext>
            </a:extLst>
          </p:cNvPr>
          <p:cNvSpPr/>
          <p:nvPr/>
        </p:nvSpPr>
        <p:spPr>
          <a:xfrm rot="3925230">
            <a:off x="6157875" y="2484751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D4EDA70E-DB65-C040-99B2-313550B0436F}"/>
              </a:ext>
            </a:extLst>
          </p:cNvPr>
          <p:cNvSpPr/>
          <p:nvPr/>
        </p:nvSpPr>
        <p:spPr>
          <a:xfrm>
            <a:off x="5798197" y="1133349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1" name="Triangle 140">
            <a:extLst>
              <a:ext uri="{FF2B5EF4-FFF2-40B4-BE49-F238E27FC236}">
                <a16:creationId xmlns:a16="http://schemas.microsoft.com/office/drawing/2014/main" id="{C1B5A24F-E443-5846-A6AA-F09F586DDFA2}"/>
              </a:ext>
            </a:extLst>
          </p:cNvPr>
          <p:cNvSpPr/>
          <p:nvPr/>
        </p:nvSpPr>
        <p:spPr>
          <a:xfrm rot="1028129">
            <a:off x="6751928" y="2975634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42" name="Triangle 141">
            <a:extLst>
              <a:ext uri="{FF2B5EF4-FFF2-40B4-BE49-F238E27FC236}">
                <a16:creationId xmlns:a16="http://schemas.microsoft.com/office/drawing/2014/main" id="{9E36B3FC-D46C-7645-8C38-9ED3CFD77D5A}"/>
              </a:ext>
            </a:extLst>
          </p:cNvPr>
          <p:cNvSpPr/>
          <p:nvPr/>
        </p:nvSpPr>
        <p:spPr>
          <a:xfrm rot="14759253">
            <a:off x="4420863" y="3252446"/>
            <a:ext cx="1733274" cy="190421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8699DD5-3056-E34B-A88D-4002034353F2}"/>
              </a:ext>
            </a:extLst>
          </p:cNvPr>
          <p:cNvSpPr/>
          <p:nvPr/>
        </p:nvSpPr>
        <p:spPr>
          <a:xfrm>
            <a:off x="7835129" y="2961307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B204459-5525-1F40-992A-250D88DF6C75}"/>
              </a:ext>
            </a:extLst>
          </p:cNvPr>
          <p:cNvSpPr/>
          <p:nvPr/>
        </p:nvSpPr>
        <p:spPr>
          <a:xfrm>
            <a:off x="6402525" y="4522459"/>
            <a:ext cx="152514" cy="1525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71DE626-76E1-BB4D-BD25-B51DB506A251}"/>
              </a:ext>
            </a:extLst>
          </p:cNvPr>
          <p:cNvSpPr/>
          <p:nvPr/>
        </p:nvSpPr>
        <p:spPr>
          <a:xfrm>
            <a:off x="5721940" y="296430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BDCF3A4-FA1F-CE42-A58A-6B7EB531E74F}"/>
              </a:ext>
            </a:extLst>
          </p:cNvPr>
          <p:cNvSpPr/>
          <p:nvPr/>
        </p:nvSpPr>
        <p:spPr>
          <a:xfrm>
            <a:off x="6761328" y="109806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14EE211-8909-6942-91BC-13C0C4484005}"/>
              </a:ext>
            </a:extLst>
          </p:cNvPr>
          <p:cNvSpPr/>
          <p:nvPr/>
        </p:nvSpPr>
        <p:spPr>
          <a:xfrm>
            <a:off x="4347051" y="45167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406CDF0-2B92-BD4A-B7A9-7157643630EE}"/>
              </a:ext>
            </a:extLst>
          </p:cNvPr>
          <p:cNvSpPr/>
          <p:nvPr/>
        </p:nvSpPr>
        <p:spPr>
          <a:xfrm>
            <a:off x="8099099" y="5020552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EF0216D7-3D70-944D-91D3-D7AF69B0DAF2}"/>
              </a:ext>
            </a:extLst>
          </p:cNvPr>
          <p:cNvSpPr/>
          <p:nvPr/>
        </p:nvSpPr>
        <p:spPr>
          <a:xfrm rot="11216647">
            <a:off x="6416509" y="431633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BC4013A-119E-814A-AE0B-4A80CD20ACFF}"/>
                  </a:ext>
                </a:extLst>
              </p:cNvPr>
              <p:cNvSpPr txBox="1"/>
              <p:nvPr/>
            </p:nvSpPr>
            <p:spPr>
              <a:xfrm>
                <a:off x="6486590" y="4017894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BC4013A-119E-814A-AE0B-4A80CD20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90" y="4017894"/>
                <a:ext cx="166006" cy="276999"/>
              </a:xfrm>
              <a:prstGeom prst="rect">
                <a:avLst/>
              </a:prstGeom>
              <a:blipFill>
                <a:blip r:embed="rId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4512938-C052-2A4A-8490-D433AE801803}"/>
              </a:ext>
            </a:extLst>
          </p:cNvPr>
          <p:cNvCxnSpPr>
            <a:cxnSpLocks/>
          </p:cNvCxnSpPr>
          <p:nvPr/>
        </p:nvCxnSpPr>
        <p:spPr>
          <a:xfrm flipH="1">
            <a:off x="6836697" y="2712829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44CE96A-D5E0-BC4F-831F-0BA130AD9B48}"/>
                  </a:ext>
                </a:extLst>
              </p:cNvPr>
              <p:cNvSpPr txBox="1"/>
              <p:nvPr/>
            </p:nvSpPr>
            <p:spPr>
              <a:xfrm>
                <a:off x="4986158" y="4156393"/>
                <a:ext cx="27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44CE96A-D5E0-BC4F-831F-0BA130AD9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58" y="4156393"/>
                <a:ext cx="274499" cy="276999"/>
              </a:xfrm>
              <a:prstGeom prst="rect">
                <a:avLst/>
              </a:prstGeom>
              <a:blipFill>
                <a:blip r:embed="rId9"/>
                <a:stretch>
                  <a:fillRect l="-13043" b="-1363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Freeform 152">
            <a:extLst>
              <a:ext uri="{FF2B5EF4-FFF2-40B4-BE49-F238E27FC236}">
                <a16:creationId xmlns:a16="http://schemas.microsoft.com/office/drawing/2014/main" id="{5F4DDC6A-0B30-6B4F-AE4A-B157249A7B2C}"/>
              </a:ext>
            </a:extLst>
          </p:cNvPr>
          <p:cNvSpPr/>
          <p:nvPr/>
        </p:nvSpPr>
        <p:spPr>
          <a:xfrm rot="13775256">
            <a:off x="4581224" y="4424863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41A2C6AF-D1A7-A349-97E6-C24BAD6C545B}"/>
              </a:ext>
            </a:extLst>
          </p:cNvPr>
          <p:cNvSpPr/>
          <p:nvPr/>
        </p:nvSpPr>
        <p:spPr>
          <a:xfrm rot="7488627">
            <a:off x="7543497" y="2874348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68A60B1-9010-2547-881E-109048FA8E9F}"/>
                  </a:ext>
                </a:extLst>
              </p:cNvPr>
              <p:cNvSpPr txBox="1"/>
              <p:nvPr/>
            </p:nvSpPr>
            <p:spPr>
              <a:xfrm>
                <a:off x="7304666" y="2640903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68A60B1-9010-2547-881E-109048FA8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666" y="2640903"/>
                <a:ext cx="270459" cy="298415"/>
              </a:xfrm>
              <a:prstGeom prst="rect">
                <a:avLst/>
              </a:prstGeom>
              <a:blipFill>
                <a:blip r:embed="rId10"/>
                <a:stretch>
                  <a:fillRect l="-13636" r="-9091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C641AF9-D774-9445-89E6-AE8F60E4CDA6}"/>
              </a:ext>
            </a:extLst>
          </p:cNvPr>
          <p:cNvCxnSpPr>
            <a:cxnSpLocks/>
          </p:cNvCxnSpPr>
          <p:nvPr/>
        </p:nvCxnSpPr>
        <p:spPr>
          <a:xfrm flipH="1">
            <a:off x="5649852" y="3707211"/>
            <a:ext cx="1149010" cy="449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ADE8433-2861-5F42-B1B0-B04985AD9502}"/>
              </a:ext>
            </a:extLst>
          </p:cNvPr>
          <p:cNvSpPr txBox="1"/>
          <p:nvPr/>
        </p:nvSpPr>
        <p:spPr>
          <a:xfrm>
            <a:off x="1986977" y="6246016"/>
            <a:ext cx="10583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020AE61-283C-7746-AF6B-D7E47A5F5243}"/>
              </a:ext>
            </a:extLst>
          </p:cNvPr>
          <p:cNvSpPr txBox="1"/>
          <p:nvPr/>
        </p:nvSpPr>
        <p:spPr>
          <a:xfrm>
            <a:off x="5908643" y="6107516"/>
            <a:ext cx="10855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32809DB-6170-2C4D-8FEF-B65C61BC6784}"/>
                  </a:ext>
                </a:extLst>
              </p:cNvPr>
              <p:cNvSpPr txBox="1"/>
              <p:nvPr/>
            </p:nvSpPr>
            <p:spPr>
              <a:xfrm>
                <a:off x="9998209" y="1216106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32809DB-6170-2C4D-8FEF-B65C61BC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209" y="1216106"/>
                <a:ext cx="283026" cy="276999"/>
              </a:xfrm>
              <a:prstGeom prst="rect">
                <a:avLst/>
              </a:prstGeom>
              <a:blipFill>
                <a:blip r:embed="rId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riangle 159">
            <a:extLst>
              <a:ext uri="{FF2B5EF4-FFF2-40B4-BE49-F238E27FC236}">
                <a16:creationId xmlns:a16="http://schemas.microsoft.com/office/drawing/2014/main" id="{CBA41588-24F2-014A-BB8A-2DA4AE26820A}"/>
              </a:ext>
            </a:extLst>
          </p:cNvPr>
          <p:cNvSpPr/>
          <p:nvPr/>
        </p:nvSpPr>
        <p:spPr>
          <a:xfrm rot="3925230">
            <a:off x="10085364" y="2277205"/>
            <a:ext cx="1733274" cy="19042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1" name="Triangle 160">
            <a:extLst>
              <a:ext uri="{FF2B5EF4-FFF2-40B4-BE49-F238E27FC236}">
                <a16:creationId xmlns:a16="http://schemas.microsoft.com/office/drawing/2014/main" id="{122C0AAC-32FD-3B46-BE9D-7427B7F543DB}"/>
              </a:ext>
            </a:extLst>
          </p:cNvPr>
          <p:cNvSpPr/>
          <p:nvPr/>
        </p:nvSpPr>
        <p:spPr>
          <a:xfrm>
            <a:off x="9725686" y="925803"/>
            <a:ext cx="2078776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567267C6-D5E5-7B45-B0E5-4EC45ACD42B0}"/>
              </a:ext>
            </a:extLst>
          </p:cNvPr>
          <p:cNvSpPr/>
          <p:nvPr/>
        </p:nvSpPr>
        <p:spPr>
          <a:xfrm rot="1028129">
            <a:off x="10679417" y="2768088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EC76E50-0DD9-CC47-A06C-39A1235EEA25}"/>
              </a:ext>
            </a:extLst>
          </p:cNvPr>
          <p:cNvSpPr/>
          <p:nvPr/>
        </p:nvSpPr>
        <p:spPr>
          <a:xfrm rot="14759253">
            <a:off x="8348352" y="3044900"/>
            <a:ext cx="1733274" cy="1904215"/>
          </a:xfrm>
          <a:prstGeom prst="triangle">
            <a:avLst/>
          </a:prstGeom>
          <a:solidFill>
            <a:srgbClr val="CFE2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0BEB64-643B-224D-A836-9D1E6F26A51C}"/>
              </a:ext>
            </a:extLst>
          </p:cNvPr>
          <p:cNvSpPr/>
          <p:nvPr/>
        </p:nvSpPr>
        <p:spPr>
          <a:xfrm>
            <a:off x="11762618" y="2753761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6216E4F-F2C4-4846-9D58-833969E17F7E}"/>
              </a:ext>
            </a:extLst>
          </p:cNvPr>
          <p:cNvSpPr/>
          <p:nvPr/>
        </p:nvSpPr>
        <p:spPr>
          <a:xfrm>
            <a:off x="10330014" y="4314913"/>
            <a:ext cx="152514" cy="1525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96A2137-40AB-004A-AA77-B7462468B121}"/>
              </a:ext>
            </a:extLst>
          </p:cNvPr>
          <p:cNvSpPr/>
          <p:nvPr/>
        </p:nvSpPr>
        <p:spPr>
          <a:xfrm>
            <a:off x="9649429" y="275675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0727757-D42F-F446-9455-44B988F713F9}"/>
              </a:ext>
            </a:extLst>
          </p:cNvPr>
          <p:cNvSpPr/>
          <p:nvPr/>
        </p:nvSpPr>
        <p:spPr>
          <a:xfrm>
            <a:off x="10688817" y="89051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B858AD3-9C0E-2F4B-8B22-569A161F32FC}"/>
              </a:ext>
            </a:extLst>
          </p:cNvPr>
          <p:cNvSpPr/>
          <p:nvPr/>
        </p:nvSpPr>
        <p:spPr>
          <a:xfrm>
            <a:off x="8274540" y="4309215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28588B6-298A-C944-9F13-77EEE759D4AE}"/>
              </a:ext>
            </a:extLst>
          </p:cNvPr>
          <p:cNvSpPr/>
          <p:nvPr/>
        </p:nvSpPr>
        <p:spPr>
          <a:xfrm>
            <a:off x="12026588" y="4813006"/>
            <a:ext cx="152514" cy="15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C45BEF27-F962-8747-B5EA-823ED689763E}"/>
              </a:ext>
            </a:extLst>
          </p:cNvPr>
          <p:cNvSpPr/>
          <p:nvPr/>
        </p:nvSpPr>
        <p:spPr>
          <a:xfrm rot="11216647">
            <a:off x="10343998" y="4108787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BE1A0A0-03B2-E94C-9E5C-E8C624611459}"/>
                  </a:ext>
                </a:extLst>
              </p:cNvPr>
              <p:cNvSpPr txBox="1"/>
              <p:nvPr/>
            </p:nvSpPr>
            <p:spPr>
              <a:xfrm>
                <a:off x="10414079" y="381034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BE1A0A0-03B2-E94C-9E5C-E8C62461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79" y="3810348"/>
                <a:ext cx="166006" cy="276999"/>
              </a:xfrm>
              <a:prstGeom prst="rect">
                <a:avLst/>
              </a:prstGeom>
              <a:blipFill>
                <a:blip r:embed="rId11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851EA5B-32E2-3042-AA2C-94938E7F7104}"/>
              </a:ext>
            </a:extLst>
          </p:cNvPr>
          <p:cNvCxnSpPr>
            <a:cxnSpLocks/>
          </p:cNvCxnSpPr>
          <p:nvPr/>
        </p:nvCxnSpPr>
        <p:spPr>
          <a:xfrm flipH="1">
            <a:off x="10764186" y="2505283"/>
            <a:ext cx="1" cy="601543"/>
          </a:xfrm>
          <a:prstGeom prst="straightConnector1">
            <a:avLst/>
          </a:prstGeom>
          <a:ln w="38100">
            <a:solidFill>
              <a:schemeClr val="tx1">
                <a:alpha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172">
            <a:extLst>
              <a:ext uri="{FF2B5EF4-FFF2-40B4-BE49-F238E27FC236}">
                <a16:creationId xmlns:a16="http://schemas.microsoft.com/office/drawing/2014/main" id="{7E56BBC3-7DED-D342-82C2-7C3F5F34A039}"/>
              </a:ext>
            </a:extLst>
          </p:cNvPr>
          <p:cNvSpPr/>
          <p:nvPr/>
        </p:nvSpPr>
        <p:spPr>
          <a:xfrm rot="7488627">
            <a:off x="11470986" y="2666802"/>
            <a:ext cx="231895" cy="83408"/>
          </a:xfrm>
          <a:custGeom>
            <a:avLst/>
            <a:gdLst>
              <a:gd name="connsiteX0" fmla="*/ 0 w 690664"/>
              <a:gd name="connsiteY0" fmla="*/ 0 h 145914"/>
              <a:gd name="connsiteX1" fmla="*/ 379379 w 690664"/>
              <a:gd name="connsiteY1" fmla="*/ 145914 h 145914"/>
              <a:gd name="connsiteX2" fmla="*/ 690664 w 690664"/>
              <a:gd name="connsiteY2" fmla="*/ 0 h 1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4" h="145914">
                <a:moveTo>
                  <a:pt x="0" y="0"/>
                </a:moveTo>
                <a:cubicBezTo>
                  <a:pt x="132134" y="72957"/>
                  <a:pt x="264268" y="145914"/>
                  <a:pt x="379379" y="145914"/>
                </a:cubicBezTo>
                <a:cubicBezTo>
                  <a:pt x="494490" y="145914"/>
                  <a:pt x="638783" y="17834"/>
                  <a:pt x="6906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B44515-0CDA-B04B-899D-EEC704B616D0}"/>
                  </a:ext>
                </a:extLst>
              </p:cNvPr>
              <p:cNvSpPr txBox="1"/>
              <p:nvPr/>
            </p:nvSpPr>
            <p:spPr>
              <a:xfrm>
                <a:off x="11232155" y="2433357"/>
                <a:ext cx="27045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B44515-0CDA-B04B-899D-EEC704B61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155" y="2433357"/>
                <a:ext cx="270459" cy="298415"/>
              </a:xfrm>
              <a:prstGeom prst="rect">
                <a:avLst/>
              </a:prstGeom>
              <a:blipFill>
                <a:blip r:embed="rId6"/>
                <a:stretch>
                  <a:fillRect l="-13636" r="-9091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4D507A4C-CFA1-D946-B1E1-F8EB3CC7C4F9}"/>
              </a:ext>
            </a:extLst>
          </p:cNvPr>
          <p:cNvSpPr txBox="1"/>
          <p:nvPr/>
        </p:nvSpPr>
        <p:spPr>
          <a:xfrm>
            <a:off x="10037308" y="6154348"/>
            <a:ext cx="10855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N" dirty="0"/>
              <a:t>Topology_E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81647D-8215-DE48-A9A8-1ED647D5096F}"/>
                  </a:ext>
                </a:extLst>
              </p:cNvPr>
              <p:cNvSpPr txBox="1"/>
              <p:nvPr/>
            </p:nvSpPr>
            <p:spPr>
              <a:xfrm>
                <a:off x="1781869" y="-9510"/>
                <a:ext cx="838501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 –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Connectivity Encoder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81647D-8215-DE48-A9A8-1ED647D5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869" y="-9510"/>
                <a:ext cx="8385013" cy="830997"/>
              </a:xfrm>
              <a:prstGeom prst="rect">
                <a:avLst/>
              </a:prstGeom>
              <a:blipFill>
                <a:blip r:embed="rId1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62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81647D-8215-DE48-A9A8-1ED647D5096F}"/>
                  </a:ext>
                </a:extLst>
              </p:cNvPr>
              <p:cNvSpPr txBox="1"/>
              <p:nvPr/>
            </p:nvSpPr>
            <p:spPr>
              <a:xfrm>
                <a:off x="1781869" y="-9510"/>
                <a:ext cx="838501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Upper-Layer Encoding Algorithms </a:t>
                </a:r>
              </a:p>
              <a:p>
                <a:pPr algn="ctr"/>
                <a:r>
                  <a:rPr lang="en-US" sz="2400" dirty="0"/>
                  <a:t>Given a mesh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N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sz="2400" dirty="0"/>
                  <a:t> vertices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N" sz="2400" dirty="0"/>
                  <a:t> faces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81647D-8215-DE48-A9A8-1ED647D5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869" y="-9510"/>
                <a:ext cx="8385013" cy="830997"/>
              </a:xfrm>
              <a:prstGeom prst="rect">
                <a:avLst/>
              </a:prstGeom>
              <a:blipFill>
                <a:blip r:embed="rId2"/>
                <a:stretch>
                  <a:fillRect t="-606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be 1">
            <a:extLst>
              <a:ext uri="{FF2B5EF4-FFF2-40B4-BE49-F238E27FC236}">
                <a16:creationId xmlns:a16="http://schemas.microsoft.com/office/drawing/2014/main" id="{45A12401-3186-2B47-BCB1-ABF43703CBD5}"/>
              </a:ext>
            </a:extLst>
          </p:cNvPr>
          <p:cNvSpPr/>
          <p:nvPr/>
        </p:nvSpPr>
        <p:spPr>
          <a:xfrm>
            <a:off x="1396538" y="1620982"/>
            <a:ext cx="257695" cy="2410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C19A4DB7-63AD-B04A-9EB5-E351C8F5851F}"/>
              </a:ext>
            </a:extLst>
          </p:cNvPr>
          <p:cNvSpPr/>
          <p:nvPr/>
        </p:nvSpPr>
        <p:spPr>
          <a:xfrm>
            <a:off x="2164080" y="1620981"/>
            <a:ext cx="257695" cy="2410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43C86E07-36DB-6547-AF68-AFA94364339C}"/>
              </a:ext>
            </a:extLst>
          </p:cNvPr>
          <p:cNvSpPr/>
          <p:nvPr/>
        </p:nvSpPr>
        <p:spPr>
          <a:xfrm>
            <a:off x="2931622" y="1620980"/>
            <a:ext cx="257695" cy="2410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A548B1F9-9695-9845-8C6F-F047F152819D}"/>
              </a:ext>
            </a:extLst>
          </p:cNvPr>
          <p:cNvSpPr/>
          <p:nvPr/>
        </p:nvSpPr>
        <p:spPr>
          <a:xfrm>
            <a:off x="3699164" y="1620982"/>
            <a:ext cx="257695" cy="2410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34CCD66E-0E9C-074C-82C3-7672201DC358}"/>
              </a:ext>
            </a:extLst>
          </p:cNvPr>
          <p:cNvSpPr/>
          <p:nvPr/>
        </p:nvSpPr>
        <p:spPr>
          <a:xfrm>
            <a:off x="4466706" y="1620981"/>
            <a:ext cx="257695" cy="2410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F214F4D8-4FCF-A249-AEED-58795FF1D2D9}"/>
              </a:ext>
            </a:extLst>
          </p:cNvPr>
          <p:cNvSpPr/>
          <p:nvPr/>
        </p:nvSpPr>
        <p:spPr>
          <a:xfrm>
            <a:off x="5234248" y="1620980"/>
            <a:ext cx="257695" cy="24106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F8B97-CBEB-DD4E-B3C9-007476D4E97F}"/>
              </a:ext>
            </a:extLst>
          </p:cNvPr>
          <p:cNvSpPr txBox="1"/>
          <p:nvPr/>
        </p:nvSpPr>
        <p:spPr>
          <a:xfrm>
            <a:off x="305315" y="158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7698CB-5C15-A149-A1D7-250C8FCE7ADE}"/>
                  </a:ext>
                </a:extLst>
              </p:cNvPr>
              <p:cNvSpPr txBox="1"/>
              <p:nvPr/>
            </p:nvSpPr>
            <p:spPr>
              <a:xfrm>
                <a:off x="1347989" y="1123385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7698CB-5C15-A149-A1D7-250C8FCE7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89" y="1123385"/>
                <a:ext cx="4726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B19BD62-41F5-FB47-B5A2-58ECF0833250}"/>
                  </a:ext>
                </a:extLst>
              </p:cNvPr>
              <p:cNvSpPr txBox="1"/>
              <p:nvPr/>
            </p:nvSpPr>
            <p:spPr>
              <a:xfrm>
                <a:off x="2065076" y="112338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B19BD62-41F5-FB47-B5A2-58ECF0833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76" y="1123385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C5098E-00CD-C442-921B-4FDEEF500D29}"/>
                  </a:ext>
                </a:extLst>
              </p:cNvPr>
              <p:cNvSpPr txBox="1"/>
              <p:nvPr/>
            </p:nvSpPr>
            <p:spPr>
              <a:xfrm>
                <a:off x="2832618" y="112338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C5098E-00CD-C442-921B-4FDEEF50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618" y="1123385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5F21F57-07D4-F443-8F1A-DDC772C93415}"/>
                  </a:ext>
                </a:extLst>
              </p:cNvPr>
              <p:cNvSpPr txBox="1"/>
              <p:nvPr/>
            </p:nvSpPr>
            <p:spPr>
              <a:xfrm>
                <a:off x="3600160" y="112633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5F21F57-07D4-F443-8F1A-DDC772C93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0" y="1126338"/>
                <a:ext cx="4779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77A01B-6239-5147-8D46-973426EE25BE}"/>
                  </a:ext>
                </a:extLst>
              </p:cNvPr>
              <p:cNvSpPr txBox="1"/>
              <p:nvPr/>
            </p:nvSpPr>
            <p:spPr>
              <a:xfrm>
                <a:off x="4359238" y="112338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77A01B-6239-5147-8D46-973426EE2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238" y="1123385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CC6A6D-0EF0-1A4E-AAEB-B7CBC931380C}"/>
                  </a:ext>
                </a:extLst>
              </p:cNvPr>
              <p:cNvSpPr txBox="1"/>
              <p:nvPr/>
            </p:nvSpPr>
            <p:spPr>
              <a:xfrm>
                <a:off x="5135244" y="112338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CC6A6D-0EF0-1A4E-AAEB-B7CBC931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44" y="1123385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7026D7-4438-3043-AEFA-2CF705B4779C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607001" y="1771650"/>
            <a:ext cx="789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2E72C4-1E77-C649-9B9D-D45E699BDAE0}"/>
              </a:ext>
            </a:extLst>
          </p:cNvPr>
          <p:cNvCxnSpPr>
            <a:cxnSpLocks/>
            <a:stCxn id="2" idx="4"/>
            <a:endCxn id="66" idx="2"/>
          </p:cNvCxnSpPr>
          <p:nvPr/>
        </p:nvCxnSpPr>
        <p:spPr>
          <a:xfrm flipV="1">
            <a:off x="1593966" y="1771649"/>
            <a:ext cx="570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AB58C93-102B-184D-8E3F-9B63C973D6FF}"/>
              </a:ext>
            </a:extLst>
          </p:cNvPr>
          <p:cNvCxnSpPr>
            <a:cxnSpLocks/>
            <a:stCxn id="66" idx="4"/>
            <a:endCxn id="67" idx="2"/>
          </p:cNvCxnSpPr>
          <p:nvPr/>
        </p:nvCxnSpPr>
        <p:spPr>
          <a:xfrm flipV="1">
            <a:off x="2361508" y="1771648"/>
            <a:ext cx="570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2CCCB-24A5-D64E-8A3B-24F69D9BC0C8}"/>
              </a:ext>
            </a:extLst>
          </p:cNvPr>
          <p:cNvCxnSpPr>
            <a:cxnSpLocks/>
            <a:stCxn id="67" idx="4"/>
            <a:endCxn id="68" idx="2"/>
          </p:cNvCxnSpPr>
          <p:nvPr/>
        </p:nvCxnSpPr>
        <p:spPr>
          <a:xfrm>
            <a:off x="3129050" y="1771648"/>
            <a:ext cx="5701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D3E1AE1-3A3A-6E4E-8FB6-AA8A4C1BADE6}"/>
              </a:ext>
            </a:extLst>
          </p:cNvPr>
          <p:cNvCxnSpPr>
            <a:cxnSpLocks/>
            <a:stCxn id="68" idx="4"/>
            <a:endCxn id="69" idx="2"/>
          </p:cNvCxnSpPr>
          <p:nvPr/>
        </p:nvCxnSpPr>
        <p:spPr>
          <a:xfrm flipV="1">
            <a:off x="3896592" y="1771649"/>
            <a:ext cx="570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375DED-5994-7645-90E7-1BEC68A668D8}"/>
              </a:ext>
            </a:extLst>
          </p:cNvPr>
          <p:cNvCxnSpPr>
            <a:cxnSpLocks/>
            <a:stCxn id="69" idx="4"/>
            <a:endCxn id="70" idx="2"/>
          </p:cNvCxnSpPr>
          <p:nvPr/>
        </p:nvCxnSpPr>
        <p:spPr>
          <a:xfrm flipV="1">
            <a:off x="4664134" y="1771648"/>
            <a:ext cx="570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625B04B-EAB8-BA4B-9F31-88B5CF79C4F8}"/>
              </a:ext>
            </a:extLst>
          </p:cNvPr>
          <p:cNvSpPr/>
          <p:nvPr/>
        </p:nvSpPr>
        <p:spPr>
          <a:xfrm>
            <a:off x="1396538" y="2385753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3721107-D684-EC45-BDB0-12E1720D74F7}"/>
              </a:ext>
            </a:extLst>
          </p:cNvPr>
          <p:cNvSpPr/>
          <p:nvPr/>
        </p:nvSpPr>
        <p:spPr>
          <a:xfrm>
            <a:off x="2158624" y="2385753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841AF1E-757F-2A49-8C71-6DD7559115E3}"/>
              </a:ext>
            </a:extLst>
          </p:cNvPr>
          <p:cNvSpPr/>
          <p:nvPr/>
        </p:nvSpPr>
        <p:spPr>
          <a:xfrm>
            <a:off x="2938506" y="2385753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0E0C98D-7161-6042-8214-C50BA5D24937}"/>
              </a:ext>
            </a:extLst>
          </p:cNvPr>
          <p:cNvSpPr/>
          <p:nvPr/>
        </p:nvSpPr>
        <p:spPr>
          <a:xfrm>
            <a:off x="3679682" y="2385753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A4019E2-2692-5A48-BB81-F153207A5B91}"/>
              </a:ext>
            </a:extLst>
          </p:cNvPr>
          <p:cNvSpPr/>
          <p:nvPr/>
        </p:nvSpPr>
        <p:spPr>
          <a:xfrm>
            <a:off x="4420858" y="2393002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740FDA5-0DFA-4144-8CCF-5255DA3FC100}"/>
              </a:ext>
            </a:extLst>
          </p:cNvPr>
          <p:cNvSpPr/>
          <p:nvPr/>
        </p:nvSpPr>
        <p:spPr>
          <a:xfrm>
            <a:off x="5233077" y="2400251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D44E5B4-8A07-9049-8B71-13860CE39F45}"/>
              </a:ext>
            </a:extLst>
          </p:cNvPr>
          <p:cNvCxnSpPr>
            <a:cxnSpLocks/>
            <a:stCxn id="2" idx="3"/>
            <a:endCxn id="24" idx="0"/>
          </p:cNvCxnSpPr>
          <p:nvPr/>
        </p:nvCxnSpPr>
        <p:spPr>
          <a:xfrm>
            <a:off x="1495252" y="1862051"/>
            <a:ext cx="23249" cy="523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B61620-FA35-194D-A4D3-CF00EE2A9C87}"/>
              </a:ext>
            </a:extLst>
          </p:cNvPr>
          <p:cNvCxnSpPr>
            <a:cxnSpLocks/>
            <a:stCxn id="66" idx="3"/>
            <a:endCxn id="120" idx="0"/>
          </p:cNvCxnSpPr>
          <p:nvPr/>
        </p:nvCxnSpPr>
        <p:spPr>
          <a:xfrm>
            <a:off x="2262794" y="1862050"/>
            <a:ext cx="17793" cy="523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782B04-B4D6-7147-A819-3549F7762FB9}"/>
              </a:ext>
            </a:extLst>
          </p:cNvPr>
          <p:cNvCxnSpPr>
            <a:cxnSpLocks/>
            <a:stCxn id="67" idx="3"/>
            <a:endCxn id="121" idx="0"/>
          </p:cNvCxnSpPr>
          <p:nvPr/>
        </p:nvCxnSpPr>
        <p:spPr>
          <a:xfrm>
            <a:off x="3030336" y="1862049"/>
            <a:ext cx="30133" cy="523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1AA9664-2C85-A54D-AD98-BF96103F4C8F}"/>
              </a:ext>
            </a:extLst>
          </p:cNvPr>
          <p:cNvCxnSpPr>
            <a:cxnSpLocks/>
            <a:stCxn id="68" idx="3"/>
            <a:endCxn id="122" idx="0"/>
          </p:cNvCxnSpPr>
          <p:nvPr/>
        </p:nvCxnSpPr>
        <p:spPr>
          <a:xfrm>
            <a:off x="3797878" y="1862051"/>
            <a:ext cx="3767" cy="523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6382774-A043-6148-BCF7-6F7E7D7011C0}"/>
              </a:ext>
            </a:extLst>
          </p:cNvPr>
          <p:cNvCxnSpPr>
            <a:cxnSpLocks/>
            <a:stCxn id="69" idx="3"/>
            <a:endCxn id="123" idx="0"/>
          </p:cNvCxnSpPr>
          <p:nvPr/>
        </p:nvCxnSpPr>
        <p:spPr>
          <a:xfrm flipH="1">
            <a:off x="4542821" y="1862050"/>
            <a:ext cx="22599" cy="530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88F268D-3E45-6D41-8131-E2CAE1A465C1}"/>
              </a:ext>
            </a:extLst>
          </p:cNvPr>
          <p:cNvCxnSpPr>
            <a:cxnSpLocks/>
            <a:stCxn id="70" idx="3"/>
            <a:endCxn id="124" idx="0"/>
          </p:cNvCxnSpPr>
          <p:nvPr/>
        </p:nvCxnSpPr>
        <p:spPr>
          <a:xfrm>
            <a:off x="5332962" y="1862049"/>
            <a:ext cx="22078" cy="538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B91465A-6376-944C-B962-439E1472CAF1}"/>
                  </a:ext>
                </a:extLst>
              </p:cNvPr>
              <p:cNvSpPr txBox="1"/>
              <p:nvPr/>
            </p:nvSpPr>
            <p:spPr>
              <a:xfrm>
                <a:off x="1309371" y="2634045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B91465A-6376-944C-B962-439E1472C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71" y="2634045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F63FB65-D139-F94F-A22A-7986BE90DCC0}"/>
                  </a:ext>
                </a:extLst>
              </p:cNvPr>
              <p:cNvSpPr txBox="1"/>
              <p:nvPr/>
            </p:nvSpPr>
            <p:spPr>
              <a:xfrm>
                <a:off x="2062543" y="263551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F63FB65-D139-F94F-A22A-7986BE90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43" y="2635518"/>
                <a:ext cx="4660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19E7EDF-1778-8A42-B7A6-91553310B58B}"/>
                  </a:ext>
                </a:extLst>
              </p:cNvPr>
              <p:cNvSpPr txBox="1"/>
              <p:nvPr/>
            </p:nvSpPr>
            <p:spPr>
              <a:xfrm>
                <a:off x="2838548" y="263404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19E7EDF-1778-8A42-B7A6-91553310B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48" y="2634045"/>
                <a:ext cx="4660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10736B6-B8DD-264C-8323-DA1D3BF8BC2E}"/>
                  </a:ext>
                </a:extLst>
              </p:cNvPr>
              <p:cNvSpPr txBox="1"/>
              <p:nvPr/>
            </p:nvSpPr>
            <p:spPr>
              <a:xfrm>
                <a:off x="3569722" y="263404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10736B6-B8DD-264C-8323-DA1D3BF8B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722" y="2634045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7092A71-E0BC-A24B-9DED-101821046811}"/>
                  </a:ext>
                </a:extLst>
              </p:cNvPr>
              <p:cNvSpPr txBox="1"/>
              <p:nvPr/>
            </p:nvSpPr>
            <p:spPr>
              <a:xfrm>
                <a:off x="4332375" y="263404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7092A71-E0BC-A24B-9DED-10182104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375" y="2634045"/>
                <a:ext cx="4660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949690-F726-A849-BCAF-5BF24329D85D}"/>
                  </a:ext>
                </a:extLst>
              </p:cNvPr>
              <p:cNvSpPr txBox="1"/>
              <p:nvPr/>
            </p:nvSpPr>
            <p:spPr>
              <a:xfrm>
                <a:off x="5141174" y="2621506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0949690-F726-A849-BCAF-5BF24329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174" y="2621506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19D3DA-66EA-754F-9413-4E5F1FC9A747}"/>
                  </a:ext>
                </a:extLst>
              </p:cNvPr>
              <p:cNvSpPr txBox="1"/>
              <p:nvPr/>
            </p:nvSpPr>
            <p:spPr>
              <a:xfrm>
                <a:off x="7253418" y="1354217"/>
                <a:ext cx="294965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N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CN" dirty="0"/>
              </a:p>
              <a:p>
                <a:r>
                  <a:rPr lang="en-CN" dirty="0"/>
                  <a:t>Differential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endParaRPr lang="en-CN" dirty="0"/>
              </a:p>
              <a:p>
                <a:r>
                  <a:rPr lang="en-US" dirty="0"/>
                  <a:t>W</a:t>
                </a:r>
                <a:r>
                  <a:rPr lang="en-CN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19D3DA-66EA-754F-9413-4E5F1FC9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418" y="1354217"/>
                <a:ext cx="2949654" cy="830997"/>
              </a:xfrm>
              <a:prstGeom prst="rect">
                <a:avLst/>
              </a:prstGeom>
              <a:blipFill>
                <a:blip r:embed="rId13"/>
                <a:stretch>
                  <a:fillRect l="-5150" t="-9091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522949D5-458B-1748-9AB5-B37E45C5107B}"/>
              </a:ext>
            </a:extLst>
          </p:cNvPr>
          <p:cNvSpPr/>
          <p:nvPr/>
        </p:nvSpPr>
        <p:spPr>
          <a:xfrm>
            <a:off x="1599089" y="3542615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206AB3C-EF09-744D-B4B5-E4EE1CC33BAB}"/>
              </a:ext>
            </a:extLst>
          </p:cNvPr>
          <p:cNvSpPr/>
          <p:nvPr/>
        </p:nvSpPr>
        <p:spPr>
          <a:xfrm>
            <a:off x="1599089" y="4239492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6A6D959-6B37-054F-B688-42C439527F46}"/>
              </a:ext>
            </a:extLst>
          </p:cNvPr>
          <p:cNvSpPr/>
          <p:nvPr/>
        </p:nvSpPr>
        <p:spPr>
          <a:xfrm>
            <a:off x="1599089" y="4969973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040DF78-ABB5-0E47-9E52-B4344FC359A0}"/>
              </a:ext>
            </a:extLst>
          </p:cNvPr>
          <p:cNvSpPr/>
          <p:nvPr/>
        </p:nvSpPr>
        <p:spPr>
          <a:xfrm>
            <a:off x="1599089" y="5621949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052DA09-E368-6643-AAD3-6B47229F0286}"/>
              </a:ext>
            </a:extLst>
          </p:cNvPr>
          <p:cNvSpPr/>
          <p:nvPr/>
        </p:nvSpPr>
        <p:spPr>
          <a:xfrm>
            <a:off x="1599089" y="6341220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710C41-8D0C-1145-AD4B-124E88F254D4}"/>
              </a:ext>
            </a:extLst>
          </p:cNvPr>
          <p:cNvCxnSpPr>
            <a:cxnSpLocks/>
            <a:stCxn id="137" idx="4"/>
            <a:endCxn id="177" idx="0"/>
          </p:cNvCxnSpPr>
          <p:nvPr/>
        </p:nvCxnSpPr>
        <p:spPr>
          <a:xfrm>
            <a:off x="1721052" y="3775371"/>
            <a:ext cx="0" cy="464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CFCBDB58-957D-A84E-AFFB-73043634E963}"/>
              </a:ext>
            </a:extLst>
          </p:cNvPr>
          <p:cNvSpPr/>
          <p:nvPr/>
        </p:nvSpPr>
        <p:spPr>
          <a:xfrm>
            <a:off x="2325847" y="4969973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82B1DC36-CA04-7049-A713-F4617BA6816C}"/>
              </a:ext>
            </a:extLst>
          </p:cNvPr>
          <p:cNvSpPr/>
          <p:nvPr/>
        </p:nvSpPr>
        <p:spPr>
          <a:xfrm>
            <a:off x="2325847" y="5618237"/>
            <a:ext cx="243926" cy="232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82976D9-3FB5-A448-9E73-438626ABA351}"/>
              </a:ext>
            </a:extLst>
          </p:cNvPr>
          <p:cNvCxnSpPr>
            <a:cxnSpLocks/>
            <a:stCxn id="177" idx="4"/>
            <a:endCxn id="178" idx="0"/>
          </p:cNvCxnSpPr>
          <p:nvPr/>
        </p:nvCxnSpPr>
        <p:spPr>
          <a:xfrm>
            <a:off x="1721052" y="4472248"/>
            <a:ext cx="0" cy="497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A4BC630-13D5-8647-BA30-78A2D6638248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>
          <a:xfrm>
            <a:off x="1721052" y="5202729"/>
            <a:ext cx="0" cy="419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D7E16A-3824-2844-915D-E27BF25D3DD8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1721052" y="5854705"/>
            <a:ext cx="0" cy="486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D06A4D-09A3-EA46-81B8-52831989069C}"/>
              </a:ext>
            </a:extLst>
          </p:cNvPr>
          <p:cNvCxnSpPr>
            <a:cxnSpLocks/>
            <a:stCxn id="177" idx="5"/>
            <a:endCxn id="183" idx="0"/>
          </p:cNvCxnSpPr>
          <p:nvPr/>
        </p:nvCxnSpPr>
        <p:spPr>
          <a:xfrm>
            <a:off x="1807293" y="4438162"/>
            <a:ext cx="640517" cy="531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ED2701A-74B8-B042-B11A-40CA4B5D1E52}"/>
              </a:ext>
            </a:extLst>
          </p:cNvPr>
          <p:cNvCxnSpPr>
            <a:cxnSpLocks/>
            <a:stCxn id="183" idx="4"/>
            <a:endCxn id="184" idx="0"/>
          </p:cNvCxnSpPr>
          <p:nvPr/>
        </p:nvCxnSpPr>
        <p:spPr>
          <a:xfrm>
            <a:off x="2447810" y="5202729"/>
            <a:ext cx="0" cy="415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CD7E5EE-464D-B240-BA7B-9CFDF3D914CA}"/>
              </a:ext>
            </a:extLst>
          </p:cNvPr>
          <p:cNvSpPr txBox="1"/>
          <p:nvPr/>
        </p:nvSpPr>
        <p:spPr>
          <a:xfrm>
            <a:off x="1896635" y="3691268"/>
            <a:ext cx="1234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F7B5C-4ABB-D64A-8BAB-3EA864AA0BCE}"/>
              </a:ext>
            </a:extLst>
          </p:cNvPr>
          <p:cNvSpPr txBox="1"/>
          <p:nvPr/>
        </p:nvSpPr>
        <p:spPr>
          <a:xfrm>
            <a:off x="1955229" y="4151499"/>
            <a:ext cx="105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E10BE9F-94BC-774C-BE28-48E784540253}"/>
              </a:ext>
            </a:extLst>
          </p:cNvPr>
          <p:cNvSpPr txBox="1"/>
          <p:nvPr/>
        </p:nvSpPr>
        <p:spPr>
          <a:xfrm>
            <a:off x="2646565" y="5574625"/>
            <a:ext cx="1122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51CD42B-B781-6741-BE28-9114DC341722}"/>
              </a:ext>
            </a:extLst>
          </p:cNvPr>
          <p:cNvSpPr txBox="1"/>
          <p:nvPr/>
        </p:nvSpPr>
        <p:spPr>
          <a:xfrm>
            <a:off x="2659084" y="4947851"/>
            <a:ext cx="5257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C/R/L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CFD42B1-B0F8-BE44-AA80-4D19E515E592}"/>
              </a:ext>
            </a:extLst>
          </p:cNvPr>
          <p:cNvSpPr txBox="1"/>
          <p:nvPr/>
        </p:nvSpPr>
        <p:spPr>
          <a:xfrm>
            <a:off x="1117642" y="4925730"/>
            <a:ext cx="5257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C/R/L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B61F1E-D1FD-C743-807E-38E96130DCA8}"/>
              </a:ext>
            </a:extLst>
          </p:cNvPr>
          <p:cNvSpPr txBox="1"/>
          <p:nvPr/>
        </p:nvSpPr>
        <p:spPr>
          <a:xfrm>
            <a:off x="1069229" y="5573994"/>
            <a:ext cx="5257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C/R/L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33EB85E-F41B-5848-9BAC-278423D342D8}"/>
              </a:ext>
            </a:extLst>
          </p:cNvPr>
          <p:cNvSpPr txBox="1"/>
          <p:nvPr/>
        </p:nvSpPr>
        <p:spPr>
          <a:xfrm>
            <a:off x="1197161" y="6295810"/>
            <a:ext cx="1122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N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D8409BF-F457-4B49-B6B2-FAFEAC483D39}"/>
                  </a:ext>
                </a:extLst>
              </p:cNvPr>
              <p:cNvSpPr txBox="1"/>
              <p:nvPr/>
            </p:nvSpPr>
            <p:spPr>
              <a:xfrm>
                <a:off x="5233077" y="3647106"/>
                <a:ext cx="503682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N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CN" dirty="0"/>
              </a:p>
              <a:p>
                <a:r>
                  <a:rPr lang="en-CN" dirty="0"/>
                  <a:t>DFS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CN" dirty="0"/>
              </a:p>
              <a:p>
                <a:r>
                  <a:rPr lang="en-US" dirty="0"/>
                  <a:t>W</a:t>
                </a:r>
                <a:r>
                  <a:rPr lang="en-CN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CN" dirty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3∗4</m:t>
                    </m:r>
                  </m:oMath>
                </a14:m>
                <a:r>
                  <a:rPr lang="en-CN" dirty="0"/>
                  <a:t> bytes,</a:t>
                </a:r>
              </a:p>
              <a:p>
                <a:r>
                  <a:rPr lang="en-US" b="0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N" dirty="0"/>
                  <a:t> takes 3 bits.</a:t>
                </a:r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D8409BF-F457-4B49-B6B2-FAFEAC48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077" y="3647106"/>
                <a:ext cx="5036828" cy="1107996"/>
              </a:xfrm>
              <a:prstGeom prst="rect">
                <a:avLst/>
              </a:prstGeom>
              <a:blipFill>
                <a:blip r:embed="rId14"/>
                <a:stretch>
                  <a:fillRect l="-2764" t="-6818" b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58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797</Words>
  <Application>Microsoft Macintosh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Draco: 3D Data Compression</vt:lpstr>
      <vt:lpstr>Problem</vt:lpstr>
      <vt:lpstr>Draco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Experiment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Xingyu [Student]</dc:creator>
  <cp:lastModifiedBy>ZHU, Xingyu [Student]</cp:lastModifiedBy>
  <cp:revision>2063</cp:revision>
  <dcterms:created xsi:type="dcterms:W3CDTF">2021-11-26T11:13:59Z</dcterms:created>
  <dcterms:modified xsi:type="dcterms:W3CDTF">2023-04-20T06:24:06Z</dcterms:modified>
</cp:coreProperties>
</file>