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0" r:id="rId3"/>
    <p:sldId id="270" r:id="rId4"/>
    <p:sldId id="268" r:id="rId5"/>
    <p:sldId id="266" r:id="rId6"/>
    <p:sldId id="269" r:id="rId7"/>
    <p:sldId id="259" r:id="rId8"/>
    <p:sldId id="261" r:id="rId9"/>
    <p:sldId id="262" r:id="rId10"/>
    <p:sldId id="263" r:id="rId11"/>
    <p:sldId id="264" r:id="rId12"/>
    <p:sldId id="272" r:id="rId13"/>
    <p:sldId id="288" r:id="rId14"/>
    <p:sldId id="287" r:id="rId15"/>
    <p:sldId id="290" r:id="rId16"/>
    <p:sldId id="291" r:id="rId17"/>
    <p:sldId id="292" r:id="rId18"/>
    <p:sldId id="285" r:id="rId19"/>
    <p:sldId id="283" r:id="rId20"/>
    <p:sldId id="273" r:id="rId21"/>
    <p:sldId id="284" r:id="rId22"/>
    <p:sldId id="274" r:id="rId23"/>
    <p:sldId id="275" r:id="rId24"/>
    <p:sldId id="276" r:id="rId25"/>
    <p:sldId id="277" r:id="rId26"/>
    <p:sldId id="278" r:id="rId27"/>
    <p:sldId id="279" r:id="rId28"/>
    <p:sldId id="280" r:id="rId29"/>
    <p:sldId id="281" r:id="rId30"/>
    <p:sldId id="282" r:id="rId31"/>
    <p:sldId id="293"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D0D7D9"/>
    <a:srgbClr val="A8B3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90A29-B0E2-4FED-AAA3-704F216F478A}" v="2068" dt="2023-08-26T16:33:00.192"/>
    <p1510:client id="{21720ED2-EFFC-48D8-A567-13BD118444E2}" v="2675" dt="2023-08-27T11:01:02.327"/>
    <p1510:client id="{24E88F13-831B-4CCC-ACEA-DD86CA7BE2EB}" v="161" dt="2023-08-28T15:37:03.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DF426C-22E6-46B2-AD2A-786F061B89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672F86-6908-431B-991A-1ADA0B18E9B6}">
      <dgm:prSet/>
      <dgm:spPr/>
      <dgm:t>
        <a:bodyPr/>
        <a:lstStyle/>
        <a:p>
          <a:pPr>
            <a:lnSpc>
              <a:spcPct val="100000"/>
            </a:lnSpc>
          </a:pPr>
          <a:r>
            <a:rPr lang="en-US" dirty="0"/>
            <a:t>The primary target </a:t>
          </a:r>
          <a:r>
            <a:rPr lang="en-US" dirty="0">
              <a:latin typeface="Goudy Old Style"/>
            </a:rPr>
            <a:t>for</a:t>
          </a:r>
          <a:r>
            <a:rPr lang="en-US" dirty="0"/>
            <a:t> this software would be the Educational Institutes as students are the most emotionally vulnerable. They need extra care and support throughout their journey of self-development.</a:t>
          </a:r>
        </a:p>
      </dgm:t>
    </dgm:pt>
    <dgm:pt modelId="{8977F11B-D2E9-4D0E-A447-82D192DA4687}" type="parTrans" cxnId="{9D145DA6-686E-44C7-A305-D4B5A659217F}">
      <dgm:prSet/>
      <dgm:spPr/>
      <dgm:t>
        <a:bodyPr/>
        <a:lstStyle/>
        <a:p>
          <a:endParaRPr lang="en-US"/>
        </a:p>
      </dgm:t>
    </dgm:pt>
    <dgm:pt modelId="{4435E754-E9D2-4DD1-9D89-21E2F75DD858}" type="sibTrans" cxnId="{9D145DA6-686E-44C7-A305-D4B5A659217F}">
      <dgm:prSet/>
      <dgm:spPr/>
      <dgm:t>
        <a:bodyPr/>
        <a:lstStyle/>
        <a:p>
          <a:endParaRPr lang="en-US"/>
        </a:p>
      </dgm:t>
    </dgm:pt>
    <dgm:pt modelId="{961D4CBE-F03A-44CC-9D40-D2D1A96410D4}">
      <dgm:prSet/>
      <dgm:spPr/>
      <dgm:t>
        <a:bodyPr/>
        <a:lstStyle/>
        <a:p>
          <a:pPr>
            <a:lnSpc>
              <a:spcPct val="100000"/>
            </a:lnSpc>
          </a:pPr>
          <a:r>
            <a:rPr lang="en-US" dirty="0"/>
            <a:t>Educational institutes that prioritize emotional well-being can develop a positive reputation amongst parents, students, and the wider community. This reputation can attract more students and enhance the institution's value &amp; respect which would ultimately lead to long-term sustainability &amp; relevance and also influence other institutions to take the same steps to stay as a viable option amongst parents and students.</a:t>
          </a:r>
        </a:p>
      </dgm:t>
    </dgm:pt>
    <dgm:pt modelId="{C803D820-B816-4564-9A1F-0B3632C3477D}" type="parTrans" cxnId="{5C7D1FFE-DA50-49AF-8DB2-35158A2B0FA5}">
      <dgm:prSet/>
      <dgm:spPr/>
      <dgm:t>
        <a:bodyPr/>
        <a:lstStyle/>
        <a:p>
          <a:endParaRPr lang="en-US"/>
        </a:p>
      </dgm:t>
    </dgm:pt>
    <dgm:pt modelId="{5EB706E4-B94B-41A6-8FBF-DFFC4D592DFA}" type="sibTrans" cxnId="{5C7D1FFE-DA50-49AF-8DB2-35158A2B0FA5}">
      <dgm:prSet/>
      <dgm:spPr/>
      <dgm:t>
        <a:bodyPr/>
        <a:lstStyle/>
        <a:p>
          <a:endParaRPr lang="en-US"/>
        </a:p>
      </dgm:t>
    </dgm:pt>
    <dgm:pt modelId="{EA487601-7379-4C16-A87E-2AF19ADD6A20}">
      <dgm:prSet/>
      <dgm:spPr/>
      <dgm:t>
        <a:bodyPr/>
        <a:lstStyle/>
        <a:p>
          <a:pPr>
            <a:lnSpc>
              <a:spcPct val="100000"/>
            </a:lnSpc>
          </a:pPr>
          <a:r>
            <a:rPr lang="en-US" dirty="0"/>
            <a:t>This would also count as free marketing for the software.</a:t>
          </a:r>
        </a:p>
      </dgm:t>
    </dgm:pt>
    <dgm:pt modelId="{1546C40C-917B-4628-A3E8-ABEF4E98C192}" type="parTrans" cxnId="{92ABC22C-E09B-4D0C-A944-4468D3D8AF99}">
      <dgm:prSet/>
      <dgm:spPr/>
      <dgm:t>
        <a:bodyPr/>
        <a:lstStyle/>
        <a:p>
          <a:endParaRPr lang="en-US"/>
        </a:p>
      </dgm:t>
    </dgm:pt>
    <dgm:pt modelId="{02968C5F-87BE-47BA-B212-86F64C9E05A3}" type="sibTrans" cxnId="{92ABC22C-E09B-4D0C-A944-4468D3D8AF99}">
      <dgm:prSet/>
      <dgm:spPr/>
      <dgm:t>
        <a:bodyPr/>
        <a:lstStyle/>
        <a:p>
          <a:endParaRPr lang="en-US"/>
        </a:p>
      </dgm:t>
    </dgm:pt>
    <dgm:pt modelId="{4ECB5502-8389-4E5F-83E2-3D4D4D01C053}" type="pres">
      <dgm:prSet presAssocID="{B2DF426C-22E6-46B2-AD2A-786F061B89E1}" presName="root" presStyleCnt="0">
        <dgm:presLayoutVars>
          <dgm:dir/>
          <dgm:resizeHandles val="exact"/>
        </dgm:presLayoutVars>
      </dgm:prSet>
      <dgm:spPr/>
    </dgm:pt>
    <dgm:pt modelId="{BA5D252A-9559-41EF-AE3B-C48EF486524F}" type="pres">
      <dgm:prSet presAssocID="{4C672F86-6908-431B-991A-1ADA0B18E9B6}" presName="compNode" presStyleCnt="0"/>
      <dgm:spPr/>
    </dgm:pt>
    <dgm:pt modelId="{7C356DF4-F23B-421C-B220-CC1A19A4633C}" type="pres">
      <dgm:prSet presAssocID="{4C672F86-6908-431B-991A-1ADA0B18E9B6}" presName="bgRect" presStyleLbl="bgShp" presStyleIdx="0" presStyleCnt="3"/>
      <dgm:spPr/>
    </dgm:pt>
    <dgm:pt modelId="{4D95F045-D966-4406-8C2C-3C5DF7A5BF3E}" type="pres">
      <dgm:prSet presAssocID="{4C672F86-6908-431B-991A-1ADA0B18E9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20B3B3E7-3FD1-4F28-AEFD-D6E545D6A25C}" type="pres">
      <dgm:prSet presAssocID="{4C672F86-6908-431B-991A-1ADA0B18E9B6}" presName="spaceRect" presStyleCnt="0"/>
      <dgm:spPr/>
    </dgm:pt>
    <dgm:pt modelId="{A7D4F333-B411-4620-A1E1-677938E6B09C}" type="pres">
      <dgm:prSet presAssocID="{4C672F86-6908-431B-991A-1ADA0B18E9B6}" presName="parTx" presStyleLbl="revTx" presStyleIdx="0" presStyleCnt="3">
        <dgm:presLayoutVars>
          <dgm:chMax val="0"/>
          <dgm:chPref val="0"/>
        </dgm:presLayoutVars>
      </dgm:prSet>
      <dgm:spPr/>
    </dgm:pt>
    <dgm:pt modelId="{5194DCA9-0F91-4755-A3EC-F50DD13D177F}" type="pres">
      <dgm:prSet presAssocID="{4435E754-E9D2-4DD1-9D89-21E2F75DD858}" presName="sibTrans" presStyleCnt="0"/>
      <dgm:spPr/>
    </dgm:pt>
    <dgm:pt modelId="{1A4CE1A6-0D17-42D8-A205-32BC7A630936}" type="pres">
      <dgm:prSet presAssocID="{961D4CBE-F03A-44CC-9D40-D2D1A96410D4}" presName="compNode" presStyleCnt="0"/>
      <dgm:spPr/>
    </dgm:pt>
    <dgm:pt modelId="{1EAAE56E-75C5-4257-8E51-29D9D84A9F23}" type="pres">
      <dgm:prSet presAssocID="{961D4CBE-F03A-44CC-9D40-D2D1A96410D4}" presName="bgRect" presStyleLbl="bgShp" presStyleIdx="1" presStyleCnt="3"/>
      <dgm:spPr/>
    </dgm:pt>
    <dgm:pt modelId="{EA009222-2B2F-4AC4-8F7F-E80C9347933D}" type="pres">
      <dgm:prSet presAssocID="{961D4CBE-F03A-44CC-9D40-D2D1A96410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hoolhouse"/>
        </a:ext>
      </dgm:extLst>
    </dgm:pt>
    <dgm:pt modelId="{15D5B138-5710-4CB4-B30F-4DFAEFAD8865}" type="pres">
      <dgm:prSet presAssocID="{961D4CBE-F03A-44CC-9D40-D2D1A96410D4}" presName="spaceRect" presStyleCnt="0"/>
      <dgm:spPr/>
    </dgm:pt>
    <dgm:pt modelId="{89A4697B-A513-4C7F-98D2-3A3DE5005904}" type="pres">
      <dgm:prSet presAssocID="{961D4CBE-F03A-44CC-9D40-D2D1A96410D4}" presName="parTx" presStyleLbl="revTx" presStyleIdx="1" presStyleCnt="3">
        <dgm:presLayoutVars>
          <dgm:chMax val="0"/>
          <dgm:chPref val="0"/>
        </dgm:presLayoutVars>
      </dgm:prSet>
      <dgm:spPr/>
    </dgm:pt>
    <dgm:pt modelId="{3067B275-49E8-49B8-AF58-49C5E59A903F}" type="pres">
      <dgm:prSet presAssocID="{5EB706E4-B94B-41A6-8FBF-DFFC4D592DFA}" presName="sibTrans" presStyleCnt="0"/>
      <dgm:spPr/>
    </dgm:pt>
    <dgm:pt modelId="{221644EA-3924-4083-9D29-FB6445156169}" type="pres">
      <dgm:prSet presAssocID="{EA487601-7379-4C16-A87E-2AF19ADD6A20}" presName="compNode" presStyleCnt="0"/>
      <dgm:spPr/>
    </dgm:pt>
    <dgm:pt modelId="{0E88401F-5B5F-41D9-A5B6-E81B01FB54DE}" type="pres">
      <dgm:prSet presAssocID="{EA487601-7379-4C16-A87E-2AF19ADD6A20}" presName="bgRect" presStyleLbl="bgShp" presStyleIdx="2" presStyleCnt="3"/>
      <dgm:spPr/>
    </dgm:pt>
    <dgm:pt modelId="{6D354539-F5BD-4FE2-AAFC-0CAA70D8B595}" type="pres">
      <dgm:prSet presAssocID="{EA487601-7379-4C16-A87E-2AF19ADD6A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gaphone"/>
        </a:ext>
      </dgm:extLst>
    </dgm:pt>
    <dgm:pt modelId="{E7DC2A42-69F9-41CA-B801-4A1F94633675}" type="pres">
      <dgm:prSet presAssocID="{EA487601-7379-4C16-A87E-2AF19ADD6A20}" presName="spaceRect" presStyleCnt="0"/>
      <dgm:spPr/>
    </dgm:pt>
    <dgm:pt modelId="{A071D0DD-922C-4B18-A36B-2F008769D9E0}" type="pres">
      <dgm:prSet presAssocID="{EA487601-7379-4C16-A87E-2AF19ADD6A20}" presName="parTx" presStyleLbl="revTx" presStyleIdx="2" presStyleCnt="3">
        <dgm:presLayoutVars>
          <dgm:chMax val="0"/>
          <dgm:chPref val="0"/>
        </dgm:presLayoutVars>
      </dgm:prSet>
      <dgm:spPr/>
    </dgm:pt>
  </dgm:ptLst>
  <dgm:cxnLst>
    <dgm:cxn modelId="{A658680F-B169-4E10-8381-77940595B609}" type="presOf" srcId="{4C672F86-6908-431B-991A-1ADA0B18E9B6}" destId="{A7D4F333-B411-4620-A1E1-677938E6B09C}" srcOrd="0" destOrd="0" presId="urn:microsoft.com/office/officeart/2018/2/layout/IconVerticalSolidList"/>
    <dgm:cxn modelId="{B58D4C2B-A524-4677-8EBC-5E1E07D57816}" type="presOf" srcId="{EA487601-7379-4C16-A87E-2AF19ADD6A20}" destId="{A071D0DD-922C-4B18-A36B-2F008769D9E0}" srcOrd="0" destOrd="0" presId="urn:microsoft.com/office/officeart/2018/2/layout/IconVerticalSolidList"/>
    <dgm:cxn modelId="{92ABC22C-E09B-4D0C-A944-4468D3D8AF99}" srcId="{B2DF426C-22E6-46B2-AD2A-786F061B89E1}" destId="{EA487601-7379-4C16-A87E-2AF19ADD6A20}" srcOrd="2" destOrd="0" parTransId="{1546C40C-917B-4628-A3E8-ABEF4E98C192}" sibTransId="{02968C5F-87BE-47BA-B212-86F64C9E05A3}"/>
    <dgm:cxn modelId="{9D145DA6-686E-44C7-A305-D4B5A659217F}" srcId="{B2DF426C-22E6-46B2-AD2A-786F061B89E1}" destId="{4C672F86-6908-431B-991A-1ADA0B18E9B6}" srcOrd="0" destOrd="0" parTransId="{8977F11B-D2E9-4D0E-A447-82D192DA4687}" sibTransId="{4435E754-E9D2-4DD1-9D89-21E2F75DD858}"/>
    <dgm:cxn modelId="{6CB1ABA6-813E-4404-B6A2-5F9C5E41D890}" type="presOf" srcId="{961D4CBE-F03A-44CC-9D40-D2D1A96410D4}" destId="{89A4697B-A513-4C7F-98D2-3A3DE5005904}" srcOrd="0" destOrd="0" presId="urn:microsoft.com/office/officeart/2018/2/layout/IconVerticalSolidList"/>
    <dgm:cxn modelId="{2689AFE4-5E38-41C9-8F93-144AB66F926B}" type="presOf" srcId="{B2DF426C-22E6-46B2-AD2A-786F061B89E1}" destId="{4ECB5502-8389-4E5F-83E2-3D4D4D01C053}" srcOrd="0" destOrd="0" presId="urn:microsoft.com/office/officeart/2018/2/layout/IconVerticalSolidList"/>
    <dgm:cxn modelId="{5C7D1FFE-DA50-49AF-8DB2-35158A2B0FA5}" srcId="{B2DF426C-22E6-46B2-AD2A-786F061B89E1}" destId="{961D4CBE-F03A-44CC-9D40-D2D1A96410D4}" srcOrd="1" destOrd="0" parTransId="{C803D820-B816-4564-9A1F-0B3632C3477D}" sibTransId="{5EB706E4-B94B-41A6-8FBF-DFFC4D592DFA}"/>
    <dgm:cxn modelId="{0A243E29-272F-4E95-BC30-764C95A9B6E8}" type="presParOf" srcId="{4ECB5502-8389-4E5F-83E2-3D4D4D01C053}" destId="{BA5D252A-9559-41EF-AE3B-C48EF486524F}" srcOrd="0" destOrd="0" presId="urn:microsoft.com/office/officeart/2018/2/layout/IconVerticalSolidList"/>
    <dgm:cxn modelId="{492653F6-9AD4-4A9B-8466-F825739AE1FF}" type="presParOf" srcId="{BA5D252A-9559-41EF-AE3B-C48EF486524F}" destId="{7C356DF4-F23B-421C-B220-CC1A19A4633C}" srcOrd="0" destOrd="0" presId="urn:microsoft.com/office/officeart/2018/2/layout/IconVerticalSolidList"/>
    <dgm:cxn modelId="{A1699FBA-A48C-4018-ABB5-CCBF38C35503}" type="presParOf" srcId="{BA5D252A-9559-41EF-AE3B-C48EF486524F}" destId="{4D95F045-D966-4406-8C2C-3C5DF7A5BF3E}" srcOrd="1" destOrd="0" presId="urn:microsoft.com/office/officeart/2018/2/layout/IconVerticalSolidList"/>
    <dgm:cxn modelId="{6B40AF95-4017-44B6-BE75-83B799449DF9}" type="presParOf" srcId="{BA5D252A-9559-41EF-AE3B-C48EF486524F}" destId="{20B3B3E7-3FD1-4F28-AEFD-D6E545D6A25C}" srcOrd="2" destOrd="0" presId="urn:microsoft.com/office/officeart/2018/2/layout/IconVerticalSolidList"/>
    <dgm:cxn modelId="{C0A943DD-744C-4E66-A484-A59CA2611EDE}" type="presParOf" srcId="{BA5D252A-9559-41EF-AE3B-C48EF486524F}" destId="{A7D4F333-B411-4620-A1E1-677938E6B09C}" srcOrd="3" destOrd="0" presId="urn:microsoft.com/office/officeart/2018/2/layout/IconVerticalSolidList"/>
    <dgm:cxn modelId="{3834D9EB-A3D5-4A3A-8B4A-0BA58245D0D5}" type="presParOf" srcId="{4ECB5502-8389-4E5F-83E2-3D4D4D01C053}" destId="{5194DCA9-0F91-4755-A3EC-F50DD13D177F}" srcOrd="1" destOrd="0" presId="urn:microsoft.com/office/officeart/2018/2/layout/IconVerticalSolidList"/>
    <dgm:cxn modelId="{6AC06F90-F0E0-4033-81AC-0BAA908A9DF0}" type="presParOf" srcId="{4ECB5502-8389-4E5F-83E2-3D4D4D01C053}" destId="{1A4CE1A6-0D17-42D8-A205-32BC7A630936}" srcOrd="2" destOrd="0" presId="urn:microsoft.com/office/officeart/2018/2/layout/IconVerticalSolidList"/>
    <dgm:cxn modelId="{F586310D-A6A1-45D0-86C5-C832133AE149}" type="presParOf" srcId="{1A4CE1A6-0D17-42D8-A205-32BC7A630936}" destId="{1EAAE56E-75C5-4257-8E51-29D9D84A9F23}" srcOrd="0" destOrd="0" presId="urn:microsoft.com/office/officeart/2018/2/layout/IconVerticalSolidList"/>
    <dgm:cxn modelId="{8BE4D15C-36C1-434D-8E02-17BA389CD642}" type="presParOf" srcId="{1A4CE1A6-0D17-42D8-A205-32BC7A630936}" destId="{EA009222-2B2F-4AC4-8F7F-E80C9347933D}" srcOrd="1" destOrd="0" presId="urn:microsoft.com/office/officeart/2018/2/layout/IconVerticalSolidList"/>
    <dgm:cxn modelId="{E1D61CCD-D88E-443E-B00E-AB3EFB3EE6E3}" type="presParOf" srcId="{1A4CE1A6-0D17-42D8-A205-32BC7A630936}" destId="{15D5B138-5710-4CB4-B30F-4DFAEFAD8865}" srcOrd="2" destOrd="0" presId="urn:microsoft.com/office/officeart/2018/2/layout/IconVerticalSolidList"/>
    <dgm:cxn modelId="{DBB1FD48-DDFF-48D1-9B9E-114F19F73480}" type="presParOf" srcId="{1A4CE1A6-0D17-42D8-A205-32BC7A630936}" destId="{89A4697B-A513-4C7F-98D2-3A3DE5005904}" srcOrd="3" destOrd="0" presId="urn:microsoft.com/office/officeart/2018/2/layout/IconVerticalSolidList"/>
    <dgm:cxn modelId="{34371B31-13DE-4421-91D8-F6386D030CCE}" type="presParOf" srcId="{4ECB5502-8389-4E5F-83E2-3D4D4D01C053}" destId="{3067B275-49E8-49B8-AF58-49C5E59A903F}" srcOrd="3" destOrd="0" presId="urn:microsoft.com/office/officeart/2018/2/layout/IconVerticalSolidList"/>
    <dgm:cxn modelId="{76900E1B-F2E6-46DF-A5E7-E326B399174B}" type="presParOf" srcId="{4ECB5502-8389-4E5F-83E2-3D4D4D01C053}" destId="{221644EA-3924-4083-9D29-FB6445156169}" srcOrd="4" destOrd="0" presId="urn:microsoft.com/office/officeart/2018/2/layout/IconVerticalSolidList"/>
    <dgm:cxn modelId="{95D90F8C-1E2A-42DA-A562-6ED0DE8E9897}" type="presParOf" srcId="{221644EA-3924-4083-9D29-FB6445156169}" destId="{0E88401F-5B5F-41D9-A5B6-E81B01FB54DE}" srcOrd="0" destOrd="0" presId="urn:microsoft.com/office/officeart/2018/2/layout/IconVerticalSolidList"/>
    <dgm:cxn modelId="{D6AE72C6-26E2-44B6-9B1C-7BA8BA6AAF27}" type="presParOf" srcId="{221644EA-3924-4083-9D29-FB6445156169}" destId="{6D354539-F5BD-4FE2-AAFC-0CAA70D8B595}" srcOrd="1" destOrd="0" presId="urn:microsoft.com/office/officeart/2018/2/layout/IconVerticalSolidList"/>
    <dgm:cxn modelId="{14E03FBC-EEFB-42A4-BF10-978CC13C478E}" type="presParOf" srcId="{221644EA-3924-4083-9D29-FB6445156169}" destId="{E7DC2A42-69F9-41CA-B801-4A1F94633675}" srcOrd="2" destOrd="0" presId="urn:microsoft.com/office/officeart/2018/2/layout/IconVerticalSolidList"/>
    <dgm:cxn modelId="{C8E638A6-2F1A-4998-8CFC-F03E97D7E137}" type="presParOf" srcId="{221644EA-3924-4083-9D29-FB6445156169}" destId="{A071D0DD-922C-4B18-A36B-2F008769D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71F54-BA9D-4C19-BE54-2D233ACFFE1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5ACC398C-FCA4-4A48-BBE7-1A823029C584}">
      <dgm:prSet phldrT="[Text]" phldr="0"/>
      <dgm:spPr/>
      <dgm:t>
        <a:bodyPr/>
        <a:lstStyle/>
        <a:p>
          <a:pPr rtl="0"/>
          <a:r>
            <a:rPr lang="en-US" dirty="0">
              <a:latin typeface="Goudy Old Style"/>
            </a:rPr>
            <a:t>Importing necessary modules/libraries</a:t>
          </a:r>
          <a:endParaRPr lang="en-US" dirty="0"/>
        </a:p>
      </dgm:t>
    </dgm:pt>
    <dgm:pt modelId="{AA836925-CA27-460D-B6C0-9796295B7F96}" type="parTrans" cxnId="{5DD43B6D-6E2A-4B4F-86D1-1E678FF1E3A3}">
      <dgm:prSet/>
      <dgm:spPr/>
      <dgm:t>
        <a:bodyPr/>
        <a:lstStyle/>
        <a:p>
          <a:endParaRPr lang="en-US"/>
        </a:p>
      </dgm:t>
    </dgm:pt>
    <dgm:pt modelId="{133C0C57-956D-4B5D-9B01-EC763C1E3C4E}" type="sibTrans" cxnId="{5DD43B6D-6E2A-4B4F-86D1-1E678FF1E3A3}">
      <dgm:prSet/>
      <dgm:spPr/>
      <dgm:t>
        <a:bodyPr/>
        <a:lstStyle/>
        <a:p>
          <a:endParaRPr lang="en-US"/>
        </a:p>
      </dgm:t>
    </dgm:pt>
    <dgm:pt modelId="{6243147B-A8D8-4C97-A0B8-5CF6C717CEDB}">
      <dgm:prSet phldrT="[Text]" phldr="0"/>
      <dgm:spPr/>
      <dgm:t>
        <a:bodyPr/>
        <a:lstStyle/>
        <a:p>
          <a:pPr rtl="0"/>
          <a:r>
            <a:rPr lang="en-US" dirty="0">
              <a:latin typeface="Goudy Old Style"/>
            </a:rPr>
            <a:t>Collect a dataset of videos of mental/emotional imbalances and normal events</a:t>
          </a:r>
          <a:endParaRPr lang="en-US" dirty="0"/>
        </a:p>
      </dgm:t>
    </dgm:pt>
    <dgm:pt modelId="{318F4E54-E14F-46AE-9DD7-E6796CA17913}" type="parTrans" cxnId="{52037338-6B47-4523-B290-C2E25F957A60}">
      <dgm:prSet/>
      <dgm:spPr/>
      <dgm:t>
        <a:bodyPr/>
        <a:lstStyle/>
        <a:p>
          <a:endParaRPr lang="en-US"/>
        </a:p>
      </dgm:t>
    </dgm:pt>
    <dgm:pt modelId="{98D45754-35F5-4FC1-A528-2B58F291CEE8}" type="sibTrans" cxnId="{52037338-6B47-4523-B290-C2E25F957A60}">
      <dgm:prSet/>
      <dgm:spPr/>
      <dgm:t>
        <a:bodyPr/>
        <a:lstStyle/>
        <a:p>
          <a:endParaRPr lang="en-US"/>
        </a:p>
      </dgm:t>
    </dgm:pt>
    <dgm:pt modelId="{AD5662F6-CDA4-4A24-B6BD-EAE7B76E6905}">
      <dgm:prSet phldrT="[Text]" phldr="0"/>
      <dgm:spPr/>
      <dgm:t>
        <a:bodyPr/>
        <a:lstStyle/>
        <a:p>
          <a:pPr rtl="0"/>
          <a:r>
            <a:rPr lang="en-US" dirty="0">
              <a:latin typeface="Goudy Old Style"/>
            </a:rPr>
            <a:t>Pre-process the video data by extracting features such as color and motion</a:t>
          </a:r>
          <a:endParaRPr lang="en-US" dirty="0"/>
        </a:p>
      </dgm:t>
    </dgm:pt>
    <dgm:pt modelId="{00657362-178E-42EC-9214-09BF9FF281D0}" type="parTrans" cxnId="{E3E27A1E-6AD7-44E8-BE47-F4D29FACF384}">
      <dgm:prSet/>
      <dgm:spPr/>
      <dgm:t>
        <a:bodyPr/>
        <a:lstStyle/>
        <a:p>
          <a:endParaRPr lang="en-US"/>
        </a:p>
      </dgm:t>
    </dgm:pt>
    <dgm:pt modelId="{2AB45554-844E-4EC8-ADCD-E3563DE277A9}" type="sibTrans" cxnId="{E3E27A1E-6AD7-44E8-BE47-F4D29FACF384}">
      <dgm:prSet/>
      <dgm:spPr/>
      <dgm:t>
        <a:bodyPr/>
        <a:lstStyle/>
        <a:p>
          <a:endParaRPr lang="en-US"/>
        </a:p>
      </dgm:t>
    </dgm:pt>
    <dgm:pt modelId="{36782180-E70F-42F6-8E26-63C062C934E2}">
      <dgm:prSet phldrT="[Text]" phldr="0"/>
      <dgm:spPr/>
      <dgm:t>
        <a:bodyPr/>
        <a:lstStyle/>
        <a:p>
          <a:pPr rtl="0"/>
          <a:r>
            <a:rPr lang="en-US" dirty="0">
              <a:latin typeface="Goudy Old Style"/>
            </a:rPr>
            <a:t>Training and evaluating a machine learning model on the pre-processed videos</a:t>
          </a:r>
          <a:endParaRPr lang="en-US" dirty="0"/>
        </a:p>
      </dgm:t>
    </dgm:pt>
    <dgm:pt modelId="{C1F73599-A2E0-483D-9E38-490635893A0F}" type="parTrans" cxnId="{E7072C28-C87F-4356-8EF0-DB847672BB99}">
      <dgm:prSet/>
      <dgm:spPr/>
      <dgm:t>
        <a:bodyPr/>
        <a:lstStyle/>
        <a:p>
          <a:endParaRPr lang="en-US"/>
        </a:p>
      </dgm:t>
    </dgm:pt>
    <dgm:pt modelId="{FCFC459C-4896-464C-9729-EB53E64B4BF5}" type="sibTrans" cxnId="{E7072C28-C87F-4356-8EF0-DB847672BB99}">
      <dgm:prSet/>
      <dgm:spPr/>
      <dgm:t>
        <a:bodyPr/>
        <a:lstStyle/>
        <a:p>
          <a:endParaRPr lang="en-US"/>
        </a:p>
      </dgm:t>
    </dgm:pt>
    <dgm:pt modelId="{EF0A238F-1DB6-466B-AEAC-3A7BA431EE01}">
      <dgm:prSet phldrT="[Text]" phldr="0"/>
      <dgm:spPr/>
      <dgm:t>
        <a:bodyPr/>
        <a:lstStyle/>
        <a:p>
          <a:pPr rtl="0"/>
          <a:r>
            <a:rPr lang="en-US" dirty="0">
              <a:latin typeface="Goudy Old Style"/>
            </a:rPr>
            <a:t>Using the trained model to predict whether a new video shows an event of mental/emotional imbalance or not</a:t>
          </a:r>
          <a:endParaRPr lang="en-US" dirty="0"/>
        </a:p>
      </dgm:t>
    </dgm:pt>
    <dgm:pt modelId="{0CF83A9F-4860-4CBA-B378-F72CDE23C731}" type="parTrans" cxnId="{94BE31F8-25F2-4FE0-9ADA-3AF4F88259AE}">
      <dgm:prSet/>
      <dgm:spPr/>
      <dgm:t>
        <a:bodyPr/>
        <a:lstStyle/>
        <a:p>
          <a:endParaRPr lang="en-US"/>
        </a:p>
      </dgm:t>
    </dgm:pt>
    <dgm:pt modelId="{F22DCC52-2437-47AE-A5AB-981A8D3FE36C}" type="sibTrans" cxnId="{94BE31F8-25F2-4FE0-9ADA-3AF4F88259AE}">
      <dgm:prSet/>
      <dgm:spPr/>
      <dgm:t>
        <a:bodyPr/>
        <a:lstStyle/>
        <a:p>
          <a:endParaRPr lang="en-US"/>
        </a:p>
      </dgm:t>
    </dgm:pt>
    <dgm:pt modelId="{15B072ED-128C-4196-BEC3-206B4A1606C6}">
      <dgm:prSet phldr="0"/>
      <dgm:spPr/>
      <dgm:t>
        <a:bodyPr/>
        <a:lstStyle/>
        <a:p>
          <a:pPr rtl="0"/>
          <a:r>
            <a:rPr lang="en-US" dirty="0">
              <a:latin typeface="Goudy Old Style"/>
            </a:rPr>
            <a:t>Creating and sending a notification</a:t>
          </a:r>
        </a:p>
      </dgm:t>
    </dgm:pt>
    <dgm:pt modelId="{8C268DB6-13EF-4511-8355-A27B2EAADDA1}" type="parTrans" cxnId="{87D9E243-D34F-4500-8FC9-4D6305D72959}">
      <dgm:prSet/>
      <dgm:spPr/>
    </dgm:pt>
    <dgm:pt modelId="{6B68DF52-BD83-456F-BD4F-FC9378C9EE5F}" type="sibTrans" cxnId="{87D9E243-D34F-4500-8FC9-4D6305D72959}">
      <dgm:prSet/>
      <dgm:spPr/>
    </dgm:pt>
    <dgm:pt modelId="{5AFF9653-9D61-456D-B595-92C1F1E95B56}" type="pres">
      <dgm:prSet presAssocID="{34971F54-BA9D-4C19-BE54-2D233ACFFE17}" presName="Name0" presStyleCnt="0">
        <dgm:presLayoutVars>
          <dgm:dir/>
          <dgm:resizeHandles val="exact"/>
        </dgm:presLayoutVars>
      </dgm:prSet>
      <dgm:spPr/>
    </dgm:pt>
    <dgm:pt modelId="{95670ABD-73CB-4AD3-8568-E11922A7F641}" type="pres">
      <dgm:prSet presAssocID="{5ACC398C-FCA4-4A48-BBE7-1A823029C584}" presName="node" presStyleLbl="node1" presStyleIdx="0" presStyleCnt="6">
        <dgm:presLayoutVars>
          <dgm:bulletEnabled val="1"/>
        </dgm:presLayoutVars>
      </dgm:prSet>
      <dgm:spPr/>
    </dgm:pt>
    <dgm:pt modelId="{496558A2-D138-4550-8636-9218FEF2228D}" type="pres">
      <dgm:prSet presAssocID="{133C0C57-956D-4B5D-9B01-EC763C1E3C4E}" presName="sibTrans" presStyleLbl="sibTrans1D1" presStyleIdx="0" presStyleCnt="5"/>
      <dgm:spPr/>
    </dgm:pt>
    <dgm:pt modelId="{ACE10AD4-6F5C-4D36-85DC-BE44D2E8F2D1}" type="pres">
      <dgm:prSet presAssocID="{133C0C57-956D-4B5D-9B01-EC763C1E3C4E}" presName="connectorText" presStyleLbl="sibTrans1D1" presStyleIdx="0" presStyleCnt="5"/>
      <dgm:spPr/>
    </dgm:pt>
    <dgm:pt modelId="{7CDF66DB-5A99-41F9-8B42-B24B2BD4CCFE}" type="pres">
      <dgm:prSet presAssocID="{6243147B-A8D8-4C97-A0B8-5CF6C717CEDB}" presName="node" presStyleLbl="node1" presStyleIdx="1" presStyleCnt="6">
        <dgm:presLayoutVars>
          <dgm:bulletEnabled val="1"/>
        </dgm:presLayoutVars>
      </dgm:prSet>
      <dgm:spPr/>
    </dgm:pt>
    <dgm:pt modelId="{0F1C525C-C8D1-4CD3-A8FF-D0E73982497A}" type="pres">
      <dgm:prSet presAssocID="{98D45754-35F5-4FC1-A528-2B58F291CEE8}" presName="sibTrans" presStyleLbl="sibTrans1D1" presStyleIdx="1" presStyleCnt="5"/>
      <dgm:spPr/>
    </dgm:pt>
    <dgm:pt modelId="{F53EFC6E-534C-4F61-B7CC-613E5741A662}" type="pres">
      <dgm:prSet presAssocID="{98D45754-35F5-4FC1-A528-2B58F291CEE8}" presName="connectorText" presStyleLbl="sibTrans1D1" presStyleIdx="1" presStyleCnt="5"/>
      <dgm:spPr/>
    </dgm:pt>
    <dgm:pt modelId="{97D93FA7-53DE-4C53-B3FB-AE1CE6C78FB0}" type="pres">
      <dgm:prSet presAssocID="{AD5662F6-CDA4-4A24-B6BD-EAE7B76E6905}" presName="node" presStyleLbl="node1" presStyleIdx="2" presStyleCnt="6">
        <dgm:presLayoutVars>
          <dgm:bulletEnabled val="1"/>
        </dgm:presLayoutVars>
      </dgm:prSet>
      <dgm:spPr/>
    </dgm:pt>
    <dgm:pt modelId="{79B4BE7E-58C4-4CE3-A010-5EE8921F6607}" type="pres">
      <dgm:prSet presAssocID="{2AB45554-844E-4EC8-ADCD-E3563DE277A9}" presName="sibTrans" presStyleLbl="sibTrans1D1" presStyleIdx="2" presStyleCnt="5"/>
      <dgm:spPr/>
    </dgm:pt>
    <dgm:pt modelId="{0B2A497B-FF04-4CE8-8363-311B93D3DD22}" type="pres">
      <dgm:prSet presAssocID="{2AB45554-844E-4EC8-ADCD-E3563DE277A9}" presName="connectorText" presStyleLbl="sibTrans1D1" presStyleIdx="2" presStyleCnt="5"/>
      <dgm:spPr/>
    </dgm:pt>
    <dgm:pt modelId="{A92DA750-EA83-42A5-87F8-E7AE301010A5}" type="pres">
      <dgm:prSet presAssocID="{36782180-E70F-42F6-8E26-63C062C934E2}" presName="node" presStyleLbl="node1" presStyleIdx="3" presStyleCnt="6">
        <dgm:presLayoutVars>
          <dgm:bulletEnabled val="1"/>
        </dgm:presLayoutVars>
      </dgm:prSet>
      <dgm:spPr/>
    </dgm:pt>
    <dgm:pt modelId="{FD17AE6B-803F-4592-85F0-E09789B7A4B6}" type="pres">
      <dgm:prSet presAssocID="{FCFC459C-4896-464C-9729-EB53E64B4BF5}" presName="sibTrans" presStyleLbl="sibTrans1D1" presStyleIdx="3" presStyleCnt="5"/>
      <dgm:spPr/>
    </dgm:pt>
    <dgm:pt modelId="{AE403947-C3EA-43DA-B162-35CBB3574CB7}" type="pres">
      <dgm:prSet presAssocID="{FCFC459C-4896-464C-9729-EB53E64B4BF5}" presName="connectorText" presStyleLbl="sibTrans1D1" presStyleIdx="3" presStyleCnt="5"/>
      <dgm:spPr/>
    </dgm:pt>
    <dgm:pt modelId="{4DDE93DD-9287-4BBC-A0DD-5646650D0D5C}" type="pres">
      <dgm:prSet presAssocID="{EF0A238F-1DB6-466B-AEAC-3A7BA431EE01}" presName="node" presStyleLbl="node1" presStyleIdx="4" presStyleCnt="6">
        <dgm:presLayoutVars>
          <dgm:bulletEnabled val="1"/>
        </dgm:presLayoutVars>
      </dgm:prSet>
      <dgm:spPr/>
    </dgm:pt>
    <dgm:pt modelId="{5BFDBD60-99C4-44A7-8F26-BE84E0097E9B}" type="pres">
      <dgm:prSet presAssocID="{F22DCC52-2437-47AE-A5AB-981A8D3FE36C}" presName="sibTrans" presStyleLbl="sibTrans1D1" presStyleIdx="4" presStyleCnt="5"/>
      <dgm:spPr/>
    </dgm:pt>
    <dgm:pt modelId="{1B11731D-0A48-4C35-B2FF-39222DF661D9}" type="pres">
      <dgm:prSet presAssocID="{F22DCC52-2437-47AE-A5AB-981A8D3FE36C}" presName="connectorText" presStyleLbl="sibTrans1D1" presStyleIdx="4" presStyleCnt="5"/>
      <dgm:spPr/>
    </dgm:pt>
    <dgm:pt modelId="{2F02A81F-F6CB-452E-9F00-EDC55A4704D8}" type="pres">
      <dgm:prSet presAssocID="{15B072ED-128C-4196-BEC3-206B4A1606C6}" presName="node" presStyleLbl="node1" presStyleIdx="5" presStyleCnt="6">
        <dgm:presLayoutVars>
          <dgm:bulletEnabled val="1"/>
        </dgm:presLayoutVars>
      </dgm:prSet>
      <dgm:spPr/>
    </dgm:pt>
  </dgm:ptLst>
  <dgm:cxnLst>
    <dgm:cxn modelId="{211F2C11-40F7-45E6-AB9F-D691C9268461}" type="presOf" srcId="{15B072ED-128C-4196-BEC3-206B4A1606C6}" destId="{2F02A81F-F6CB-452E-9F00-EDC55A4704D8}" srcOrd="0" destOrd="0" presId="urn:microsoft.com/office/officeart/2005/8/layout/bProcess3"/>
    <dgm:cxn modelId="{E3E27A1E-6AD7-44E8-BE47-F4D29FACF384}" srcId="{34971F54-BA9D-4C19-BE54-2D233ACFFE17}" destId="{AD5662F6-CDA4-4A24-B6BD-EAE7B76E6905}" srcOrd="2" destOrd="0" parTransId="{00657362-178E-42EC-9214-09BF9FF281D0}" sibTransId="{2AB45554-844E-4EC8-ADCD-E3563DE277A9}"/>
    <dgm:cxn modelId="{E7072C28-C87F-4356-8EF0-DB847672BB99}" srcId="{34971F54-BA9D-4C19-BE54-2D233ACFFE17}" destId="{36782180-E70F-42F6-8E26-63C062C934E2}" srcOrd="3" destOrd="0" parTransId="{C1F73599-A2E0-483D-9E38-490635893A0F}" sibTransId="{FCFC459C-4896-464C-9729-EB53E64B4BF5}"/>
    <dgm:cxn modelId="{CD7C7C33-C98C-4467-A5D1-ED3B0EB05409}" type="presOf" srcId="{36782180-E70F-42F6-8E26-63C062C934E2}" destId="{A92DA750-EA83-42A5-87F8-E7AE301010A5}" srcOrd="0" destOrd="0" presId="urn:microsoft.com/office/officeart/2005/8/layout/bProcess3"/>
    <dgm:cxn modelId="{EEAD1F35-2603-4A66-8C7E-F4B4BFE7C6E8}" type="presOf" srcId="{5ACC398C-FCA4-4A48-BBE7-1A823029C584}" destId="{95670ABD-73CB-4AD3-8568-E11922A7F641}" srcOrd="0" destOrd="0" presId="urn:microsoft.com/office/officeart/2005/8/layout/bProcess3"/>
    <dgm:cxn modelId="{52037338-6B47-4523-B290-C2E25F957A60}" srcId="{34971F54-BA9D-4C19-BE54-2D233ACFFE17}" destId="{6243147B-A8D8-4C97-A0B8-5CF6C717CEDB}" srcOrd="1" destOrd="0" parTransId="{318F4E54-E14F-46AE-9DD7-E6796CA17913}" sibTransId="{98D45754-35F5-4FC1-A528-2B58F291CEE8}"/>
    <dgm:cxn modelId="{1372B242-1BCD-4696-ABC2-1B1A04875123}" type="presOf" srcId="{F22DCC52-2437-47AE-A5AB-981A8D3FE36C}" destId="{1B11731D-0A48-4C35-B2FF-39222DF661D9}" srcOrd="1" destOrd="0" presId="urn:microsoft.com/office/officeart/2005/8/layout/bProcess3"/>
    <dgm:cxn modelId="{87D9E243-D34F-4500-8FC9-4D6305D72959}" srcId="{34971F54-BA9D-4C19-BE54-2D233ACFFE17}" destId="{15B072ED-128C-4196-BEC3-206B4A1606C6}" srcOrd="5" destOrd="0" parTransId="{8C268DB6-13EF-4511-8355-A27B2EAADDA1}" sibTransId="{6B68DF52-BD83-456F-BD4F-FC9378C9EE5F}"/>
    <dgm:cxn modelId="{B5A66467-D50B-4AAE-951B-A55E2A791625}" type="presOf" srcId="{F22DCC52-2437-47AE-A5AB-981A8D3FE36C}" destId="{5BFDBD60-99C4-44A7-8F26-BE84E0097E9B}" srcOrd="0" destOrd="0" presId="urn:microsoft.com/office/officeart/2005/8/layout/bProcess3"/>
    <dgm:cxn modelId="{5DD43B6D-6E2A-4B4F-86D1-1E678FF1E3A3}" srcId="{34971F54-BA9D-4C19-BE54-2D233ACFFE17}" destId="{5ACC398C-FCA4-4A48-BBE7-1A823029C584}" srcOrd="0" destOrd="0" parTransId="{AA836925-CA27-460D-B6C0-9796295B7F96}" sibTransId="{133C0C57-956D-4B5D-9B01-EC763C1E3C4E}"/>
    <dgm:cxn modelId="{69520B6E-BABE-4BF7-86A2-A307910E4ED1}" type="presOf" srcId="{FCFC459C-4896-464C-9729-EB53E64B4BF5}" destId="{AE403947-C3EA-43DA-B162-35CBB3574CB7}" srcOrd="1" destOrd="0" presId="urn:microsoft.com/office/officeart/2005/8/layout/bProcess3"/>
    <dgm:cxn modelId="{18C1DB51-9ACF-42CB-A999-86B7E711C189}" type="presOf" srcId="{133C0C57-956D-4B5D-9B01-EC763C1E3C4E}" destId="{496558A2-D138-4550-8636-9218FEF2228D}" srcOrd="0" destOrd="0" presId="urn:microsoft.com/office/officeart/2005/8/layout/bProcess3"/>
    <dgm:cxn modelId="{C9F5A27B-FB91-4F62-AD60-71EF03FF7A10}" type="presOf" srcId="{AD5662F6-CDA4-4A24-B6BD-EAE7B76E6905}" destId="{97D93FA7-53DE-4C53-B3FB-AE1CE6C78FB0}" srcOrd="0" destOrd="0" presId="urn:microsoft.com/office/officeart/2005/8/layout/bProcess3"/>
    <dgm:cxn modelId="{2DB3F582-0436-4E34-98A6-FF06664D31D2}" type="presOf" srcId="{6243147B-A8D8-4C97-A0B8-5CF6C717CEDB}" destId="{7CDF66DB-5A99-41F9-8B42-B24B2BD4CCFE}" srcOrd="0" destOrd="0" presId="urn:microsoft.com/office/officeart/2005/8/layout/bProcess3"/>
    <dgm:cxn modelId="{FEA39784-0786-4682-B08F-4C29C33C211A}" type="presOf" srcId="{2AB45554-844E-4EC8-ADCD-E3563DE277A9}" destId="{79B4BE7E-58C4-4CE3-A010-5EE8921F6607}" srcOrd="0" destOrd="0" presId="urn:microsoft.com/office/officeart/2005/8/layout/bProcess3"/>
    <dgm:cxn modelId="{AE068A97-9F50-4AD6-B834-89E7D9B38E34}" type="presOf" srcId="{98D45754-35F5-4FC1-A528-2B58F291CEE8}" destId="{0F1C525C-C8D1-4CD3-A8FF-D0E73982497A}" srcOrd="0" destOrd="0" presId="urn:microsoft.com/office/officeart/2005/8/layout/bProcess3"/>
    <dgm:cxn modelId="{7285D79F-8A5A-4FD5-84B4-E3C0CF0589A6}" type="presOf" srcId="{EF0A238F-1DB6-466B-AEAC-3A7BA431EE01}" destId="{4DDE93DD-9287-4BBC-A0DD-5646650D0D5C}" srcOrd="0" destOrd="0" presId="urn:microsoft.com/office/officeart/2005/8/layout/bProcess3"/>
    <dgm:cxn modelId="{806CD7A4-E990-41B4-958E-66FA7F453A4A}" type="presOf" srcId="{133C0C57-956D-4B5D-9B01-EC763C1E3C4E}" destId="{ACE10AD4-6F5C-4D36-85DC-BE44D2E8F2D1}" srcOrd="1" destOrd="0" presId="urn:microsoft.com/office/officeart/2005/8/layout/bProcess3"/>
    <dgm:cxn modelId="{94B684AB-5C93-4C22-ADB0-DB022B8AEE42}" type="presOf" srcId="{98D45754-35F5-4FC1-A528-2B58F291CEE8}" destId="{F53EFC6E-534C-4F61-B7CC-613E5741A662}" srcOrd="1" destOrd="0" presId="urn:microsoft.com/office/officeart/2005/8/layout/bProcess3"/>
    <dgm:cxn modelId="{872CB7BE-BD85-467F-BF28-8925C3D05F58}" type="presOf" srcId="{2AB45554-844E-4EC8-ADCD-E3563DE277A9}" destId="{0B2A497B-FF04-4CE8-8363-311B93D3DD22}" srcOrd="1" destOrd="0" presId="urn:microsoft.com/office/officeart/2005/8/layout/bProcess3"/>
    <dgm:cxn modelId="{DB05C7ED-BA39-4A11-829E-D619C2DC2604}" type="presOf" srcId="{FCFC459C-4896-464C-9729-EB53E64B4BF5}" destId="{FD17AE6B-803F-4592-85F0-E09789B7A4B6}" srcOrd="0" destOrd="0" presId="urn:microsoft.com/office/officeart/2005/8/layout/bProcess3"/>
    <dgm:cxn modelId="{94BE31F8-25F2-4FE0-9ADA-3AF4F88259AE}" srcId="{34971F54-BA9D-4C19-BE54-2D233ACFFE17}" destId="{EF0A238F-1DB6-466B-AEAC-3A7BA431EE01}" srcOrd="4" destOrd="0" parTransId="{0CF83A9F-4860-4CBA-B378-F72CDE23C731}" sibTransId="{F22DCC52-2437-47AE-A5AB-981A8D3FE36C}"/>
    <dgm:cxn modelId="{14D16BFE-1C96-4A74-A6A3-4815B2887DBB}" type="presOf" srcId="{34971F54-BA9D-4C19-BE54-2D233ACFFE17}" destId="{5AFF9653-9D61-456D-B595-92C1F1E95B56}" srcOrd="0" destOrd="0" presId="urn:microsoft.com/office/officeart/2005/8/layout/bProcess3"/>
    <dgm:cxn modelId="{FBB2A7B2-96E9-4D69-9CEC-DAAB96D30DA0}" type="presParOf" srcId="{5AFF9653-9D61-456D-B595-92C1F1E95B56}" destId="{95670ABD-73CB-4AD3-8568-E11922A7F641}" srcOrd="0" destOrd="0" presId="urn:microsoft.com/office/officeart/2005/8/layout/bProcess3"/>
    <dgm:cxn modelId="{90987711-F4BA-465D-B5B2-7131EC4588CD}" type="presParOf" srcId="{5AFF9653-9D61-456D-B595-92C1F1E95B56}" destId="{496558A2-D138-4550-8636-9218FEF2228D}" srcOrd="1" destOrd="0" presId="urn:microsoft.com/office/officeart/2005/8/layout/bProcess3"/>
    <dgm:cxn modelId="{09F154F8-4576-465C-B96B-41EAD26BA11A}" type="presParOf" srcId="{496558A2-D138-4550-8636-9218FEF2228D}" destId="{ACE10AD4-6F5C-4D36-85DC-BE44D2E8F2D1}" srcOrd="0" destOrd="0" presId="urn:microsoft.com/office/officeart/2005/8/layout/bProcess3"/>
    <dgm:cxn modelId="{18C99AC2-6E85-432F-B0B1-51543FC73469}" type="presParOf" srcId="{5AFF9653-9D61-456D-B595-92C1F1E95B56}" destId="{7CDF66DB-5A99-41F9-8B42-B24B2BD4CCFE}" srcOrd="2" destOrd="0" presId="urn:microsoft.com/office/officeart/2005/8/layout/bProcess3"/>
    <dgm:cxn modelId="{C06C6FFD-BD36-451C-92A8-B3739FC66EB2}" type="presParOf" srcId="{5AFF9653-9D61-456D-B595-92C1F1E95B56}" destId="{0F1C525C-C8D1-4CD3-A8FF-D0E73982497A}" srcOrd="3" destOrd="0" presId="urn:microsoft.com/office/officeart/2005/8/layout/bProcess3"/>
    <dgm:cxn modelId="{B94E7053-6FCB-4299-BDD4-1AB95AC4C39D}" type="presParOf" srcId="{0F1C525C-C8D1-4CD3-A8FF-D0E73982497A}" destId="{F53EFC6E-534C-4F61-B7CC-613E5741A662}" srcOrd="0" destOrd="0" presId="urn:microsoft.com/office/officeart/2005/8/layout/bProcess3"/>
    <dgm:cxn modelId="{A13F97D8-98FB-441C-8A28-3C20D8FFA998}" type="presParOf" srcId="{5AFF9653-9D61-456D-B595-92C1F1E95B56}" destId="{97D93FA7-53DE-4C53-B3FB-AE1CE6C78FB0}" srcOrd="4" destOrd="0" presId="urn:microsoft.com/office/officeart/2005/8/layout/bProcess3"/>
    <dgm:cxn modelId="{4858740C-4FF8-490D-8935-AA23B3507377}" type="presParOf" srcId="{5AFF9653-9D61-456D-B595-92C1F1E95B56}" destId="{79B4BE7E-58C4-4CE3-A010-5EE8921F6607}" srcOrd="5" destOrd="0" presId="urn:microsoft.com/office/officeart/2005/8/layout/bProcess3"/>
    <dgm:cxn modelId="{CDAF1892-76C9-4FF1-BEBC-612ECB6BB89E}" type="presParOf" srcId="{79B4BE7E-58C4-4CE3-A010-5EE8921F6607}" destId="{0B2A497B-FF04-4CE8-8363-311B93D3DD22}" srcOrd="0" destOrd="0" presId="urn:microsoft.com/office/officeart/2005/8/layout/bProcess3"/>
    <dgm:cxn modelId="{B0CA5BEE-3B37-49AF-B86A-657D282FB7F1}" type="presParOf" srcId="{5AFF9653-9D61-456D-B595-92C1F1E95B56}" destId="{A92DA750-EA83-42A5-87F8-E7AE301010A5}" srcOrd="6" destOrd="0" presId="urn:microsoft.com/office/officeart/2005/8/layout/bProcess3"/>
    <dgm:cxn modelId="{0F31FCE2-0071-4190-B94E-D3E703B0C2A7}" type="presParOf" srcId="{5AFF9653-9D61-456D-B595-92C1F1E95B56}" destId="{FD17AE6B-803F-4592-85F0-E09789B7A4B6}" srcOrd="7" destOrd="0" presId="urn:microsoft.com/office/officeart/2005/8/layout/bProcess3"/>
    <dgm:cxn modelId="{1E930A78-04B7-4EBE-B951-A6700E9B6821}" type="presParOf" srcId="{FD17AE6B-803F-4592-85F0-E09789B7A4B6}" destId="{AE403947-C3EA-43DA-B162-35CBB3574CB7}" srcOrd="0" destOrd="0" presId="urn:microsoft.com/office/officeart/2005/8/layout/bProcess3"/>
    <dgm:cxn modelId="{2E855AB5-5C67-4E11-AD92-52B0EC178647}" type="presParOf" srcId="{5AFF9653-9D61-456D-B595-92C1F1E95B56}" destId="{4DDE93DD-9287-4BBC-A0DD-5646650D0D5C}" srcOrd="8" destOrd="0" presId="urn:microsoft.com/office/officeart/2005/8/layout/bProcess3"/>
    <dgm:cxn modelId="{FDAECD80-BF3C-40AD-8919-CF26B832DB59}" type="presParOf" srcId="{5AFF9653-9D61-456D-B595-92C1F1E95B56}" destId="{5BFDBD60-99C4-44A7-8F26-BE84E0097E9B}" srcOrd="9" destOrd="0" presId="urn:microsoft.com/office/officeart/2005/8/layout/bProcess3"/>
    <dgm:cxn modelId="{4D2DA41F-D9E8-46C5-8413-DEA9CDA2257E}" type="presParOf" srcId="{5BFDBD60-99C4-44A7-8F26-BE84E0097E9B}" destId="{1B11731D-0A48-4C35-B2FF-39222DF661D9}" srcOrd="0" destOrd="0" presId="urn:microsoft.com/office/officeart/2005/8/layout/bProcess3"/>
    <dgm:cxn modelId="{DE4C6D5C-670F-4A66-A967-19E750CEF5A2}" type="presParOf" srcId="{5AFF9653-9D61-456D-B595-92C1F1E95B56}" destId="{2F02A81F-F6CB-452E-9F00-EDC55A4704D8}"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56DF4-F23B-421C-B220-CC1A19A4633C}">
      <dsp:nvSpPr>
        <dsp:cNvPr id="0" name=""/>
        <dsp:cNvSpPr/>
      </dsp:nvSpPr>
      <dsp:spPr>
        <a:xfrm>
          <a:off x="0" y="602"/>
          <a:ext cx="10213200" cy="1408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5F045-D966-4406-8C2C-3C5DF7A5BF3E}">
      <dsp:nvSpPr>
        <dsp:cNvPr id="0" name=""/>
        <dsp:cNvSpPr/>
      </dsp:nvSpPr>
      <dsp:spPr>
        <a:xfrm>
          <a:off x="426125" y="317555"/>
          <a:ext cx="774774" cy="774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4F333-B411-4620-A1E1-677938E6B09C}">
      <dsp:nvSpPr>
        <dsp:cNvPr id="0" name=""/>
        <dsp:cNvSpPr/>
      </dsp:nvSpPr>
      <dsp:spPr>
        <a:xfrm>
          <a:off x="1627026" y="602"/>
          <a:ext cx="8586173" cy="140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85" tIns="149085" rIns="149085" bIns="149085" numCol="1" spcCol="1270" anchor="ctr" anchorCtr="0">
          <a:noAutofit/>
        </a:bodyPr>
        <a:lstStyle/>
        <a:p>
          <a:pPr marL="0" lvl="0" indent="0" algn="l" defTabSz="622300">
            <a:lnSpc>
              <a:spcPct val="100000"/>
            </a:lnSpc>
            <a:spcBef>
              <a:spcPct val="0"/>
            </a:spcBef>
            <a:spcAft>
              <a:spcPct val="35000"/>
            </a:spcAft>
            <a:buNone/>
          </a:pPr>
          <a:r>
            <a:rPr lang="en-US" sz="1400" kern="1200" dirty="0"/>
            <a:t>The primary target </a:t>
          </a:r>
          <a:r>
            <a:rPr lang="en-US" sz="1400" kern="1200" dirty="0">
              <a:latin typeface="Goudy Old Style"/>
            </a:rPr>
            <a:t>for</a:t>
          </a:r>
          <a:r>
            <a:rPr lang="en-US" sz="1400" kern="1200" dirty="0"/>
            <a:t> this software would be the Educational Institutes as students are the most emotionally vulnerable. They need extra care and support throughout their journey of self-development.</a:t>
          </a:r>
        </a:p>
      </dsp:txBody>
      <dsp:txXfrm>
        <a:off x="1627026" y="602"/>
        <a:ext cx="8586173" cy="1408680"/>
      </dsp:txXfrm>
    </dsp:sp>
    <dsp:sp modelId="{1EAAE56E-75C5-4257-8E51-29D9D84A9F23}">
      <dsp:nvSpPr>
        <dsp:cNvPr id="0" name=""/>
        <dsp:cNvSpPr/>
      </dsp:nvSpPr>
      <dsp:spPr>
        <a:xfrm>
          <a:off x="0" y="1761453"/>
          <a:ext cx="10213200" cy="1408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09222-2B2F-4AC4-8F7F-E80C9347933D}">
      <dsp:nvSpPr>
        <dsp:cNvPr id="0" name=""/>
        <dsp:cNvSpPr/>
      </dsp:nvSpPr>
      <dsp:spPr>
        <a:xfrm>
          <a:off x="426125" y="2078406"/>
          <a:ext cx="774774" cy="7747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4697B-A513-4C7F-98D2-3A3DE5005904}">
      <dsp:nvSpPr>
        <dsp:cNvPr id="0" name=""/>
        <dsp:cNvSpPr/>
      </dsp:nvSpPr>
      <dsp:spPr>
        <a:xfrm>
          <a:off x="1627026" y="1761453"/>
          <a:ext cx="8586173" cy="140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85" tIns="149085" rIns="149085" bIns="149085" numCol="1" spcCol="1270" anchor="ctr" anchorCtr="0">
          <a:noAutofit/>
        </a:bodyPr>
        <a:lstStyle/>
        <a:p>
          <a:pPr marL="0" lvl="0" indent="0" algn="l" defTabSz="622300">
            <a:lnSpc>
              <a:spcPct val="100000"/>
            </a:lnSpc>
            <a:spcBef>
              <a:spcPct val="0"/>
            </a:spcBef>
            <a:spcAft>
              <a:spcPct val="35000"/>
            </a:spcAft>
            <a:buNone/>
          </a:pPr>
          <a:r>
            <a:rPr lang="en-US" sz="1400" kern="1200" dirty="0"/>
            <a:t>Educational institutes that prioritize emotional well-being can develop a positive reputation amongst parents, students, and the wider community. This reputation can attract more students and enhance the institution's value &amp; respect which would ultimately lead to long-term sustainability &amp; relevance and also influence other institutions to take the same steps to stay as a viable option amongst parents and students.</a:t>
          </a:r>
        </a:p>
      </dsp:txBody>
      <dsp:txXfrm>
        <a:off x="1627026" y="1761453"/>
        <a:ext cx="8586173" cy="1408680"/>
      </dsp:txXfrm>
    </dsp:sp>
    <dsp:sp modelId="{0E88401F-5B5F-41D9-A5B6-E81B01FB54DE}">
      <dsp:nvSpPr>
        <dsp:cNvPr id="0" name=""/>
        <dsp:cNvSpPr/>
      </dsp:nvSpPr>
      <dsp:spPr>
        <a:xfrm>
          <a:off x="0" y="3522304"/>
          <a:ext cx="10213200" cy="1408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54539-F5BD-4FE2-AAFC-0CAA70D8B595}">
      <dsp:nvSpPr>
        <dsp:cNvPr id="0" name=""/>
        <dsp:cNvSpPr/>
      </dsp:nvSpPr>
      <dsp:spPr>
        <a:xfrm>
          <a:off x="426125" y="3839257"/>
          <a:ext cx="774774" cy="7747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71D0DD-922C-4B18-A36B-2F008769D9E0}">
      <dsp:nvSpPr>
        <dsp:cNvPr id="0" name=""/>
        <dsp:cNvSpPr/>
      </dsp:nvSpPr>
      <dsp:spPr>
        <a:xfrm>
          <a:off x="1627026" y="3522304"/>
          <a:ext cx="8586173" cy="140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85" tIns="149085" rIns="149085" bIns="149085" numCol="1" spcCol="1270" anchor="ctr" anchorCtr="0">
          <a:noAutofit/>
        </a:bodyPr>
        <a:lstStyle/>
        <a:p>
          <a:pPr marL="0" lvl="0" indent="0" algn="l" defTabSz="622300">
            <a:lnSpc>
              <a:spcPct val="100000"/>
            </a:lnSpc>
            <a:spcBef>
              <a:spcPct val="0"/>
            </a:spcBef>
            <a:spcAft>
              <a:spcPct val="35000"/>
            </a:spcAft>
            <a:buNone/>
          </a:pPr>
          <a:r>
            <a:rPr lang="en-US" sz="1400" kern="1200" dirty="0"/>
            <a:t>This would also count as free marketing for the software.</a:t>
          </a:r>
        </a:p>
      </dsp:txBody>
      <dsp:txXfrm>
        <a:off x="1627026" y="3522304"/>
        <a:ext cx="8586173" cy="1408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558A2-D138-4550-8636-9218FEF2228D}">
      <dsp:nvSpPr>
        <dsp:cNvPr id="0" name=""/>
        <dsp:cNvSpPr/>
      </dsp:nvSpPr>
      <dsp:spPr>
        <a:xfrm>
          <a:off x="3272085" y="1297846"/>
          <a:ext cx="720398" cy="91440"/>
        </a:xfrm>
        <a:custGeom>
          <a:avLst/>
          <a:gdLst/>
          <a:ahLst/>
          <a:cxnLst/>
          <a:rect l="0" t="0" r="0" b="0"/>
          <a:pathLst>
            <a:path>
              <a:moveTo>
                <a:pt x="0" y="45720"/>
              </a:moveTo>
              <a:lnTo>
                <a:pt x="7203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13509" y="1339811"/>
        <a:ext cx="37549" cy="7509"/>
      </dsp:txXfrm>
    </dsp:sp>
    <dsp:sp modelId="{95670ABD-73CB-4AD3-8568-E11922A7F641}">
      <dsp:nvSpPr>
        <dsp:cNvPr id="0" name=""/>
        <dsp:cNvSpPr/>
      </dsp:nvSpPr>
      <dsp:spPr>
        <a:xfrm>
          <a:off x="8674" y="364003"/>
          <a:ext cx="3265211" cy="195912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Goudy Old Style"/>
            </a:rPr>
            <a:t>Importing necessary modules/libraries</a:t>
          </a:r>
          <a:endParaRPr lang="en-US" sz="2300" kern="1200" dirty="0"/>
        </a:p>
      </dsp:txBody>
      <dsp:txXfrm>
        <a:off x="8674" y="364003"/>
        <a:ext cx="3265211" cy="1959126"/>
      </dsp:txXfrm>
    </dsp:sp>
    <dsp:sp modelId="{0F1C525C-C8D1-4CD3-A8FF-D0E73982497A}">
      <dsp:nvSpPr>
        <dsp:cNvPr id="0" name=""/>
        <dsp:cNvSpPr/>
      </dsp:nvSpPr>
      <dsp:spPr>
        <a:xfrm>
          <a:off x="7288295" y="1297846"/>
          <a:ext cx="720398" cy="91440"/>
        </a:xfrm>
        <a:custGeom>
          <a:avLst/>
          <a:gdLst/>
          <a:ahLst/>
          <a:cxnLst/>
          <a:rect l="0" t="0" r="0" b="0"/>
          <a:pathLst>
            <a:path>
              <a:moveTo>
                <a:pt x="0" y="45720"/>
              </a:moveTo>
              <a:lnTo>
                <a:pt x="7203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29720" y="1339811"/>
        <a:ext cx="37549" cy="7509"/>
      </dsp:txXfrm>
    </dsp:sp>
    <dsp:sp modelId="{7CDF66DB-5A99-41F9-8B42-B24B2BD4CCFE}">
      <dsp:nvSpPr>
        <dsp:cNvPr id="0" name=""/>
        <dsp:cNvSpPr/>
      </dsp:nvSpPr>
      <dsp:spPr>
        <a:xfrm>
          <a:off x="4024884" y="364003"/>
          <a:ext cx="3265211" cy="195912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Goudy Old Style"/>
            </a:rPr>
            <a:t>Collect a dataset of videos of mental/emotional imbalances and normal events</a:t>
          </a:r>
          <a:endParaRPr lang="en-US" sz="2300" kern="1200" dirty="0"/>
        </a:p>
      </dsp:txBody>
      <dsp:txXfrm>
        <a:off x="4024884" y="364003"/>
        <a:ext cx="3265211" cy="1959126"/>
      </dsp:txXfrm>
    </dsp:sp>
    <dsp:sp modelId="{79B4BE7E-58C4-4CE3-A010-5EE8921F6607}">
      <dsp:nvSpPr>
        <dsp:cNvPr id="0" name=""/>
        <dsp:cNvSpPr/>
      </dsp:nvSpPr>
      <dsp:spPr>
        <a:xfrm>
          <a:off x="1641279" y="2321330"/>
          <a:ext cx="8032420" cy="720398"/>
        </a:xfrm>
        <a:custGeom>
          <a:avLst/>
          <a:gdLst/>
          <a:ahLst/>
          <a:cxnLst/>
          <a:rect l="0" t="0" r="0" b="0"/>
          <a:pathLst>
            <a:path>
              <a:moveTo>
                <a:pt x="8032420" y="0"/>
              </a:moveTo>
              <a:lnTo>
                <a:pt x="8032420" y="377299"/>
              </a:lnTo>
              <a:lnTo>
                <a:pt x="0" y="377299"/>
              </a:lnTo>
              <a:lnTo>
                <a:pt x="0" y="72039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5803" y="2677774"/>
        <a:ext cx="403372" cy="7509"/>
      </dsp:txXfrm>
    </dsp:sp>
    <dsp:sp modelId="{97D93FA7-53DE-4C53-B3FB-AE1CE6C78FB0}">
      <dsp:nvSpPr>
        <dsp:cNvPr id="0" name=""/>
        <dsp:cNvSpPr/>
      </dsp:nvSpPr>
      <dsp:spPr>
        <a:xfrm>
          <a:off x="8041094" y="364003"/>
          <a:ext cx="3265211" cy="195912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Goudy Old Style"/>
            </a:rPr>
            <a:t>Pre-process the video data by extracting features such as color and motion</a:t>
          </a:r>
          <a:endParaRPr lang="en-US" sz="2300" kern="1200" dirty="0"/>
        </a:p>
      </dsp:txBody>
      <dsp:txXfrm>
        <a:off x="8041094" y="364003"/>
        <a:ext cx="3265211" cy="1959126"/>
      </dsp:txXfrm>
    </dsp:sp>
    <dsp:sp modelId="{FD17AE6B-803F-4592-85F0-E09789B7A4B6}">
      <dsp:nvSpPr>
        <dsp:cNvPr id="0" name=""/>
        <dsp:cNvSpPr/>
      </dsp:nvSpPr>
      <dsp:spPr>
        <a:xfrm>
          <a:off x="3272085" y="4007972"/>
          <a:ext cx="720398" cy="91440"/>
        </a:xfrm>
        <a:custGeom>
          <a:avLst/>
          <a:gdLst/>
          <a:ahLst/>
          <a:cxnLst/>
          <a:rect l="0" t="0" r="0" b="0"/>
          <a:pathLst>
            <a:path>
              <a:moveTo>
                <a:pt x="0" y="45720"/>
              </a:moveTo>
              <a:lnTo>
                <a:pt x="7203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13509" y="4049937"/>
        <a:ext cx="37549" cy="7509"/>
      </dsp:txXfrm>
    </dsp:sp>
    <dsp:sp modelId="{A92DA750-EA83-42A5-87F8-E7AE301010A5}">
      <dsp:nvSpPr>
        <dsp:cNvPr id="0" name=""/>
        <dsp:cNvSpPr/>
      </dsp:nvSpPr>
      <dsp:spPr>
        <a:xfrm>
          <a:off x="8674" y="3074128"/>
          <a:ext cx="3265211" cy="195912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Goudy Old Style"/>
            </a:rPr>
            <a:t>Training and evaluating a machine learning model on the pre-processed videos</a:t>
          </a:r>
          <a:endParaRPr lang="en-US" sz="2300" kern="1200" dirty="0"/>
        </a:p>
      </dsp:txBody>
      <dsp:txXfrm>
        <a:off x="8674" y="3074128"/>
        <a:ext cx="3265211" cy="1959126"/>
      </dsp:txXfrm>
    </dsp:sp>
    <dsp:sp modelId="{5BFDBD60-99C4-44A7-8F26-BE84E0097E9B}">
      <dsp:nvSpPr>
        <dsp:cNvPr id="0" name=""/>
        <dsp:cNvSpPr/>
      </dsp:nvSpPr>
      <dsp:spPr>
        <a:xfrm>
          <a:off x="7288295" y="4007972"/>
          <a:ext cx="720398" cy="91440"/>
        </a:xfrm>
        <a:custGeom>
          <a:avLst/>
          <a:gdLst/>
          <a:ahLst/>
          <a:cxnLst/>
          <a:rect l="0" t="0" r="0" b="0"/>
          <a:pathLst>
            <a:path>
              <a:moveTo>
                <a:pt x="0" y="45720"/>
              </a:moveTo>
              <a:lnTo>
                <a:pt x="72039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29720" y="4049937"/>
        <a:ext cx="37549" cy="7509"/>
      </dsp:txXfrm>
    </dsp:sp>
    <dsp:sp modelId="{4DDE93DD-9287-4BBC-A0DD-5646650D0D5C}">
      <dsp:nvSpPr>
        <dsp:cNvPr id="0" name=""/>
        <dsp:cNvSpPr/>
      </dsp:nvSpPr>
      <dsp:spPr>
        <a:xfrm>
          <a:off x="4024884" y="3074128"/>
          <a:ext cx="3265211" cy="195912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Goudy Old Style"/>
            </a:rPr>
            <a:t>Using the trained model to predict whether a new video shows an event of mental/emotional imbalance or not</a:t>
          </a:r>
          <a:endParaRPr lang="en-US" sz="2300" kern="1200" dirty="0"/>
        </a:p>
      </dsp:txBody>
      <dsp:txXfrm>
        <a:off x="4024884" y="3074128"/>
        <a:ext cx="3265211" cy="1959126"/>
      </dsp:txXfrm>
    </dsp:sp>
    <dsp:sp modelId="{2F02A81F-F6CB-452E-9F00-EDC55A4704D8}">
      <dsp:nvSpPr>
        <dsp:cNvPr id="0" name=""/>
        <dsp:cNvSpPr/>
      </dsp:nvSpPr>
      <dsp:spPr>
        <a:xfrm>
          <a:off x="8041094" y="3074128"/>
          <a:ext cx="3265211" cy="195912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Goudy Old Style"/>
            </a:rPr>
            <a:t>Creating and sending a notification</a:t>
          </a:r>
        </a:p>
      </dsp:txBody>
      <dsp:txXfrm>
        <a:off x="8041094" y="3074128"/>
        <a:ext cx="3265211" cy="19591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986582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189737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705425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8556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8/28/2023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6079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71499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463437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93564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0972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182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8/28/2023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8/28/2023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29420000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ppingignorance.org/2019/11/25/nature-versus-nurture-how-modern-science-is-rewriting-it/"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dient pastel colors on a top view">
            <a:extLst>
              <a:ext uri="{FF2B5EF4-FFF2-40B4-BE49-F238E27FC236}">
                <a16:creationId xmlns:a16="http://schemas.microsoft.com/office/drawing/2014/main" id="{4C9BE19C-0A39-367B-F4CE-BBDA32AAF6FD}"/>
              </a:ext>
            </a:extLst>
          </p:cNvPr>
          <p:cNvPicPr>
            <a:picLocks noChangeAspect="1"/>
          </p:cNvPicPr>
          <p:nvPr/>
        </p:nvPicPr>
        <p:blipFill rotWithShape="1">
          <a:blip r:embed="rId2"/>
          <a:srcRect l="26413" r="14190" b="-3"/>
          <a:stretch/>
        </p:blipFill>
        <p:spPr>
          <a:xfrm>
            <a:off x="20" y="10"/>
            <a:ext cx="6111518" cy="6857990"/>
          </a:xfrm>
          <a:prstGeom prst="rect">
            <a:avLst/>
          </a:prstGeom>
        </p:spPr>
      </p:pic>
      <p:cxnSp>
        <p:nvCxnSpPr>
          <p:cNvPr id="11"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7112369" y="1079500"/>
            <a:ext cx="4078800" cy="2138400"/>
          </a:xfrm>
        </p:spPr>
        <p:txBody>
          <a:bodyPr>
            <a:normAutofit/>
          </a:bodyPr>
          <a:lstStyle/>
          <a:p>
            <a:r>
              <a:rPr lang="en-US" dirty="0"/>
              <a:t>KAIROS</a:t>
            </a:r>
          </a:p>
        </p:txBody>
      </p:sp>
      <p:sp>
        <p:nvSpPr>
          <p:cNvPr id="3" name="Subtitle 2"/>
          <p:cNvSpPr>
            <a:spLocks noGrp="1"/>
          </p:cNvSpPr>
          <p:nvPr>
            <p:ph type="subTitle" idx="1"/>
          </p:nvPr>
        </p:nvSpPr>
        <p:spPr>
          <a:xfrm>
            <a:off x="6367706" y="4113213"/>
            <a:ext cx="5564405" cy="1655762"/>
          </a:xfrm>
        </p:spPr>
        <p:txBody>
          <a:bodyPr vert="horz" lIns="91440" tIns="45720" rIns="91440" bIns="45720" rtlCol="0" anchor="t">
            <a:normAutofit lnSpcReduction="10000"/>
          </a:bodyPr>
          <a:lstStyle/>
          <a:p>
            <a:r>
              <a:rPr lang="en-US" dirty="0">
                <a:solidFill>
                  <a:srgbClr val="000000">
                    <a:alpha val="60000"/>
                  </a:srgbClr>
                </a:solidFill>
              </a:rPr>
              <a:t>By Gurneesh Singh Banga</a:t>
            </a:r>
          </a:p>
          <a:p>
            <a:r>
              <a:rPr lang="en-US" dirty="0">
                <a:solidFill>
                  <a:srgbClr val="000000">
                    <a:alpha val="60000"/>
                  </a:srgbClr>
                </a:solidFill>
              </a:rPr>
              <a:t>SOET – BCA (SPC in AI &amp; DS) 1st Year</a:t>
            </a:r>
          </a:p>
          <a:p>
            <a:r>
              <a:rPr lang="en-US" dirty="0">
                <a:solidFill>
                  <a:srgbClr val="000000">
                    <a:alpha val="60000"/>
                  </a:srgbClr>
                </a:solidFill>
              </a:rPr>
              <a:t>Roll No. 2301201009</a:t>
            </a:r>
          </a:p>
        </p:txBody>
      </p:sp>
      <p:sp>
        <p:nvSpPr>
          <p:cNvPr id="8" name="Rectangle: Rounded Corners 7">
            <a:extLst>
              <a:ext uri="{FF2B5EF4-FFF2-40B4-BE49-F238E27FC236}">
                <a16:creationId xmlns:a16="http://schemas.microsoft.com/office/drawing/2014/main" id="{7BB7CCAA-3FB4-E012-BCBD-7FEDF1337275}"/>
              </a:ext>
            </a:extLst>
          </p:cNvPr>
          <p:cNvSpPr/>
          <p:nvPr/>
        </p:nvSpPr>
        <p:spPr>
          <a:xfrm>
            <a:off x="8887708" y="3686273"/>
            <a:ext cx="530257" cy="1178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3D3BB5-1798-B0E9-F4C9-526140CF0C88}"/>
              </a:ext>
            </a:extLst>
          </p:cNvPr>
          <p:cNvSpPr/>
          <p:nvPr/>
        </p:nvSpPr>
        <p:spPr>
          <a:xfrm>
            <a:off x="5967222" y="1238"/>
            <a:ext cx="241876" cy="685676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926BCD4-ECEB-EE49-F8AF-5089FDBD18C9}"/>
              </a:ext>
            </a:extLst>
          </p:cNvPr>
          <p:cNvSpPr/>
          <p:nvPr/>
        </p:nvSpPr>
        <p:spPr>
          <a:xfrm>
            <a:off x="5824" y="3716"/>
            <a:ext cx="8299454" cy="6850565"/>
          </a:xfrm>
          <a:prstGeom prst="rect">
            <a:avLst/>
          </a:prstGeom>
          <a:solidFill>
            <a:schemeClr val="bg2"/>
          </a:solid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9A8BE-9D31-6C9C-4F34-BC9B35045EB5}"/>
              </a:ext>
            </a:extLst>
          </p:cNvPr>
          <p:cNvSpPr/>
          <p:nvPr/>
        </p:nvSpPr>
        <p:spPr>
          <a:xfrm>
            <a:off x="18119" y="1237"/>
            <a:ext cx="8229503" cy="6855432"/>
          </a:xfrm>
          <a:prstGeom prst="rect">
            <a:avLst/>
          </a:prstGeom>
          <a:solidFill>
            <a:schemeClr val="bg2"/>
          </a:solid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4E8F3A3-5BAC-15FF-85E0-7F2377AC9C29}"/>
              </a:ext>
            </a:extLst>
          </p:cNvPr>
          <p:cNvSpPr/>
          <p:nvPr/>
        </p:nvSpPr>
        <p:spPr>
          <a:xfrm>
            <a:off x="24168" y="1237"/>
            <a:ext cx="8176204" cy="6852832"/>
          </a:xfrm>
          <a:prstGeom prst="rect">
            <a:avLst/>
          </a:prstGeom>
          <a:solidFill>
            <a:schemeClr val="bg2"/>
          </a:solidFill>
          <a:ln w="571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048E483-D7B1-BCDC-05E9-CA86090D0089}"/>
              </a:ext>
            </a:extLst>
          </p:cNvPr>
          <p:cNvSpPr/>
          <p:nvPr/>
        </p:nvSpPr>
        <p:spPr>
          <a:xfrm>
            <a:off x="24167" y="1237"/>
            <a:ext cx="8125810" cy="6858001"/>
          </a:xfrm>
          <a:prstGeom prst="rect">
            <a:avLst/>
          </a:prstGeom>
          <a:solidFill>
            <a:schemeClr val="bg2"/>
          </a:solidFill>
          <a:ln w="571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95F12A06-C402-AE3E-CC02-6A8DB9723FD1}"/>
              </a:ext>
            </a:extLst>
          </p:cNvPr>
          <p:cNvSpPr txBox="1">
            <a:spLocks/>
          </p:cNvSpPr>
          <p:nvPr/>
        </p:nvSpPr>
        <p:spPr>
          <a:xfrm>
            <a:off x="924207" y="2203460"/>
            <a:ext cx="6318000" cy="247363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Counsellors &amp; hired therapists can gain valuable insights into the effectiveness of various interventions. The data acquired and represented through the software's graphical charts can be used to improve an individual's treatment plan.</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a typeface="+mn-lt"/>
              <a:cs typeface="+mn-lt"/>
            </a:endParaRPr>
          </a:p>
          <a:p>
            <a:pPr marL="0" indent="0">
              <a:buNone/>
            </a:pPr>
            <a:endParaRPr lang="en-US" dirty="0">
              <a:solidFill>
                <a:srgbClr val="000000">
                  <a:alpha val="60000"/>
                </a:srgbClr>
              </a:solidFill>
            </a:endParaRPr>
          </a:p>
        </p:txBody>
      </p:sp>
      <p:sp>
        <p:nvSpPr>
          <p:cNvPr id="12" name="Content Placeholder 2">
            <a:extLst>
              <a:ext uri="{FF2B5EF4-FFF2-40B4-BE49-F238E27FC236}">
                <a16:creationId xmlns:a16="http://schemas.microsoft.com/office/drawing/2014/main" id="{6B5E88B6-4195-6619-A7DA-B48182BA63A9}"/>
              </a:ext>
            </a:extLst>
          </p:cNvPr>
          <p:cNvSpPr txBox="1">
            <a:spLocks/>
          </p:cNvSpPr>
          <p:nvPr/>
        </p:nvSpPr>
        <p:spPr>
          <a:xfrm>
            <a:off x="12195611" y="391912"/>
            <a:ext cx="11810147" cy="156786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In addition to its monitoring ability, this software will be designed to be user-friendly with easy to recognize logos for different tools. Its interface will be made to navigate with ease.</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a typeface="+mn-lt"/>
              <a:cs typeface="+mn-lt"/>
            </a:endParaRPr>
          </a:p>
          <a:p>
            <a:pPr marL="0" indent="0">
              <a:buNone/>
            </a:pPr>
            <a:endParaRPr lang="en-US" dirty="0">
              <a:solidFill>
                <a:srgbClr val="000000">
                  <a:alpha val="60000"/>
                </a:srgbClr>
              </a:solidFill>
            </a:endParaRPr>
          </a:p>
        </p:txBody>
      </p:sp>
      <p:pic>
        <p:nvPicPr>
          <p:cNvPr id="5" name="Picture 4" descr="graph report, represents, trend graphics, finance, analysis, biz ...">
            <a:extLst>
              <a:ext uri="{FF2B5EF4-FFF2-40B4-BE49-F238E27FC236}">
                <a16:creationId xmlns:a16="http://schemas.microsoft.com/office/drawing/2014/main" id="{775CAFEA-AC97-2B99-FDE9-ACA12F889B28}"/>
              </a:ext>
            </a:extLst>
          </p:cNvPr>
          <p:cNvPicPr>
            <a:picLocks noChangeAspect="1"/>
          </p:cNvPicPr>
          <p:nvPr/>
        </p:nvPicPr>
        <p:blipFill rotWithShape="1">
          <a:blip r:embed="rId2"/>
          <a:srcRect l="21778" r="21778"/>
          <a:stretch/>
        </p:blipFill>
        <p:spPr>
          <a:xfrm>
            <a:off x="8321011" y="10"/>
            <a:ext cx="3870989" cy="6857990"/>
          </a:xfrm>
          <a:prstGeom prst="rect">
            <a:avLst/>
          </a:prstGeom>
        </p:spPr>
      </p:pic>
      <p:cxnSp>
        <p:nvCxnSpPr>
          <p:cNvPr id="60" name="Straight Connector 59">
            <a:extLst>
              <a:ext uri="{FF2B5EF4-FFF2-40B4-BE49-F238E27FC236}">
                <a16:creationId xmlns:a16="http://schemas.microsoft.com/office/drawing/2014/main" id="{A1E208D5-A855-A7CC-D942-801B0A0B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31398" y="21169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40EC2159-4907-1379-3854-EE132098D470}"/>
              </a:ext>
            </a:extLst>
          </p:cNvPr>
          <p:cNvSpPr/>
          <p:nvPr/>
        </p:nvSpPr>
        <p:spPr>
          <a:xfrm>
            <a:off x="3810000" y="1899396"/>
            <a:ext cx="773205" cy="39220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AA5C89F-2555-BD5C-0FF2-29AFC976FC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83798" y="22693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91E63B4-885F-28A2-C348-781DAE1219F3}"/>
              </a:ext>
            </a:extLst>
          </p:cNvPr>
          <p:cNvSpPr/>
          <p:nvPr/>
        </p:nvSpPr>
        <p:spPr>
          <a:xfrm>
            <a:off x="4125310" y="2192295"/>
            <a:ext cx="661359" cy="16808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white background with black text&#10;&#10;Description automatically generated">
            <a:extLst>
              <a:ext uri="{FF2B5EF4-FFF2-40B4-BE49-F238E27FC236}">
                <a16:creationId xmlns:a16="http://schemas.microsoft.com/office/drawing/2014/main" id="{236BC2EB-5D90-3845-94DD-4F497306FB75}"/>
              </a:ext>
            </a:extLst>
          </p:cNvPr>
          <p:cNvPicPr>
            <a:picLocks noChangeAspect="1"/>
          </p:cNvPicPr>
          <p:nvPr/>
        </p:nvPicPr>
        <p:blipFill>
          <a:blip r:embed="rId3"/>
          <a:stretch>
            <a:fillRect/>
          </a:stretch>
        </p:blipFill>
        <p:spPr>
          <a:xfrm>
            <a:off x="1946187" y="7640569"/>
            <a:ext cx="8290956" cy="5203212"/>
          </a:xfrm>
          <a:prstGeom prst="rect">
            <a:avLst/>
          </a:prstGeom>
        </p:spPr>
      </p:pic>
      <p:pic>
        <p:nvPicPr>
          <p:cNvPr id="44" name="Picture 43">
            <a:extLst>
              <a:ext uri="{FF2B5EF4-FFF2-40B4-BE49-F238E27FC236}">
                <a16:creationId xmlns:a16="http://schemas.microsoft.com/office/drawing/2014/main" id="{C3D6D42D-EAB3-1206-B29E-4BC4D7ECAEF4}"/>
              </a:ext>
            </a:extLst>
          </p:cNvPr>
          <p:cNvPicPr>
            <a:picLocks noChangeAspect="1"/>
          </p:cNvPicPr>
          <p:nvPr/>
        </p:nvPicPr>
        <p:blipFill>
          <a:blip r:embed="rId4"/>
          <a:stretch>
            <a:fillRect/>
          </a:stretch>
        </p:blipFill>
        <p:spPr>
          <a:xfrm>
            <a:off x="7423960" y="10774298"/>
            <a:ext cx="2596678" cy="139016"/>
          </a:xfrm>
          <a:prstGeom prst="rect">
            <a:avLst/>
          </a:prstGeom>
        </p:spPr>
      </p:pic>
      <p:pic>
        <p:nvPicPr>
          <p:cNvPr id="46" name="Picture 45">
            <a:extLst>
              <a:ext uri="{FF2B5EF4-FFF2-40B4-BE49-F238E27FC236}">
                <a16:creationId xmlns:a16="http://schemas.microsoft.com/office/drawing/2014/main" id="{AAC897C8-2029-79DB-13B9-784FB89671CB}"/>
              </a:ext>
            </a:extLst>
          </p:cNvPr>
          <p:cNvPicPr>
            <a:picLocks noChangeAspect="1"/>
          </p:cNvPicPr>
          <p:nvPr/>
        </p:nvPicPr>
        <p:blipFill>
          <a:blip r:embed="rId5"/>
          <a:stretch>
            <a:fillRect/>
          </a:stretch>
        </p:blipFill>
        <p:spPr>
          <a:xfrm>
            <a:off x="2631214" y="9532353"/>
            <a:ext cx="1136129" cy="265018"/>
          </a:xfrm>
          <a:prstGeom prst="rect">
            <a:avLst/>
          </a:prstGeom>
        </p:spPr>
      </p:pic>
      <p:pic>
        <p:nvPicPr>
          <p:cNvPr id="48" name="Picture 47" descr="A screenshot of a chart&#10;&#10;Description automatically generated">
            <a:extLst>
              <a:ext uri="{FF2B5EF4-FFF2-40B4-BE49-F238E27FC236}">
                <a16:creationId xmlns:a16="http://schemas.microsoft.com/office/drawing/2014/main" id="{4B7D03C1-CEB9-D7BD-1EE3-36D28C3231DC}"/>
              </a:ext>
            </a:extLst>
          </p:cNvPr>
          <p:cNvPicPr>
            <a:picLocks noChangeAspect="1"/>
          </p:cNvPicPr>
          <p:nvPr/>
        </p:nvPicPr>
        <p:blipFill>
          <a:blip r:embed="rId6"/>
          <a:stretch>
            <a:fillRect/>
          </a:stretch>
        </p:blipFill>
        <p:spPr>
          <a:xfrm>
            <a:off x="2568855" y="9966267"/>
            <a:ext cx="2409349" cy="1899062"/>
          </a:xfrm>
          <a:prstGeom prst="rect">
            <a:avLst/>
          </a:prstGeom>
        </p:spPr>
      </p:pic>
      <p:pic>
        <p:nvPicPr>
          <p:cNvPr id="50" name="Picture 49" descr="A pie chart with different colored circles&#10;&#10;Description automatically generated">
            <a:extLst>
              <a:ext uri="{FF2B5EF4-FFF2-40B4-BE49-F238E27FC236}">
                <a16:creationId xmlns:a16="http://schemas.microsoft.com/office/drawing/2014/main" id="{C84969CB-605F-0CCF-A32D-8FECD8B2E32C}"/>
              </a:ext>
            </a:extLst>
          </p:cNvPr>
          <p:cNvPicPr>
            <a:picLocks noChangeAspect="1"/>
          </p:cNvPicPr>
          <p:nvPr/>
        </p:nvPicPr>
        <p:blipFill>
          <a:blip r:embed="rId7"/>
          <a:stretch>
            <a:fillRect/>
          </a:stretch>
        </p:blipFill>
        <p:spPr>
          <a:xfrm>
            <a:off x="5145362" y="10325701"/>
            <a:ext cx="2367697" cy="1899062"/>
          </a:xfrm>
          <a:prstGeom prst="rect">
            <a:avLst/>
          </a:prstGeom>
        </p:spPr>
      </p:pic>
      <p:pic>
        <p:nvPicPr>
          <p:cNvPr id="52" name="Picture 51" descr="A grey rectangular object with black arrows&#10;&#10;Description automatically generated">
            <a:extLst>
              <a:ext uri="{FF2B5EF4-FFF2-40B4-BE49-F238E27FC236}">
                <a16:creationId xmlns:a16="http://schemas.microsoft.com/office/drawing/2014/main" id="{B576EE1F-1B60-58F0-2652-9D7EA8C30238}"/>
              </a:ext>
            </a:extLst>
          </p:cNvPr>
          <p:cNvPicPr>
            <a:picLocks noChangeAspect="1"/>
          </p:cNvPicPr>
          <p:nvPr/>
        </p:nvPicPr>
        <p:blipFill>
          <a:blip r:embed="rId8"/>
          <a:stretch>
            <a:fillRect/>
          </a:stretch>
        </p:blipFill>
        <p:spPr>
          <a:xfrm>
            <a:off x="7637083" y="10918141"/>
            <a:ext cx="2390109" cy="1915536"/>
          </a:xfrm>
          <a:prstGeom prst="rect">
            <a:avLst/>
          </a:prstGeom>
        </p:spPr>
      </p:pic>
      <p:pic>
        <p:nvPicPr>
          <p:cNvPr id="54" name="Picture 53">
            <a:extLst>
              <a:ext uri="{FF2B5EF4-FFF2-40B4-BE49-F238E27FC236}">
                <a16:creationId xmlns:a16="http://schemas.microsoft.com/office/drawing/2014/main" id="{EFCECDEB-44FF-A3C8-4147-73EB903D9AD3}"/>
              </a:ext>
            </a:extLst>
          </p:cNvPr>
          <p:cNvPicPr>
            <a:picLocks noChangeAspect="1"/>
          </p:cNvPicPr>
          <p:nvPr/>
        </p:nvPicPr>
        <p:blipFill>
          <a:blip r:embed="rId9"/>
          <a:stretch>
            <a:fillRect/>
          </a:stretch>
        </p:blipFill>
        <p:spPr>
          <a:xfrm>
            <a:off x="-3466912" y="1532077"/>
            <a:ext cx="630830" cy="5190563"/>
          </a:xfrm>
          <a:prstGeom prst="rect">
            <a:avLst/>
          </a:prstGeom>
        </p:spPr>
      </p:pic>
      <p:pic>
        <p:nvPicPr>
          <p:cNvPr id="56" name="Picture 55" descr="A white circle with a black background&#10;&#10;Description automatically generated">
            <a:extLst>
              <a:ext uri="{FF2B5EF4-FFF2-40B4-BE49-F238E27FC236}">
                <a16:creationId xmlns:a16="http://schemas.microsoft.com/office/drawing/2014/main" id="{8DAE6659-E7D1-7A8A-3F9A-B553B23C172E}"/>
              </a:ext>
            </a:extLst>
          </p:cNvPr>
          <p:cNvPicPr>
            <a:picLocks noChangeAspect="1"/>
          </p:cNvPicPr>
          <p:nvPr/>
        </p:nvPicPr>
        <p:blipFill>
          <a:blip r:embed="rId10"/>
          <a:stretch>
            <a:fillRect/>
          </a:stretch>
        </p:blipFill>
        <p:spPr>
          <a:xfrm>
            <a:off x="-3630125" y="1882628"/>
            <a:ext cx="334168" cy="4598346"/>
          </a:xfrm>
          <a:prstGeom prst="rect">
            <a:avLst/>
          </a:prstGeom>
        </p:spPr>
      </p:pic>
      <p:pic>
        <p:nvPicPr>
          <p:cNvPr id="58" name="Picture 57" descr="A graph with lines and lines on it&#10;&#10;Description automatically generated">
            <a:extLst>
              <a:ext uri="{FF2B5EF4-FFF2-40B4-BE49-F238E27FC236}">
                <a16:creationId xmlns:a16="http://schemas.microsoft.com/office/drawing/2014/main" id="{E63EDC8A-A50F-B967-92EB-A20612E2C83E}"/>
              </a:ext>
            </a:extLst>
          </p:cNvPr>
          <p:cNvPicPr>
            <a:picLocks noChangeAspect="1"/>
          </p:cNvPicPr>
          <p:nvPr/>
        </p:nvPicPr>
        <p:blipFill>
          <a:blip r:embed="rId11"/>
          <a:stretch>
            <a:fillRect/>
          </a:stretch>
        </p:blipFill>
        <p:spPr>
          <a:xfrm>
            <a:off x="2629534" y="12309045"/>
            <a:ext cx="7397444" cy="2131620"/>
          </a:xfrm>
          <a:prstGeom prst="rect">
            <a:avLst/>
          </a:prstGeom>
        </p:spPr>
      </p:pic>
      <p:pic>
        <p:nvPicPr>
          <p:cNvPr id="61" name="Picture 60" descr="A close up of red text&#10;&#10;Description automatically generated">
            <a:extLst>
              <a:ext uri="{FF2B5EF4-FFF2-40B4-BE49-F238E27FC236}">
                <a16:creationId xmlns:a16="http://schemas.microsoft.com/office/drawing/2014/main" id="{BAD2E112-7D03-B928-CDA3-3A8570FB9ED8}"/>
              </a:ext>
            </a:extLst>
          </p:cNvPr>
          <p:cNvPicPr>
            <a:picLocks noChangeAspect="1"/>
          </p:cNvPicPr>
          <p:nvPr/>
        </p:nvPicPr>
        <p:blipFill>
          <a:blip r:embed="rId12"/>
          <a:stretch>
            <a:fillRect/>
          </a:stretch>
        </p:blipFill>
        <p:spPr>
          <a:xfrm>
            <a:off x="8050222" y="11604803"/>
            <a:ext cx="1552629" cy="377932"/>
          </a:xfrm>
          <a:prstGeom prst="rect">
            <a:avLst/>
          </a:prstGeom>
        </p:spPr>
      </p:pic>
      <p:pic>
        <p:nvPicPr>
          <p:cNvPr id="65" name="Picture 64">
            <a:extLst>
              <a:ext uri="{FF2B5EF4-FFF2-40B4-BE49-F238E27FC236}">
                <a16:creationId xmlns:a16="http://schemas.microsoft.com/office/drawing/2014/main" id="{ED23D498-FA0C-4153-3BB6-FB9BBAD26480}"/>
              </a:ext>
            </a:extLst>
          </p:cNvPr>
          <p:cNvPicPr>
            <a:picLocks noChangeAspect="1"/>
          </p:cNvPicPr>
          <p:nvPr/>
        </p:nvPicPr>
        <p:blipFill>
          <a:blip r:embed="rId13"/>
          <a:stretch>
            <a:fillRect/>
          </a:stretch>
        </p:blipFill>
        <p:spPr>
          <a:xfrm>
            <a:off x="-3504201" y="2345650"/>
            <a:ext cx="81052" cy="142875"/>
          </a:xfrm>
          <a:prstGeom prst="rect">
            <a:avLst/>
          </a:prstGeom>
        </p:spPr>
      </p:pic>
    </p:spTree>
    <p:extLst>
      <p:ext uri="{BB962C8B-B14F-4D97-AF65-F5344CB8AC3E}">
        <p14:creationId xmlns:p14="http://schemas.microsoft.com/office/powerpoint/2010/main" val="2919580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926BCD4-ECEB-EE49-F8AF-5089FDBD18C9}"/>
              </a:ext>
            </a:extLst>
          </p:cNvPr>
          <p:cNvSpPr/>
          <p:nvPr/>
        </p:nvSpPr>
        <p:spPr>
          <a:xfrm>
            <a:off x="-4436780" y="3716"/>
            <a:ext cx="3684322" cy="6850565"/>
          </a:xfrm>
          <a:prstGeom prst="rect">
            <a:avLst/>
          </a:prstGeom>
          <a:solidFill>
            <a:schemeClr val="bg2"/>
          </a:solid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9A8BE-9D31-6C9C-4F34-BC9B35045EB5}"/>
              </a:ext>
            </a:extLst>
          </p:cNvPr>
          <p:cNvSpPr/>
          <p:nvPr/>
        </p:nvSpPr>
        <p:spPr>
          <a:xfrm>
            <a:off x="-4086518" y="1237"/>
            <a:ext cx="3159104" cy="6861479"/>
          </a:xfrm>
          <a:prstGeom prst="rect">
            <a:avLst/>
          </a:prstGeom>
          <a:solidFill>
            <a:schemeClr val="bg2"/>
          </a:solid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4E8F3A3-5BAC-15FF-85E0-7F2377AC9C29}"/>
              </a:ext>
            </a:extLst>
          </p:cNvPr>
          <p:cNvSpPr/>
          <p:nvPr/>
        </p:nvSpPr>
        <p:spPr>
          <a:xfrm>
            <a:off x="-3775422" y="1237"/>
            <a:ext cx="2630511" cy="6852832"/>
          </a:xfrm>
          <a:prstGeom prst="rect">
            <a:avLst/>
          </a:prstGeom>
          <a:solidFill>
            <a:schemeClr val="bg2"/>
          </a:solidFill>
          <a:ln w="571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048E483-D7B1-BCDC-05E9-CA86090D0089}"/>
              </a:ext>
            </a:extLst>
          </p:cNvPr>
          <p:cNvSpPr/>
          <p:nvPr/>
        </p:nvSpPr>
        <p:spPr>
          <a:xfrm>
            <a:off x="-3387232" y="1237"/>
            <a:ext cx="2062530" cy="6858001"/>
          </a:xfrm>
          <a:prstGeom prst="rect">
            <a:avLst/>
          </a:prstGeom>
          <a:solidFill>
            <a:schemeClr val="bg2"/>
          </a:solidFill>
          <a:ln w="571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6B5E88B6-4195-6619-A7DA-B48182BA63A9}"/>
              </a:ext>
            </a:extLst>
          </p:cNvPr>
          <p:cNvSpPr txBox="1">
            <a:spLocks/>
          </p:cNvSpPr>
          <p:nvPr/>
        </p:nvSpPr>
        <p:spPr>
          <a:xfrm>
            <a:off x="176139" y="391912"/>
            <a:ext cx="11838905" cy="156786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In addition to its monitoring ability, this software will be designed to be user-friendly with easy to recognize logos for different tools. Its interface will be made to navigate with ease.</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a typeface="+mn-lt"/>
              <a:cs typeface="+mn-lt"/>
            </a:endParaRPr>
          </a:p>
          <a:p>
            <a:pPr marL="0" indent="0">
              <a:buNone/>
            </a:pPr>
            <a:endParaRPr lang="en-US" dirty="0">
              <a:solidFill>
                <a:srgbClr val="000000">
                  <a:alpha val="60000"/>
                </a:srgbClr>
              </a:solidFill>
            </a:endParaRPr>
          </a:p>
        </p:txBody>
      </p:sp>
      <p:sp>
        <p:nvSpPr>
          <p:cNvPr id="2" name="Rectangle 1">
            <a:extLst>
              <a:ext uri="{FF2B5EF4-FFF2-40B4-BE49-F238E27FC236}">
                <a16:creationId xmlns:a16="http://schemas.microsoft.com/office/drawing/2014/main" id="{FCA12CA6-0970-F288-A80F-B62F5E805134}"/>
              </a:ext>
            </a:extLst>
          </p:cNvPr>
          <p:cNvSpPr/>
          <p:nvPr/>
        </p:nvSpPr>
        <p:spPr>
          <a:xfrm>
            <a:off x="3810000" y="1876985"/>
            <a:ext cx="661359" cy="16808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 report, represents, trend graphics, finance, analysis, biz ...">
            <a:extLst>
              <a:ext uri="{FF2B5EF4-FFF2-40B4-BE49-F238E27FC236}">
                <a16:creationId xmlns:a16="http://schemas.microsoft.com/office/drawing/2014/main" id="{2D357C30-3C33-F68B-D8B3-E8D367D7F241}"/>
              </a:ext>
            </a:extLst>
          </p:cNvPr>
          <p:cNvPicPr>
            <a:picLocks noChangeAspect="1"/>
          </p:cNvPicPr>
          <p:nvPr/>
        </p:nvPicPr>
        <p:blipFill rotWithShape="1">
          <a:blip r:embed="rId2"/>
          <a:srcRect l="21778" r="21778"/>
          <a:stretch/>
        </p:blipFill>
        <p:spPr>
          <a:xfrm>
            <a:off x="12906149" y="10"/>
            <a:ext cx="3870989" cy="6857990"/>
          </a:xfrm>
          <a:prstGeom prst="rect">
            <a:avLst/>
          </a:prstGeom>
        </p:spPr>
      </p:pic>
      <p:sp>
        <p:nvSpPr>
          <p:cNvPr id="13" name="Content Placeholder 2">
            <a:extLst>
              <a:ext uri="{FF2B5EF4-FFF2-40B4-BE49-F238E27FC236}">
                <a16:creationId xmlns:a16="http://schemas.microsoft.com/office/drawing/2014/main" id="{B8F806FE-266C-FA94-3E02-0EBA5B4570E4}"/>
              </a:ext>
            </a:extLst>
          </p:cNvPr>
          <p:cNvSpPr txBox="1">
            <a:spLocks/>
          </p:cNvSpPr>
          <p:nvPr/>
        </p:nvSpPr>
        <p:spPr>
          <a:xfrm>
            <a:off x="-7669931" y="2203460"/>
            <a:ext cx="6318000" cy="247363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Counsellors &amp; hired therapists can gain valuable insights into the effectiveness of various interventions. The data acquired and represented through the software's graphical charts can be used to improve an individual's treatment plan.</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a typeface="+mn-lt"/>
              <a:cs typeface="+mn-lt"/>
            </a:endParaRPr>
          </a:p>
          <a:p>
            <a:pPr marL="0" indent="0">
              <a:buNone/>
            </a:pPr>
            <a:endParaRPr lang="en-US" dirty="0">
              <a:solidFill>
                <a:srgbClr val="000000">
                  <a:alpha val="60000"/>
                </a:srgbClr>
              </a:solidFill>
            </a:endParaRPr>
          </a:p>
        </p:txBody>
      </p:sp>
      <p:pic>
        <p:nvPicPr>
          <p:cNvPr id="7" name="Picture 6" descr="A white background with black text&#10;&#10;Description automatically generated">
            <a:extLst>
              <a:ext uri="{FF2B5EF4-FFF2-40B4-BE49-F238E27FC236}">
                <a16:creationId xmlns:a16="http://schemas.microsoft.com/office/drawing/2014/main" id="{5E8A7633-BDFF-742A-BBBD-98ECBA5C5C3D}"/>
              </a:ext>
            </a:extLst>
          </p:cNvPr>
          <p:cNvPicPr>
            <a:picLocks noChangeAspect="1"/>
          </p:cNvPicPr>
          <p:nvPr/>
        </p:nvPicPr>
        <p:blipFill>
          <a:blip r:embed="rId3"/>
          <a:stretch>
            <a:fillRect/>
          </a:stretch>
        </p:blipFill>
        <p:spPr>
          <a:xfrm>
            <a:off x="1946187" y="1530192"/>
            <a:ext cx="8290956" cy="5203212"/>
          </a:xfrm>
          <a:prstGeom prst="rect">
            <a:avLst/>
          </a:prstGeom>
        </p:spPr>
      </p:pic>
      <p:pic>
        <p:nvPicPr>
          <p:cNvPr id="10" name="Picture 9">
            <a:extLst>
              <a:ext uri="{FF2B5EF4-FFF2-40B4-BE49-F238E27FC236}">
                <a16:creationId xmlns:a16="http://schemas.microsoft.com/office/drawing/2014/main" id="{A12A0683-9A66-F7CD-FC06-09E71F426D2D}"/>
              </a:ext>
            </a:extLst>
          </p:cNvPr>
          <p:cNvPicPr>
            <a:picLocks noChangeAspect="1"/>
          </p:cNvPicPr>
          <p:nvPr/>
        </p:nvPicPr>
        <p:blipFill>
          <a:blip r:embed="rId4"/>
          <a:stretch>
            <a:fillRect/>
          </a:stretch>
        </p:blipFill>
        <p:spPr>
          <a:xfrm>
            <a:off x="7280186" y="1874713"/>
            <a:ext cx="2596678" cy="139016"/>
          </a:xfrm>
          <a:prstGeom prst="rect">
            <a:avLst/>
          </a:prstGeom>
        </p:spPr>
      </p:pic>
      <p:pic>
        <p:nvPicPr>
          <p:cNvPr id="14" name="Picture 13">
            <a:extLst>
              <a:ext uri="{FF2B5EF4-FFF2-40B4-BE49-F238E27FC236}">
                <a16:creationId xmlns:a16="http://schemas.microsoft.com/office/drawing/2014/main" id="{B7E33900-ECB5-61C5-7EBC-0FA18196374B}"/>
              </a:ext>
            </a:extLst>
          </p:cNvPr>
          <p:cNvPicPr>
            <a:picLocks noChangeAspect="1"/>
          </p:cNvPicPr>
          <p:nvPr/>
        </p:nvPicPr>
        <p:blipFill>
          <a:blip r:embed="rId5"/>
          <a:stretch>
            <a:fillRect/>
          </a:stretch>
        </p:blipFill>
        <p:spPr>
          <a:xfrm>
            <a:off x="2631214" y="1826089"/>
            <a:ext cx="1136129" cy="265018"/>
          </a:xfrm>
          <a:prstGeom prst="rect">
            <a:avLst/>
          </a:prstGeom>
        </p:spPr>
      </p:pic>
      <p:pic>
        <p:nvPicPr>
          <p:cNvPr id="18" name="Picture 17" descr="A screenshot of a chart&#10;&#10;Description automatically generated">
            <a:extLst>
              <a:ext uri="{FF2B5EF4-FFF2-40B4-BE49-F238E27FC236}">
                <a16:creationId xmlns:a16="http://schemas.microsoft.com/office/drawing/2014/main" id="{633C33CF-0FBA-95D7-3AE7-0C3840C91C3A}"/>
              </a:ext>
            </a:extLst>
          </p:cNvPr>
          <p:cNvPicPr>
            <a:picLocks noChangeAspect="1"/>
          </p:cNvPicPr>
          <p:nvPr/>
        </p:nvPicPr>
        <p:blipFill>
          <a:blip r:embed="rId6"/>
          <a:stretch>
            <a:fillRect/>
          </a:stretch>
        </p:blipFill>
        <p:spPr>
          <a:xfrm>
            <a:off x="2568855" y="2202493"/>
            <a:ext cx="2409349" cy="1899062"/>
          </a:xfrm>
          <a:prstGeom prst="rect">
            <a:avLst/>
          </a:prstGeom>
        </p:spPr>
      </p:pic>
      <p:pic>
        <p:nvPicPr>
          <p:cNvPr id="19" name="Picture 18" descr="A pie chart with different colored circles&#10;&#10;Description automatically generated">
            <a:extLst>
              <a:ext uri="{FF2B5EF4-FFF2-40B4-BE49-F238E27FC236}">
                <a16:creationId xmlns:a16="http://schemas.microsoft.com/office/drawing/2014/main" id="{6C866FD4-C93C-1D7C-6B14-E19B71583D01}"/>
              </a:ext>
            </a:extLst>
          </p:cNvPr>
          <p:cNvPicPr>
            <a:picLocks noChangeAspect="1"/>
          </p:cNvPicPr>
          <p:nvPr/>
        </p:nvPicPr>
        <p:blipFill>
          <a:blip r:embed="rId7"/>
          <a:stretch>
            <a:fillRect/>
          </a:stretch>
        </p:blipFill>
        <p:spPr>
          <a:xfrm>
            <a:off x="5087853" y="2188116"/>
            <a:ext cx="2367697" cy="1899062"/>
          </a:xfrm>
          <a:prstGeom prst="rect">
            <a:avLst/>
          </a:prstGeom>
        </p:spPr>
      </p:pic>
      <p:pic>
        <p:nvPicPr>
          <p:cNvPr id="20" name="Picture 19" descr="A grey rectangular object with black arrows&#10;&#10;Description automatically generated">
            <a:extLst>
              <a:ext uri="{FF2B5EF4-FFF2-40B4-BE49-F238E27FC236}">
                <a16:creationId xmlns:a16="http://schemas.microsoft.com/office/drawing/2014/main" id="{B27EBC31-30E2-25CE-46F7-8EDD1C5AD755}"/>
              </a:ext>
            </a:extLst>
          </p:cNvPr>
          <p:cNvPicPr>
            <a:picLocks noChangeAspect="1"/>
          </p:cNvPicPr>
          <p:nvPr/>
        </p:nvPicPr>
        <p:blipFill>
          <a:blip r:embed="rId8"/>
          <a:stretch>
            <a:fillRect/>
          </a:stretch>
        </p:blipFill>
        <p:spPr>
          <a:xfrm>
            <a:off x="7593951" y="2191085"/>
            <a:ext cx="2390109" cy="1915536"/>
          </a:xfrm>
          <a:prstGeom prst="rect">
            <a:avLst/>
          </a:prstGeom>
        </p:spPr>
      </p:pic>
      <p:pic>
        <p:nvPicPr>
          <p:cNvPr id="22" name="Picture 21">
            <a:extLst>
              <a:ext uri="{FF2B5EF4-FFF2-40B4-BE49-F238E27FC236}">
                <a16:creationId xmlns:a16="http://schemas.microsoft.com/office/drawing/2014/main" id="{5154A3DD-C7E8-0F72-EA82-7FC925DB4036}"/>
              </a:ext>
            </a:extLst>
          </p:cNvPr>
          <p:cNvPicPr>
            <a:picLocks noChangeAspect="1"/>
          </p:cNvPicPr>
          <p:nvPr/>
        </p:nvPicPr>
        <p:blipFill>
          <a:blip r:embed="rId9"/>
          <a:stretch>
            <a:fillRect/>
          </a:stretch>
        </p:blipFill>
        <p:spPr>
          <a:xfrm>
            <a:off x="1708937" y="1532077"/>
            <a:ext cx="630830" cy="5190563"/>
          </a:xfrm>
          <a:prstGeom prst="rect">
            <a:avLst/>
          </a:prstGeom>
        </p:spPr>
      </p:pic>
      <p:pic>
        <p:nvPicPr>
          <p:cNvPr id="21" name="Picture 20" descr="A white circle with a black background&#10;&#10;Description automatically generated">
            <a:extLst>
              <a:ext uri="{FF2B5EF4-FFF2-40B4-BE49-F238E27FC236}">
                <a16:creationId xmlns:a16="http://schemas.microsoft.com/office/drawing/2014/main" id="{76C95996-A208-4531-812B-91F717894E3C}"/>
              </a:ext>
            </a:extLst>
          </p:cNvPr>
          <p:cNvPicPr>
            <a:picLocks noChangeAspect="1"/>
          </p:cNvPicPr>
          <p:nvPr/>
        </p:nvPicPr>
        <p:blipFill>
          <a:blip r:embed="rId10"/>
          <a:stretch>
            <a:fillRect/>
          </a:stretch>
        </p:blipFill>
        <p:spPr>
          <a:xfrm>
            <a:off x="1890781" y="1853874"/>
            <a:ext cx="334168" cy="4598346"/>
          </a:xfrm>
          <a:prstGeom prst="rect">
            <a:avLst/>
          </a:prstGeom>
        </p:spPr>
      </p:pic>
      <p:pic>
        <p:nvPicPr>
          <p:cNvPr id="23" name="Picture 22" descr="A graph with lines and lines on it&#10;&#10;Description automatically generated">
            <a:extLst>
              <a:ext uri="{FF2B5EF4-FFF2-40B4-BE49-F238E27FC236}">
                <a16:creationId xmlns:a16="http://schemas.microsoft.com/office/drawing/2014/main" id="{7220C536-F2BA-03AF-0E8B-F459C5D9BD2E}"/>
              </a:ext>
            </a:extLst>
          </p:cNvPr>
          <p:cNvPicPr>
            <a:picLocks noChangeAspect="1"/>
          </p:cNvPicPr>
          <p:nvPr/>
        </p:nvPicPr>
        <p:blipFill>
          <a:blip r:embed="rId11"/>
          <a:stretch>
            <a:fillRect/>
          </a:stretch>
        </p:blipFill>
        <p:spPr>
          <a:xfrm>
            <a:off x="2485760" y="4214592"/>
            <a:ext cx="7397444" cy="2131620"/>
          </a:xfrm>
          <a:prstGeom prst="rect">
            <a:avLst/>
          </a:prstGeom>
        </p:spPr>
      </p:pic>
      <p:pic>
        <p:nvPicPr>
          <p:cNvPr id="16" name="Picture 15" descr="A close up of red text&#10;&#10;Description automatically generated">
            <a:extLst>
              <a:ext uri="{FF2B5EF4-FFF2-40B4-BE49-F238E27FC236}">
                <a16:creationId xmlns:a16="http://schemas.microsoft.com/office/drawing/2014/main" id="{7AE9F56D-3A7C-83DE-9BFC-F6145079CD7F}"/>
              </a:ext>
            </a:extLst>
          </p:cNvPr>
          <p:cNvPicPr>
            <a:picLocks noChangeAspect="1"/>
          </p:cNvPicPr>
          <p:nvPr/>
        </p:nvPicPr>
        <p:blipFill>
          <a:blip r:embed="rId12"/>
          <a:stretch>
            <a:fillRect/>
          </a:stretch>
        </p:blipFill>
        <p:spPr>
          <a:xfrm>
            <a:off x="8007090" y="2259520"/>
            <a:ext cx="1552629" cy="377932"/>
          </a:xfrm>
          <a:prstGeom prst="rect">
            <a:avLst/>
          </a:prstGeom>
        </p:spPr>
      </p:pic>
      <p:pic>
        <p:nvPicPr>
          <p:cNvPr id="24" name="Picture 23">
            <a:extLst>
              <a:ext uri="{FF2B5EF4-FFF2-40B4-BE49-F238E27FC236}">
                <a16:creationId xmlns:a16="http://schemas.microsoft.com/office/drawing/2014/main" id="{84EAD6FC-A8F1-7574-F929-9F5F7C75A940}"/>
              </a:ext>
            </a:extLst>
          </p:cNvPr>
          <p:cNvPicPr>
            <a:picLocks noChangeAspect="1"/>
          </p:cNvPicPr>
          <p:nvPr/>
        </p:nvPicPr>
        <p:blipFill>
          <a:blip r:embed="rId13"/>
          <a:stretch>
            <a:fillRect/>
          </a:stretch>
        </p:blipFill>
        <p:spPr>
          <a:xfrm>
            <a:off x="2174856" y="2259386"/>
            <a:ext cx="81052" cy="142875"/>
          </a:xfrm>
          <a:prstGeom prst="rect">
            <a:avLst/>
          </a:prstGeom>
        </p:spPr>
      </p:pic>
    </p:spTree>
    <p:extLst>
      <p:ext uri="{BB962C8B-B14F-4D97-AF65-F5344CB8AC3E}">
        <p14:creationId xmlns:p14="http://schemas.microsoft.com/office/powerpoint/2010/main" val="42807672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CA12CA6-0970-F288-A80F-B62F5E805134}"/>
              </a:ext>
            </a:extLst>
          </p:cNvPr>
          <p:cNvSpPr/>
          <p:nvPr/>
        </p:nvSpPr>
        <p:spPr>
          <a:xfrm>
            <a:off x="3810000" y="1876985"/>
            <a:ext cx="661359" cy="16808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40E3E0C8-7A57-BB3F-0B6A-239F8F518DE6}"/>
              </a:ext>
            </a:extLst>
          </p:cNvPr>
          <p:cNvSpPr txBox="1">
            <a:spLocks/>
          </p:cNvSpPr>
          <p:nvPr/>
        </p:nvSpPr>
        <p:spPr>
          <a:xfrm>
            <a:off x="4055610" y="2658302"/>
            <a:ext cx="4078800" cy="1560332"/>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BUSINESS MODEL</a:t>
            </a:r>
          </a:p>
        </p:txBody>
      </p:sp>
    </p:spTree>
    <p:extLst>
      <p:ext uri="{BB962C8B-B14F-4D97-AF65-F5344CB8AC3E}">
        <p14:creationId xmlns:p14="http://schemas.microsoft.com/office/powerpoint/2010/main" val="26051931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044BC09-2B3F-09D0-9446-A8DB9A98D5B4}"/>
              </a:ext>
            </a:extLst>
          </p:cNvPr>
          <p:cNvGraphicFramePr>
            <a:graphicFrameLocks noGrp="1"/>
          </p:cNvGraphicFramePr>
          <p:nvPr>
            <p:ph idx="1"/>
          </p:nvPr>
        </p:nvGraphicFramePr>
        <p:xfrm>
          <a:off x="989400" y="967057"/>
          <a:ext cx="10213200" cy="4931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125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77D4-BF81-BB50-5F34-13E8CBA7BF57}"/>
              </a:ext>
            </a:extLst>
          </p:cNvPr>
          <p:cNvSpPr>
            <a:spLocks noGrp="1"/>
          </p:cNvSpPr>
          <p:nvPr>
            <p:ph type="title"/>
          </p:nvPr>
        </p:nvSpPr>
        <p:spPr>
          <a:xfrm>
            <a:off x="500570" y="395289"/>
            <a:ext cx="10213200" cy="1112836"/>
          </a:xfrm>
        </p:spPr>
        <p:txBody>
          <a:bodyPr/>
          <a:lstStyle/>
          <a:p>
            <a:r>
              <a:rPr lang="en-US" dirty="0"/>
              <a:t>Software as a Service (SaaS) Model</a:t>
            </a:r>
          </a:p>
        </p:txBody>
      </p:sp>
      <p:sp>
        <p:nvSpPr>
          <p:cNvPr id="3" name="Content Placeholder 2">
            <a:extLst>
              <a:ext uri="{FF2B5EF4-FFF2-40B4-BE49-F238E27FC236}">
                <a16:creationId xmlns:a16="http://schemas.microsoft.com/office/drawing/2014/main" id="{29C34168-66EF-9C13-635F-8568EB1235A9}"/>
              </a:ext>
            </a:extLst>
          </p:cNvPr>
          <p:cNvSpPr>
            <a:spLocks noGrp="1"/>
          </p:cNvSpPr>
          <p:nvPr>
            <p:ph idx="1"/>
          </p:nvPr>
        </p:nvSpPr>
        <p:spPr>
          <a:xfrm>
            <a:off x="500570" y="1714679"/>
            <a:ext cx="11190860" cy="5147248"/>
          </a:xfrm>
        </p:spPr>
        <p:txBody>
          <a:bodyPr vert="horz" lIns="91440" tIns="45720" rIns="91440" bIns="45720" rtlCol="0" anchor="t">
            <a:normAutofit/>
          </a:bodyPr>
          <a:lstStyle/>
          <a:p>
            <a:pPr marL="359410" indent="-359410"/>
            <a:r>
              <a:rPr lang="en-US" dirty="0">
                <a:ea typeface="+mn-lt"/>
                <a:cs typeface="+mn-lt"/>
              </a:rPr>
              <a:t>The software could be offered as a SaaS, where customers pay a monthly or annual subscription fee to use the service. </a:t>
            </a:r>
            <a:endParaRPr lang="en-US" dirty="0">
              <a:solidFill>
                <a:srgbClr val="000000">
                  <a:alpha val="60000"/>
                </a:srgbClr>
              </a:solidFill>
            </a:endParaRPr>
          </a:p>
          <a:p>
            <a:pPr marL="359410" indent="-359410"/>
            <a:r>
              <a:rPr lang="en-US" dirty="0">
                <a:solidFill>
                  <a:srgbClr val="000000">
                    <a:alpha val="60000"/>
                  </a:srgbClr>
                </a:solidFill>
              </a:rPr>
              <a:t>Subscriptions will provide a steady and predictable stream of revenue. This will allow for better investment in product improvement, and overall business growth.</a:t>
            </a:r>
          </a:p>
          <a:p>
            <a:pPr marL="359410" indent="-359410"/>
            <a:r>
              <a:rPr lang="en-US" dirty="0">
                <a:solidFill>
                  <a:srgbClr val="000000">
                    <a:alpha val="60000"/>
                  </a:srgbClr>
                </a:solidFill>
              </a:rPr>
              <a:t>Educational institutes can opt for a subscription that suits their budget and needs. This makes the software accessible to a wide range of institutions, from small schools to large universities.</a:t>
            </a:r>
          </a:p>
          <a:p>
            <a:pPr marL="359410" indent="-359410"/>
            <a:r>
              <a:rPr lang="en-US" dirty="0">
                <a:solidFill>
                  <a:srgbClr val="000000">
                    <a:alpha val="60000"/>
                  </a:srgbClr>
                </a:solidFill>
                <a:ea typeface="+mn-lt"/>
                <a:cs typeface="+mn-lt"/>
              </a:rPr>
              <a:t>Subscribers can easily adjust their subscription plans based on changing needs. This ability allows them to scale up or down as circumstances dictate.</a:t>
            </a:r>
            <a:endParaRPr lang="en-US" dirty="0">
              <a:solidFill>
                <a:srgbClr val="000000">
                  <a:alpha val="60000"/>
                </a:srgbClr>
              </a:solidFill>
            </a:endParaRPr>
          </a:p>
        </p:txBody>
      </p:sp>
    </p:spTree>
    <p:extLst>
      <p:ext uri="{BB962C8B-B14F-4D97-AF65-F5344CB8AC3E}">
        <p14:creationId xmlns:p14="http://schemas.microsoft.com/office/powerpoint/2010/main" val="1517723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77D4-BF81-BB50-5F34-13E8CBA7BF57}"/>
              </a:ext>
            </a:extLst>
          </p:cNvPr>
          <p:cNvSpPr>
            <a:spLocks noGrp="1"/>
          </p:cNvSpPr>
          <p:nvPr>
            <p:ph type="title"/>
          </p:nvPr>
        </p:nvSpPr>
        <p:spPr>
          <a:xfrm>
            <a:off x="500570" y="395289"/>
            <a:ext cx="10213200" cy="1112836"/>
          </a:xfrm>
        </p:spPr>
        <p:txBody>
          <a:bodyPr/>
          <a:lstStyle/>
          <a:p>
            <a:r>
              <a:rPr lang="en-US" dirty="0"/>
              <a:t>Data Privacy and Security</a:t>
            </a:r>
          </a:p>
        </p:txBody>
      </p:sp>
      <p:sp>
        <p:nvSpPr>
          <p:cNvPr id="9" name="Content Placeholder 2">
            <a:extLst>
              <a:ext uri="{FF2B5EF4-FFF2-40B4-BE49-F238E27FC236}">
                <a16:creationId xmlns:a16="http://schemas.microsoft.com/office/drawing/2014/main" id="{412D9066-E40B-FAE4-208D-7852A209AF52}"/>
              </a:ext>
            </a:extLst>
          </p:cNvPr>
          <p:cNvSpPr>
            <a:spLocks noGrp="1"/>
          </p:cNvSpPr>
          <p:nvPr>
            <p:ph idx="1"/>
          </p:nvPr>
        </p:nvSpPr>
        <p:spPr>
          <a:xfrm>
            <a:off x="629966" y="1714679"/>
            <a:ext cx="9954407" cy="5406040"/>
          </a:xfrm>
        </p:spPr>
        <p:txBody>
          <a:bodyPr vert="horz" lIns="91440" tIns="45720" rIns="91440" bIns="45720" rtlCol="0" anchor="t">
            <a:normAutofit/>
          </a:bodyPr>
          <a:lstStyle/>
          <a:p>
            <a:pPr marL="359410" indent="-359410"/>
            <a:r>
              <a:rPr lang="en-US" dirty="0">
                <a:solidFill>
                  <a:srgbClr val="000000">
                    <a:alpha val="60000"/>
                  </a:srgbClr>
                </a:solidFill>
              </a:rPr>
              <a:t>Given that a lot of sensitive video data will be handled, security and privacy should be the top priority. We will implement encryption, access controls, and compliance measures to protect customer data, personal records and comply with the necessary laws.</a:t>
            </a:r>
          </a:p>
        </p:txBody>
      </p:sp>
    </p:spTree>
    <p:extLst>
      <p:ext uri="{BB962C8B-B14F-4D97-AF65-F5344CB8AC3E}">
        <p14:creationId xmlns:p14="http://schemas.microsoft.com/office/powerpoint/2010/main" val="22349743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77D4-BF81-BB50-5F34-13E8CBA7BF57}"/>
              </a:ext>
            </a:extLst>
          </p:cNvPr>
          <p:cNvSpPr>
            <a:spLocks noGrp="1"/>
          </p:cNvSpPr>
          <p:nvPr>
            <p:ph type="title"/>
          </p:nvPr>
        </p:nvSpPr>
        <p:spPr>
          <a:xfrm>
            <a:off x="500570" y="395289"/>
            <a:ext cx="10213200" cy="1112836"/>
          </a:xfrm>
        </p:spPr>
        <p:txBody>
          <a:bodyPr/>
          <a:lstStyle/>
          <a:p>
            <a:r>
              <a:rPr lang="en-US" dirty="0"/>
              <a:t>Customer Support</a:t>
            </a:r>
          </a:p>
        </p:txBody>
      </p:sp>
      <p:sp>
        <p:nvSpPr>
          <p:cNvPr id="9" name="Content Placeholder 2">
            <a:extLst>
              <a:ext uri="{FF2B5EF4-FFF2-40B4-BE49-F238E27FC236}">
                <a16:creationId xmlns:a16="http://schemas.microsoft.com/office/drawing/2014/main" id="{412D9066-E40B-FAE4-208D-7852A209AF52}"/>
              </a:ext>
            </a:extLst>
          </p:cNvPr>
          <p:cNvSpPr>
            <a:spLocks noGrp="1"/>
          </p:cNvSpPr>
          <p:nvPr>
            <p:ph idx="1"/>
          </p:nvPr>
        </p:nvSpPr>
        <p:spPr>
          <a:xfrm>
            <a:off x="629966" y="1125207"/>
            <a:ext cx="9954407" cy="4945965"/>
          </a:xfrm>
        </p:spPr>
        <p:txBody>
          <a:bodyPr vert="horz" lIns="91440" tIns="45720" rIns="91440" bIns="45720" rtlCol="0" anchor="t">
            <a:normAutofit lnSpcReduction="10000"/>
          </a:bodyPr>
          <a:lstStyle/>
          <a:p>
            <a:pPr marL="0" indent="0">
              <a:buNone/>
            </a:pPr>
            <a:endParaRPr lang="en-US"/>
          </a:p>
          <a:p>
            <a:pPr marL="359410" indent="-359410"/>
            <a:r>
              <a:rPr lang="en-US" dirty="0">
                <a:solidFill>
                  <a:srgbClr val="000000">
                    <a:alpha val="60000"/>
                  </a:srgbClr>
                </a:solidFill>
              </a:rPr>
              <a:t>Providing excellent customer support to address user issues promptly will be one of the priorities as this can significantly impact customer satisfaction and retention.</a:t>
            </a:r>
          </a:p>
          <a:p>
            <a:pPr marL="359410" indent="-359410"/>
            <a:r>
              <a:rPr lang="en-US" dirty="0">
                <a:solidFill>
                  <a:srgbClr val="000000">
                    <a:alpha val="60000"/>
                  </a:srgbClr>
                </a:solidFill>
              </a:rPr>
              <a:t>In the event of a security breach or any other critical issue, customer support plays a pivotal role in communication and crisis management. Transparent and clear communication can help mitigate potential negative impacts.</a:t>
            </a:r>
          </a:p>
          <a:p>
            <a:pPr marL="359410" indent="-359410"/>
            <a:r>
              <a:rPr lang="en-US" dirty="0">
                <a:solidFill>
                  <a:srgbClr val="000000">
                    <a:alpha val="60000"/>
                  </a:srgbClr>
                </a:solidFill>
              </a:rPr>
              <a:t>When institutions receive exceptional assistance and value from the software provider, they are more likely to continue their subscription and recommend the software to others.</a:t>
            </a:r>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2670791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77D4-BF81-BB50-5F34-13E8CBA7BF57}"/>
              </a:ext>
            </a:extLst>
          </p:cNvPr>
          <p:cNvSpPr>
            <a:spLocks noGrp="1"/>
          </p:cNvSpPr>
          <p:nvPr>
            <p:ph type="title"/>
          </p:nvPr>
        </p:nvSpPr>
        <p:spPr>
          <a:xfrm>
            <a:off x="500570" y="395289"/>
            <a:ext cx="10213200" cy="1112836"/>
          </a:xfrm>
        </p:spPr>
        <p:txBody>
          <a:bodyPr/>
          <a:lstStyle/>
          <a:p>
            <a:r>
              <a:rPr lang="en-US" dirty="0"/>
              <a:t>Pricing Strategy</a:t>
            </a:r>
          </a:p>
        </p:txBody>
      </p:sp>
      <p:sp>
        <p:nvSpPr>
          <p:cNvPr id="9" name="Content Placeholder 2">
            <a:extLst>
              <a:ext uri="{FF2B5EF4-FFF2-40B4-BE49-F238E27FC236}">
                <a16:creationId xmlns:a16="http://schemas.microsoft.com/office/drawing/2014/main" id="{412D9066-E40B-FAE4-208D-7852A209AF52}"/>
              </a:ext>
            </a:extLst>
          </p:cNvPr>
          <p:cNvSpPr>
            <a:spLocks noGrp="1"/>
          </p:cNvSpPr>
          <p:nvPr>
            <p:ph idx="1"/>
          </p:nvPr>
        </p:nvSpPr>
        <p:spPr>
          <a:xfrm>
            <a:off x="629966" y="1139585"/>
            <a:ext cx="9954407" cy="5621700"/>
          </a:xfrm>
        </p:spPr>
        <p:txBody>
          <a:bodyPr vert="horz" lIns="91440" tIns="45720" rIns="91440" bIns="45720" rtlCol="0" anchor="t">
            <a:normAutofit/>
          </a:bodyPr>
          <a:lstStyle/>
          <a:p>
            <a:pPr marL="0" indent="0">
              <a:buNone/>
            </a:pPr>
            <a:endParaRPr lang="en-US"/>
          </a:p>
          <a:p>
            <a:pPr marL="359410" indent="-359410"/>
            <a:r>
              <a:rPr lang="en-US" dirty="0">
                <a:solidFill>
                  <a:srgbClr val="000000">
                    <a:alpha val="60000"/>
                  </a:srgbClr>
                </a:solidFill>
              </a:rPr>
              <a:t>There would be different levels &amp; plans of subscription which a potential client can choose through. </a:t>
            </a:r>
            <a:endParaRPr lang="en-US" dirty="0"/>
          </a:p>
          <a:p>
            <a:pPr marL="359410" indent="-359410"/>
            <a:r>
              <a:rPr lang="en-US" dirty="0">
                <a:solidFill>
                  <a:srgbClr val="000000">
                    <a:alpha val="60000"/>
                  </a:srgbClr>
                </a:solidFill>
              </a:rPr>
              <a:t>They can choose through either Basic, Premium and Pro. With each of them having added benefits the which the previous plan doesn't offer. Which includes the amount of cloud storage for videos.</a:t>
            </a:r>
          </a:p>
          <a:p>
            <a:pPr marL="359410" indent="-359410"/>
            <a:r>
              <a:rPr lang="en-US" dirty="0">
                <a:solidFill>
                  <a:srgbClr val="000000">
                    <a:alpha val="60000"/>
                  </a:srgbClr>
                </a:solidFill>
              </a:rPr>
              <a:t>Each plan would have a payment option of Monthly, Quarterly or Annually.</a:t>
            </a:r>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15356333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CA12CA6-0970-F288-A80F-B62F5E805134}"/>
              </a:ext>
            </a:extLst>
          </p:cNvPr>
          <p:cNvSpPr/>
          <p:nvPr/>
        </p:nvSpPr>
        <p:spPr>
          <a:xfrm>
            <a:off x="3810000" y="1876985"/>
            <a:ext cx="661359" cy="16808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40E3E0C8-7A57-BB3F-0B6A-239F8F518DE6}"/>
              </a:ext>
            </a:extLst>
          </p:cNvPr>
          <p:cNvSpPr txBox="1">
            <a:spLocks/>
          </p:cNvSpPr>
          <p:nvPr/>
        </p:nvSpPr>
        <p:spPr>
          <a:xfrm>
            <a:off x="4055610" y="2643925"/>
            <a:ext cx="4078800" cy="1560332"/>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LET'S GET TECHNICAL</a:t>
            </a:r>
          </a:p>
        </p:txBody>
      </p:sp>
    </p:spTree>
    <p:extLst>
      <p:ext uri="{BB962C8B-B14F-4D97-AF65-F5344CB8AC3E}">
        <p14:creationId xmlns:p14="http://schemas.microsoft.com/office/powerpoint/2010/main" val="3602724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CA12CA6-0970-F288-A80F-B62F5E805134}"/>
              </a:ext>
            </a:extLst>
          </p:cNvPr>
          <p:cNvSpPr/>
          <p:nvPr/>
        </p:nvSpPr>
        <p:spPr>
          <a:xfrm>
            <a:off x="3810000" y="1876985"/>
            <a:ext cx="661359" cy="16808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40E3E0C8-7A57-BB3F-0B6A-239F8F518DE6}"/>
              </a:ext>
            </a:extLst>
          </p:cNvPr>
          <p:cNvSpPr txBox="1">
            <a:spLocks/>
          </p:cNvSpPr>
          <p:nvPr/>
        </p:nvSpPr>
        <p:spPr>
          <a:xfrm>
            <a:off x="1726478" y="314793"/>
            <a:ext cx="8737063" cy="870219"/>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CODE IMPLEMENTATION</a:t>
            </a:r>
          </a:p>
        </p:txBody>
      </p:sp>
      <p:graphicFrame>
        <p:nvGraphicFramePr>
          <p:cNvPr id="3" name="Diagram 2">
            <a:extLst>
              <a:ext uri="{FF2B5EF4-FFF2-40B4-BE49-F238E27FC236}">
                <a16:creationId xmlns:a16="http://schemas.microsoft.com/office/drawing/2014/main" id="{A847DC5C-F088-9858-8005-D28169375E7A}"/>
              </a:ext>
            </a:extLst>
          </p:cNvPr>
          <p:cNvGraphicFramePr/>
          <p:nvPr>
            <p:extLst>
              <p:ext uri="{D42A27DB-BD31-4B8C-83A1-F6EECF244321}">
                <p14:modId xmlns:p14="http://schemas.microsoft.com/office/powerpoint/2010/main" val="2120456347"/>
              </p:ext>
            </p:extLst>
          </p:nvPr>
        </p:nvGraphicFramePr>
        <p:xfrm>
          <a:off x="445699" y="1398918"/>
          <a:ext cx="11314980" cy="5397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6" name="Content Placeholder 2">
            <a:extLst>
              <a:ext uri="{FF2B5EF4-FFF2-40B4-BE49-F238E27FC236}">
                <a16:creationId xmlns:a16="http://schemas.microsoft.com/office/drawing/2014/main" id="{D9A73AF2-C14A-F4C6-9AEF-59BA2E375AC4}"/>
              </a:ext>
            </a:extLst>
          </p:cNvPr>
          <p:cNvSpPr>
            <a:spLocks noGrp="1"/>
          </p:cNvSpPr>
          <p:nvPr>
            <p:ph idx="1"/>
          </p:nvPr>
        </p:nvSpPr>
        <p:spPr>
          <a:xfrm>
            <a:off x="989400" y="1096453"/>
            <a:ext cx="10213200" cy="618381"/>
          </a:xfrm>
        </p:spPr>
        <p:txBody>
          <a:bodyPr vert="horz" lIns="91440" tIns="45720" rIns="91440" bIns="45720" rtlCol="0" anchor="t">
            <a:normAutofit/>
          </a:bodyPr>
          <a:lstStyle/>
          <a:p>
            <a:pPr marL="0" indent="0" algn="ctr">
              <a:buNone/>
            </a:pPr>
            <a:r>
              <a:rPr lang="en-US" sz="1800" b="1" dirty="0">
                <a:solidFill>
                  <a:srgbClr val="000000">
                    <a:alpha val="60000"/>
                  </a:srgbClr>
                </a:solidFill>
              </a:rPr>
              <a:t>For</a:t>
            </a:r>
            <a:r>
              <a:rPr lang="en-US" sz="1800" b="1" dirty="0">
                <a:ea typeface="+mn-lt"/>
                <a:cs typeface="+mn-lt"/>
              </a:rPr>
              <a:t> </a:t>
            </a:r>
            <a:r>
              <a:rPr lang="en-US" sz="1800" b="1" dirty="0">
                <a:solidFill>
                  <a:srgbClr val="000000">
                    <a:alpha val="60000"/>
                  </a:srgbClr>
                </a:solidFill>
              </a:rPr>
              <a:t>this software we'll be working with Python</a:t>
            </a:r>
            <a:endParaRPr lang="en-US" sz="1800" b="1">
              <a:solidFill>
                <a:srgbClr val="000000">
                  <a:alpha val="60000"/>
                </a:srgbClr>
              </a:solidFill>
            </a:endParaRPr>
          </a:p>
        </p:txBody>
      </p:sp>
    </p:spTree>
    <p:extLst>
      <p:ext uri="{BB962C8B-B14F-4D97-AF65-F5344CB8AC3E}">
        <p14:creationId xmlns:p14="http://schemas.microsoft.com/office/powerpoint/2010/main" val="1058516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C515DAE-CF43-5878-5193-4921F3D80FF8}"/>
              </a:ext>
            </a:extLst>
          </p:cNvPr>
          <p:cNvSpPr/>
          <p:nvPr/>
        </p:nvSpPr>
        <p:spPr>
          <a:xfrm>
            <a:off x="5693" y="1238"/>
            <a:ext cx="6102437" cy="685676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3093493-446B-45A4-9D25-97A096BDF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21" name="Group 20">
              <a:extLst>
                <a:ext uri="{FF2B5EF4-FFF2-40B4-BE49-F238E27FC236}">
                  <a16:creationId xmlns:a16="http://schemas.microsoft.com/office/drawing/2014/main" id="{05290F66-CF0B-44A8-98F9-67989433E9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6" name="Freeform 68">
                <a:extLst>
                  <a:ext uri="{FF2B5EF4-FFF2-40B4-BE49-F238E27FC236}">
                    <a16:creationId xmlns:a16="http://schemas.microsoft.com/office/drawing/2014/main" id="{B1EC4FC7-CA30-496A-A81F-23F077FC3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5D6D0395-600E-4B20-8F30-0AEE77B5E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FF4B76F2-9796-41F3-B9E3-83F7B60DD4C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ACEC35DC-9637-4964-84AC-F26B998A58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3" name="Freeform 68">
                <a:extLst>
                  <a:ext uri="{FF2B5EF4-FFF2-40B4-BE49-F238E27FC236}">
                    <a16:creationId xmlns:a16="http://schemas.microsoft.com/office/drawing/2014/main" id="{DBDE4896-1B60-4B58-9194-5253D8C35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59C17307-B18A-4106-97D9-D516369BA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141D9497-DF71-477C-BFC8-AE0D408BAF6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0" name="Straight Connector 29">
            <a:extLst>
              <a:ext uri="{FF2B5EF4-FFF2-40B4-BE49-F238E27FC236}">
                <a16:creationId xmlns:a16="http://schemas.microsoft.com/office/drawing/2014/main" id="{A9F703F4-243C-4517-80DA-7AC36B7D9A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4A36411E-88ED-AE1D-43B4-D149184FA594}"/>
              </a:ext>
            </a:extLst>
          </p:cNvPr>
          <p:cNvSpPr>
            <a:spLocks noGrp="1"/>
          </p:cNvSpPr>
          <p:nvPr/>
        </p:nvSpPr>
        <p:spPr>
          <a:xfrm>
            <a:off x="7154042" y="2550946"/>
            <a:ext cx="4201730" cy="3585891"/>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pc="50" dirty="0">
                <a:solidFill>
                  <a:schemeClr val="tx1">
                    <a:alpha val="60000"/>
                  </a:schemeClr>
                </a:solidFill>
              </a:rPr>
              <a:t>A well-timed moment for a decision or action.</a:t>
            </a:r>
          </a:p>
          <a:p>
            <a:pPr>
              <a:lnSpc>
                <a:spcPct val="150000"/>
              </a:lnSpc>
            </a:pPr>
            <a:endParaRPr lang="en-US" spc="50">
              <a:solidFill>
                <a:schemeClr val="tx1">
                  <a:alpha val="60000"/>
                </a:schemeClr>
              </a:solidFill>
            </a:endParaRPr>
          </a:p>
          <a:p>
            <a:pPr>
              <a:lnSpc>
                <a:spcPct val="150000"/>
              </a:lnSpc>
            </a:pPr>
            <a:endParaRPr lang="en-US" spc="50">
              <a:solidFill>
                <a:schemeClr val="tx1">
                  <a:alpha val="60000"/>
                </a:schemeClr>
              </a:solidFill>
            </a:endParaRPr>
          </a:p>
        </p:txBody>
      </p:sp>
      <p:grpSp>
        <p:nvGrpSpPr>
          <p:cNvPr id="32" name="Group 31">
            <a:extLst>
              <a:ext uri="{FF2B5EF4-FFF2-40B4-BE49-F238E27FC236}">
                <a16:creationId xmlns:a16="http://schemas.microsoft.com/office/drawing/2014/main" id="{355013FF-CA42-4E11-9C84-9B450958B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4900460" y="5368081"/>
            <a:ext cx="641183" cy="1069728"/>
            <a:chOff x="6484112" y="2967038"/>
            <a:chExt cx="641183" cy="1069728"/>
          </a:xfrm>
        </p:grpSpPr>
        <p:grpSp>
          <p:nvGrpSpPr>
            <p:cNvPr id="33" name="Group 32">
              <a:extLst>
                <a:ext uri="{FF2B5EF4-FFF2-40B4-BE49-F238E27FC236}">
                  <a16:creationId xmlns:a16="http://schemas.microsoft.com/office/drawing/2014/main" id="{922AE2C0-471F-463F-81AD-036775172C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8" name="Freeform 68">
                <a:extLst>
                  <a:ext uri="{FF2B5EF4-FFF2-40B4-BE49-F238E27FC236}">
                    <a16:creationId xmlns:a16="http://schemas.microsoft.com/office/drawing/2014/main" id="{86AC4227-904F-4DAA-8EB3-AA15045E61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A9C558C0-0AE1-4345-9661-C1F771AF8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70FD5E86-918D-4F6B-A6B2-DB8A113D466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B11235B7-14E2-4FFE-92E8-58F11DE112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5" name="Freeform 68">
                <a:extLst>
                  <a:ext uri="{FF2B5EF4-FFF2-40B4-BE49-F238E27FC236}">
                    <a16:creationId xmlns:a16="http://schemas.microsoft.com/office/drawing/2014/main" id="{8520057A-9BA7-4A16-B939-D2BD2EEB3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9541235C-1F48-4100-872C-24CECB3B96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24D640F2-8B18-48D4-9845-20F0A8CA5C3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1" name="Title 1">
            <a:extLst>
              <a:ext uri="{FF2B5EF4-FFF2-40B4-BE49-F238E27FC236}">
                <a16:creationId xmlns:a16="http://schemas.microsoft.com/office/drawing/2014/main" id="{26D47A57-015A-41D4-90A3-9591B618A718}"/>
              </a:ext>
            </a:extLst>
          </p:cNvPr>
          <p:cNvSpPr txBox="1">
            <a:spLocks/>
          </p:cNvSpPr>
          <p:nvPr/>
        </p:nvSpPr>
        <p:spPr>
          <a:xfrm>
            <a:off x="1134610" y="1710121"/>
            <a:ext cx="4078800" cy="2138400"/>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KAIROS</a:t>
            </a:r>
          </a:p>
        </p:txBody>
      </p:sp>
      <p:sp>
        <p:nvSpPr>
          <p:cNvPr id="2" name="Subtitle 2">
            <a:extLst>
              <a:ext uri="{FF2B5EF4-FFF2-40B4-BE49-F238E27FC236}">
                <a16:creationId xmlns:a16="http://schemas.microsoft.com/office/drawing/2014/main" id="{9E174A2D-FA50-E12C-DE4A-E01BF747E62E}"/>
              </a:ext>
            </a:extLst>
          </p:cNvPr>
          <p:cNvSpPr>
            <a:spLocks noGrp="1"/>
          </p:cNvSpPr>
          <p:nvPr/>
        </p:nvSpPr>
        <p:spPr>
          <a:xfrm>
            <a:off x="7154042" y="2478065"/>
            <a:ext cx="4201730" cy="1137775"/>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b="1" spc="50" dirty="0">
                <a:solidFill>
                  <a:srgbClr val="000000"/>
                </a:solidFill>
                <a:ea typeface="+mn-lt"/>
                <a:cs typeface="+mn-lt"/>
              </a:rPr>
              <a:t>Ancient Greek: κα</a:t>
            </a:r>
            <a:r>
              <a:rPr lang="en-US" b="1" spc="50" dirty="0" err="1">
                <a:solidFill>
                  <a:srgbClr val="000000"/>
                </a:solidFill>
                <a:ea typeface="+mn-lt"/>
                <a:cs typeface="+mn-lt"/>
              </a:rPr>
              <a:t>ιρός</a:t>
            </a:r>
            <a:endParaRPr lang="en-US" dirty="0" err="1"/>
          </a:p>
        </p:txBody>
      </p:sp>
      <p:sp>
        <p:nvSpPr>
          <p:cNvPr id="3" name="Subtitle 2">
            <a:extLst>
              <a:ext uri="{FF2B5EF4-FFF2-40B4-BE49-F238E27FC236}">
                <a16:creationId xmlns:a16="http://schemas.microsoft.com/office/drawing/2014/main" id="{E659873A-60A6-0823-87A1-7210EC67CDE4}"/>
              </a:ext>
            </a:extLst>
          </p:cNvPr>
          <p:cNvSpPr>
            <a:spLocks noGrp="1"/>
          </p:cNvSpPr>
          <p:nvPr/>
        </p:nvSpPr>
        <p:spPr>
          <a:xfrm>
            <a:off x="2384972" y="3601979"/>
            <a:ext cx="1600420" cy="498479"/>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50000"/>
              </a:lnSpc>
            </a:pPr>
            <a:r>
              <a:rPr lang="en-US" spc="50" err="1">
                <a:solidFill>
                  <a:srgbClr val="000000"/>
                </a:solidFill>
                <a:latin typeface="Avenir Next LT Pro"/>
                <a:cs typeface="Arial"/>
              </a:rPr>
              <a:t>kai·ros</a:t>
            </a:r>
            <a:endParaRPr lang="en-US" err="1"/>
          </a:p>
        </p:txBody>
      </p:sp>
    </p:spTree>
    <p:extLst>
      <p:ext uri="{BB962C8B-B14F-4D97-AF65-F5344CB8AC3E}">
        <p14:creationId xmlns:p14="http://schemas.microsoft.com/office/powerpoint/2010/main" val="3207752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Importing Necessary modules/libraries</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a:xfrm>
            <a:off x="989400" y="1700302"/>
            <a:ext cx="10213200" cy="4687172"/>
          </a:xfrm>
        </p:spPr>
        <p:txBody>
          <a:bodyPr vert="horz" lIns="91440" tIns="45720" rIns="91440" bIns="45720" rtlCol="0" anchor="t">
            <a:normAutofit/>
          </a:bodyPr>
          <a:lstStyle/>
          <a:p>
            <a:pPr marL="359410" indent="-359410"/>
            <a:r>
              <a:rPr lang="en-US" dirty="0">
                <a:solidFill>
                  <a:srgbClr val="000000">
                    <a:alpha val="60000"/>
                  </a:srgbClr>
                </a:solidFill>
              </a:rPr>
              <a:t>Firstly we'll be importing </a:t>
            </a:r>
            <a:r>
              <a:rPr lang="en-US" err="1">
                <a:solidFill>
                  <a:srgbClr val="000000">
                    <a:alpha val="60000"/>
                  </a:srgbClr>
                </a:solidFill>
              </a:rPr>
              <a:t>numpy</a:t>
            </a:r>
            <a:r>
              <a:rPr lang="en-US" dirty="0">
                <a:solidFill>
                  <a:srgbClr val="000000">
                    <a:alpha val="60000"/>
                  </a:srgbClr>
                </a:solidFill>
              </a:rPr>
              <a:t> to perform a few operations on arrays &amp; matrices, pandas to analyze big data, and a few modules from </a:t>
            </a:r>
            <a:r>
              <a:rPr lang="en-US" err="1">
                <a:solidFill>
                  <a:srgbClr val="000000">
                    <a:alpha val="60000"/>
                  </a:srgbClr>
                </a:solidFill>
              </a:rPr>
              <a:t>sklearn</a:t>
            </a:r>
            <a:r>
              <a:rPr lang="en-US" dirty="0">
                <a:solidFill>
                  <a:srgbClr val="000000">
                    <a:alpha val="60000"/>
                  </a:srgbClr>
                </a:solidFill>
              </a:rPr>
              <a:t> to implement the machine learning model, </a:t>
            </a:r>
            <a:r>
              <a:rPr lang="en-US" dirty="0">
                <a:ea typeface="+mn-lt"/>
                <a:cs typeface="+mn-lt"/>
              </a:rPr>
              <a:t>preprocessing </a:t>
            </a:r>
            <a:r>
              <a:rPr lang="en-US" dirty="0">
                <a:solidFill>
                  <a:srgbClr val="000000">
                    <a:alpha val="60000"/>
                  </a:srgbClr>
                </a:solidFill>
              </a:rPr>
              <a:t>and statistical modelling. </a:t>
            </a:r>
            <a:endParaRPr lang="en-US" sz="1000" dirty="0">
              <a:solidFill>
                <a:srgbClr val="000000">
                  <a:alpha val="60000"/>
                </a:srgbClr>
              </a:solidFill>
            </a:endParaRPr>
          </a:p>
          <a:p>
            <a:pPr marL="359410" indent="-359410"/>
            <a:r>
              <a:rPr lang="en-US" dirty="0">
                <a:solidFill>
                  <a:srgbClr val="000000">
                    <a:alpha val="60000"/>
                  </a:srgbClr>
                </a:solidFill>
              </a:rPr>
              <a:t>We are importing requests to create code to send notifications to the user. The </a:t>
            </a:r>
            <a:r>
              <a:rPr lang="en-US" dirty="0" err="1">
                <a:solidFill>
                  <a:srgbClr val="000000">
                    <a:alpha val="60000"/>
                  </a:srgbClr>
                </a:solidFill>
              </a:rPr>
              <a:t>json</a:t>
            </a:r>
            <a:r>
              <a:rPr lang="en-US" dirty="0">
                <a:solidFill>
                  <a:srgbClr val="000000">
                    <a:alpha val="60000"/>
                  </a:srgbClr>
                </a:solidFill>
              </a:rPr>
              <a:t> module is used to serialize the message object into a JSON string, which is then sent to the user. When the user receives the notification, they can then deserialize the JSON string back into a message object, which they can then use to take appropriate action.</a:t>
            </a:r>
            <a:endParaRPr lang="en-US" sz="1000">
              <a:solidFill>
                <a:srgbClr val="000000">
                  <a:alpha val="60000"/>
                </a:srgbClr>
              </a:solidFill>
            </a:endParaRPr>
          </a:p>
          <a:p>
            <a:pPr marL="359410" indent="-359410"/>
            <a:endParaRPr lang="en-US" dirty="0">
              <a:solidFill>
                <a:srgbClr val="000000">
                  <a:alpha val="60000"/>
                </a:srgbClr>
              </a:solidFill>
            </a:endParaRPr>
          </a:p>
        </p:txBody>
      </p:sp>
      <p:pic>
        <p:nvPicPr>
          <p:cNvPr id="5" name="Picture 4" descr="A screen shot of a computer&#10;&#10;Description automatically generated">
            <a:extLst>
              <a:ext uri="{FF2B5EF4-FFF2-40B4-BE49-F238E27FC236}">
                <a16:creationId xmlns:a16="http://schemas.microsoft.com/office/drawing/2014/main" id="{FEF30657-00E7-2BAC-7AD1-B820C43FA08B}"/>
              </a:ext>
            </a:extLst>
          </p:cNvPr>
          <p:cNvPicPr>
            <a:picLocks noChangeAspect="1"/>
          </p:cNvPicPr>
          <p:nvPr/>
        </p:nvPicPr>
        <p:blipFill rotWithShape="1">
          <a:blip r:embed="rId2"/>
          <a:srcRect l="9983" t="18910" r="9814" b="17991"/>
          <a:stretch/>
        </p:blipFill>
        <p:spPr>
          <a:xfrm>
            <a:off x="12703835" y="2017243"/>
            <a:ext cx="6812575" cy="2833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8822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Importing Necessary modules/libraries</a:t>
            </a:r>
          </a:p>
        </p:txBody>
      </p:sp>
      <p:pic>
        <p:nvPicPr>
          <p:cNvPr id="5" name="Picture 4" descr="A screen shot of a computer&#10;&#10;Description automatically generated">
            <a:extLst>
              <a:ext uri="{FF2B5EF4-FFF2-40B4-BE49-F238E27FC236}">
                <a16:creationId xmlns:a16="http://schemas.microsoft.com/office/drawing/2014/main" id="{FEF30657-00E7-2BAC-7AD1-B820C43FA08B}"/>
              </a:ext>
            </a:extLst>
          </p:cNvPr>
          <p:cNvPicPr>
            <a:picLocks noChangeAspect="1"/>
          </p:cNvPicPr>
          <p:nvPr/>
        </p:nvPicPr>
        <p:blipFill rotWithShape="1">
          <a:blip r:embed="rId2"/>
          <a:srcRect l="9983" t="18910" r="9814" b="17991"/>
          <a:stretch/>
        </p:blipFill>
        <p:spPr>
          <a:xfrm>
            <a:off x="2697193" y="2017243"/>
            <a:ext cx="6812575" cy="2833963"/>
          </a:xfrm>
          <a:prstGeom prst="rect">
            <a:avLst/>
          </a:prstGeom>
          <a:ln>
            <a:noFill/>
          </a:ln>
          <a:effectLst>
            <a:outerShdw blurRad="292100" dist="139700" dir="2700000" algn="tl" rotWithShape="0">
              <a:srgbClr val="333333">
                <a:alpha val="65000"/>
              </a:srgbClr>
            </a:outerShdw>
          </a:effectLst>
        </p:spPr>
      </p:pic>
      <p:sp>
        <p:nvSpPr>
          <p:cNvPr id="8" name="Content Placeholder 2">
            <a:extLst>
              <a:ext uri="{FF2B5EF4-FFF2-40B4-BE49-F238E27FC236}">
                <a16:creationId xmlns:a16="http://schemas.microsoft.com/office/drawing/2014/main" id="{423B443B-B57B-A47A-63A4-5A2773CE086B}"/>
              </a:ext>
            </a:extLst>
          </p:cNvPr>
          <p:cNvSpPr txBox="1">
            <a:spLocks/>
          </p:cNvSpPr>
          <p:nvPr/>
        </p:nvSpPr>
        <p:spPr>
          <a:xfrm>
            <a:off x="-10440600" y="1628416"/>
            <a:ext cx="10213200" cy="4687172"/>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r>
              <a:rPr lang="en-US" dirty="0">
                <a:solidFill>
                  <a:srgbClr val="000000">
                    <a:alpha val="60000"/>
                  </a:srgbClr>
                </a:solidFill>
              </a:rPr>
              <a:t>Firstly we'll be importing </a:t>
            </a:r>
            <a:r>
              <a:rPr lang="en-US" err="1">
                <a:solidFill>
                  <a:srgbClr val="000000">
                    <a:alpha val="60000"/>
                  </a:srgbClr>
                </a:solidFill>
              </a:rPr>
              <a:t>numpy</a:t>
            </a:r>
            <a:r>
              <a:rPr lang="en-US" dirty="0">
                <a:solidFill>
                  <a:srgbClr val="000000">
                    <a:alpha val="60000"/>
                  </a:srgbClr>
                </a:solidFill>
              </a:rPr>
              <a:t> to perform a few operations on arrays &amp; matrices, pandas to analyze big data, and a few modules from </a:t>
            </a:r>
            <a:r>
              <a:rPr lang="en-US" err="1">
                <a:solidFill>
                  <a:srgbClr val="000000">
                    <a:alpha val="60000"/>
                  </a:srgbClr>
                </a:solidFill>
              </a:rPr>
              <a:t>sklearn</a:t>
            </a:r>
            <a:r>
              <a:rPr lang="en-US" dirty="0">
                <a:solidFill>
                  <a:srgbClr val="000000">
                    <a:alpha val="60000"/>
                  </a:srgbClr>
                </a:solidFill>
              </a:rPr>
              <a:t> to implement the machine learning model, </a:t>
            </a:r>
            <a:r>
              <a:rPr lang="en-US" dirty="0">
                <a:ea typeface="+mn-lt"/>
                <a:cs typeface="+mn-lt"/>
              </a:rPr>
              <a:t>preprocessing </a:t>
            </a:r>
            <a:r>
              <a:rPr lang="en-US" dirty="0">
                <a:solidFill>
                  <a:srgbClr val="000000">
                    <a:alpha val="60000"/>
                  </a:srgbClr>
                </a:solidFill>
              </a:rPr>
              <a:t>and statistical modelling. </a:t>
            </a:r>
            <a:endParaRPr lang="en-US" sz="1000" dirty="0">
              <a:solidFill>
                <a:srgbClr val="000000">
                  <a:alpha val="60000"/>
                </a:srgbClr>
              </a:solidFill>
            </a:endParaRPr>
          </a:p>
          <a:p>
            <a:pPr marL="359410" indent="-359410"/>
            <a:r>
              <a:rPr lang="en-US" dirty="0">
                <a:solidFill>
                  <a:srgbClr val="000000">
                    <a:alpha val="60000"/>
                  </a:srgbClr>
                </a:solidFill>
              </a:rPr>
              <a:t>We are importing requests to create code to send notifications to the user. The </a:t>
            </a:r>
            <a:r>
              <a:rPr lang="en-US" dirty="0" err="1">
                <a:solidFill>
                  <a:srgbClr val="000000">
                    <a:alpha val="60000"/>
                  </a:srgbClr>
                </a:solidFill>
              </a:rPr>
              <a:t>json</a:t>
            </a:r>
            <a:r>
              <a:rPr lang="en-US" dirty="0">
                <a:solidFill>
                  <a:srgbClr val="000000">
                    <a:alpha val="60000"/>
                  </a:srgbClr>
                </a:solidFill>
              </a:rPr>
              <a:t> module is used to serialize the message object into a JSON string, which is then sent to the user. When the user receives the notification, they can then deserialize the JSON string back into a message object, which they can then use to take appropriate action.</a:t>
            </a:r>
            <a:endParaRPr lang="en-US" sz="1000">
              <a:solidFill>
                <a:srgbClr val="000000">
                  <a:alpha val="60000"/>
                </a:srgbClr>
              </a:solidFill>
            </a:endParaRPr>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9847101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Collect a dataset of videos of mental/emotional imbalance events and normal events</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p:txBody>
          <a:bodyPr vert="horz" lIns="91440" tIns="45720" rIns="91440" bIns="45720" rtlCol="0" anchor="t">
            <a:normAutofit/>
          </a:bodyPr>
          <a:lstStyle/>
          <a:p>
            <a:pPr marL="359410" indent="-359410"/>
            <a:r>
              <a:rPr lang="en-US" dirty="0">
                <a:solidFill>
                  <a:srgbClr val="000000">
                    <a:alpha val="60000"/>
                  </a:srgbClr>
                </a:solidFill>
              </a:rPr>
              <a:t>We'll be using </a:t>
            </a:r>
            <a:r>
              <a:rPr lang="en-US" dirty="0" err="1">
                <a:solidFill>
                  <a:srgbClr val="000000">
                    <a:alpha val="60000"/>
                  </a:srgbClr>
                </a:solidFill>
              </a:rPr>
              <a:t>pd.read_csv</a:t>
            </a:r>
            <a:r>
              <a:rPr lang="en-US" dirty="0">
                <a:solidFill>
                  <a:srgbClr val="000000">
                    <a:alpha val="60000"/>
                  </a:srgbClr>
                </a:solidFill>
              </a:rPr>
              <a:t>() to load the dataset onto the code. This command </a:t>
            </a:r>
            <a:r>
              <a:rPr lang="en-US" dirty="0">
                <a:solidFill>
                  <a:srgbClr val="000000">
                    <a:alpha val="60000"/>
                  </a:srgbClr>
                </a:solidFill>
                <a:ea typeface="+mn-lt"/>
                <a:cs typeface="+mn-lt"/>
              </a:rPr>
              <a:t>reads a comma-separated values (csv) file into the </a:t>
            </a:r>
            <a:r>
              <a:rPr lang="en-US" dirty="0" err="1">
                <a:solidFill>
                  <a:srgbClr val="000000">
                    <a:alpha val="60000"/>
                  </a:srgbClr>
                </a:solidFill>
                <a:ea typeface="+mn-lt"/>
                <a:cs typeface="+mn-lt"/>
              </a:rPr>
              <a:t>DataFrame</a:t>
            </a:r>
            <a:r>
              <a:rPr lang="en-US" dirty="0">
                <a:solidFill>
                  <a:srgbClr val="000000">
                    <a:alpha val="60000"/>
                  </a:srgbClr>
                </a:solidFill>
                <a:ea typeface="+mn-lt"/>
                <a:cs typeface="+mn-lt"/>
              </a:rPr>
              <a:t>. </a:t>
            </a:r>
            <a:r>
              <a:rPr lang="en-US" dirty="0">
                <a:ea typeface="+mn-lt"/>
                <a:cs typeface="+mn-lt"/>
              </a:rPr>
              <a:t>The CSV file will have the following columns: - Video ID - Video URL - Video Label </a:t>
            </a:r>
            <a:endParaRPr lang="en-US" dirty="0">
              <a:solidFill>
                <a:srgbClr val="000000">
                  <a:alpha val="60000"/>
                </a:srgbClr>
              </a:solidFill>
            </a:endParaRPr>
          </a:p>
          <a:p>
            <a:pPr marL="359410" indent="-359410"/>
            <a:endParaRPr lang="en-US" dirty="0">
              <a:solidFill>
                <a:srgbClr val="000000">
                  <a:alpha val="60000"/>
                </a:srgbClr>
              </a:solidFill>
            </a:endParaRPr>
          </a:p>
          <a:p>
            <a:pPr marL="359410" indent="-359410"/>
            <a:endParaRPr lang="en-US" dirty="0">
              <a:solidFill>
                <a:srgbClr val="000000">
                  <a:alpha val="60000"/>
                </a:srgbClr>
              </a:solidFill>
            </a:endParaRPr>
          </a:p>
        </p:txBody>
      </p:sp>
      <p:pic>
        <p:nvPicPr>
          <p:cNvPr id="4" name="Picture 3" descr="A screen shot of a computer&#10;&#10;Description automatically generated">
            <a:extLst>
              <a:ext uri="{FF2B5EF4-FFF2-40B4-BE49-F238E27FC236}">
                <a16:creationId xmlns:a16="http://schemas.microsoft.com/office/drawing/2014/main" id="{8BAFD1FC-86FB-7616-3B1D-518611CA04D8}"/>
              </a:ext>
            </a:extLst>
          </p:cNvPr>
          <p:cNvPicPr>
            <a:picLocks noChangeAspect="1"/>
          </p:cNvPicPr>
          <p:nvPr/>
        </p:nvPicPr>
        <p:blipFill rotWithShape="1">
          <a:blip r:embed="rId2"/>
          <a:srcRect l="12383" t="28216" r="12570" b="28216"/>
          <a:stretch/>
        </p:blipFill>
        <p:spPr>
          <a:xfrm>
            <a:off x="3476296" y="3951297"/>
            <a:ext cx="5253207" cy="13765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9887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Pre-process the video data by extracting features </a:t>
            </a:r>
            <a:br>
              <a:rPr lang="en-US" dirty="0"/>
            </a:br>
            <a:r>
              <a:rPr lang="en-US" dirty="0"/>
              <a:t>such as motion &amp; color</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p:txBody>
          <a:bodyPr vert="horz" lIns="91440" tIns="45720" rIns="91440" bIns="45720" rtlCol="0" anchor="t">
            <a:normAutofit/>
          </a:bodyPr>
          <a:lstStyle/>
          <a:p>
            <a:pPr marL="359410" indent="-359410"/>
            <a:r>
              <a:rPr lang="en-US" dirty="0">
                <a:solidFill>
                  <a:srgbClr val="000000">
                    <a:alpha val="60000"/>
                  </a:srgbClr>
                </a:solidFill>
              </a:rPr>
              <a:t>Firstly we'll use create an array using </a:t>
            </a:r>
            <a:r>
              <a:rPr lang="en-US" dirty="0" err="1">
                <a:solidFill>
                  <a:srgbClr val="000000">
                    <a:alpha val="60000"/>
                  </a:srgbClr>
                </a:solidFill>
              </a:rPr>
              <a:t>np.array</a:t>
            </a:r>
            <a:r>
              <a:rPr lang="en-US" dirty="0">
                <a:solidFill>
                  <a:srgbClr val="000000">
                    <a:alpha val="60000"/>
                  </a:srgbClr>
                </a:solidFill>
              </a:rPr>
              <a:t> and use </a:t>
            </a:r>
            <a:r>
              <a:rPr lang="en-US" dirty="0" err="1">
                <a:solidFill>
                  <a:srgbClr val="000000">
                    <a:alpha val="60000"/>
                  </a:srgbClr>
                </a:solidFill>
              </a:rPr>
              <a:t>extract_features</a:t>
            </a:r>
            <a:r>
              <a:rPr lang="en-US" dirty="0">
                <a:solidFill>
                  <a:srgbClr val="000000">
                    <a:alpha val="60000"/>
                  </a:srgbClr>
                </a:solidFill>
              </a:rPr>
              <a:t> to extract</a:t>
            </a:r>
            <a:r>
              <a:rPr lang="en-US" dirty="0">
                <a:ea typeface="+mn-lt"/>
                <a:cs typeface="+mn-lt"/>
              </a:rPr>
              <a:t> features automatically from the given dataset so that the model is trained on the most relevant data </a:t>
            </a:r>
            <a:r>
              <a:rPr lang="en-US" dirty="0">
                <a:solidFill>
                  <a:srgbClr val="000000">
                    <a:alpha val="60000"/>
                  </a:srgbClr>
                </a:solidFill>
                <a:ea typeface="+mn-lt"/>
                <a:cs typeface="+mn-lt"/>
              </a:rPr>
              <a:t>without the need for human intervention.</a:t>
            </a:r>
          </a:p>
          <a:p>
            <a:pPr marL="359410" indent="-359410"/>
            <a:r>
              <a:rPr lang="en-US" dirty="0">
                <a:solidFill>
                  <a:srgbClr val="000000">
                    <a:alpha val="60000"/>
                  </a:srgbClr>
                </a:solidFill>
              </a:rPr>
              <a:t>Next, the dataset has to be split into training and testing sets to avoid overfitting. Training data trains the model while testing checks whether this built model works correctly or not.</a:t>
            </a:r>
            <a:endParaRPr lang="en-US"/>
          </a:p>
          <a:p>
            <a:pPr marL="359410" indent="-359410"/>
            <a:endParaRPr lang="en-US" dirty="0">
              <a:solidFill>
                <a:srgbClr val="000000">
                  <a:alpha val="60000"/>
                </a:srgbClr>
              </a:solidFill>
            </a:endParaRPr>
          </a:p>
          <a:p>
            <a:pPr marL="359410" indent="-359410"/>
            <a:endParaRPr lang="en-US" dirty="0">
              <a:solidFill>
                <a:srgbClr val="000000">
                  <a:alpha val="60000"/>
                </a:srgbClr>
              </a:solidFill>
            </a:endParaRPr>
          </a:p>
          <a:p>
            <a:pPr marL="359410" indent="-359410"/>
            <a:endParaRPr lang="en-US" dirty="0">
              <a:solidFill>
                <a:srgbClr val="000000">
                  <a:alpha val="60000"/>
                </a:srgbClr>
              </a:solidFill>
            </a:endParaRPr>
          </a:p>
        </p:txBody>
      </p:sp>
      <p:pic>
        <p:nvPicPr>
          <p:cNvPr id="9" name="Picture 8" descr="A screen shot of a computer program&#10;&#10;Description automatically generated">
            <a:extLst>
              <a:ext uri="{FF2B5EF4-FFF2-40B4-BE49-F238E27FC236}">
                <a16:creationId xmlns:a16="http://schemas.microsoft.com/office/drawing/2014/main" id="{C57ECF92-1F67-A32E-0A2D-01799CAA8FC5}"/>
              </a:ext>
            </a:extLst>
          </p:cNvPr>
          <p:cNvPicPr>
            <a:picLocks noChangeAspect="1"/>
          </p:cNvPicPr>
          <p:nvPr/>
        </p:nvPicPr>
        <p:blipFill rotWithShape="1">
          <a:blip r:embed="rId2"/>
          <a:srcRect l="7473" t="18395" r="7201" b="17726"/>
          <a:stretch/>
        </p:blipFill>
        <p:spPr>
          <a:xfrm>
            <a:off x="13106400" y="2337057"/>
            <a:ext cx="9026540" cy="2745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08506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Pre-process the video data by extracting features </a:t>
            </a:r>
            <a:br>
              <a:rPr lang="en-US" dirty="0"/>
            </a:br>
            <a:r>
              <a:rPr lang="en-US" dirty="0"/>
              <a:t>such as motion &amp; color</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a:xfrm>
            <a:off x="-10656260" y="1685925"/>
            <a:ext cx="10213200" cy="4040191"/>
          </a:xfrm>
        </p:spPr>
        <p:txBody>
          <a:bodyPr vert="horz" lIns="91440" tIns="45720" rIns="91440" bIns="45720" rtlCol="0" anchor="t">
            <a:normAutofit/>
          </a:bodyPr>
          <a:lstStyle/>
          <a:p>
            <a:pPr marL="359410" indent="-359410"/>
            <a:r>
              <a:rPr lang="en-US" dirty="0">
                <a:solidFill>
                  <a:srgbClr val="000000">
                    <a:alpha val="60000"/>
                  </a:srgbClr>
                </a:solidFill>
              </a:rPr>
              <a:t>Firstly we'll use create an array using </a:t>
            </a:r>
            <a:r>
              <a:rPr lang="en-US" dirty="0" err="1">
                <a:solidFill>
                  <a:srgbClr val="000000">
                    <a:alpha val="60000"/>
                  </a:srgbClr>
                </a:solidFill>
              </a:rPr>
              <a:t>np.array</a:t>
            </a:r>
            <a:r>
              <a:rPr lang="en-US" dirty="0">
                <a:solidFill>
                  <a:srgbClr val="000000">
                    <a:alpha val="60000"/>
                  </a:srgbClr>
                </a:solidFill>
              </a:rPr>
              <a:t> and use </a:t>
            </a:r>
            <a:r>
              <a:rPr lang="en-US" dirty="0" err="1">
                <a:solidFill>
                  <a:srgbClr val="000000">
                    <a:alpha val="60000"/>
                  </a:srgbClr>
                </a:solidFill>
              </a:rPr>
              <a:t>extract_features</a:t>
            </a:r>
            <a:r>
              <a:rPr lang="en-US" dirty="0">
                <a:solidFill>
                  <a:srgbClr val="000000">
                    <a:alpha val="60000"/>
                  </a:srgbClr>
                </a:solidFill>
              </a:rPr>
              <a:t> to extract</a:t>
            </a:r>
            <a:r>
              <a:rPr lang="en-US" dirty="0">
                <a:ea typeface="+mn-lt"/>
                <a:cs typeface="+mn-lt"/>
              </a:rPr>
              <a:t> features automatically from the given dataset so that the model is trained on the most relevant data </a:t>
            </a:r>
            <a:r>
              <a:rPr lang="en-US" dirty="0">
                <a:solidFill>
                  <a:srgbClr val="000000">
                    <a:alpha val="60000"/>
                  </a:srgbClr>
                </a:solidFill>
                <a:ea typeface="+mn-lt"/>
                <a:cs typeface="+mn-lt"/>
              </a:rPr>
              <a:t>without the need for human intervention.</a:t>
            </a:r>
          </a:p>
          <a:p>
            <a:pPr marL="359410" indent="-359410"/>
            <a:r>
              <a:rPr lang="en-US" dirty="0">
                <a:solidFill>
                  <a:srgbClr val="000000">
                    <a:alpha val="60000"/>
                  </a:srgbClr>
                </a:solidFill>
              </a:rPr>
              <a:t>Next, the dataset has to be split into training and testing sets to avoid overfitting. Training data trains the model while testing checks whether this built model works correctly or not.</a:t>
            </a:r>
            <a:endParaRPr lang="en-US"/>
          </a:p>
          <a:p>
            <a:pPr marL="359410" indent="-359410"/>
            <a:endParaRPr lang="en-US" dirty="0">
              <a:solidFill>
                <a:srgbClr val="000000">
                  <a:alpha val="60000"/>
                </a:srgbClr>
              </a:solidFill>
            </a:endParaRPr>
          </a:p>
          <a:p>
            <a:pPr marL="359410" indent="-359410"/>
            <a:endParaRPr lang="en-US" dirty="0">
              <a:solidFill>
                <a:srgbClr val="000000">
                  <a:alpha val="60000"/>
                </a:srgbClr>
              </a:solidFill>
            </a:endParaRPr>
          </a:p>
          <a:p>
            <a:pPr marL="359410" indent="-359410"/>
            <a:endParaRPr lang="en-US" dirty="0">
              <a:solidFill>
                <a:srgbClr val="000000">
                  <a:alpha val="60000"/>
                </a:srgbClr>
              </a:solidFill>
            </a:endParaRPr>
          </a:p>
        </p:txBody>
      </p:sp>
      <p:pic>
        <p:nvPicPr>
          <p:cNvPr id="5" name="Picture 4" descr="A screen shot of a computer program&#10;&#10;Description automatically generated">
            <a:extLst>
              <a:ext uri="{FF2B5EF4-FFF2-40B4-BE49-F238E27FC236}">
                <a16:creationId xmlns:a16="http://schemas.microsoft.com/office/drawing/2014/main" id="{906D958B-F966-3273-A68C-7790FD64A21D}"/>
              </a:ext>
            </a:extLst>
          </p:cNvPr>
          <p:cNvPicPr>
            <a:picLocks noChangeAspect="1"/>
          </p:cNvPicPr>
          <p:nvPr/>
        </p:nvPicPr>
        <p:blipFill rotWithShape="1">
          <a:blip r:embed="rId2"/>
          <a:srcRect l="7473" t="18395" r="7201" b="17726"/>
          <a:stretch/>
        </p:blipFill>
        <p:spPr>
          <a:xfrm>
            <a:off x="1604513" y="2351434"/>
            <a:ext cx="9026540" cy="2745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22798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Training and evaluating a machine learning model </a:t>
            </a:r>
            <a:br>
              <a:rPr lang="en-US" dirty="0"/>
            </a:br>
            <a:r>
              <a:rPr lang="en-US" dirty="0"/>
              <a:t>on the pre-processed videos</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p:txBody>
          <a:bodyPr vert="horz" lIns="91440" tIns="45720" rIns="91440" bIns="45720" rtlCol="0" anchor="t">
            <a:normAutofit/>
          </a:bodyPr>
          <a:lstStyle/>
          <a:p>
            <a:pPr marL="359410" indent="-359410"/>
            <a:r>
              <a:rPr lang="en-US" dirty="0">
                <a:solidFill>
                  <a:srgbClr val="000000">
                    <a:alpha val="60000"/>
                  </a:srgbClr>
                </a:solidFill>
              </a:rPr>
              <a:t>For training the model, we will use the SVC() function that implements a support vector classifier used for classification tasks between two classes of data. Then, we will take a number of arguments which includes the training data by using </a:t>
            </a:r>
            <a:r>
              <a:rPr lang="en-US" err="1">
                <a:solidFill>
                  <a:srgbClr val="000000">
                    <a:alpha val="60000"/>
                  </a:srgbClr>
                </a:solidFill>
              </a:rPr>
              <a:t>model.fit</a:t>
            </a:r>
            <a:r>
              <a:rPr lang="en-US" dirty="0">
                <a:solidFill>
                  <a:srgbClr val="000000">
                    <a:alpha val="60000"/>
                  </a:srgbClr>
                </a:solidFill>
              </a:rPr>
              <a:t>(). This method will train the model using the training data and the target values, and it will then return a trained model. </a:t>
            </a:r>
          </a:p>
          <a:p>
            <a:pPr marL="359410" indent="-359410"/>
            <a:r>
              <a:rPr lang="en-US" dirty="0">
                <a:solidFill>
                  <a:srgbClr val="000000">
                    <a:alpha val="60000"/>
                  </a:srgbClr>
                </a:solidFill>
              </a:rPr>
              <a:t>To evaluate the accuracy of the model we use </a:t>
            </a:r>
            <a:r>
              <a:rPr lang="en-US" dirty="0" err="1">
                <a:solidFill>
                  <a:srgbClr val="000000">
                    <a:alpha val="60000"/>
                  </a:srgbClr>
                </a:solidFill>
              </a:rPr>
              <a:t>model.score</a:t>
            </a:r>
            <a:r>
              <a:rPr lang="en-US" dirty="0">
                <a:solidFill>
                  <a:srgbClr val="000000">
                    <a:alpha val="60000"/>
                  </a:srgbClr>
                </a:solidFill>
              </a:rPr>
              <a:t>() which will return a score that indicates how well the model performed on the test data and then print it.</a:t>
            </a:r>
            <a:endParaRPr lang="en-US" dirty="0">
              <a:ea typeface="+mn-lt"/>
              <a:cs typeface="+mn-lt"/>
            </a:endParaRPr>
          </a:p>
        </p:txBody>
      </p:sp>
      <p:pic>
        <p:nvPicPr>
          <p:cNvPr id="5" name="Picture 4" descr="A screen shot of a computer code&#10;&#10;Description automatically generated">
            <a:extLst>
              <a:ext uri="{FF2B5EF4-FFF2-40B4-BE49-F238E27FC236}">
                <a16:creationId xmlns:a16="http://schemas.microsoft.com/office/drawing/2014/main" id="{0DED0204-70A5-423E-EDC2-A5180B430EEA}"/>
              </a:ext>
            </a:extLst>
          </p:cNvPr>
          <p:cNvPicPr>
            <a:picLocks noChangeAspect="1"/>
          </p:cNvPicPr>
          <p:nvPr/>
        </p:nvPicPr>
        <p:blipFill rotWithShape="1">
          <a:blip r:embed="rId2"/>
          <a:srcRect l="12190" t="20504" r="11983" b="20863"/>
          <a:stretch/>
        </p:blipFill>
        <p:spPr>
          <a:xfrm>
            <a:off x="12861985" y="2542575"/>
            <a:ext cx="5274322" cy="23376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819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Training and evaluating a machine learning model </a:t>
            </a:r>
            <a:br>
              <a:rPr lang="en-US" dirty="0"/>
            </a:br>
            <a:r>
              <a:rPr lang="en-US" dirty="0"/>
              <a:t>on the pre-processed videos</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a:xfrm>
            <a:off x="-10584374" y="1513397"/>
            <a:ext cx="10213200" cy="4040191"/>
          </a:xfrm>
        </p:spPr>
        <p:txBody>
          <a:bodyPr vert="horz" lIns="91440" tIns="45720" rIns="91440" bIns="45720" rtlCol="0" anchor="t">
            <a:normAutofit/>
          </a:bodyPr>
          <a:lstStyle/>
          <a:p>
            <a:pPr marL="359410" indent="-359410"/>
            <a:r>
              <a:rPr lang="en-US" dirty="0">
                <a:solidFill>
                  <a:srgbClr val="000000">
                    <a:alpha val="60000"/>
                  </a:srgbClr>
                </a:solidFill>
              </a:rPr>
              <a:t>For training the model, we will use the SVC() function that implements a support vector classifier used for classification tasks between two classes of data. Then, we will take a number of arguments which includes the training data by using </a:t>
            </a:r>
            <a:r>
              <a:rPr lang="en-US" err="1">
                <a:solidFill>
                  <a:srgbClr val="000000">
                    <a:alpha val="60000"/>
                  </a:srgbClr>
                </a:solidFill>
              </a:rPr>
              <a:t>model.fit</a:t>
            </a:r>
            <a:r>
              <a:rPr lang="en-US" dirty="0">
                <a:solidFill>
                  <a:srgbClr val="000000">
                    <a:alpha val="60000"/>
                  </a:srgbClr>
                </a:solidFill>
              </a:rPr>
              <a:t>(). This method will train the model using the training data and the target values, and it will then return a trained model. </a:t>
            </a:r>
          </a:p>
          <a:p>
            <a:pPr marL="359410" indent="-359410"/>
            <a:r>
              <a:rPr lang="en-US" dirty="0">
                <a:solidFill>
                  <a:srgbClr val="000000">
                    <a:alpha val="60000"/>
                  </a:srgbClr>
                </a:solidFill>
              </a:rPr>
              <a:t>To evaluate the accuracy of the model we use </a:t>
            </a:r>
            <a:r>
              <a:rPr lang="en-US" dirty="0" err="1">
                <a:solidFill>
                  <a:srgbClr val="000000">
                    <a:alpha val="60000"/>
                  </a:srgbClr>
                </a:solidFill>
              </a:rPr>
              <a:t>model.score</a:t>
            </a:r>
            <a:r>
              <a:rPr lang="en-US" dirty="0">
                <a:solidFill>
                  <a:srgbClr val="000000">
                    <a:alpha val="60000"/>
                  </a:srgbClr>
                </a:solidFill>
              </a:rPr>
              <a:t>() which will return a score that indicates how well the model performed on the test data and then print it.</a:t>
            </a:r>
            <a:endParaRPr lang="en-US" dirty="0">
              <a:ea typeface="+mn-lt"/>
              <a:cs typeface="+mn-lt"/>
            </a:endParaRPr>
          </a:p>
        </p:txBody>
      </p:sp>
      <p:pic>
        <p:nvPicPr>
          <p:cNvPr id="4" name="Picture 3" descr="A screen shot of a computer code&#10;&#10;Description automatically generated">
            <a:extLst>
              <a:ext uri="{FF2B5EF4-FFF2-40B4-BE49-F238E27FC236}">
                <a16:creationId xmlns:a16="http://schemas.microsoft.com/office/drawing/2014/main" id="{43380C70-FEB5-B3B2-9007-87691E99E4B3}"/>
              </a:ext>
            </a:extLst>
          </p:cNvPr>
          <p:cNvPicPr>
            <a:picLocks noChangeAspect="1"/>
          </p:cNvPicPr>
          <p:nvPr/>
        </p:nvPicPr>
        <p:blipFill rotWithShape="1">
          <a:blip r:embed="rId2"/>
          <a:srcRect l="12190" t="20504" r="11983" b="20863"/>
          <a:stretch/>
        </p:blipFill>
        <p:spPr>
          <a:xfrm>
            <a:off x="3473570" y="2743858"/>
            <a:ext cx="5274322" cy="23376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44019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Use the trained model to predict whether a new video shows an event of mental/emotional imbalance or not</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a:xfrm>
            <a:off x="342419" y="1614037"/>
            <a:ext cx="11521539" cy="4945964"/>
          </a:xfrm>
        </p:spPr>
        <p:txBody>
          <a:bodyPr vert="horz" lIns="91440" tIns="45720" rIns="91440" bIns="45720" rtlCol="0" anchor="t">
            <a:normAutofit fontScale="92500" lnSpcReduction="20000"/>
          </a:bodyPr>
          <a:lstStyle/>
          <a:p>
            <a:pPr marL="359410" indent="-359410"/>
            <a:r>
              <a:rPr lang="en-US" dirty="0">
                <a:solidFill>
                  <a:srgbClr val="000000">
                    <a:alpha val="60000"/>
                  </a:srgbClr>
                </a:solidFill>
                <a:ea typeface="+mn-lt"/>
                <a:cs typeface="+mn-lt"/>
              </a:rPr>
              <a:t>First we'll load the video using cv2.VideoCapture()</a:t>
            </a:r>
          </a:p>
          <a:p>
            <a:pPr marL="359410" indent="-359410"/>
            <a:r>
              <a:rPr lang="en-US" dirty="0">
                <a:solidFill>
                  <a:srgbClr val="000000">
                    <a:alpha val="60000"/>
                  </a:srgbClr>
                </a:solidFill>
                <a:ea typeface="+mn-lt"/>
                <a:cs typeface="+mn-lt"/>
              </a:rPr>
              <a:t>Now we will create a while loop to run frame by frame using </a:t>
            </a:r>
            <a:r>
              <a:rPr lang="en-US" dirty="0" err="1">
                <a:solidFill>
                  <a:srgbClr val="000000">
                    <a:alpha val="60000"/>
                  </a:srgbClr>
                </a:solidFill>
                <a:ea typeface="+mn-lt"/>
                <a:cs typeface="+mn-lt"/>
              </a:rPr>
              <a:t>cap.read</a:t>
            </a:r>
            <a:r>
              <a:rPr lang="en-US" dirty="0">
                <a:solidFill>
                  <a:srgbClr val="000000">
                    <a:alpha val="60000"/>
                  </a:srgbClr>
                </a:solidFill>
                <a:ea typeface="+mn-lt"/>
                <a:cs typeface="+mn-lt"/>
              </a:rPr>
              <a:t>(). It returns a bool ( True / False ). If the frame is read correctly, it will be True.</a:t>
            </a:r>
          </a:p>
          <a:p>
            <a:pPr marL="359410" indent="-359410"/>
            <a:r>
              <a:rPr lang="en-US" dirty="0">
                <a:solidFill>
                  <a:srgbClr val="000000">
                    <a:alpha val="60000"/>
                  </a:srgbClr>
                </a:solidFill>
                <a:ea typeface="+mn-lt"/>
                <a:cs typeface="+mn-lt"/>
              </a:rPr>
              <a:t>We'll extract the features from the frame using </a:t>
            </a:r>
            <a:r>
              <a:rPr lang="en-US" dirty="0" err="1">
                <a:solidFill>
                  <a:srgbClr val="000000">
                    <a:alpha val="60000"/>
                  </a:srgbClr>
                </a:solidFill>
                <a:ea typeface="+mn-lt"/>
                <a:cs typeface="+mn-lt"/>
              </a:rPr>
              <a:t>extract_features</a:t>
            </a:r>
            <a:r>
              <a:rPr lang="en-US" dirty="0">
                <a:solidFill>
                  <a:srgbClr val="000000">
                    <a:alpha val="60000"/>
                  </a:srgbClr>
                </a:solidFill>
                <a:ea typeface="+mn-lt"/>
                <a:cs typeface="+mn-lt"/>
              </a:rPr>
              <a:t>(). This function is responsible for extracting features from the video frames, such as the color or motion.</a:t>
            </a:r>
          </a:p>
          <a:p>
            <a:pPr marL="359410" indent="-359410"/>
            <a:r>
              <a:rPr lang="en-US" dirty="0">
                <a:solidFill>
                  <a:srgbClr val="000000">
                    <a:alpha val="60000"/>
                  </a:srgbClr>
                </a:solidFill>
                <a:ea typeface="+mn-lt"/>
                <a:cs typeface="+mn-lt"/>
              </a:rPr>
              <a:t>Then we'll scale the features using </a:t>
            </a:r>
            <a:r>
              <a:rPr lang="en-US" dirty="0" err="1">
                <a:solidFill>
                  <a:srgbClr val="000000">
                    <a:alpha val="60000"/>
                  </a:srgbClr>
                </a:solidFill>
                <a:ea typeface="+mn-lt"/>
                <a:cs typeface="+mn-lt"/>
              </a:rPr>
              <a:t>using</a:t>
            </a:r>
            <a:r>
              <a:rPr lang="en-US" dirty="0">
                <a:solidFill>
                  <a:srgbClr val="000000">
                    <a:alpha val="60000"/>
                  </a:srgbClr>
                </a:solidFill>
                <a:ea typeface="+mn-lt"/>
                <a:cs typeface="+mn-lt"/>
              </a:rPr>
              <a:t> </a:t>
            </a:r>
            <a:r>
              <a:rPr lang="en-US" dirty="0" err="1">
                <a:solidFill>
                  <a:srgbClr val="000000">
                    <a:alpha val="60000"/>
                  </a:srgbClr>
                </a:solidFill>
                <a:ea typeface="+mn-lt"/>
                <a:cs typeface="+mn-lt"/>
              </a:rPr>
              <a:t>scaler.transform</a:t>
            </a:r>
            <a:r>
              <a:rPr lang="en-US" dirty="0">
                <a:solidFill>
                  <a:srgbClr val="000000">
                    <a:alpha val="60000"/>
                  </a:srgbClr>
                </a:solidFill>
                <a:ea typeface="+mn-lt"/>
                <a:cs typeface="+mn-lt"/>
              </a:rPr>
              <a:t>(). to transform the features of the data set by scaling them to a specific range which improves the performance of a machine learning model</a:t>
            </a:r>
          </a:p>
          <a:p>
            <a:pPr marL="359410" indent="-359410"/>
            <a:r>
              <a:rPr lang="en-US" dirty="0">
                <a:solidFill>
                  <a:srgbClr val="000000">
                    <a:alpha val="60000"/>
                  </a:srgbClr>
                </a:solidFill>
                <a:ea typeface="+mn-lt"/>
                <a:cs typeface="+mn-lt"/>
              </a:rPr>
              <a:t>Next prediction will be made using </a:t>
            </a:r>
            <a:r>
              <a:rPr lang="en-US" dirty="0" err="1">
                <a:solidFill>
                  <a:srgbClr val="000000">
                    <a:alpha val="60000"/>
                  </a:srgbClr>
                </a:solidFill>
                <a:ea typeface="+mn-lt"/>
                <a:cs typeface="+mn-lt"/>
              </a:rPr>
              <a:t>model.predict</a:t>
            </a:r>
            <a:r>
              <a:rPr lang="en-US" dirty="0">
                <a:solidFill>
                  <a:srgbClr val="000000">
                    <a:alpha val="60000"/>
                  </a:srgbClr>
                </a:solidFill>
                <a:ea typeface="+mn-lt"/>
                <a:cs typeface="+mn-lt"/>
              </a:rPr>
              <a:t>(). This function takes the features of the data as input and returns the predicted labels.</a:t>
            </a:r>
          </a:p>
          <a:p>
            <a:pPr marL="359410" indent="-359410"/>
            <a:r>
              <a:rPr lang="en-US" dirty="0">
                <a:solidFill>
                  <a:srgbClr val="000000">
                    <a:alpha val="60000"/>
                  </a:srgbClr>
                </a:solidFill>
                <a:ea typeface="+mn-lt"/>
                <a:cs typeface="+mn-lt"/>
              </a:rPr>
              <a:t>And finally, the prediction will be printed using print()</a:t>
            </a:r>
          </a:p>
        </p:txBody>
      </p:sp>
      <p:pic>
        <p:nvPicPr>
          <p:cNvPr id="6" name="Content Placeholder 5" descr="A screen shot of a computer program&#10;&#10;Description automatically generated">
            <a:extLst>
              <a:ext uri="{FF2B5EF4-FFF2-40B4-BE49-F238E27FC236}">
                <a16:creationId xmlns:a16="http://schemas.microsoft.com/office/drawing/2014/main" id="{291152EB-1C9B-6A96-10D9-1D853E39B178}"/>
              </a:ext>
            </a:extLst>
          </p:cNvPr>
          <p:cNvPicPr>
            <a:picLocks noChangeAspect="1"/>
          </p:cNvPicPr>
          <p:nvPr/>
        </p:nvPicPr>
        <p:blipFill rotWithShape="1">
          <a:blip r:embed="rId2"/>
          <a:srcRect l="11917" t="13924" r="11744" b="14768"/>
          <a:stretch/>
        </p:blipFill>
        <p:spPr>
          <a:xfrm>
            <a:off x="12588067" y="1609948"/>
            <a:ext cx="6353785" cy="4859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8941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Use the trained model to predict whether a new video shows an event of mental/emotional imbalance or not</a:t>
            </a:r>
          </a:p>
        </p:txBody>
      </p:sp>
      <p:pic>
        <p:nvPicPr>
          <p:cNvPr id="6" name="Content Placeholder 5" descr="A screen shot of a computer program&#10;&#10;Description automatically generated">
            <a:extLst>
              <a:ext uri="{FF2B5EF4-FFF2-40B4-BE49-F238E27FC236}">
                <a16:creationId xmlns:a16="http://schemas.microsoft.com/office/drawing/2014/main" id="{281C0E1D-465C-7E43-FB7E-9F284C3256CE}"/>
              </a:ext>
            </a:extLst>
          </p:cNvPr>
          <p:cNvPicPr>
            <a:picLocks noGrp="1" noChangeAspect="1"/>
          </p:cNvPicPr>
          <p:nvPr>
            <p:ph idx="1"/>
          </p:nvPr>
        </p:nvPicPr>
        <p:blipFill rotWithShape="1">
          <a:blip r:embed="rId2"/>
          <a:srcRect l="11917" t="13924" r="11744" b="14768"/>
          <a:stretch/>
        </p:blipFill>
        <p:spPr>
          <a:xfrm>
            <a:off x="2926482" y="1624325"/>
            <a:ext cx="6353785" cy="4859673"/>
          </a:xfrm>
          <a:prstGeom prst="rect">
            <a:avLst/>
          </a:prstGeom>
          <a:ln>
            <a:noFill/>
          </a:ln>
          <a:effectLst>
            <a:outerShdw blurRad="292100" dist="139700" dir="2700000" algn="tl" rotWithShape="0">
              <a:srgbClr val="333333">
                <a:alpha val="65000"/>
              </a:srgbClr>
            </a:outerShdw>
          </a:effectLst>
        </p:spPr>
      </p:pic>
      <p:sp>
        <p:nvSpPr>
          <p:cNvPr id="8" name="Content Placeholder 2">
            <a:extLst>
              <a:ext uri="{FF2B5EF4-FFF2-40B4-BE49-F238E27FC236}">
                <a16:creationId xmlns:a16="http://schemas.microsoft.com/office/drawing/2014/main" id="{8FE97E9B-D385-4A46-77EA-89A82E10B806}"/>
              </a:ext>
            </a:extLst>
          </p:cNvPr>
          <p:cNvSpPr txBox="1">
            <a:spLocks/>
          </p:cNvSpPr>
          <p:nvPr/>
        </p:nvSpPr>
        <p:spPr>
          <a:xfrm>
            <a:off x="-11633921" y="1513396"/>
            <a:ext cx="11521539" cy="4945964"/>
          </a:xfrm>
          <a:prstGeom prst="rect">
            <a:avLst/>
          </a:prstGeom>
        </p:spPr>
        <p:txBody>
          <a:bodyPr vert="horz" lIns="91440" tIns="45720" rIns="91440" bIns="45720" rtlCol="0" anchor="t">
            <a:normAutofit fontScale="925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r>
              <a:rPr lang="en-US" dirty="0">
                <a:solidFill>
                  <a:srgbClr val="000000">
                    <a:alpha val="60000"/>
                  </a:srgbClr>
                </a:solidFill>
                <a:ea typeface="+mn-lt"/>
                <a:cs typeface="+mn-lt"/>
              </a:rPr>
              <a:t>First we'll load the video using cv2.VideoCapture()</a:t>
            </a:r>
          </a:p>
          <a:p>
            <a:pPr marL="359410" indent="-359410"/>
            <a:r>
              <a:rPr lang="en-US" dirty="0">
                <a:solidFill>
                  <a:srgbClr val="000000">
                    <a:alpha val="60000"/>
                  </a:srgbClr>
                </a:solidFill>
                <a:ea typeface="+mn-lt"/>
                <a:cs typeface="+mn-lt"/>
              </a:rPr>
              <a:t>Now we will create a while loop to run frame by frame using </a:t>
            </a:r>
            <a:r>
              <a:rPr lang="en-US" err="1">
                <a:solidFill>
                  <a:srgbClr val="000000">
                    <a:alpha val="60000"/>
                  </a:srgbClr>
                </a:solidFill>
                <a:ea typeface="+mn-lt"/>
                <a:cs typeface="+mn-lt"/>
              </a:rPr>
              <a:t>cap.read</a:t>
            </a:r>
            <a:r>
              <a:rPr lang="en-US" dirty="0">
                <a:solidFill>
                  <a:srgbClr val="000000">
                    <a:alpha val="60000"/>
                  </a:srgbClr>
                </a:solidFill>
                <a:ea typeface="+mn-lt"/>
                <a:cs typeface="+mn-lt"/>
              </a:rPr>
              <a:t>(). It returns a bool ( True / False ). If the frame is read correctly, it will be True.</a:t>
            </a:r>
          </a:p>
          <a:p>
            <a:pPr marL="359410" indent="-359410"/>
            <a:r>
              <a:rPr lang="en-US" dirty="0">
                <a:solidFill>
                  <a:srgbClr val="000000">
                    <a:alpha val="60000"/>
                  </a:srgbClr>
                </a:solidFill>
                <a:ea typeface="+mn-lt"/>
                <a:cs typeface="+mn-lt"/>
              </a:rPr>
              <a:t>We'll extract the features from the frame using </a:t>
            </a:r>
            <a:r>
              <a:rPr lang="en-US" err="1">
                <a:solidFill>
                  <a:srgbClr val="000000">
                    <a:alpha val="60000"/>
                  </a:srgbClr>
                </a:solidFill>
                <a:ea typeface="+mn-lt"/>
                <a:cs typeface="+mn-lt"/>
              </a:rPr>
              <a:t>extract_features</a:t>
            </a:r>
            <a:r>
              <a:rPr lang="en-US" dirty="0">
                <a:solidFill>
                  <a:srgbClr val="000000">
                    <a:alpha val="60000"/>
                  </a:srgbClr>
                </a:solidFill>
                <a:ea typeface="+mn-lt"/>
                <a:cs typeface="+mn-lt"/>
              </a:rPr>
              <a:t>(). This function is responsible for extracting features from the video frames, such as the color or motion.</a:t>
            </a:r>
          </a:p>
          <a:p>
            <a:pPr marL="359410" indent="-359410"/>
            <a:r>
              <a:rPr lang="en-US" dirty="0">
                <a:solidFill>
                  <a:srgbClr val="000000">
                    <a:alpha val="60000"/>
                  </a:srgbClr>
                </a:solidFill>
                <a:ea typeface="+mn-lt"/>
                <a:cs typeface="+mn-lt"/>
              </a:rPr>
              <a:t>Then we'll scale the features using </a:t>
            </a:r>
            <a:r>
              <a:rPr lang="en-US" err="1">
                <a:solidFill>
                  <a:srgbClr val="000000">
                    <a:alpha val="60000"/>
                  </a:srgbClr>
                </a:solidFill>
                <a:ea typeface="+mn-lt"/>
                <a:cs typeface="+mn-lt"/>
              </a:rPr>
              <a:t>using</a:t>
            </a:r>
            <a:r>
              <a:rPr lang="en-US" dirty="0">
                <a:solidFill>
                  <a:srgbClr val="000000">
                    <a:alpha val="60000"/>
                  </a:srgbClr>
                </a:solidFill>
                <a:ea typeface="+mn-lt"/>
                <a:cs typeface="+mn-lt"/>
              </a:rPr>
              <a:t> </a:t>
            </a:r>
            <a:r>
              <a:rPr lang="en-US" err="1">
                <a:solidFill>
                  <a:srgbClr val="000000">
                    <a:alpha val="60000"/>
                  </a:srgbClr>
                </a:solidFill>
                <a:ea typeface="+mn-lt"/>
                <a:cs typeface="+mn-lt"/>
              </a:rPr>
              <a:t>scaler.transform</a:t>
            </a:r>
            <a:r>
              <a:rPr lang="en-US">
                <a:solidFill>
                  <a:srgbClr val="000000">
                    <a:alpha val="60000"/>
                  </a:srgbClr>
                </a:solidFill>
                <a:ea typeface="+mn-lt"/>
                <a:cs typeface="+mn-lt"/>
              </a:rPr>
              <a:t>(). to transform the features of the data set by scaling them to a specific range which improves the performance of a machine learning model</a:t>
            </a:r>
            <a:endParaRPr lang="en-US" dirty="0">
              <a:solidFill>
                <a:srgbClr val="000000">
                  <a:alpha val="60000"/>
                </a:srgbClr>
              </a:solidFill>
              <a:ea typeface="+mn-lt"/>
              <a:cs typeface="+mn-lt"/>
            </a:endParaRPr>
          </a:p>
          <a:p>
            <a:pPr marL="359410" indent="-359410"/>
            <a:r>
              <a:rPr lang="en-US" dirty="0">
                <a:solidFill>
                  <a:srgbClr val="000000">
                    <a:alpha val="60000"/>
                  </a:srgbClr>
                </a:solidFill>
                <a:ea typeface="+mn-lt"/>
                <a:cs typeface="+mn-lt"/>
              </a:rPr>
              <a:t>Next prediction will be made using </a:t>
            </a:r>
            <a:r>
              <a:rPr lang="en-US" dirty="0" err="1">
                <a:solidFill>
                  <a:srgbClr val="000000">
                    <a:alpha val="60000"/>
                  </a:srgbClr>
                </a:solidFill>
                <a:ea typeface="+mn-lt"/>
                <a:cs typeface="+mn-lt"/>
              </a:rPr>
              <a:t>model.predict</a:t>
            </a:r>
            <a:r>
              <a:rPr lang="en-US" dirty="0">
                <a:solidFill>
                  <a:srgbClr val="000000">
                    <a:alpha val="60000"/>
                  </a:srgbClr>
                </a:solidFill>
                <a:ea typeface="+mn-lt"/>
                <a:cs typeface="+mn-lt"/>
              </a:rPr>
              <a:t>(). This function takes the features of the data as input and returns the predicted labels.</a:t>
            </a:r>
          </a:p>
          <a:p>
            <a:pPr marL="359410" indent="-359410"/>
            <a:r>
              <a:rPr lang="en-US" dirty="0">
                <a:solidFill>
                  <a:srgbClr val="000000">
                    <a:alpha val="60000"/>
                  </a:srgbClr>
                </a:solidFill>
                <a:ea typeface="+mn-lt"/>
                <a:cs typeface="+mn-lt"/>
              </a:rPr>
              <a:t>And finally, the prediction will be printed using print()</a:t>
            </a:r>
          </a:p>
        </p:txBody>
      </p:sp>
    </p:spTree>
    <p:extLst>
      <p:ext uri="{BB962C8B-B14F-4D97-AF65-F5344CB8AC3E}">
        <p14:creationId xmlns:p14="http://schemas.microsoft.com/office/powerpoint/2010/main" val="11265052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Creating and sending a notification</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a:xfrm>
            <a:off x="342419" y="1614037"/>
            <a:ext cx="11521539" cy="4945964"/>
          </a:xfrm>
        </p:spPr>
        <p:txBody>
          <a:bodyPr vert="horz" lIns="91440" tIns="45720" rIns="91440" bIns="45720" rtlCol="0" anchor="t">
            <a:normAutofit fontScale="92500" lnSpcReduction="10000"/>
          </a:bodyPr>
          <a:lstStyle/>
          <a:p>
            <a:pPr marL="359410" indent="-359410"/>
            <a:r>
              <a:rPr lang="en-US" dirty="0">
                <a:solidFill>
                  <a:srgbClr val="000000">
                    <a:alpha val="60000"/>
                  </a:srgbClr>
                </a:solidFill>
                <a:ea typeface="+mn-lt"/>
                <a:cs typeface="+mn-lt"/>
              </a:rPr>
              <a:t>The code first creates a message object that contains the following information: </a:t>
            </a:r>
          </a:p>
          <a:p>
            <a:pPr marL="0" indent="0">
              <a:buNone/>
            </a:pPr>
            <a:r>
              <a:rPr lang="en-US" dirty="0">
                <a:solidFill>
                  <a:srgbClr val="000000">
                    <a:alpha val="60000"/>
                  </a:srgbClr>
                </a:solidFill>
                <a:ea typeface="+mn-lt"/>
                <a:cs typeface="+mn-lt"/>
              </a:rPr>
              <a:t>             The type of event that was detected. In this case, the event is emotional imbalance. </a:t>
            </a:r>
          </a:p>
          <a:p>
            <a:pPr marL="0" indent="0">
              <a:buNone/>
            </a:pPr>
            <a:r>
              <a:rPr lang="en-US" dirty="0">
                <a:solidFill>
                  <a:srgbClr val="000000">
                    <a:alpha val="60000"/>
                  </a:srgbClr>
                </a:solidFill>
                <a:ea typeface="+mn-lt"/>
                <a:cs typeface="+mn-lt"/>
              </a:rPr>
              <a:t>             The ID of the video in which the event was detected. </a:t>
            </a:r>
            <a:endParaRPr lang="en-US" dirty="0"/>
          </a:p>
          <a:p>
            <a:pPr marL="0" indent="0">
              <a:buNone/>
            </a:pPr>
            <a:r>
              <a:rPr lang="en-US" dirty="0">
                <a:solidFill>
                  <a:srgbClr val="000000">
                    <a:alpha val="60000"/>
                  </a:srgbClr>
                </a:solidFill>
                <a:ea typeface="+mn-lt"/>
                <a:cs typeface="+mn-lt"/>
              </a:rPr>
              <a:t>             The start time of the event. </a:t>
            </a:r>
          </a:p>
          <a:p>
            <a:pPr marL="0" indent="0">
              <a:buNone/>
            </a:pPr>
            <a:r>
              <a:rPr lang="en-US" dirty="0">
                <a:solidFill>
                  <a:srgbClr val="000000">
                    <a:alpha val="60000"/>
                  </a:srgbClr>
                </a:solidFill>
                <a:ea typeface="+mn-lt"/>
                <a:cs typeface="+mn-lt"/>
              </a:rPr>
              <a:t>             The end time of the event. </a:t>
            </a:r>
          </a:p>
          <a:p>
            <a:pPr marL="359410" indent="-359410"/>
            <a:r>
              <a:rPr lang="en-US" dirty="0">
                <a:solidFill>
                  <a:srgbClr val="000000">
                    <a:alpha val="60000"/>
                  </a:srgbClr>
                </a:solidFill>
                <a:ea typeface="+mn-lt"/>
                <a:cs typeface="+mn-lt"/>
              </a:rPr>
              <a:t>The message object is then sent to the user using the </a:t>
            </a:r>
            <a:r>
              <a:rPr lang="en-US" dirty="0" err="1">
                <a:solidFill>
                  <a:srgbClr val="000000">
                    <a:alpha val="60000"/>
                  </a:srgbClr>
                </a:solidFill>
                <a:ea typeface="+mn-lt"/>
                <a:cs typeface="+mn-lt"/>
              </a:rPr>
              <a:t>requests.post</a:t>
            </a:r>
            <a:r>
              <a:rPr lang="en-US" dirty="0">
                <a:solidFill>
                  <a:srgbClr val="000000">
                    <a:alpha val="60000"/>
                  </a:srgbClr>
                </a:solidFill>
                <a:ea typeface="+mn-lt"/>
                <a:cs typeface="+mn-lt"/>
              </a:rPr>
              <a:t>() function. The </a:t>
            </a:r>
            <a:r>
              <a:rPr lang="en-US" dirty="0" err="1">
                <a:solidFill>
                  <a:srgbClr val="000000">
                    <a:alpha val="60000"/>
                  </a:srgbClr>
                </a:solidFill>
                <a:ea typeface="+mn-lt"/>
                <a:cs typeface="+mn-lt"/>
              </a:rPr>
              <a:t>requests.post</a:t>
            </a:r>
            <a:r>
              <a:rPr lang="en-US" dirty="0">
                <a:solidFill>
                  <a:srgbClr val="000000">
                    <a:alpha val="60000"/>
                  </a:srgbClr>
                </a:solidFill>
                <a:ea typeface="+mn-lt"/>
                <a:cs typeface="+mn-lt"/>
              </a:rPr>
              <a:t>() function takes two arguments: the URL of the API endpoint to which the message should be sent, and the message object itself. When the user receives the notification, they can then take appropriate action, such as watching the video to see if they can identify the event, or contacting a mental health professional for help.</a:t>
            </a:r>
            <a:endParaRPr lang="en-US" dirty="0">
              <a:solidFill>
                <a:srgbClr val="000000">
                  <a:alpha val="60000"/>
                </a:srgbClr>
              </a:solidFill>
            </a:endParaRPr>
          </a:p>
        </p:txBody>
      </p:sp>
      <p:pic>
        <p:nvPicPr>
          <p:cNvPr id="5" name="Picture 4" descr="A screen shot of a computer program&#10;&#10;Description automatically generated">
            <a:extLst>
              <a:ext uri="{FF2B5EF4-FFF2-40B4-BE49-F238E27FC236}">
                <a16:creationId xmlns:a16="http://schemas.microsoft.com/office/drawing/2014/main" id="{F8DAFE30-B3C1-3E17-4026-0AC478C1138B}"/>
              </a:ext>
            </a:extLst>
          </p:cNvPr>
          <p:cNvPicPr>
            <a:picLocks noChangeAspect="1"/>
          </p:cNvPicPr>
          <p:nvPr/>
        </p:nvPicPr>
        <p:blipFill rotWithShape="1">
          <a:blip r:embed="rId2"/>
          <a:srcRect l="8320" t="14566" r="7858" b="14846"/>
          <a:stretch/>
        </p:blipFill>
        <p:spPr>
          <a:xfrm>
            <a:off x="12732588" y="2261450"/>
            <a:ext cx="7818886" cy="3627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7772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D17-6AEB-8429-F854-67F9D303CE45}"/>
              </a:ext>
            </a:extLst>
          </p:cNvPr>
          <p:cNvSpPr>
            <a:spLocks noGrp="1"/>
          </p:cNvSpPr>
          <p:nvPr>
            <p:ph type="title"/>
          </p:nvPr>
        </p:nvSpPr>
        <p:spPr>
          <a:xfrm>
            <a:off x="2748000" y="427220"/>
            <a:ext cx="6696000" cy="1077218"/>
          </a:xfrm>
        </p:spPr>
        <p:txBody>
          <a:bodyPr vert="horz" wrap="square" lIns="91440" tIns="45720" rIns="91440" bIns="45720" rtlCol="0" anchor="b" anchorCtr="0">
            <a:normAutofit/>
          </a:bodyPr>
          <a:lstStyle/>
          <a:p>
            <a:pPr algn="ctr"/>
            <a:r>
              <a:rPr lang="en-US" sz="4000" dirty="0"/>
              <a:t>What is it about?</a:t>
            </a:r>
            <a:endParaRPr lang="en-US" sz="4000" dirty="0">
              <a:ea typeface="+mj-ea"/>
              <a:cs typeface="+mj-cs"/>
            </a:endParaRPr>
          </a:p>
        </p:txBody>
      </p:sp>
      <p:cxnSp>
        <p:nvCxnSpPr>
          <p:cNvPr id="114" name="Straight Connector 113">
            <a:extLst>
              <a:ext uri="{FF2B5EF4-FFF2-40B4-BE49-F238E27FC236}">
                <a16:creationId xmlns:a16="http://schemas.microsoft.com/office/drawing/2014/main" id="{653B9D3A-F8F6-4354-8088-6E520C2A6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4300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6D97031F-629F-AC4E-120A-D6A925B53C48}"/>
              </a:ext>
            </a:extLst>
          </p:cNvPr>
          <p:cNvSpPr>
            <a:spLocks noGrp="1"/>
          </p:cNvSpPr>
          <p:nvPr>
            <p:ph idx="1"/>
          </p:nvPr>
        </p:nvSpPr>
        <p:spPr>
          <a:xfrm>
            <a:off x="1752740" y="2391877"/>
            <a:ext cx="8687759" cy="3386621"/>
          </a:xfrm>
        </p:spPr>
        <p:txBody>
          <a:bodyPr vert="horz" lIns="91440" tIns="45720" rIns="91440" bIns="45720" rtlCol="0" anchor="t">
            <a:normAutofit/>
          </a:bodyPr>
          <a:lstStyle/>
          <a:p>
            <a:pPr marL="0" indent="0" algn="ctr">
              <a:buNone/>
            </a:pPr>
            <a:r>
              <a:rPr lang="en-US" sz="2400" dirty="0">
                <a:ea typeface="+mn-lt"/>
                <a:cs typeface="+mn-lt"/>
              </a:rPr>
              <a:t>It is a Mental Health software which will use AI Action Recognition to track the activities of individuals/groups of people through CCTV footage in classes to analyze their mental and emotional state in real time </a:t>
            </a:r>
            <a:endParaRPr lang="en-US" sz="2400" dirty="0"/>
          </a:p>
          <a:p>
            <a:pPr marL="0" indent="0" algn="ctr">
              <a:buNone/>
            </a:pPr>
            <a:endParaRPr lang="en-US" sz="2400"/>
          </a:p>
        </p:txBody>
      </p:sp>
      <p:sp>
        <p:nvSpPr>
          <p:cNvPr id="7" name="Content Placeholder 2">
            <a:extLst>
              <a:ext uri="{FF2B5EF4-FFF2-40B4-BE49-F238E27FC236}">
                <a16:creationId xmlns:a16="http://schemas.microsoft.com/office/drawing/2014/main" id="{9015E3B5-2858-2A23-5FFB-8ED13B950F85}"/>
              </a:ext>
            </a:extLst>
          </p:cNvPr>
          <p:cNvSpPr txBox="1">
            <a:spLocks/>
          </p:cNvSpPr>
          <p:nvPr/>
        </p:nvSpPr>
        <p:spPr>
          <a:xfrm>
            <a:off x="4056600" y="2877018"/>
            <a:ext cx="4078800" cy="2901482"/>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40000"/>
              </a:lnSpc>
              <a:buNone/>
            </a:pPr>
            <a:endParaRPr lang="en-US" sz="1600" dirty="0">
              <a:solidFill>
                <a:srgbClr val="000000">
                  <a:alpha val="60000"/>
                </a:srgbClr>
              </a:solidFill>
            </a:endParaRPr>
          </a:p>
        </p:txBody>
      </p:sp>
    </p:spTree>
    <p:extLst>
      <p:ext uri="{BB962C8B-B14F-4D97-AF65-F5344CB8AC3E}">
        <p14:creationId xmlns:p14="http://schemas.microsoft.com/office/powerpoint/2010/main" val="36207584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Creating and sending a notification</a:t>
            </a:r>
          </a:p>
        </p:txBody>
      </p:sp>
      <p:sp>
        <p:nvSpPr>
          <p:cNvPr id="3" name="Content Placeholder 2">
            <a:extLst>
              <a:ext uri="{FF2B5EF4-FFF2-40B4-BE49-F238E27FC236}">
                <a16:creationId xmlns:a16="http://schemas.microsoft.com/office/drawing/2014/main" id="{7EBF525D-57DE-F5B4-A720-A9C1771166B6}"/>
              </a:ext>
            </a:extLst>
          </p:cNvPr>
          <p:cNvSpPr>
            <a:spLocks noGrp="1"/>
          </p:cNvSpPr>
          <p:nvPr>
            <p:ph idx="1"/>
          </p:nvPr>
        </p:nvSpPr>
        <p:spPr>
          <a:xfrm>
            <a:off x="-11820826" y="1628415"/>
            <a:ext cx="11521539" cy="4945964"/>
          </a:xfrm>
        </p:spPr>
        <p:txBody>
          <a:bodyPr vert="horz" lIns="91440" tIns="45720" rIns="91440" bIns="45720" rtlCol="0" anchor="t">
            <a:normAutofit fontScale="92500" lnSpcReduction="10000"/>
          </a:bodyPr>
          <a:lstStyle/>
          <a:p>
            <a:pPr marL="359410" indent="-359410"/>
            <a:r>
              <a:rPr lang="en-US" dirty="0">
                <a:solidFill>
                  <a:srgbClr val="000000">
                    <a:alpha val="60000"/>
                  </a:srgbClr>
                </a:solidFill>
                <a:ea typeface="+mn-lt"/>
                <a:cs typeface="+mn-lt"/>
              </a:rPr>
              <a:t>The code first creates a message object that contains the following information: </a:t>
            </a:r>
          </a:p>
          <a:p>
            <a:pPr marL="0" indent="0">
              <a:buNone/>
            </a:pPr>
            <a:r>
              <a:rPr lang="en-US" dirty="0">
                <a:solidFill>
                  <a:srgbClr val="000000">
                    <a:alpha val="60000"/>
                  </a:srgbClr>
                </a:solidFill>
                <a:ea typeface="+mn-lt"/>
                <a:cs typeface="+mn-lt"/>
              </a:rPr>
              <a:t>             The type of event that was detected. In this case, the event is emotional imbalance. </a:t>
            </a:r>
          </a:p>
          <a:p>
            <a:pPr marL="0" indent="0">
              <a:buNone/>
            </a:pPr>
            <a:r>
              <a:rPr lang="en-US" dirty="0">
                <a:solidFill>
                  <a:srgbClr val="000000">
                    <a:alpha val="60000"/>
                  </a:srgbClr>
                </a:solidFill>
                <a:ea typeface="+mn-lt"/>
                <a:cs typeface="+mn-lt"/>
              </a:rPr>
              <a:t>             The ID of the video in which the event was detected. </a:t>
            </a:r>
            <a:endParaRPr lang="en-US" dirty="0"/>
          </a:p>
          <a:p>
            <a:pPr marL="0" indent="0">
              <a:buNone/>
            </a:pPr>
            <a:r>
              <a:rPr lang="en-US" dirty="0">
                <a:solidFill>
                  <a:srgbClr val="000000">
                    <a:alpha val="60000"/>
                  </a:srgbClr>
                </a:solidFill>
                <a:ea typeface="+mn-lt"/>
                <a:cs typeface="+mn-lt"/>
              </a:rPr>
              <a:t>             The start time of the event. </a:t>
            </a:r>
          </a:p>
          <a:p>
            <a:pPr marL="0" indent="0">
              <a:buNone/>
            </a:pPr>
            <a:r>
              <a:rPr lang="en-US" dirty="0">
                <a:solidFill>
                  <a:srgbClr val="000000">
                    <a:alpha val="60000"/>
                  </a:srgbClr>
                </a:solidFill>
                <a:ea typeface="+mn-lt"/>
                <a:cs typeface="+mn-lt"/>
              </a:rPr>
              <a:t>             The end time of the event. </a:t>
            </a:r>
          </a:p>
          <a:p>
            <a:pPr marL="359410" indent="-359410"/>
            <a:r>
              <a:rPr lang="en-US" dirty="0">
                <a:solidFill>
                  <a:srgbClr val="000000">
                    <a:alpha val="60000"/>
                  </a:srgbClr>
                </a:solidFill>
                <a:ea typeface="+mn-lt"/>
                <a:cs typeface="+mn-lt"/>
              </a:rPr>
              <a:t>The message object is then sent to the user using the </a:t>
            </a:r>
            <a:r>
              <a:rPr lang="en-US" dirty="0" err="1">
                <a:solidFill>
                  <a:srgbClr val="000000">
                    <a:alpha val="60000"/>
                  </a:srgbClr>
                </a:solidFill>
                <a:ea typeface="+mn-lt"/>
                <a:cs typeface="+mn-lt"/>
              </a:rPr>
              <a:t>requests.post</a:t>
            </a:r>
            <a:r>
              <a:rPr lang="en-US" dirty="0">
                <a:solidFill>
                  <a:srgbClr val="000000">
                    <a:alpha val="60000"/>
                  </a:srgbClr>
                </a:solidFill>
                <a:ea typeface="+mn-lt"/>
                <a:cs typeface="+mn-lt"/>
              </a:rPr>
              <a:t>() function. The </a:t>
            </a:r>
            <a:r>
              <a:rPr lang="en-US" dirty="0" err="1">
                <a:solidFill>
                  <a:srgbClr val="000000">
                    <a:alpha val="60000"/>
                  </a:srgbClr>
                </a:solidFill>
                <a:ea typeface="+mn-lt"/>
                <a:cs typeface="+mn-lt"/>
              </a:rPr>
              <a:t>requests.post</a:t>
            </a:r>
            <a:r>
              <a:rPr lang="en-US" dirty="0">
                <a:solidFill>
                  <a:srgbClr val="000000">
                    <a:alpha val="60000"/>
                  </a:srgbClr>
                </a:solidFill>
                <a:ea typeface="+mn-lt"/>
                <a:cs typeface="+mn-lt"/>
              </a:rPr>
              <a:t>() function takes two arguments: the URL of the API endpoint to which the message should be sent, and the message object itself. When the user receives the notification, they can then take appropriate action, such as watching the video to see if they can identify the event, or contacting a mental health professional for help.</a:t>
            </a:r>
            <a:endParaRPr lang="en-US" dirty="0">
              <a:solidFill>
                <a:srgbClr val="000000">
                  <a:alpha val="60000"/>
                </a:srgbClr>
              </a:solidFill>
            </a:endParaRPr>
          </a:p>
        </p:txBody>
      </p:sp>
      <p:pic>
        <p:nvPicPr>
          <p:cNvPr id="5" name="Picture 4" descr="A screen shot of a computer program&#10;&#10;Description automatically generated">
            <a:extLst>
              <a:ext uri="{FF2B5EF4-FFF2-40B4-BE49-F238E27FC236}">
                <a16:creationId xmlns:a16="http://schemas.microsoft.com/office/drawing/2014/main" id="{1692618E-1F14-A92E-1FD6-9DA8D858E13E}"/>
              </a:ext>
            </a:extLst>
          </p:cNvPr>
          <p:cNvPicPr>
            <a:picLocks noChangeAspect="1"/>
          </p:cNvPicPr>
          <p:nvPr/>
        </p:nvPicPr>
        <p:blipFill rotWithShape="1">
          <a:blip r:embed="rId2"/>
          <a:srcRect l="8320" t="14566" r="7858" b="14846"/>
          <a:stretch/>
        </p:blipFill>
        <p:spPr>
          <a:xfrm>
            <a:off x="2208362" y="2275827"/>
            <a:ext cx="7818886" cy="3627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63301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9D34-66DB-8076-BB51-1FC44AFE1BD7}"/>
              </a:ext>
            </a:extLst>
          </p:cNvPr>
          <p:cNvSpPr>
            <a:spLocks noGrp="1"/>
          </p:cNvSpPr>
          <p:nvPr>
            <p:ph type="title"/>
          </p:nvPr>
        </p:nvSpPr>
        <p:spPr/>
        <p:txBody>
          <a:bodyPr/>
          <a:lstStyle/>
          <a:p>
            <a:r>
              <a:rPr lang="en-US" dirty="0"/>
              <a:t>What Database is being used?</a:t>
            </a:r>
          </a:p>
        </p:txBody>
      </p:sp>
      <p:sp>
        <p:nvSpPr>
          <p:cNvPr id="6" name="Content Placeholder 5">
            <a:extLst>
              <a:ext uri="{FF2B5EF4-FFF2-40B4-BE49-F238E27FC236}">
                <a16:creationId xmlns:a16="http://schemas.microsoft.com/office/drawing/2014/main" id="{A8CBE597-8608-D59E-7E20-132A7A1E6132}"/>
              </a:ext>
            </a:extLst>
          </p:cNvPr>
          <p:cNvSpPr>
            <a:spLocks noGrp="1"/>
          </p:cNvSpPr>
          <p:nvPr>
            <p:ph idx="1"/>
          </p:nvPr>
        </p:nvSpPr>
        <p:spPr/>
        <p:txBody>
          <a:bodyPr vert="horz" lIns="91440" tIns="45720" rIns="91440" bIns="45720" rtlCol="0" anchor="t">
            <a:normAutofit/>
          </a:bodyPr>
          <a:lstStyle/>
          <a:p>
            <a:pPr marL="359410" indent="-359410"/>
            <a:r>
              <a:rPr lang="en-US" dirty="0">
                <a:solidFill>
                  <a:srgbClr val="000000">
                    <a:alpha val="60000"/>
                  </a:srgbClr>
                </a:solidFill>
              </a:rPr>
              <a:t>So the database being used for this particular project is called as </a:t>
            </a:r>
            <a:endParaRPr lang="en-US">
              <a:solidFill>
                <a:srgbClr val="000000">
                  <a:alpha val="60000"/>
                </a:srgbClr>
              </a:solidFill>
            </a:endParaRPr>
          </a:p>
          <a:p>
            <a:pPr marL="0" indent="0">
              <a:buNone/>
            </a:pPr>
            <a:r>
              <a:rPr lang="en-US" dirty="0">
                <a:solidFill>
                  <a:srgbClr val="000000">
                    <a:alpha val="60000"/>
                  </a:srgbClr>
                </a:solidFill>
              </a:rPr>
              <a:t>      "HACER Human Action and Emotion Recognition" uploaded on Kaggle by                Siwar Ammar. </a:t>
            </a:r>
            <a:r>
              <a:rPr lang="en-US" dirty="0">
                <a:solidFill>
                  <a:srgbClr val="000000">
                    <a:alpha val="60000"/>
                  </a:srgbClr>
                </a:solidFill>
                <a:ea typeface="+mn-lt"/>
                <a:cs typeface="+mn-lt"/>
              </a:rPr>
              <a:t>This unique dataset, which includes both action and emotion            categories, offers a valuable resource for developing machine learning                    models capable of recognizing both types of information from visual data.</a:t>
            </a:r>
          </a:p>
          <a:p>
            <a:pPr marL="0" indent="0">
              <a:buNone/>
            </a:pPr>
            <a:r>
              <a:rPr lang="en-US" dirty="0">
                <a:solidFill>
                  <a:srgbClr val="000000">
                    <a:alpha val="60000"/>
                  </a:srgbClr>
                </a:solidFill>
              </a:rPr>
              <a:t>Link for reference - </a:t>
            </a:r>
            <a:r>
              <a:rPr lang="en-US" dirty="0">
                <a:solidFill>
                  <a:srgbClr val="0070C0">
                    <a:alpha val="60000"/>
                  </a:srgbClr>
                </a:solidFill>
                <a:ea typeface="+mn-lt"/>
                <a:cs typeface="+mn-lt"/>
              </a:rPr>
              <a:t>https://www.kaggle.com/datasets/siwarammar/hacer-human-action-and-emotion-recognition?resource=download</a:t>
            </a:r>
            <a:endParaRPr lang="en-US" dirty="0">
              <a:solidFill>
                <a:srgbClr val="0070C0">
                  <a:alpha val="60000"/>
                </a:srgbClr>
              </a:solidFill>
            </a:endParaRPr>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22844221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8C0413D3-CBB0-043F-78A0-784F7E5D0CF7}"/>
              </a:ext>
            </a:extLst>
          </p:cNvPr>
          <p:cNvSpPr txBox="1">
            <a:spLocks/>
          </p:cNvSpPr>
          <p:nvPr/>
        </p:nvSpPr>
        <p:spPr>
          <a:xfrm>
            <a:off x="3777600" y="1079500"/>
            <a:ext cx="4636800" cy="2138400"/>
          </a:xfrm>
          <a:prstGeom prst="rect">
            <a:avLst/>
          </a:prstGeom>
        </p:spPr>
        <p:txBody>
          <a:bodyPr vert="horz" lIns="91440" tIns="45720" rIns="91440" bIns="45720" rtlCol="0" anchor="b" anchorCtr="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ct val="0"/>
              </a:spcBef>
              <a:spcAft>
                <a:spcPts val="600"/>
              </a:spcAft>
              <a:buNone/>
            </a:pPr>
            <a:r>
              <a:rPr lang="en-US" sz="4800" spc="0">
                <a:solidFill>
                  <a:schemeClr val="tx1"/>
                </a:solidFill>
                <a:latin typeface="+mj-lt"/>
                <a:ea typeface="+mj-ea"/>
                <a:cs typeface="+mj-cs"/>
              </a:rPr>
              <a:t>THANK YOU</a:t>
            </a:r>
          </a:p>
        </p:txBody>
      </p:sp>
      <p:grpSp>
        <p:nvGrpSpPr>
          <p:cNvPr id="20" name="Group 19">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21" name="Group 20">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78"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2" name="Oval 21">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3" name="Group 22">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70" name="Group 69">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4" name="Straight Connector 73">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6"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2" name="Freeform: Shape 71">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3" name="Freeform: Shape 72">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4" name="Group 23">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48"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62" name="Group 61">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63"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25" name="Oval 24">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6" name="Group 25">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40" name="Group 39">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5"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42"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7" name="Group 26">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36" name="Group 35">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38"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29" name="Group 28">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34" name="Freeform: Shape 33">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5" name="Freeform: Shape 34">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30" name="Group 29">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31" name="Straight Connector 30">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2"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82" name="Straight Connector 81">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85" name="Group 84">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42"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4"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6" name="Oval 85">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7" name="Group 86">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34" name="Group 133">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38" name="Straight Connector 137">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0"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6" name="Freeform: Shape 135">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7" name="Freeform: Shape 136">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88" name="Group 87">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12"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26" name="Group 125">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27"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89" name="Oval 88">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90" name="Group 89">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04" name="Group 103">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09"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5" name="Group 104">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06"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100" name="Group 99">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02"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1"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93" name="Group 92">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98" name="Freeform: Shape 97">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9" name="Freeform: Shape 98">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94" name="Group 93">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95" name="Straight Connector 94">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6"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791705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4" name="Group 23">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43"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7" name="Group 56">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8"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 name="Group 24">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5" name="Group 34">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9" name="Straight Connector 38">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1"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7" name="Freeform: Shape 36">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8" name="Freeform: Shape 37">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6" name="Group 25">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7" name="Group 26">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2"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9"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6" name="Straight Connector 65">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015E3B5-2858-2A23-5FFB-8ED13B950F85}"/>
              </a:ext>
            </a:extLst>
          </p:cNvPr>
          <p:cNvSpPr txBox="1">
            <a:spLocks/>
          </p:cNvSpPr>
          <p:nvPr/>
        </p:nvSpPr>
        <p:spPr>
          <a:xfrm>
            <a:off x="2847910" y="2877018"/>
            <a:ext cx="6496178" cy="2901482"/>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40000"/>
              </a:lnSpc>
              <a:buNone/>
            </a:pPr>
            <a:r>
              <a:rPr lang="en-US" dirty="0"/>
              <a:t>The mission of Kairos is to look out and support the mental health and wellbeing of students by providing updates and timely notifications to prevent self-harm and help counsellors &amp; therapists promote a happy and healthier lifestyle.</a:t>
            </a:r>
          </a:p>
        </p:txBody>
      </p:sp>
      <p:grpSp>
        <p:nvGrpSpPr>
          <p:cNvPr id="68" name="Group 67">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69" name="Group 68">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8"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7"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2" name="Group 101">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3"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0" name="Group 69">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80" name="Group 79">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4" name="Straight Connector 83">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6"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2" name="Freeform: Shape 81">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3" name="Freeform: Shape 82">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71" name="Group 70">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72" name="Group 71">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7"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4"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3" name="Title 1">
            <a:extLst>
              <a:ext uri="{FF2B5EF4-FFF2-40B4-BE49-F238E27FC236}">
                <a16:creationId xmlns:a16="http://schemas.microsoft.com/office/drawing/2014/main" id="{04C6D2CA-98A3-7829-AEEF-32100A6EB4BC}"/>
              </a:ext>
            </a:extLst>
          </p:cNvPr>
          <p:cNvSpPr txBox="1">
            <a:spLocks/>
          </p:cNvSpPr>
          <p:nvPr/>
        </p:nvSpPr>
        <p:spPr>
          <a:xfrm>
            <a:off x="4056600" y="575989"/>
            <a:ext cx="4078800" cy="1453003"/>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t>Mission &amp; Vision</a:t>
            </a:r>
          </a:p>
        </p:txBody>
      </p:sp>
      <p:sp>
        <p:nvSpPr>
          <p:cNvPr id="5" name="Content Placeholder 2">
            <a:extLst>
              <a:ext uri="{FF2B5EF4-FFF2-40B4-BE49-F238E27FC236}">
                <a16:creationId xmlns:a16="http://schemas.microsoft.com/office/drawing/2014/main" id="{C4C40461-4897-B0A7-4279-1704086A0847}"/>
              </a:ext>
            </a:extLst>
          </p:cNvPr>
          <p:cNvSpPr txBox="1">
            <a:spLocks/>
          </p:cNvSpPr>
          <p:nvPr/>
        </p:nvSpPr>
        <p:spPr>
          <a:xfrm>
            <a:off x="12529575" y="2798190"/>
            <a:ext cx="6325384" cy="3505828"/>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40000"/>
              </a:lnSpc>
              <a:buNone/>
            </a:pPr>
            <a:r>
              <a:rPr lang="en-US" sz="1600" dirty="0"/>
              <a:t>Many cases of self-harm of students are directly linked to their mental and emotional state of mind. Mostly because of stress and depression due to not being able to pass an entrance exam, not being able to attain the desired grades, family disturbances, relationship issues, ragging, bullying, etc.</a:t>
            </a:r>
            <a:endParaRPr lang="en-US" sz="1600" dirty="0">
              <a:solidFill>
                <a:srgbClr val="000000">
                  <a:alpha val="60000"/>
                </a:srgbClr>
              </a:solidFill>
            </a:endParaRPr>
          </a:p>
          <a:p>
            <a:pPr marL="0" indent="0" algn="ctr">
              <a:lnSpc>
                <a:spcPct val="140000"/>
              </a:lnSpc>
              <a:buNone/>
            </a:pPr>
            <a:r>
              <a:rPr lang="en-US" sz="1600" dirty="0"/>
              <a:t>These occurrences take place as the individual's emotional state of mind is either identified too late or not at all. </a:t>
            </a:r>
            <a:endParaRPr lang="en-US" sz="1600" dirty="0">
              <a:solidFill>
                <a:srgbClr val="000000">
                  <a:alpha val="60000"/>
                </a:srgbClr>
              </a:solidFill>
            </a:endParaRPr>
          </a:p>
        </p:txBody>
      </p:sp>
    </p:spTree>
    <p:extLst>
      <p:ext uri="{BB962C8B-B14F-4D97-AF65-F5344CB8AC3E}">
        <p14:creationId xmlns:p14="http://schemas.microsoft.com/office/powerpoint/2010/main" val="147414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9BD17-6AEB-8429-F854-67F9D303CE45}"/>
              </a:ext>
            </a:extLst>
          </p:cNvPr>
          <p:cNvSpPr>
            <a:spLocks noGrp="1"/>
          </p:cNvSpPr>
          <p:nvPr>
            <p:ph type="title"/>
          </p:nvPr>
        </p:nvSpPr>
        <p:spPr>
          <a:xfrm>
            <a:off x="4056600" y="575989"/>
            <a:ext cx="4078800" cy="1453003"/>
          </a:xfrm>
        </p:spPr>
        <p:txBody>
          <a:bodyPr vert="horz" wrap="square" lIns="91440" tIns="45720" rIns="91440" bIns="45720" rtlCol="0" anchor="b" anchorCtr="0">
            <a:normAutofit/>
          </a:bodyPr>
          <a:lstStyle/>
          <a:p>
            <a:pPr algn="ctr"/>
            <a:r>
              <a:rPr lang="en-US" sz="4000" dirty="0"/>
              <a:t>Why this is needed</a:t>
            </a:r>
            <a:endParaRPr lang="en-US" dirty="0">
              <a:ea typeface="+mj-ea"/>
              <a:cs typeface="+mj-cs"/>
            </a:endParaRPr>
          </a:p>
        </p:txBody>
      </p:sp>
      <p:grpSp>
        <p:nvGrpSpPr>
          <p:cNvPr id="24" name="Group 23">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5" name="Group 24">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44"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9"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6" name="Group 35">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0" name="Straight Connector 39">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8" name="Freeform: Shape 37">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9" name="Freeform: Shape 38">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7" name="Group 26">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8" name="Group 27">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3"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0"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7" name="Straight Connector 66">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015E3B5-2858-2A23-5FFB-8ED13B950F85}"/>
              </a:ext>
            </a:extLst>
          </p:cNvPr>
          <p:cNvSpPr txBox="1">
            <a:spLocks/>
          </p:cNvSpPr>
          <p:nvPr/>
        </p:nvSpPr>
        <p:spPr>
          <a:xfrm>
            <a:off x="2939877" y="2798190"/>
            <a:ext cx="6325384" cy="3505828"/>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40000"/>
              </a:lnSpc>
              <a:buNone/>
            </a:pPr>
            <a:r>
              <a:rPr lang="en-US" sz="1600" dirty="0"/>
              <a:t>Many cases of self-harm of students are directly linked to their mental and emotional state of mind. Mostly because of stress and depression due to not being able to pass an entrance exam, not being able to attain the desired grades, family disturbances, relationship issues, ragging, bullying, etc.</a:t>
            </a:r>
            <a:endParaRPr lang="en-US" sz="1600" dirty="0">
              <a:solidFill>
                <a:srgbClr val="000000">
                  <a:alpha val="60000"/>
                </a:srgbClr>
              </a:solidFill>
            </a:endParaRPr>
          </a:p>
          <a:p>
            <a:pPr marL="0" indent="0" algn="ctr">
              <a:lnSpc>
                <a:spcPct val="140000"/>
              </a:lnSpc>
              <a:buNone/>
            </a:pPr>
            <a:r>
              <a:rPr lang="en-US" sz="1600" dirty="0"/>
              <a:t>These occurrences take place as the individual's emotional state of mind is either identified too late or not at all. </a:t>
            </a:r>
            <a:endParaRPr lang="en-US" sz="1600" dirty="0">
              <a:solidFill>
                <a:srgbClr val="000000">
                  <a:alpha val="60000"/>
                </a:srgbClr>
              </a:solidFill>
            </a:endParaRPr>
          </a:p>
        </p:txBody>
      </p:sp>
      <p:grpSp>
        <p:nvGrpSpPr>
          <p:cNvPr id="69" name="Group 68">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70" name="Group 69">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9"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3" name="Group 102">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4"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1" name="Group 70">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81" name="Group 80">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5" name="Straight Connector 84">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7"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3" name="Freeform: Shape 82">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4" name="Freeform: Shape 83">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72" name="Group 71">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73" name="Group 72">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8"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5"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5" name="Content Placeholder 2">
            <a:extLst>
              <a:ext uri="{FF2B5EF4-FFF2-40B4-BE49-F238E27FC236}">
                <a16:creationId xmlns:a16="http://schemas.microsoft.com/office/drawing/2014/main" id="{5DF95C9C-BA14-76EA-D68E-3DA059A88BAC}"/>
              </a:ext>
            </a:extLst>
          </p:cNvPr>
          <p:cNvSpPr txBox="1">
            <a:spLocks/>
          </p:cNvSpPr>
          <p:nvPr/>
        </p:nvSpPr>
        <p:spPr>
          <a:xfrm>
            <a:off x="12705068" y="2797443"/>
            <a:ext cx="6107792" cy="276068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0000">
                    <a:alpha val="60000"/>
                  </a:srgbClr>
                </a:solidFill>
                <a:ea typeface="+mn-lt"/>
                <a:cs typeface="+mn-lt"/>
              </a:rPr>
              <a:t>This software is not meant to replace Counsellors or Therapists. Rather, it is meant to aid them to monitor &amp; find behavioral patterns in individuals more quickly and efficiently so that timely action can be taken.</a:t>
            </a:r>
          </a:p>
          <a:p>
            <a:pPr marL="0" indent="0" algn="ctr">
              <a:buNone/>
            </a:pPr>
            <a:endParaRPr lang="en-US" sz="1600" dirty="0">
              <a:solidFill>
                <a:srgbClr val="000000">
                  <a:alpha val="60000"/>
                </a:srgbClr>
              </a:solidFill>
              <a:ea typeface="+mn-lt"/>
              <a:cs typeface="+mn-lt"/>
            </a:endParaRPr>
          </a:p>
          <a:p>
            <a:pPr marL="0" indent="0" algn="ctr">
              <a:buNone/>
            </a:pPr>
            <a:endParaRPr lang="en-US" sz="1600" dirty="0">
              <a:solidFill>
                <a:srgbClr val="000000">
                  <a:alpha val="60000"/>
                </a:srgbClr>
              </a:solidFill>
            </a:endParaRPr>
          </a:p>
          <a:p>
            <a:pPr marL="0" indent="0" algn="ctr">
              <a:buNone/>
            </a:pPr>
            <a:endParaRPr lang="en-US" sz="1600" dirty="0">
              <a:solidFill>
                <a:srgbClr val="000000">
                  <a:alpha val="60000"/>
                </a:srgbClr>
              </a:solidFill>
            </a:endParaRPr>
          </a:p>
        </p:txBody>
      </p:sp>
    </p:spTree>
    <p:extLst>
      <p:ext uri="{BB962C8B-B14F-4D97-AF65-F5344CB8AC3E}">
        <p14:creationId xmlns:p14="http://schemas.microsoft.com/office/powerpoint/2010/main" val="33471705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5" name="Group 24">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44"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9"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6" name="Group 35">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0" name="Straight Connector 39">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8" name="Freeform: Shape 37">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9" name="Freeform: Shape 38">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7" name="Group 26">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8" name="Group 27">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3"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0"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7" name="Straight Connector 66">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70" name="Group 69">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9"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3" name="Group 102">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4"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1" name="Group 70">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81" name="Group 80">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5" name="Straight Connector 84">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7"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3" name="Freeform: Shape 82">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4" name="Freeform: Shape 83">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72" name="Group 71">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73" name="Group 72">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8"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5"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2" name="Content Placeholder 2">
            <a:extLst>
              <a:ext uri="{FF2B5EF4-FFF2-40B4-BE49-F238E27FC236}">
                <a16:creationId xmlns:a16="http://schemas.microsoft.com/office/drawing/2014/main" id="{37C03C9D-1E65-5F80-732D-CEB38447660F}"/>
              </a:ext>
            </a:extLst>
          </p:cNvPr>
          <p:cNvSpPr txBox="1">
            <a:spLocks/>
          </p:cNvSpPr>
          <p:nvPr/>
        </p:nvSpPr>
        <p:spPr>
          <a:xfrm>
            <a:off x="3048689" y="2797443"/>
            <a:ext cx="6107792" cy="276068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0000">
                    <a:alpha val="60000"/>
                  </a:srgbClr>
                </a:solidFill>
                <a:ea typeface="+mn-lt"/>
                <a:cs typeface="+mn-lt"/>
              </a:rPr>
              <a:t>This software is not meant to replace Counsellors or Therapists. Rather, it is meant to aid them to monitor &amp; find behavioral patterns in individuals more quickly and efficiently so that timely action can be taken.</a:t>
            </a:r>
          </a:p>
          <a:p>
            <a:pPr marL="0" indent="0" algn="ctr">
              <a:buNone/>
            </a:pPr>
            <a:endParaRPr lang="en-US" sz="1600" dirty="0">
              <a:solidFill>
                <a:srgbClr val="000000">
                  <a:alpha val="60000"/>
                </a:srgbClr>
              </a:solidFill>
              <a:ea typeface="+mn-lt"/>
              <a:cs typeface="+mn-lt"/>
            </a:endParaRPr>
          </a:p>
          <a:p>
            <a:pPr marL="0" indent="0" algn="ctr">
              <a:buNone/>
            </a:pPr>
            <a:endParaRPr lang="en-US" sz="1600" dirty="0">
              <a:solidFill>
                <a:srgbClr val="000000">
                  <a:alpha val="60000"/>
                </a:srgbClr>
              </a:solidFill>
            </a:endParaRPr>
          </a:p>
          <a:p>
            <a:pPr marL="0" indent="0" algn="ctr">
              <a:buNone/>
            </a:pPr>
            <a:endParaRPr lang="en-US" sz="1600" dirty="0">
              <a:solidFill>
                <a:srgbClr val="000000">
                  <a:alpha val="60000"/>
                </a:srgbClr>
              </a:solidFill>
            </a:endParaRPr>
          </a:p>
        </p:txBody>
      </p:sp>
      <p:sp>
        <p:nvSpPr>
          <p:cNvPr id="3" name="Rectangle 2">
            <a:extLst>
              <a:ext uri="{FF2B5EF4-FFF2-40B4-BE49-F238E27FC236}">
                <a16:creationId xmlns:a16="http://schemas.microsoft.com/office/drawing/2014/main" id="{80ED4CED-48B4-7880-EA2E-D6DFC4B63E50}"/>
              </a:ext>
            </a:extLst>
          </p:cNvPr>
          <p:cNvSpPr/>
          <p:nvPr/>
        </p:nvSpPr>
        <p:spPr>
          <a:xfrm>
            <a:off x="-899949" y="-39415"/>
            <a:ext cx="722586" cy="6936827"/>
          </a:xfrm>
          <a:prstGeom prst="rect">
            <a:avLst/>
          </a:prstGeom>
          <a:solidFill>
            <a:schemeClr val="bg2"/>
          </a:solid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nalysis Analyzing Data Analyze - Free photo on Pixabay">
            <a:extLst>
              <a:ext uri="{FF2B5EF4-FFF2-40B4-BE49-F238E27FC236}">
                <a16:creationId xmlns:a16="http://schemas.microsoft.com/office/drawing/2014/main" id="{06AE186E-2281-2547-00BB-EC441F7DAF10}"/>
              </a:ext>
            </a:extLst>
          </p:cNvPr>
          <p:cNvPicPr>
            <a:picLocks noChangeAspect="1"/>
          </p:cNvPicPr>
          <p:nvPr/>
        </p:nvPicPr>
        <p:blipFill rotWithShape="1">
          <a:blip r:embed="rId2"/>
          <a:srcRect l="13473" r="13473"/>
          <a:stretch/>
        </p:blipFill>
        <p:spPr>
          <a:xfrm>
            <a:off x="12577701" y="10"/>
            <a:ext cx="3870989" cy="6857990"/>
          </a:xfrm>
          <a:prstGeom prst="rect">
            <a:avLst/>
          </a:prstGeom>
        </p:spPr>
      </p:pic>
      <p:sp>
        <p:nvSpPr>
          <p:cNvPr id="6" name="Content Placeholder 2">
            <a:extLst>
              <a:ext uri="{FF2B5EF4-FFF2-40B4-BE49-F238E27FC236}">
                <a16:creationId xmlns:a16="http://schemas.microsoft.com/office/drawing/2014/main" id="{D82A3688-FF64-6A7D-490B-1199D0E35085}"/>
              </a:ext>
            </a:extLst>
          </p:cNvPr>
          <p:cNvSpPr txBox="1">
            <a:spLocks/>
          </p:cNvSpPr>
          <p:nvPr/>
        </p:nvSpPr>
        <p:spPr>
          <a:xfrm>
            <a:off x="-6950791" y="1214397"/>
            <a:ext cx="6785169" cy="1625372"/>
          </a:xfrm>
          <a:prstGeom prst="rect">
            <a:avLst/>
          </a:prstGeom>
        </p:spPr>
        <p:txBody>
          <a:bodyPr vert="horz" lIns="91440" tIns="45720" rIns="91440" bIns="45720" rtlCol="0" anchor="t">
            <a:normAutofit fontScale="925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By using previous data (reports, video feeds, data on posture &amp; body actions) from public sources, an AI Action Recognition model can be built for tracking the mental/emotional health &amp; wellbeing of individuals.</a:t>
            </a:r>
            <a:endParaRPr lang="en-US" dirty="0"/>
          </a:p>
          <a:p>
            <a:pPr marL="0" indent="0" algn="ctr">
              <a:buNone/>
            </a:pPr>
            <a:endParaRPr lang="en-US" dirty="0">
              <a:solidFill>
                <a:srgbClr val="000000">
                  <a:alpha val="60000"/>
                </a:srgbClr>
              </a:solidFill>
            </a:endParaRPr>
          </a:p>
        </p:txBody>
      </p:sp>
    </p:spTree>
    <p:extLst>
      <p:ext uri="{BB962C8B-B14F-4D97-AF65-F5344CB8AC3E}">
        <p14:creationId xmlns:p14="http://schemas.microsoft.com/office/powerpoint/2010/main" val="4219272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nalysis Analyzing Data Analyze - Free photo on Pixabay">
            <a:extLst>
              <a:ext uri="{FF2B5EF4-FFF2-40B4-BE49-F238E27FC236}">
                <a16:creationId xmlns:a16="http://schemas.microsoft.com/office/drawing/2014/main" id="{775CAFEA-AC97-2B99-FDE9-ACA12F889B28}"/>
              </a:ext>
            </a:extLst>
          </p:cNvPr>
          <p:cNvPicPr>
            <a:picLocks noChangeAspect="1"/>
          </p:cNvPicPr>
          <p:nvPr/>
        </p:nvPicPr>
        <p:blipFill rotWithShape="1">
          <a:blip r:embed="rId2"/>
          <a:srcRect l="13473" r="13473"/>
          <a:stretch/>
        </p:blipFill>
        <p:spPr>
          <a:xfrm>
            <a:off x="8321011" y="10"/>
            <a:ext cx="3870989" cy="6857990"/>
          </a:xfrm>
          <a:prstGeom prst="rect">
            <a:avLst/>
          </a:prstGeom>
        </p:spPr>
      </p:pic>
      <p:sp>
        <p:nvSpPr>
          <p:cNvPr id="4" name="Rectangle 3">
            <a:extLst>
              <a:ext uri="{FF2B5EF4-FFF2-40B4-BE49-F238E27FC236}">
                <a16:creationId xmlns:a16="http://schemas.microsoft.com/office/drawing/2014/main" id="{8926BCD4-ECEB-EE49-F8AF-5089FDBD18C9}"/>
              </a:ext>
            </a:extLst>
          </p:cNvPr>
          <p:cNvSpPr/>
          <p:nvPr/>
        </p:nvSpPr>
        <p:spPr>
          <a:xfrm>
            <a:off x="5824" y="3716"/>
            <a:ext cx="8299454" cy="6850565"/>
          </a:xfrm>
          <a:prstGeom prst="rect">
            <a:avLst/>
          </a:prstGeom>
          <a:solidFill>
            <a:schemeClr val="bg2"/>
          </a:solid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3AB2021-9051-A993-162E-30601DD6A9F2}"/>
              </a:ext>
            </a:extLst>
          </p:cNvPr>
          <p:cNvSpPr txBox="1">
            <a:spLocks/>
          </p:cNvSpPr>
          <p:nvPr/>
        </p:nvSpPr>
        <p:spPr>
          <a:xfrm>
            <a:off x="770197" y="1214397"/>
            <a:ext cx="6785169" cy="1625372"/>
          </a:xfrm>
          <a:prstGeom prst="rect">
            <a:avLst/>
          </a:prstGeom>
        </p:spPr>
        <p:txBody>
          <a:bodyPr vert="horz" lIns="91440" tIns="45720" rIns="91440" bIns="45720" rtlCol="0" anchor="t">
            <a:normAutofit fontScale="925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By using previous data (reports, video feeds, data on posture &amp; body actions) from public sources, an AI Action Recognition model can be built for tracking the mental/emotional health &amp; wellbeing of individuals.</a:t>
            </a:r>
            <a:endParaRPr lang="en-US" dirty="0"/>
          </a:p>
          <a:p>
            <a:pPr marL="0" indent="0" algn="ctr">
              <a:buNone/>
            </a:pPr>
            <a:endParaRPr lang="en-US" dirty="0">
              <a:solidFill>
                <a:srgbClr val="000000">
                  <a:alpha val="60000"/>
                </a:srgbClr>
              </a:solidFill>
            </a:endParaRPr>
          </a:p>
        </p:txBody>
      </p:sp>
      <p:sp>
        <p:nvSpPr>
          <p:cNvPr id="10" name="Content Placeholder 2">
            <a:extLst>
              <a:ext uri="{FF2B5EF4-FFF2-40B4-BE49-F238E27FC236}">
                <a16:creationId xmlns:a16="http://schemas.microsoft.com/office/drawing/2014/main" id="{99FA653E-7AA2-B918-AB04-D9D8C34F2098}"/>
              </a:ext>
            </a:extLst>
          </p:cNvPr>
          <p:cNvSpPr txBox="1">
            <a:spLocks/>
          </p:cNvSpPr>
          <p:nvPr/>
        </p:nvSpPr>
        <p:spPr>
          <a:xfrm>
            <a:off x="881872" y="3428509"/>
            <a:ext cx="6541344" cy="247363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This software provides real-time monitoring of individuals' behaviors and actions, allowing for the identification of red flags that may indicate the mental and emotional state of mind of an individual.</a:t>
            </a:r>
          </a:p>
          <a:p>
            <a:pPr marL="0" indent="0" algn="ctr">
              <a:buNone/>
            </a:pPr>
            <a:endParaRPr lang="en-US" dirty="0">
              <a:solidFill>
                <a:srgbClr val="000000">
                  <a:alpha val="60000"/>
                </a:srgbClr>
              </a:solidFill>
            </a:endParaRPr>
          </a:p>
          <a:p>
            <a:pPr marL="0" indent="0">
              <a:buNone/>
            </a:pPr>
            <a:endParaRPr lang="en-US">
              <a:solidFill>
                <a:srgbClr val="000000">
                  <a:alpha val="60000"/>
                </a:srgbClr>
              </a:solidFill>
            </a:endParaRPr>
          </a:p>
        </p:txBody>
      </p:sp>
      <p:sp>
        <p:nvSpPr>
          <p:cNvPr id="15" name="Rectangle 14">
            <a:extLst>
              <a:ext uri="{FF2B5EF4-FFF2-40B4-BE49-F238E27FC236}">
                <a16:creationId xmlns:a16="http://schemas.microsoft.com/office/drawing/2014/main" id="{3D59A8BE-9D31-6C9C-4F34-BC9B35045EB5}"/>
              </a:ext>
            </a:extLst>
          </p:cNvPr>
          <p:cNvSpPr/>
          <p:nvPr/>
        </p:nvSpPr>
        <p:spPr>
          <a:xfrm>
            <a:off x="-1000591" y="-25038"/>
            <a:ext cx="722586" cy="6936827"/>
          </a:xfrm>
          <a:prstGeom prst="rect">
            <a:avLst/>
          </a:prstGeom>
          <a:solidFill>
            <a:schemeClr val="bg2"/>
          </a:solid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F334A4-B68E-44E0-A994-D0EC10B695E8}"/>
              </a:ext>
            </a:extLst>
          </p:cNvPr>
          <p:cNvSpPr txBox="1">
            <a:spLocks/>
          </p:cNvSpPr>
          <p:nvPr/>
        </p:nvSpPr>
        <p:spPr>
          <a:xfrm>
            <a:off x="-6658311" y="873308"/>
            <a:ext cx="6383689" cy="230854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One of the key features of this software is its ability to identify key actions that relate to specific behavioral patterns and automatically bookmarks red flags in video recordings or livestreams.</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p:txBody>
      </p:sp>
    </p:spTree>
    <p:extLst>
      <p:ext uri="{BB962C8B-B14F-4D97-AF65-F5344CB8AC3E}">
        <p14:creationId xmlns:p14="http://schemas.microsoft.com/office/powerpoint/2010/main" val="710341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775CAFEA-AC97-2B99-FDE9-ACA12F889B28}"/>
              </a:ext>
            </a:extLst>
          </p:cNvPr>
          <p:cNvPicPr>
            <a:picLocks noChangeAspect="1"/>
          </p:cNvPicPr>
          <p:nvPr/>
        </p:nvPicPr>
        <p:blipFill rotWithShape="1">
          <a:blip r:embed="rId2"/>
          <a:srcRect l="2195" r="64984"/>
          <a:stretch/>
        </p:blipFill>
        <p:spPr>
          <a:xfrm>
            <a:off x="8257756" y="-3202"/>
            <a:ext cx="3928610" cy="6858003"/>
          </a:xfrm>
          <a:prstGeom prst="rect">
            <a:avLst/>
          </a:prstGeom>
        </p:spPr>
      </p:pic>
      <p:sp>
        <p:nvSpPr>
          <p:cNvPr id="4" name="Rectangle 3">
            <a:extLst>
              <a:ext uri="{FF2B5EF4-FFF2-40B4-BE49-F238E27FC236}">
                <a16:creationId xmlns:a16="http://schemas.microsoft.com/office/drawing/2014/main" id="{8926BCD4-ECEB-EE49-F8AF-5089FDBD18C9}"/>
              </a:ext>
            </a:extLst>
          </p:cNvPr>
          <p:cNvSpPr/>
          <p:nvPr/>
        </p:nvSpPr>
        <p:spPr>
          <a:xfrm>
            <a:off x="5824" y="3716"/>
            <a:ext cx="8299454" cy="6850565"/>
          </a:xfrm>
          <a:prstGeom prst="rect">
            <a:avLst/>
          </a:prstGeom>
          <a:solidFill>
            <a:schemeClr val="bg2"/>
          </a:solid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9A8BE-9D31-6C9C-4F34-BC9B35045EB5}"/>
              </a:ext>
            </a:extLst>
          </p:cNvPr>
          <p:cNvSpPr/>
          <p:nvPr/>
        </p:nvSpPr>
        <p:spPr>
          <a:xfrm>
            <a:off x="11029" y="1237"/>
            <a:ext cx="8248688" cy="6861479"/>
          </a:xfrm>
          <a:prstGeom prst="rect">
            <a:avLst/>
          </a:prstGeom>
          <a:solidFill>
            <a:schemeClr val="bg2"/>
          </a:solid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48E02AD7-7B0F-FBD4-B191-58930E3DC30F}"/>
              </a:ext>
            </a:extLst>
          </p:cNvPr>
          <p:cNvSpPr txBox="1">
            <a:spLocks/>
          </p:cNvSpPr>
          <p:nvPr/>
        </p:nvSpPr>
        <p:spPr>
          <a:xfrm>
            <a:off x="948551" y="873308"/>
            <a:ext cx="6383689" cy="230854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One of the key features of this software is its ability to identify key actions that relate to specific behavioral patterns and automatically bookmarks red flags in video recordings or livestreams.</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p:txBody>
      </p:sp>
      <p:sp>
        <p:nvSpPr>
          <p:cNvPr id="19" name="Content Placeholder 2">
            <a:extLst>
              <a:ext uri="{FF2B5EF4-FFF2-40B4-BE49-F238E27FC236}">
                <a16:creationId xmlns:a16="http://schemas.microsoft.com/office/drawing/2014/main" id="{1FA44D73-DF6F-F779-F449-0A635196A520}"/>
              </a:ext>
            </a:extLst>
          </p:cNvPr>
          <p:cNvSpPr txBox="1">
            <a:spLocks/>
          </p:cNvSpPr>
          <p:nvPr/>
        </p:nvSpPr>
        <p:spPr>
          <a:xfrm>
            <a:off x="727934" y="3648632"/>
            <a:ext cx="6878716" cy="290495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This provides a way to analyze these behaviors in more detail and ease. It will also send a notification to the user when a key action has been identified. This feature will allow counsellors to take timely action ensuring no disaster or accident takes place.</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a typeface="+mn-lt"/>
              <a:cs typeface="+mn-lt"/>
            </a:endParaRPr>
          </a:p>
          <a:p>
            <a:pPr marL="0" indent="0">
              <a:buNone/>
            </a:pPr>
            <a:endParaRPr lang="en-US" dirty="0">
              <a:solidFill>
                <a:srgbClr val="000000">
                  <a:alpha val="60000"/>
                </a:srgbClr>
              </a:solidFill>
            </a:endParaRPr>
          </a:p>
        </p:txBody>
      </p:sp>
      <p:sp>
        <p:nvSpPr>
          <p:cNvPr id="3" name="Rectangle 2">
            <a:extLst>
              <a:ext uri="{FF2B5EF4-FFF2-40B4-BE49-F238E27FC236}">
                <a16:creationId xmlns:a16="http://schemas.microsoft.com/office/drawing/2014/main" id="{F4E8F3A3-5BAC-15FF-85E0-7F2377AC9C29}"/>
              </a:ext>
            </a:extLst>
          </p:cNvPr>
          <p:cNvSpPr/>
          <p:nvPr/>
        </p:nvSpPr>
        <p:spPr>
          <a:xfrm>
            <a:off x="-1000591" y="-25038"/>
            <a:ext cx="722586" cy="6936827"/>
          </a:xfrm>
          <a:prstGeom prst="rect">
            <a:avLst/>
          </a:prstGeom>
          <a:solidFill>
            <a:schemeClr val="bg2"/>
          </a:solidFill>
          <a:ln w="571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869D441F-504D-6D7C-B077-B08BE905E94C}"/>
              </a:ext>
            </a:extLst>
          </p:cNvPr>
          <p:cNvSpPr txBox="1">
            <a:spLocks/>
          </p:cNvSpPr>
          <p:nvPr/>
        </p:nvSpPr>
        <p:spPr>
          <a:xfrm>
            <a:off x="-6596340" y="963289"/>
            <a:ext cx="6318000" cy="230854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Another feature of this software would be its ability to track the progress of an individual's behavior and mental/emotional state over a period of time. </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p:txBody>
      </p:sp>
    </p:spTree>
    <p:extLst>
      <p:ext uri="{BB962C8B-B14F-4D97-AF65-F5344CB8AC3E}">
        <p14:creationId xmlns:p14="http://schemas.microsoft.com/office/powerpoint/2010/main" val="386721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group of images of a brain&#10;&#10;Description automatically generated">
            <a:extLst>
              <a:ext uri="{FF2B5EF4-FFF2-40B4-BE49-F238E27FC236}">
                <a16:creationId xmlns:a16="http://schemas.microsoft.com/office/drawing/2014/main" id="{775CAFEA-AC97-2B99-FDE9-ACA12F889B2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5446" r="25446"/>
          <a:stretch/>
        </p:blipFill>
        <p:spPr>
          <a:xfrm>
            <a:off x="8321011" y="10"/>
            <a:ext cx="3870989" cy="6857990"/>
          </a:xfrm>
          <a:prstGeom prst="rect">
            <a:avLst/>
          </a:prstGeom>
        </p:spPr>
      </p:pic>
      <p:sp>
        <p:nvSpPr>
          <p:cNvPr id="4" name="Rectangle 3">
            <a:extLst>
              <a:ext uri="{FF2B5EF4-FFF2-40B4-BE49-F238E27FC236}">
                <a16:creationId xmlns:a16="http://schemas.microsoft.com/office/drawing/2014/main" id="{8926BCD4-ECEB-EE49-F8AF-5089FDBD18C9}"/>
              </a:ext>
            </a:extLst>
          </p:cNvPr>
          <p:cNvSpPr/>
          <p:nvPr/>
        </p:nvSpPr>
        <p:spPr>
          <a:xfrm>
            <a:off x="5824" y="3716"/>
            <a:ext cx="8299454" cy="6850565"/>
          </a:xfrm>
          <a:prstGeom prst="rect">
            <a:avLst/>
          </a:prstGeom>
          <a:solidFill>
            <a:schemeClr val="bg2"/>
          </a:solid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59A8BE-9D31-6C9C-4F34-BC9B35045EB5}"/>
              </a:ext>
            </a:extLst>
          </p:cNvPr>
          <p:cNvSpPr/>
          <p:nvPr/>
        </p:nvSpPr>
        <p:spPr>
          <a:xfrm>
            <a:off x="11029" y="1237"/>
            <a:ext cx="8248688" cy="6861479"/>
          </a:xfrm>
          <a:prstGeom prst="rect">
            <a:avLst/>
          </a:prstGeom>
          <a:solidFill>
            <a:schemeClr val="bg2"/>
          </a:solid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4E8F3A3-5BAC-15FF-85E0-7F2377AC9C29}"/>
              </a:ext>
            </a:extLst>
          </p:cNvPr>
          <p:cNvSpPr/>
          <p:nvPr/>
        </p:nvSpPr>
        <p:spPr>
          <a:xfrm>
            <a:off x="-2109" y="-1471"/>
            <a:ext cx="8215753" cy="6863395"/>
          </a:xfrm>
          <a:prstGeom prst="rect">
            <a:avLst/>
          </a:prstGeom>
          <a:solidFill>
            <a:schemeClr val="bg2"/>
          </a:solidFill>
          <a:ln w="571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0A985E1F-E640-AD87-F278-0BF655C59754}"/>
              </a:ext>
            </a:extLst>
          </p:cNvPr>
          <p:cNvSpPr txBox="1">
            <a:spLocks/>
          </p:cNvSpPr>
          <p:nvPr/>
        </p:nvSpPr>
        <p:spPr>
          <a:xfrm>
            <a:off x="957971" y="1107806"/>
            <a:ext cx="6318000" cy="230854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Another feature of this software would be its ability to track the progress of an individual's behavior and mental/emotional state,  over a period of time. </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p:txBody>
      </p:sp>
      <p:sp>
        <p:nvSpPr>
          <p:cNvPr id="13" name="Content Placeholder 2">
            <a:extLst>
              <a:ext uri="{FF2B5EF4-FFF2-40B4-BE49-F238E27FC236}">
                <a16:creationId xmlns:a16="http://schemas.microsoft.com/office/drawing/2014/main" id="{CC3CA798-7654-710B-C636-B2154853C050}"/>
              </a:ext>
            </a:extLst>
          </p:cNvPr>
          <p:cNvSpPr txBox="1">
            <a:spLocks/>
          </p:cNvSpPr>
          <p:nvPr/>
        </p:nvSpPr>
        <p:spPr>
          <a:xfrm>
            <a:off x="846424" y="3581703"/>
            <a:ext cx="6633310" cy="247363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By having a set database created by their details and facial recognition, their behaviors and actions can be analyzed over an extended period and create graphical charts to represent change in behaviors.</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a typeface="+mn-lt"/>
              <a:cs typeface="+mn-lt"/>
            </a:endParaRPr>
          </a:p>
          <a:p>
            <a:pPr marL="0" indent="0">
              <a:buNone/>
            </a:pPr>
            <a:endParaRPr lang="en-US" dirty="0">
              <a:solidFill>
                <a:srgbClr val="000000">
                  <a:alpha val="60000"/>
                </a:srgbClr>
              </a:solidFill>
            </a:endParaRPr>
          </a:p>
        </p:txBody>
      </p:sp>
      <p:sp>
        <p:nvSpPr>
          <p:cNvPr id="6" name="Rectangle 5">
            <a:extLst>
              <a:ext uri="{FF2B5EF4-FFF2-40B4-BE49-F238E27FC236}">
                <a16:creationId xmlns:a16="http://schemas.microsoft.com/office/drawing/2014/main" id="{5048E483-D7B1-BCDC-05E9-CA86090D0089}"/>
              </a:ext>
            </a:extLst>
          </p:cNvPr>
          <p:cNvSpPr/>
          <p:nvPr/>
        </p:nvSpPr>
        <p:spPr>
          <a:xfrm>
            <a:off x="-1000591" y="-25038"/>
            <a:ext cx="722586" cy="6936827"/>
          </a:xfrm>
          <a:prstGeom prst="rect">
            <a:avLst/>
          </a:prstGeom>
          <a:solidFill>
            <a:schemeClr val="bg2"/>
          </a:solidFill>
          <a:ln w="5715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95F12A06-C402-AE3E-CC02-6A8DB9723FD1}"/>
              </a:ext>
            </a:extLst>
          </p:cNvPr>
          <p:cNvSpPr txBox="1">
            <a:spLocks/>
          </p:cNvSpPr>
          <p:nvPr/>
        </p:nvSpPr>
        <p:spPr>
          <a:xfrm>
            <a:off x="-6592621" y="2190322"/>
            <a:ext cx="6318000" cy="2473637"/>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0000">
                    <a:alpha val="60000"/>
                  </a:srgbClr>
                </a:solidFill>
                <a:ea typeface="+mn-lt"/>
                <a:cs typeface="+mn-lt"/>
              </a:rPr>
              <a:t>Counsellors &amp; hired therapists can gain valuable insights into the effectiveness of various interventions. The data acquired and represented through the software's graphical charts can be used to improve an individual's treatment plan.</a:t>
            </a: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ndParaRPr>
          </a:p>
          <a:p>
            <a:pPr marL="0" indent="0" algn="ctr">
              <a:buNone/>
            </a:pPr>
            <a:endParaRPr lang="en-US" dirty="0">
              <a:solidFill>
                <a:srgbClr val="000000">
                  <a:alpha val="60000"/>
                </a:srgbClr>
              </a:solidFill>
              <a:ea typeface="+mn-lt"/>
              <a:cs typeface="+mn-lt"/>
            </a:endParaRPr>
          </a:p>
          <a:p>
            <a:pPr marL="0" indent="0">
              <a:buNone/>
            </a:pPr>
            <a:endParaRPr lang="en-US" dirty="0">
              <a:solidFill>
                <a:srgbClr val="000000">
                  <a:alpha val="60000"/>
                </a:srgbClr>
              </a:solidFill>
            </a:endParaRPr>
          </a:p>
        </p:txBody>
      </p:sp>
      <p:sp>
        <p:nvSpPr>
          <p:cNvPr id="16" name="TextBox 15">
            <a:extLst>
              <a:ext uri="{FF2B5EF4-FFF2-40B4-BE49-F238E27FC236}">
                <a16:creationId xmlns:a16="http://schemas.microsoft.com/office/drawing/2014/main" id="{63B5432B-6D07-23A5-5A59-C6BAB53E5130}"/>
              </a:ext>
            </a:extLst>
          </p:cNvPr>
          <p:cNvSpPr txBox="1"/>
          <p:nvPr/>
        </p:nvSpPr>
        <p:spPr>
          <a:xfrm>
            <a:off x="8321675" y="6858000"/>
            <a:ext cx="3870325" cy="317500"/>
          </a:xfrm>
          <a:prstGeom prst="rect">
            <a:avLst/>
          </a:prstGeom>
        </p:spPr>
        <p:txBody>
          <a:bodyPr>
            <a:normAutofit fontScale="47500" lnSpcReduction="20000"/>
          </a:bodyPr>
          <a:lstStyle/>
          <a:p>
            <a:r>
              <a:rPr lang="en-US">
                <a:hlinkClick r:id="rId3"/>
              </a:rPr>
              <a:t>This Photo</a:t>
            </a:r>
            <a:r>
              <a:rPr lang="en-US"/>
              <a:t> by Unknown author is licensed under </a:t>
            </a:r>
            <a:r>
              <a:rPr lang="en-US">
                <a:hlinkClick r:id="rId4"/>
              </a:rPr>
              <a:t>CC BY-NC-ND</a:t>
            </a:r>
            <a:r>
              <a:rPr lang="en-US"/>
              <a:t>.</a:t>
            </a:r>
          </a:p>
        </p:txBody>
      </p:sp>
    </p:spTree>
    <p:extLst>
      <p:ext uri="{BB962C8B-B14F-4D97-AF65-F5344CB8AC3E}">
        <p14:creationId xmlns:p14="http://schemas.microsoft.com/office/powerpoint/2010/main" val="2901682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FrostyVTI">
  <a:themeElements>
    <a:clrScheme name="AnalogousFromLightSeedLeftStep">
      <a:dk1>
        <a:srgbClr val="000000"/>
      </a:dk1>
      <a:lt1>
        <a:srgbClr val="FFFFFF"/>
      </a:lt1>
      <a:dk2>
        <a:srgbClr val="402441"/>
      </a:dk2>
      <a:lt2>
        <a:srgbClr val="E2E7E8"/>
      </a:lt2>
      <a:accent1>
        <a:srgbClr val="C1988C"/>
      </a:accent1>
      <a:accent2>
        <a:srgbClr val="BA7F8A"/>
      </a:accent2>
      <a:accent3>
        <a:srgbClr val="C593B1"/>
      </a:accent3>
      <a:accent4>
        <a:srgbClr val="B87FBA"/>
      </a:accent4>
      <a:accent5>
        <a:srgbClr val="B196C6"/>
      </a:accent5>
      <a:accent6>
        <a:srgbClr val="877FBA"/>
      </a:accent6>
      <a:hlink>
        <a:srgbClr val="5C8A98"/>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FrostyVTI</vt:lpstr>
      <vt:lpstr>KAIROS</vt:lpstr>
      <vt:lpstr>PowerPoint Presentation</vt:lpstr>
      <vt:lpstr>What is it about?</vt:lpstr>
      <vt:lpstr>PowerPoint Presentation</vt:lpstr>
      <vt:lpstr>Why this is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as a Service (SaaS) Model</vt:lpstr>
      <vt:lpstr>Data Privacy and Security</vt:lpstr>
      <vt:lpstr>Customer Support</vt:lpstr>
      <vt:lpstr>Pricing Strategy</vt:lpstr>
      <vt:lpstr>PowerPoint Presentation</vt:lpstr>
      <vt:lpstr>PowerPoint Presentation</vt:lpstr>
      <vt:lpstr>Importing Necessary modules/libraries</vt:lpstr>
      <vt:lpstr>Importing Necessary modules/libraries</vt:lpstr>
      <vt:lpstr>Collect a dataset of videos of mental/emotional imbalance events and normal events</vt:lpstr>
      <vt:lpstr>Pre-process the video data by extracting features  such as motion &amp; color</vt:lpstr>
      <vt:lpstr>Pre-process the video data by extracting features  such as motion &amp; color</vt:lpstr>
      <vt:lpstr>Training and evaluating a machine learning model  on the pre-processed videos</vt:lpstr>
      <vt:lpstr>Training and evaluating a machine learning model  on the pre-processed videos</vt:lpstr>
      <vt:lpstr>Use the trained model to predict whether a new video shows an event of mental/emotional imbalance or not</vt:lpstr>
      <vt:lpstr>Use the trained model to predict whether a new video shows an event of mental/emotional imbalance or not</vt:lpstr>
      <vt:lpstr>Creating and sending a notification</vt:lpstr>
      <vt:lpstr>Creating and sending a notification</vt:lpstr>
      <vt:lpstr>What Database is being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1381</cp:revision>
  <dcterms:created xsi:type="dcterms:W3CDTF">2013-07-15T20:26:40Z</dcterms:created>
  <dcterms:modified xsi:type="dcterms:W3CDTF">2023-08-28T16:03:20Z</dcterms:modified>
</cp:coreProperties>
</file>