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24D5F-F4B4-F874-A0BA-BEB1A0ADE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862465-6173-8086-E9F2-51B5EE573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09182-6548-A72E-C6FE-EFFFC876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8767-5C6E-4675-907B-884D687922AF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CD82B-F765-A6A3-D9A8-AD110163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90EBD-0BAC-66B9-9646-52B663707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8DC0-64F8-4084-9E81-52C1507F8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44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6AFC0-3E1F-4E48-F13F-7DCB026C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61B116-6EDE-0777-180D-1AA45AC6F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2DA24-B9F2-DD4E-1BDB-C13E6B48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8767-5C6E-4675-907B-884D687922AF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2F21F-3C93-F245-092A-E40E27A1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F5B32-A518-222D-90F7-9ADA0BF2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8DC0-64F8-4084-9E81-52C1507F8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9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104EAD-2326-D799-6436-14A6F0679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EA73E2-EB8A-4C36-9FFF-A18DC3994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A7999-8AFC-5453-87C6-BDD8805F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8767-5C6E-4675-907B-884D687922AF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4A464-561D-F5BF-1C41-BEFC63FC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122B5-B68A-B62E-0930-C81AC6DA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8DC0-64F8-4084-9E81-52C1507F8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7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1AAA0-3B38-57DA-B2DE-651C64FD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F195E-1C57-AB5E-742C-3CCAA8C65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F6CC02-B03D-4544-A28C-79D7CBED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8767-5C6E-4675-907B-884D687922AF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425BF-02CE-52DF-2F77-5DDBEA70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95FAD-7B9A-F76C-BDC1-D6C93DCB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8DC0-64F8-4084-9E81-52C1507F8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B2574-0F80-7397-9E72-12E5441E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AB2FD-09C9-E3CA-435B-17587C8B6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348E35-3261-9972-F48F-103845B1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8767-5C6E-4675-907B-884D687922AF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CE641-37DF-0763-7692-AF5F7F33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77C51-458D-C0FF-6F47-D6DD321B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8DC0-64F8-4084-9E81-52C1507F8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6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5EF87-6B5F-C6A5-EEB5-C95003BD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EC561-BF33-9D55-F5D8-22F1D1D22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4DDA00-F2DC-0BCF-2CF6-C69235E1C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E9A52-62B2-8780-40B1-05188724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8767-5C6E-4675-907B-884D687922AF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6A77D3-941E-FC0F-8901-3851A254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7882F-0875-F34E-1F20-AB30F9CA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8DC0-64F8-4084-9E81-52C1507F8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8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FF5B2-17E2-AF4F-2ADB-1ED86FDC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C71137-BA75-FE3C-F2A2-C16946E72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8D6677-DF64-2B61-FB20-7D75CAE44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4AECBB-8396-BE1A-15A2-0B7DB5751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EF5593-C0E3-49F4-E391-96E2C059C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562F1E-EFD9-DD22-ED68-F8E74EAB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8767-5C6E-4675-907B-884D687922AF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882BFF-E797-40C8-6C25-33711F88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B9274C-99D2-350B-5DAF-F842B68A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8DC0-64F8-4084-9E81-52C1507F8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08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6F97C-06FD-4943-39CB-8C464EC1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7EB60D-BA6A-57D5-B3D7-5472FE17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8767-5C6E-4675-907B-884D687922AF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51B8F-70B6-DE87-F28F-CF8AF959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14844C-DC23-9F91-6ED0-2D30FB56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8DC0-64F8-4084-9E81-52C1507F8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62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72B6A1-75C6-C73C-72B1-5547B4E9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8767-5C6E-4675-907B-884D687922AF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A33F5B-680E-3CE9-9FE1-4306C143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E4AA0E-4A6B-5BD5-8407-E6297C7C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8DC0-64F8-4084-9E81-52C1507F8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0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493B4-FFF3-8D15-E828-7BAAEB18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57F49-DD1A-2624-818F-C38B1BCE3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5142E7-221E-74E5-841B-FE5E1C258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4910E5-82FB-B2D5-C561-D2973052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8767-5C6E-4675-907B-884D687922AF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500AB-ED26-E1E9-CB2B-4C0301E0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966BD1-8289-F154-8720-1F3FD1B7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8DC0-64F8-4084-9E81-52C1507F8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01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8B331-A12B-DAC8-DB64-1C196BBE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CCDA08-0F45-B94C-7EC1-DE6F26FBB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1C604C-DB47-501A-EFB0-7B4C0F3EB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0E882C-4001-FC15-F82F-C269A0EB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8767-5C6E-4675-907B-884D687922AF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1B1A80-0A3D-61B6-3B60-1A11E7E3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D13A94-069B-CA31-38C5-C89B0DD2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8DC0-64F8-4084-9E81-52C1507F8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74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26E270-1F0B-5AC5-2159-494C046F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C863E-B432-C232-AC46-7D3B7E39F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AA466-6DBF-AA08-858A-F5BCEB16F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F78767-5C6E-4675-907B-884D687922AF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5A85F-34B6-2E1F-6CDC-5C3964450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D6B94-920D-D65F-A78E-59C79C08E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B8DC0-64F8-4084-9E81-52C1507F8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68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7A0B18-1262-3FAD-EC84-BD2370340214}"/>
              </a:ext>
            </a:extLst>
          </p:cNvPr>
          <p:cNvSpPr/>
          <p:nvPr/>
        </p:nvSpPr>
        <p:spPr>
          <a:xfrm>
            <a:off x="1052051" y="1897627"/>
            <a:ext cx="6587613" cy="4021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EE5CCFA-90C0-3678-250D-0764949B02CA}"/>
              </a:ext>
            </a:extLst>
          </p:cNvPr>
          <p:cNvGrpSpPr/>
          <p:nvPr/>
        </p:nvGrpSpPr>
        <p:grpSpPr>
          <a:xfrm>
            <a:off x="1474840" y="2512143"/>
            <a:ext cx="3755922" cy="668594"/>
            <a:chOff x="1494504" y="1646903"/>
            <a:chExt cx="3755922" cy="66859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F213C13-D41E-B026-8B6F-20B1D0A4B4DD}"/>
                </a:ext>
              </a:extLst>
            </p:cNvPr>
            <p:cNvSpPr/>
            <p:nvPr/>
          </p:nvSpPr>
          <p:spPr>
            <a:xfrm>
              <a:off x="1494504" y="1646903"/>
              <a:ext cx="3755922" cy="6685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E67457D-5D4E-4497-026C-AE88F284D6C1}"/>
                </a:ext>
              </a:extLst>
            </p:cNvPr>
            <p:cNvSpPr/>
            <p:nvPr/>
          </p:nvSpPr>
          <p:spPr>
            <a:xfrm>
              <a:off x="2556388" y="189120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67E98C3-3771-4480-2754-3D5A0F5996F0}"/>
                </a:ext>
              </a:extLst>
            </p:cNvPr>
            <p:cNvSpPr/>
            <p:nvPr/>
          </p:nvSpPr>
          <p:spPr>
            <a:xfrm>
              <a:off x="3195216" y="189120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2ADF045-2408-12C9-17CD-13795B8047B9}"/>
                </a:ext>
              </a:extLst>
            </p:cNvPr>
            <p:cNvSpPr/>
            <p:nvPr/>
          </p:nvSpPr>
          <p:spPr>
            <a:xfrm>
              <a:off x="3854250" y="189120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D3E8D2-9680-E232-DE2E-6D60C1A45C1D}"/>
                </a:ext>
              </a:extLst>
            </p:cNvPr>
            <p:cNvSpPr txBox="1"/>
            <p:nvPr/>
          </p:nvSpPr>
          <p:spPr>
            <a:xfrm>
              <a:off x="1494504" y="1827311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사용자 수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1A856E-BE18-D2A0-D810-6858ADF0F1F9}"/>
                </a:ext>
              </a:extLst>
            </p:cNvPr>
            <p:cNvSpPr txBox="1"/>
            <p:nvPr/>
          </p:nvSpPr>
          <p:spPr>
            <a:xfrm>
              <a:off x="2791384" y="1827311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2</a:t>
              </a:r>
              <a:endParaRPr lang="ko-KR" altLang="en-US" sz="1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8756AF-1EFB-4034-A542-651367A2B8B7}"/>
                </a:ext>
              </a:extLst>
            </p:cNvPr>
            <p:cNvSpPr txBox="1"/>
            <p:nvPr/>
          </p:nvSpPr>
          <p:spPr>
            <a:xfrm>
              <a:off x="4134818" y="1827311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4</a:t>
              </a:r>
              <a:endParaRPr lang="ko-KR" altLang="en-US" sz="14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54EC48-8C29-E721-5190-801899040931}"/>
                </a:ext>
              </a:extLst>
            </p:cNvPr>
            <p:cNvSpPr txBox="1"/>
            <p:nvPr/>
          </p:nvSpPr>
          <p:spPr>
            <a:xfrm>
              <a:off x="3411797" y="1827311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3</a:t>
              </a:r>
              <a:endParaRPr lang="ko-KR" altLang="en-US" sz="1400" b="1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2500CFD-E943-1A25-8883-00E3A3252C3C}"/>
              </a:ext>
            </a:extLst>
          </p:cNvPr>
          <p:cNvGrpSpPr/>
          <p:nvPr/>
        </p:nvGrpSpPr>
        <p:grpSpPr>
          <a:xfrm>
            <a:off x="1474840" y="3303640"/>
            <a:ext cx="3755922" cy="668594"/>
            <a:chOff x="1494504" y="2438400"/>
            <a:chExt cx="3755922" cy="66859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50B6D8-D9DE-C892-E99E-7536F53C2024}"/>
                </a:ext>
              </a:extLst>
            </p:cNvPr>
            <p:cNvGrpSpPr/>
            <p:nvPr/>
          </p:nvGrpSpPr>
          <p:grpSpPr>
            <a:xfrm>
              <a:off x="1494504" y="2438400"/>
              <a:ext cx="3755922" cy="668594"/>
              <a:chOff x="1494504" y="1646903"/>
              <a:chExt cx="3755922" cy="668594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7E94FBB-E376-D6A0-AFCC-F5A5F924EBDB}"/>
                  </a:ext>
                </a:extLst>
              </p:cNvPr>
              <p:cNvSpPr/>
              <p:nvPr/>
            </p:nvSpPr>
            <p:spPr>
              <a:xfrm>
                <a:off x="1494504" y="1646903"/>
                <a:ext cx="3755922" cy="66859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E64EA740-2F5C-8FBC-261B-C90E5EEB0FC6}"/>
                  </a:ext>
                </a:extLst>
              </p:cNvPr>
              <p:cNvSpPr/>
              <p:nvPr/>
            </p:nvSpPr>
            <p:spPr>
              <a:xfrm>
                <a:off x="2556388" y="1891200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922DC35-57A3-F1A9-4B35-B2AD60181896}"/>
                  </a:ext>
                </a:extLst>
              </p:cNvPr>
              <p:cNvSpPr/>
              <p:nvPr/>
            </p:nvSpPr>
            <p:spPr>
              <a:xfrm>
                <a:off x="3195216" y="1891200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8BA0094-8B2C-0D9B-20EE-8E86DABD14C6}"/>
                  </a:ext>
                </a:extLst>
              </p:cNvPr>
              <p:cNvSpPr/>
              <p:nvPr/>
            </p:nvSpPr>
            <p:spPr>
              <a:xfrm>
                <a:off x="3854250" y="1891200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0F10DA-1F88-5B19-1C60-F04030719304}"/>
                  </a:ext>
                </a:extLst>
              </p:cNvPr>
              <p:cNvSpPr txBox="1"/>
              <p:nvPr/>
            </p:nvSpPr>
            <p:spPr>
              <a:xfrm>
                <a:off x="1527584" y="1827311"/>
                <a:ext cx="7857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/>
                  <a:t>말 개수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E79B0D1-78F8-5B1B-6058-43C2F6C3F022}"/>
                  </a:ext>
                </a:extLst>
              </p:cNvPr>
              <p:cNvSpPr txBox="1"/>
              <p:nvPr/>
            </p:nvSpPr>
            <p:spPr>
              <a:xfrm>
                <a:off x="2791384" y="1827311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/>
                  <a:t>2</a:t>
                </a:r>
                <a:endParaRPr lang="ko-KR" altLang="en-US" sz="1400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6AE80E-94F6-FFFE-A323-2FBC3366439F}"/>
                  </a:ext>
                </a:extLst>
              </p:cNvPr>
              <p:cNvSpPr txBox="1"/>
              <p:nvPr/>
            </p:nvSpPr>
            <p:spPr>
              <a:xfrm>
                <a:off x="4130434" y="1827311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/>
                  <a:t>4</a:t>
                </a:r>
                <a:endParaRPr lang="ko-KR" altLang="en-US" sz="1400" b="1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D698298-09B3-6309-1778-476AD662764D}"/>
                  </a:ext>
                </a:extLst>
              </p:cNvPr>
              <p:cNvSpPr txBox="1"/>
              <p:nvPr/>
            </p:nvSpPr>
            <p:spPr>
              <a:xfrm>
                <a:off x="3411797" y="1827311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/>
                  <a:t>3</a:t>
                </a:r>
                <a:endParaRPr lang="ko-KR" altLang="en-US" sz="1400" b="1" dirty="0"/>
              </a:p>
            </p:txBody>
          </p:sp>
        </p:grp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80B2CC2-1C97-2214-2A25-B02B027AEDE1}"/>
                </a:ext>
              </a:extLst>
            </p:cNvPr>
            <p:cNvSpPr/>
            <p:nvPr/>
          </p:nvSpPr>
          <p:spPr>
            <a:xfrm>
              <a:off x="4520271" y="2689101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006620-A53D-3DB8-2606-C312933BA5B7}"/>
                </a:ext>
              </a:extLst>
            </p:cNvPr>
            <p:cNvSpPr txBox="1"/>
            <p:nvPr/>
          </p:nvSpPr>
          <p:spPr>
            <a:xfrm>
              <a:off x="4790356" y="2618807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5</a:t>
              </a:r>
              <a:endParaRPr lang="ko-KR" altLang="en-US" sz="1400" b="1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01E7994-6B83-CEAA-38CA-50A2FD5BCEA7}"/>
              </a:ext>
            </a:extLst>
          </p:cNvPr>
          <p:cNvGrpSpPr/>
          <p:nvPr/>
        </p:nvGrpSpPr>
        <p:grpSpPr>
          <a:xfrm>
            <a:off x="1477591" y="4147726"/>
            <a:ext cx="3755922" cy="668594"/>
            <a:chOff x="1494504" y="1646903"/>
            <a:chExt cx="3755922" cy="66859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963B400-E549-94E3-AA4E-7413154E1E6C}"/>
                </a:ext>
              </a:extLst>
            </p:cNvPr>
            <p:cNvSpPr/>
            <p:nvPr/>
          </p:nvSpPr>
          <p:spPr>
            <a:xfrm>
              <a:off x="1494504" y="1646903"/>
              <a:ext cx="3755922" cy="6685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8B312FE-4965-D7C7-F6A2-73E088B2FB72}"/>
                </a:ext>
              </a:extLst>
            </p:cNvPr>
            <p:cNvSpPr/>
            <p:nvPr/>
          </p:nvSpPr>
          <p:spPr>
            <a:xfrm>
              <a:off x="2556388" y="189120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48D22B9-089D-0E13-7525-460678023C5B}"/>
                </a:ext>
              </a:extLst>
            </p:cNvPr>
            <p:cNvSpPr/>
            <p:nvPr/>
          </p:nvSpPr>
          <p:spPr>
            <a:xfrm>
              <a:off x="3195216" y="189120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A203F4B-ECE7-210E-E4C2-782D6D6B20DA}"/>
                </a:ext>
              </a:extLst>
            </p:cNvPr>
            <p:cNvSpPr/>
            <p:nvPr/>
          </p:nvSpPr>
          <p:spPr>
            <a:xfrm>
              <a:off x="3854250" y="189120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1C82A5-79FD-7409-239F-E4098651A58E}"/>
                </a:ext>
              </a:extLst>
            </p:cNvPr>
            <p:cNvSpPr txBox="1"/>
            <p:nvPr/>
          </p:nvSpPr>
          <p:spPr>
            <a:xfrm>
              <a:off x="1527584" y="1827311"/>
              <a:ext cx="785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게임 판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2D54C4-0DBF-9774-E8CC-9023E5EE50EE}"/>
                </a:ext>
              </a:extLst>
            </p:cNvPr>
            <p:cNvSpPr txBox="1"/>
            <p:nvPr/>
          </p:nvSpPr>
          <p:spPr>
            <a:xfrm>
              <a:off x="2791384" y="1827311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4</a:t>
              </a:r>
              <a:endParaRPr lang="ko-KR" altLang="en-US" sz="14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140219-010D-F190-61D4-49F3F928A167}"/>
                </a:ext>
              </a:extLst>
            </p:cNvPr>
            <p:cNvSpPr txBox="1"/>
            <p:nvPr/>
          </p:nvSpPr>
          <p:spPr>
            <a:xfrm>
              <a:off x="4130434" y="1827311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6</a:t>
              </a:r>
              <a:endParaRPr lang="ko-KR" altLang="en-US" sz="14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21EB38-3110-7F40-CC5D-ABA85D107CBB}"/>
                </a:ext>
              </a:extLst>
            </p:cNvPr>
            <p:cNvSpPr txBox="1"/>
            <p:nvPr/>
          </p:nvSpPr>
          <p:spPr>
            <a:xfrm>
              <a:off x="3411797" y="1827311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5</a:t>
              </a:r>
              <a:endParaRPr lang="ko-KR" altLang="en-US" sz="1400" b="1" dirty="0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EE62BC9-A3B9-3A73-9B8A-2552CEEE915A}"/>
              </a:ext>
            </a:extLst>
          </p:cNvPr>
          <p:cNvSpPr/>
          <p:nvPr/>
        </p:nvSpPr>
        <p:spPr>
          <a:xfrm>
            <a:off x="5708769" y="3206838"/>
            <a:ext cx="1573161" cy="10421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게임 시작</a:t>
            </a:r>
          </a:p>
        </p:txBody>
      </p:sp>
      <p:sp>
        <p:nvSpPr>
          <p:cNvPr id="40" name="제목 39">
            <a:extLst>
              <a:ext uri="{FF2B5EF4-FFF2-40B4-BE49-F238E27FC236}">
                <a16:creationId xmlns:a16="http://schemas.microsoft.com/office/drawing/2014/main" id="{76C23FD8-51CE-D7C7-7DDE-1AB63F71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시작 </a:t>
            </a:r>
            <a:r>
              <a:rPr lang="en-US" altLang="ko-KR" dirty="0"/>
              <a:t>UI (</a:t>
            </a:r>
            <a:r>
              <a:rPr lang="ko-KR" altLang="en-US" dirty="0"/>
              <a:t>사용자 입력 받기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725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케치, 원, 도표, 그림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CA4F097-DFEE-0590-5769-DA9365B25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542F0AE-1134-BDDB-0C7C-B141EB4C114B}"/>
              </a:ext>
            </a:extLst>
          </p:cNvPr>
          <p:cNvCxnSpPr>
            <a:cxnSpLocks/>
          </p:cNvCxnSpPr>
          <p:nvPr/>
        </p:nvCxnSpPr>
        <p:spPr>
          <a:xfrm>
            <a:off x="3429000" y="845574"/>
            <a:ext cx="0" cy="258342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8C843D8-368D-16B6-FBF5-6FD9A617A2D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781368" y="4825181"/>
            <a:ext cx="216309" cy="6915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003FB8-3DFC-7149-AE6E-B4FA655E6922}"/>
              </a:ext>
            </a:extLst>
          </p:cNvPr>
          <p:cNvSpPr/>
          <p:nvPr/>
        </p:nvSpPr>
        <p:spPr>
          <a:xfrm>
            <a:off x="5112774" y="5516697"/>
            <a:ext cx="1337187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출발지점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FA07E-81FE-1E2D-0983-B40AC5B17C4F}"/>
              </a:ext>
            </a:extLst>
          </p:cNvPr>
          <p:cNvCxnSpPr>
            <a:cxnSpLocks/>
          </p:cNvCxnSpPr>
          <p:nvPr/>
        </p:nvCxnSpPr>
        <p:spPr>
          <a:xfrm flipH="1">
            <a:off x="3500284" y="2104103"/>
            <a:ext cx="2497393" cy="1396181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B01996-8A53-92C4-CC25-E1F4E3888833}"/>
              </a:ext>
            </a:extLst>
          </p:cNvPr>
          <p:cNvCxnSpPr>
            <a:cxnSpLocks/>
          </p:cNvCxnSpPr>
          <p:nvPr/>
        </p:nvCxnSpPr>
        <p:spPr>
          <a:xfrm>
            <a:off x="3406877" y="3429000"/>
            <a:ext cx="2590800" cy="136914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9B7B401-5294-557A-D52D-AFF34F72B3E0}"/>
              </a:ext>
            </a:extLst>
          </p:cNvPr>
          <p:cNvCxnSpPr>
            <a:cxnSpLocks/>
          </p:cNvCxnSpPr>
          <p:nvPr/>
        </p:nvCxnSpPr>
        <p:spPr>
          <a:xfrm>
            <a:off x="943897" y="2137287"/>
            <a:ext cx="2462980" cy="136299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8C3A805-3EF1-5231-2C8D-143B4A5391CA}"/>
              </a:ext>
            </a:extLst>
          </p:cNvPr>
          <p:cNvCxnSpPr>
            <a:cxnSpLocks/>
          </p:cNvCxnSpPr>
          <p:nvPr/>
        </p:nvCxnSpPr>
        <p:spPr>
          <a:xfrm flipH="1">
            <a:off x="943897" y="3429000"/>
            <a:ext cx="2462980" cy="1369142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C46F0D1-0CF8-9ACD-DBD8-E67B130E25F7}"/>
              </a:ext>
            </a:extLst>
          </p:cNvPr>
          <p:cNvCxnSpPr>
            <a:cxnSpLocks/>
          </p:cNvCxnSpPr>
          <p:nvPr/>
        </p:nvCxnSpPr>
        <p:spPr>
          <a:xfrm>
            <a:off x="3429000" y="3500284"/>
            <a:ext cx="0" cy="274320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82B4D7-DCD0-8E68-AB51-941E9AED6C58}"/>
              </a:ext>
            </a:extLst>
          </p:cNvPr>
          <p:cNvSpPr/>
          <p:nvPr/>
        </p:nvSpPr>
        <p:spPr>
          <a:xfrm>
            <a:off x="6823587" y="619432"/>
            <a:ext cx="4424516" cy="5420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(a) 6</a:t>
            </a:r>
            <a:r>
              <a:rPr lang="ko-KR" altLang="en-US" b="1" dirty="0">
                <a:solidFill>
                  <a:schemeClr val="tx1"/>
                </a:solidFill>
              </a:rPr>
              <a:t>각형의 경우 모서리에서 중앙으로 향할 때 중앙 원을 지나치는 경우 노란색 선의 경로로 모두 보내면 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(b) </a:t>
            </a:r>
            <a:r>
              <a:rPr lang="ko-KR" altLang="en-US" b="1" dirty="0">
                <a:solidFill>
                  <a:schemeClr val="tx1"/>
                </a:solidFill>
              </a:rPr>
              <a:t>파란색 선은 </a:t>
            </a:r>
            <a:r>
              <a:rPr lang="en-US" altLang="ko-KR" b="1" dirty="0">
                <a:solidFill>
                  <a:schemeClr val="tx1"/>
                </a:solidFill>
              </a:rPr>
              <a:t>point[1][0~3], </a:t>
            </a:r>
            <a:r>
              <a:rPr lang="ko-KR" altLang="en-US" b="1" dirty="0">
                <a:solidFill>
                  <a:schemeClr val="tx1"/>
                </a:solidFill>
              </a:rPr>
              <a:t>초록색 선은 </a:t>
            </a:r>
            <a:r>
              <a:rPr lang="en-US" altLang="ko-KR" b="1" dirty="0">
                <a:solidFill>
                  <a:schemeClr val="tx1"/>
                </a:solidFill>
              </a:rPr>
              <a:t>point[2][0~3], </a:t>
            </a:r>
            <a:r>
              <a:rPr lang="ko-KR" altLang="en-US" b="1" dirty="0">
                <a:solidFill>
                  <a:schemeClr val="tx1"/>
                </a:solidFill>
              </a:rPr>
              <a:t>주황색 선은 </a:t>
            </a:r>
            <a:r>
              <a:rPr lang="en-US" altLang="ko-KR" b="1" dirty="0">
                <a:solidFill>
                  <a:schemeClr val="tx1"/>
                </a:solidFill>
              </a:rPr>
              <a:t>point[3][0~3], </a:t>
            </a:r>
            <a:r>
              <a:rPr lang="ko-KR" altLang="en-US" b="1" dirty="0">
                <a:solidFill>
                  <a:schemeClr val="tx1"/>
                </a:solidFill>
              </a:rPr>
              <a:t>보라색 선은 </a:t>
            </a:r>
            <a:r>
              <a:rPr lang="en-US" altLang="ko-KR" b="1" dirty="0">
                <a:solidFill>
                  <a:schemeClr val="tx1"/>
                </a:solidFill>
              </a:rPr>
              <a:t>point[4][0~4], </a:t>
            </a:r>
            <a:r>
              <a:rPr lang="ko-KR" altLang="en-US" b="1" dirty="0">
                <a:solidFill>
                  <a:schemeClr val="tx1"/>
                </a:solidFill>
              </a:rPr>
              <a:t>노란색 선은 </a:t>
            </a:r>
            <a:r>
              <a:rPr lang="en-US" altLang="ko-KR" b="1" dirty="0">
                <a:solidFill>
                  <a:schemeClr val="tx1"/>
                </a:solidFill>
              </a:rPr>
              <a:t>point[5][0~3], </a:t>
            </a:r>
            <a:r>
              <a:rPr lang="ko-KR" altLang="en-US" b="1" dirty="0">
                <a:solidFill>
                  <a:schemeClr val="tx1"/>
                </a:solidFill>
              </a:rPr>
              <a:t>검은색 선은 </a:t>
            </a:r>
            <a:r>
              <a:rPr lang="en-US" altLang="ko-KR" b="1" dirty="0">
                <a:solidFill>
                  <a:schemeClr val="tx1"/>
                </a:solidFill>
              </a:rPr>
              <a:t>point[6][0~3].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(c) </a:t>
            </a:r>
            <a:r>
              <a:rPr lang="ko-KR" altLang="en-US" b="1" dirty="0">
                <a:solidFill>
                  <a:schemeClr val="tx1"/>
                </a:solidFill>
              </a:rPr>
              <a:t>예를 들어 </a:t>
            </a:r>
            <a:r>
              <a:rPr lang="en-US" altLang="ko-KR" b="1" dirty="0">
                <a:solidFill>
                  <a:schemeClr val="tx1"/>
                </a:solidFill>
              </a:rPr>
              <a:t>point[0][5]</a:t>
            </a:r>
            <a:r>
              <a:rPr lang="ko-KR" altLang="en-US" b="1" dirty="0">
                <a:solidFill>
                  <a:schemeClr val="tx1"/>
                </a:solidFill>
              </a:rPr>
              <a:t>에 위치한 말의 경우 </a:t>
            </a:r>
            <a:r>
              <a:rPr lang="en-US" altLang="ko-KR" b="1" dirty="0">
                <a:solidFill>
                  <a:schemeClr val="tx1"/>
                </a:solidFill>
              </a:rPr>
              <a:t>point[1][0]</a:t>
            </a:r>
            <a:r>
              <a:rPr lang="ko-KR" altLang="en-US" b="1" dirty="0">
                <a:solidFill>
                  <a:schemeClr val="tx1"/>
                </a:solidFill>
              </a:rPr>
              <a:t>의 위치와 동일하게 되는데 개가 나와 </a:t>
            </a:r>
            <a:r>
              <a:rPr lang="en-US" altLang="ko-KR" b="1" dirty="0">
                <a:solidFill>
                  <a:schemeClr val="tx1"/>
                </a:solidFill>
              </a:rPr>
              <a:t>point[1][2]</a:t>
            </a:r>
            <a:r>
              <a:rPr lang="ko-KR" altLang="en-US" b="1" dirty="0">
                <a:solidFill>
                  <a:schemeClr val="tx1"/>
                </a:solidFill>
              </a:rPr>
              <a:t>로 갔고 그 이후 걸이 나오면 중앙을 지나치고 </a:t>
            </a:r>
            <a:r>
              <a:rPr lang="en-US" altLang="ko-KR" b="1" dirty="0">
                <a:solidFill>
                  <a:schemeClr val="tx1"/>
                </a:solidFill>
              </a:rPr>
              <a:t>point[5][2]</a:t>
            </a:r>
            <a:r>
              <a:rPr lang="ko-KR" altLang="en-US" b="1" dirty="0">
                <a:solidFill>
                  <a:schemeClr val="tx1"/>
                </a:solidFill>
              </a:rPr>
              <a:t>을 가게 된다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이와 같은 연산은 </a:t>
            </a:r>
            <a:r>
              <a:rPr lang="en-US" altLang="ko-KR" b="1" dirty="0">
                <a:solidFill>
                  <a:schemeClr val="tx1"/>
                </a:solidFill>
              </a:rPr>
              <a:t>module </a:t>
            </a:r>
            <a:r>
              <a:rPr lang="ko-KR" altLang="en-US" b="1" dirty="0">
                <a:solidFill>
                  <a:schemeClr val="tx1"/>
                </a:solidFill>
              </a:rPr>
              <a:t>연산자를 이용해 초과한 길이를 계산하면 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0919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7D316BC-3337-9F8E-4EB2-5E11828CF7D7}"/>
              </a:ext>
            </a:extLst>
          </p:cNvPr>
          <p:cNvSpPr/>
          <p:nvPr/>
        </p:nvSpPr>
        <p:spPr>
          <a:xfrm>
            <a:off x="6823587" y="619432"/>
            <a:ext cx="4424516" cy="5420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(a) </a:t>
            </a:r>
            <a:r>
              <a:rPr lang="ko-KR" altLang="en-US" b="1" dirty="0">
                <a:solidFill>
                  <a:schemeClr val="tx1"/>
                </a:solidFill>
              </a:rPr>
              <a:t>재시작 시 게임 시작 </a:t>
            </a:r>
            <a:r>
              <a:rPr lang="en-US" altLang="ko-KR" b="1" dirty="0">
                <a:solidFill>
                  <a:schemeClr val="tx1"/>
                </a:solidFill>
              </a:rPr>
              <a:t>UI</a:t>
            </a:r>
            <a:r>
              <a:rPr lang="ko-KR" altLang="en-US" b="1" dirty="0">
                <a:solidFill>
                  <a:schemeClr val="tx1"/>
                </a:solidFill>
              </a:rPr>
              <a:t>로 회귀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(b) </a:t>
            </a:r>
            <a:r>
              <a:rPr lang="ko-KR" altLang="en-US" b="1" dirty="0">
                <a:solidFill>
                  <a:schemeClr val="tx1"/>
                </a:solidFill>
              </a:rPr>
              <a:t>종료 시 모든 창을 닫기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4" name="제목 39">
            <a:extLst>
              <a:ext uri="{FF2B5EF4-FFF2-40B4-BE49-F238E27FC236}">
                <a16:creationId xmlns:a16="http://schemas.microsoft.com/office/drawing/2014/main" id="{4A627AAE-A47A-DC72-E915-A3481D45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게임 종료 </a:t>
            </a:r>
            <a:r>
              <a:rPr lang="en-US" altLang="ko-KR" dirty="0"/>
              <a:t>UI (</a:t>
            </a:r>
            <a:r>
              <a:rPr lang="ko-KR" altLang="en-US" dirty="0"/>
              <a:t>사용자 입력 받기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9EE6565-0A4A-89D6-13C7-74A15E51BFF6}"/>
              </a:ext>
            </a:extLst>
          </p:cNvPr>
          <p:cNvGrpSpPr/>
          <p:nvPr/>
        </p:nvGrpSpPr>
        <p:grpSpPr>
          <a:xfrm>
            <a:off x="988141" y="2608006"/>
            <a:ext cx="4616247" cy="1641987"/>
            <a:chOff x="1292941" y="2989007"/>
            <a:chExt cx="4616247" cy="164198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6ED4B23-A5B7-9461-484A-E567DF90D31B}"/>
                </a:ext>
              </a:extLst>
            </p:cNvPr>
            <p:cNvSpPr/>
            <p:nvPr/>
          </p:nvSpPr>
          <p:spPr>
            <a:xfrm>
              <a:off x="1292941" y="2989007"/>
              <a:ext cx="4616247" cy="16419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D712FEE-EC1F-1482-85F2-311FC302D0CA}"/>
                </a:ext>
              </a:extLst>
            </p:cNvPr>
            <p:cNvGrpSpPr/>
            <p:nvPr/>
          </p:nvGrpSpPr>
          <p:grpSpPr>
            <a:xfrm>
              <a:off x="1908030" y="3288901"/>
              <a:ext cx="3386068" cy="1042198"/>
              <a:chOff x="1913517" y="3269238"/>
              <a:chExt cx="3386068" cy="1042198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50E912E-06CB-4ECD-BD01-0FF6BB6707C3}"/>
                  </a:ext>
                </a:extLst>
              </p:cNvPr>
              <p:cNvSpPr/>
              <p:nvPr/>
            </p:nvSpPr>
            <p:spPr>
              <a:xfrm>
                <a:off x="1913517" y="3269238"/>
                <a:ext cx="1573161" cy="10421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dirty="0">
                    <a:solidFill>
                      <a:schemeClr val="tx1"/>
                    </a:solidFill>
                  </a:rPr>
                  <a:t>재시작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F9EAFD0-3EA7-C50C-92AA-DD31E41E9191}"/>
                  </a:ext>
                </a:extLst>
              </p:cNvPr>
              <p:cNvSpPr/>
              <p:nvPr/>
            </p:nvSpPr>
            <p:spPr>
              <a:xfrm>
                <a:off x="3726424" y="3269238"/>
                <a:ext cx="1573161" cy="104219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dirty="0">
                    <a:solidFill>
                      <a:schemeClr val="tx1"/>
                    </a:solidFill>
                  </a:rPr>
                  <a:t>종료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439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0ABE1FB-17AF-3C05-D223-86FC2A28BEF0}"/>
              </a:ext>
            </a:extLst>
          </p:cNvPr>
          <p:cNvSpPr/>
          <p:nvPr/>
        </p:nvSpPr>
        <p:spPr>
          <a:xfrm>
            <a:off x="897194" y="78659"/>
            <a:ext cx="10515600" cy="6414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784AE3-496B-B223-9C10-4544E299B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87" y="640646"/>
            <a:ext cx="3404413" cy="3446792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53E791E-92AA-4069-044F-EB8EF5056A61}"/>
              </a:ext>
            </a:extLst>
          </p:cNvPr>
          <p:cNvGrpSpPr/>
          <p:nvPr/>
        </p:nvGrpSpPr>
        <p:grpSpPr>
          <a:xfrm>
            <a:off x="1366684" y="4393787"/>
            <a:ext cx="5346295" cy="776741"/>
            <a:chOff x="1142995" y="4581839"/>
            <a:chExt cx="5346295" cy="7767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B4D6A5A-6204-DDFB-47BE-5A409835717F}"/>
                </a:ext>
              </a:extLst>
            </p:cNvPr>
            <p:cNvSpPr/>
            <p:nvPr/>
          </p:nvSpPr>
          <p:spPr>
            <a:xfrm>
              <a:off x="1142995" y="4581839"/>
              <a:ext cx="5346295" cy="77674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4F55E58-175A-516D-65B3-FEAF565E97C7}"/>
                </a:ext>
              </a:extLst>
            </p:cNvPr>
            <p:cNvSpPr/>
            <p:nvPr/>
          </p:nvSpPr>
          <p:spPr>
            <a:xfrm>
              <a:off x="1337188" y="4635912"/>
              <a:ext cx="678425" cy="6685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백도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0D7913-850F-C6B3-687A-94D60C276A8C}"/>
                </a:ext>
              </a:extLst>
            </p:cNvPr>
            <p:cNvSpPr/>
            <p:nvPr/>
          </p:nvSpPr>
          <p:spPr>
            <a:xfrm>
              <a:off x="2209807" y="4627417"/>
              <a:ext cx="678425" cy="6685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도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CA3820-1C49-0E5F-2CBB-839D123365DC}"/>
                </a:ext>
              </a:extLst>
            </p:cNvPr>
            <p:cNvSpPr/>
            <p:nvPr/>
          </p:nvSpPr>
          <p:spPr>
            <a:xfrm>
              <a:off x="3052904" y="4645743"/>
              <a:ext cx="678425" cy="6685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개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50D24D8-E934-A288-14FF-64B57D4F685D}"/>
                </a:ext>
              </a:extLst>
            </p:cNvPr>
            <p:cNvSpPr/>
            <p:nvPr/>
          </p:nvSpPr>
          <p:spPr>
            <a:xfrm>
              <a:off x="3925523" y="4637248"/>
              <a:ext cx="678425" cy="6685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걸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3B8F495-54DF-9F53-2176-00BBE6B09300}"/>
                </a:ext>
              </a:extLst>
            </p:cNvPr>
            <p:cNvSpPr/>
            <p:nvPr/>
          </p:nvSpPr>
          <p:spPr>
            <a:xfrm>
              <a:off x="4741600" y="4644403"/>
              <a:ext cx="678425" cy="6685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윷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3114C5E-59E6-9134-4FE7-2B5B10C7F844}"/>
                </a:ext>
              </a:extLst>
            </p:cNvPr>
            <p:cNvSpPr/>
            <p:nvPr/>
          </p:nvSpPr>
          <p:spPr>
            <a:xfrm>
              <a:off x="5614219" y="4635908"/>
              <a:ext cx="678425" cy="6685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모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96678DF-9662-4905-A50B-B41952AAE3F6}"/>
              </a:ext>
            </a:extLst>
          </p:cNvPr>
          <p:cNvGrpSpPr/>
          <p:nvPr/>
        </p:nvGrpSpPr>
        <p:grpSpPr>
          <a:xfrm>
            <a:off x="1366683" y="5323067"/>
            <a:ext cx="5346295" cy="776741"/>
            <a:chOff x="1366683" y="5323067"/>
            <a:chExt cx="5346295" cy="77674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DE83F3-204F-15F2-B4CD-67A44F73CD47}"/>
                </a:ext>
              </a:extLst>
            </p:cNvPr>
            <p:cNvSpPr/>
            <p:nvPr/>
          </p:nvSpPr>
          <p:spPr>
            <a:xfrm>
              <a:off x="1366683" y="5323067"/>
              <a:ext cx="5346295" cy="77674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1C7B405-8E9A-568C-2DD0-4819A0A34EB3}"/>
                </a:ext>
              </a:extLst>
            </p:cNvPr>
            <p:cNvSpPr/>
            <p:nvPr/>
          </p:nvSpPr>
          <p:spPr>
            <a:xfrm>
              <a:off x="1560877" y="5377141"/>
              <a:ext cx="678425" cy="6685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랜덤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8748EFE-D790-A632-BCDE-0E51A5A70DB9}"/>
                </a:ext>
              </a:extLst>
            </p:cNvPr>
            <p:cNvSpPr/>
            <p:nvPr/>
          </p:nvSpPr>
          <p:spPr>
            <a:xfrm>
              <a:off x="2364664" y="5377142"/>
              <a:ext cx="4200836" cy="6685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윷 결과 </a:t>
              </a:r>
              <a:r>
                <a:rPr lang="en-US" altLang="ko-KR" b="1" dirty="0">
                  <a:solidFill>
                    <a:schemeClr val="tx1"/>
                  </a:solidFill>
                </a:rPr>
                <a:t>(ex: </a:t>
              </a:r>
              <a:r>
                <a:rPr lang="ko-KR" altLang="en-US" b="1" dirty="0">
                  <a:solidFill>
                    <a:schemeClr val="tx1"/>
                  </a:solidFill>
                </a:rPr>
                <a:t>도</a:t>
              </a:r>
              <a:r>
                <a:rPr lang="en-US" altLang="ko-KR" b="1" dirty="0">
                  <a:solidFill>
                    <a:schemeClr val="tx1"/>
                  </a:solidFill>
                </a:rPr>
                <a:t>!)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BC83588-0242-2A92-EFBA-FD96DC83633A}"/>
              </a:ext>
            </a:extLst>
          </p:cNvPr>
          <p:cNvGrpSpPr/>
          <p:nvPr/>
        </p:nvGrpSpPr>
        <p:grpSpPr>
          <a:xfrm>
            <a:off x="5847740" y="1227254"/>
            <a:ext cx="5129985" cy="2933696"/>
            <a:chOff x="5508516" y="1150376"/>
            <a:chExt cx="5129985" cy="293369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9D1D294-EC71-D53E-7271-3D84D980B2A0}"/>
                </a:ext>
              </a:extLst>
            </p:cNvPr>
            <p:cNvSpPr/>
            <p:nvPr/>
          </p:nvSpPr>
          <p:spPr>
            <a:xfrm>
              <a:off x="5508516" y="1150376"/>
              <a:ext cx="5129985" cy="293369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2D4203-A250-B1D2-D2BF-68F4D029706D}"/>
                </a:ext>
              </a:extLst>
            </p:cNvPr>
            <p:cNvSpPr/>
            <p:nvPr/>
          </p:nvSpPr>
          <p:spPr>
            <a:xfrm>
              <a:off x="6016105" y="1312923"/>
              <a:ext cx="4122180" cy="54998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P1 : </a:t>
              </a:r>
              <a:r>
                <a:rPr lang="ko-KR" altLang="en-US" b="1" dirty="0">
                  <a:solidFill>
                    <a:schemeClr val="tx1"/>
                  </a:solidFill>
                </a:rPr>
                <a:t>남은 윷 </a:t>
              </a:r>
              <a:r>
                <a:rPr lang="en-US" altLang="ko-KR" b="1" dirty="0">
                  <a:solidFill>
                    <a:schemeClr val="tx1"/>
                  </a:solidFill>
                </a:rPr>
                <a:t>n</a:t>
              </a:r>
              <a:r>
                <a:rPr lang="ko-KR" altLang="en-US" b="1" dirty="0">
                  <a:solidFill>
                    <a:schemeClr val="tx1"/>
                  </a:solidFill>
                </a:rPr>
                <a:t>개 </a:t>
              </a:r>
              <a:r>
                <a:rPr lang="en-US" altLang="ko-KR" b="1" dirty="0">
                  <a:solidFill>
                    <a:schemeClr val="tx1"/>
                  </a:solidFill>
                </a:rPr>
                <a:t>[n</a:t>
              </a:r>
              <a:r>
                <a:rPr lang="ko-KR" altLang="en-US" b="1" dirty="0">
                  <a:solidFill>
                    <a:schemeClr val="tx1"/>
                  </a:solidFill>
                </a:rPr>
                <a:t>은 남은 윷 개수</a:t>
              </a:r>
              <a:r>
                <a:rPr lang="en-US" altLang="ko-KR" b="1" dirty="0">
                  <a:solidFill>
                    <a:schemeClr val="tx1"/>
                  </a:solidFill>
                </a:rPr>
                <a:t>]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06D1392-EB00-2590-EA66-435569338C20}"/>
                </a:ext>
              </a:extLst>
            </p:cNvPr>
            <p:cNvSpPr/>
            <p:nvPr/>
          </p:nvSpPr>
          <p:spPr>
            <a:xfrm>
              <a:off x="6016105" y="1995959"/>
              <a:ext cx="4122180" cy="54998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P2 : </a:t>
              </a:r>
              <a:r>
                <a:rPr lang="ko-KR" altLang="en-US" b="1" dirty="0">
                  <a:solidFill>
                    <a:schemeClr val="tx1"/>
                  </a:solidFill>
                </a:rPr>
                <a:t>남은 윷 </a:t>
              </a:r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r>
                <a:rPr lang="ko-KR" altLang="en-US" b="1" dirty="0">
                  <a:solidFill>
                    <a:schemeClr val="tx1"/>
                  </a:solidFill>
                </a:rPr>
                <a:t>개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9B93333-0E0E-A8CE-87A5-2D2827FDEFE8}"/>
                </a:ext>
              </a:extLst>
            </p:cNvPr>
            <p:cNvSpPr/>
            <p:nvPr/>
          </p:nvSpPr>
          <p:spPr>
            <a:xfrm>
              <a:off x="6016105" y="2679342"/>
              <a:ext cx="4122180" cy="54998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P3 : </a:t>
              </a:r>
              <a:r>
                <a:rPr lang="ko-KR" altLang="en-US" b="1" dirty="0">
                  <a:solidFill>
                    <a:schemeClr val="tx1"/>
                  </a:solidFill>
                </a:rPr>
                <a:t>남은 윷 </a:t>
              </a:r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r>
                <a:rPr lang="ko-KR" altLang="en-US" b="1" dirty="0">
                  <a:solidFill>
                    <a:schemeClr val="tx1"/>
                  </a:solidFill>
                </a:rPr>
                <a:t>개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27D6990-6A6E-7C87-7A48-B65CCBB36791}"/>
                </a:ext>
              </a:extLst>
            </p:cNvPr>
            <p:cNvSpPr/>
            <p:nvPr/>
          </p:nvSpPr>
          <p:spPr>
            <a:xfrm>
              <a:off x="6016105" y="3362378"/>
              <a:ext cx="4122180" cy="54998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P4 : </a:t>
              </a:r>
              <a:r>
                <a:rPr lang="ko-KR" altLang="en-US" b="1" dirty="0">
                  <a:solidFill>
                    <a:schemeClr val="tx1"/>
                  </a:solidFill>
                </a:rPr>
                <a:t>남은 윷 </a:t>
              </a:r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r>
                <a:rPr lang="ko-KR" altLang="en-US" b="1" dirty="0">
                  <a:solidFill>
                    <a:schemeClr val="tx1"/>
                  </a:solidFill>
                </a:rPr>
                <a:t>개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B822E21-045A-E09F-67C1-B7A9A1268E2B}"/>
              </a:ext>
            </a:extLst>
          </p:cNvPr>
          <p:cNvGrpSpPr/>
          <p:nvPr/>
        </p:nvGrpSpPr>
        <p:grpSpPr>
          <a:xfrm>
            <a:off x="6893661" y="4383637"/>
            <a:ext cx="4074232" cy="776741"/>
            <a:chOff x="6893661" y="4383637"/>
            <a:chExt cx="4074232" cy="776741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0833CDC-EF6F-40DF-3592-01E0C9B26601}"/>
                </a:ext>
              </a:extLst>
            </p:cNvPr>
            <p:cNvSpPr/>
            <p:nvPr/>
          </p:nvSpPr>
          <p:spPr>
            <a:xfrm>
              <a:off x="6893661" y="4383637"/>
              <a:ext cx="4074232" cy="77674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25186FC-556C-018D-BC89-9A1F05C5BAD0}"/>
                </a:ext>
              </a:extLst>
            </p:cNvPr>
            <p:cNvSpPr/>
            <p:nvPr/>
          </p:nvSpPr>
          <p:spPr>
            <a:xfrm>
              <a:off x="7235298" y="4447856"/>
              <a:ext cx="1134403" cy="6685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</a:rPr>
                <a:t>내보내기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C5F8036-C5C1-E235-7515-6DD40962601C}"/>
                </a:ext>
              </a:extLst>
            </p:cNvPr>
            <p:cNvSpPr/>
            <p:nvPr/>
          </p:nvSpPr>
          <p:spPr>
            <a:xfrm>
              <a:off x="9043213" y="4437710"/>
              <a:ext cx="1587910" cy="6685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</a:rPr>
                <a:t>판에서 선택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95BFDD-A5EF-D5C5-81D9-AEC7536C41DB}"/>
              </a:ext>
            </a:extLst>
          </p:cNvPr>
          <p:cNvSpPr/>
          <p:nvPr/>
        </p:nvSpPr>
        <p:spPr>
          <a:xfrm>
            <a:off x="6893661" y="5307981"/>
            <a:ext cx="4074232" cy="7767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윷 스택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윷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모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상대말을 잡으면 저장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EF40B39-A137-C1AC-8212-D06D7A660927}"/>
              </a:ext>
            </a:extLst>
          </p:cNvPr>
          <p:cNvSpPr/>
          <p:nvPr/>
        </p:nvSpPr>
        <p:spPr>
          <a:xfrm>
            <a:off x="5847740" y="264586"/>
            <a:ext cx="1387558" cy="7767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 </a:t>
            </a:r>
            <a:r>
              <a:rPr lang="ko-KR" altLang="en-US" b="1" dirty="0">
                <a:solidFill>
                  <a:schemeClr val="tx1"/>
                </a:solidFill>
              </a:rPr>
              <a:t>차례</a:t>
            </a:r>
          </a:p>
        </p:txBody>
      </p:sp>
    </p:spTree>
    <p:extLst>
      <p:ext uri="{BB962C8B-B14F-4D97-AF65-F5344CB8AC3E}">
        <p14:creationId xmlns:p14="http://schemas.microsoft.com/office/powerpoint/2010/main" val="41459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5018A04-73D8-1408-F56D-7C6764407CD6}"/>
              </a:ext>
            </a:extLst>
          </p:cNvPr>
          <p:cNvSpPr/>
          <p:nvPr/>
        </p:nvSpPr>
        <p:spPr>
          <a:xfrm>
            <a:off x="6823587" y="619432"/>
            <a:ext cx="4424516" cy="5420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(a) </a:t>
            </a:r>
            <a:r>
              <a:rPr lang="ko-KR" altLang="en-US" b="1" dirty="0">
                <a:solidFill>
                  <a:schemeClr val="tx1"/>
                </a:solidFill>
              </a:rPr>
              <a:t>플레이어가 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ko-KR" altLang="en-US" b="1" dirty="0">
                <a:solidFill>
                  <a:schemeClr val="tx1"/>
                </a:solidFill>
              </a:rPr>
              <a:t>명일 때를 가정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(b) P1</a:t>
            </a:r>
            <a:r>
              <a:rPr lang="ko-KR" altLang="en-US" b="1" dirty="0">
                <a:solidFill>
                  <a:schemeClr val="tx1"/>
                </a:solidFill>
              </a:rPr>
              <a:t>은 빨간색</a:t>
            </a:r>
            <a:r>
              <a:rPr lang="en-US" altLang="ko-KR" b="1" dirty="0">
                <a:solidFill>
                  <a:schemeClr val="tx1"/>
                </a:solidFill>
              </a:rPr>
              <a:t>, P2</a:t>
            </a:r>
            <a:r>
              <a:rPr lang="ko-KR" altLang="en-US" b="1" dirty="0">
                <a:solidFill>
                  <a:schemeClr val="tx1"/>
                </a:solidFill>
              </a:rPr>
              <a:t>는 파란색 가정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(c) </a:t>
            </a:r>
            <a:r>
              <a:rPr lang="ko-KR" altLang="en-US" b="1" dirty="0">
                <a:solidFill>
                  <a:schemeClr val="tx1"/>
                </a:solidFill>
              </a:rPr>
              <a:t>그림과 같이 숫자와 색깔로 플레이어를 표현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(d) Grouping</a:t>
            </a:r>
            <a:r>
              <a:rPr lang="ko-KR" altLang="en-US" b="1" dirty="0">
                <a:solidFill>
                  <a:schemeClr val="tx1"/>
                </a:solidFill>
              </a:rPr>
              <a:t>을 숫자로 표현함으로써 코드의 복잡성을 줄일 수 있음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D2CA5F-9BBC-E27C-9D25-74612C7F4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3" y="817625"/>
            <a:ext cx="5466736" cy="5534787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A6681DB5-7890-1C72-F45E-C932915E2819}"/>
              </a:ext>
            </a:extLst>
          </p:cNvPr>
          <p:cNvSpPr/>
          <p:nvPr/>
        </p:nvSpPr>
        <p:spPr>
          <a:xfrm>
            <a:off x="5427407" y="4454012"/>
            <a:ext cx="468000" cy="46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2EC1C23-7D48-0A80-3E25-DCFDF072DF68}"/>
              </a:ext>
            </a:extLst>
          </p:cNvPr>
          <p:cNvSpPr/>
          <p:nvPr/>
        </p:nvSpPr>
        <p:spPr>
          <a:xfrm>
            <a:off x="5437239" y="2921672"/>
            <a:ext cx="468000" cy="46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61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53CE3C-BBB0-E310-F86B-8010E66D2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3" y="817625"/>
            <a:ext cx="5466736" cy="5534787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CED38ADF-E53B-4FB9-BF1B-C7652D1E7162}"/>
              </a:ext>
            </a:extLst>
          </p:cNvPr>
          <p:cNvSpPr/>
          <p:nvPr/>
        </p:nvSpPr>
        <p:spPr>
          <a:xfrm>
            <a:off x="5427407" y="4454012"/>
            <a:ext cx="468000" cy="46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66C6BFE-CC10-3595-44C9-0C4D9D151516}"/>
              </a:ext>
            </a:extLst>
          </p:cNvPr>
          <p:cNvSpPr/>
          <p:nvPr/>
        </p:nvSpPr>
        <p:spPr>
          <a:xfrm>
            <a:off x="5437239" y="2921672"/>
            <a:ext cx="468000" cy="46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B17C9D-7260-6A15-DB3E-22E6B6475EE9}"/>
              </a:ext>
            </a:extLst>
          </p:cNvPr>
          <p:cNvSpPr/>
          <p:nvPr/>
        </p:nvSpPr>
        <p:spPr>
          <a:xfrm>
            <a:off x="6823587" y="619432"/>
            <a:ext cx="4424516" cy="5420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(1) P1</a:t>
            </a:r>
            <a:r>
              <a:rPr lang="ko-KR" altLang="en-US" b="1" dirty="0">
                <a:solidFill>
                  <a:schemeClr val="tx1"/>
                </a:solidFill>
              </a:rPr>
              <a:t>이 </a:t>
            </a:r>
            <a:r>
              <a:rPr lang="en-US" altLang="ko-KR" b="1" dirty="0">
                <a:solidFill>
                  <a:schemeClr val="tx1"/>
                </a:solidFill>
              </a:rPr>
              <a:t>‘</a:t>
            </a:r>
            <a:r>
              <a:rPr lang="ko-KR" altLang="en-US" b="1" dirty="0">
                <a:solidFill>
                  <a:schemeClr val="tx1"/>
                </a:solidFill>
              </a:rPr>
              <a:t>개</a:t>
            </a:r>
            <a:r>
              <a:rPr lang="en-US" altLang="ko-KR" b="1" dirty="0">
                <a:solidFill>
                  <a:schemeClr val="tx1"/>
                </a:solidFill>
              </a:rPr>
              <a:t>’</a:t>
            </a:r>
            <a:r>
              <a:rPr lang="ko-KR" altLang="en-US" b="1" dirty="0">
                <a:solidFill>
                  <a:schemeClr val="tx1"/>
                </a:solidFill>
              </a:rPr>
              <a:t>가 나와서 </a:t>
            </a:r>
            <a:r>
              <a:rPr lang="en-US" altLang="ko-KR" b="1" dirty="0">
                <a:solidFill>
                  <a:schemeClr val="tx1"/>
                </a:solidFill>
              </a:rPr>
              <a:t>P2</a:t>
            </a:r>
            <a:r>
              <a:rPr lang="ko-KR" altLang="en-US" b="1" dirty="0">
                <a:solidFill>
                  <a:schemeClr val="tx1"/>
                </a:solidFill>
              </a:rPr>
              <a:t>를 잡는 상황을 가정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(2) </a:t>
            </a:r>
            <a:r>
              <a:rPr lang="ko-KR" altLang="en-US" b="1" dirty="0">
                <a:solidFill>
                  <a:schemeClr val="tx1"/>
                </a:solidFill>
              </a:rPr>
              <a:t>우선 움직일 말에 다른 말이 있는지에 대한 여부를 탐색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(3-1) </a:t>
            </a:r>
            <a:r>
              <a:rPr lang="ko-KR" altLang="en-US" b="1" dirty="0">
                <a:solidFill>
                  <a:schemeClr val="tx1"/>
                </a:solidFill>
              </a:rPr>
              <a:t>있으면 그 말이 아군인지 적인지를 판별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(4-1-1) </a:t>
            </a:r>
            <a:r>
              <a:rPr lang="ko-KR" altLang="en-US" b="1" dirty="0">
                <a:solidFill>
                  <a:schemeClr val="tx1"/>
                </a:solidFill>
              </a:rPr>
              <a:t>적이라면 해당말의 색깔을 자신의 말로 바꾸고 숫자를 움직이는 말의 숫자로 바꿈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그리고 잡힌 말의 숫자만큼 남은 말 표시를 바꾸어 줌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(4-1-2) </a:t>
            </a:r>
            <a:r>
              <a:rPr lang="ko-KR" altLang="en-US" b="1" dirty="0">
                <a:solidFill>
                  <a:schemeClr val="tx1"/>
                </a:solidFill>
              </a:rPr>
              <a:t>아군이라면 해당말의 숫자를 가산해주어서 </a:t>
            </a:r>
            <a:r>
              <a:rPr lang="en-US" altLang="ko-KR" b="1" dirty="0">
                <a:solidFill>
                  <a:schemeClr val="tx1"/>
                </a:solidFill>
              </a:rPr>
              <a:t>Grouping</a:t>
            </a:r>
            <a:r>
              <a:rPr lang="ko-KR" altLang="en-US" b="1" dirty="0">
                <a:solidFill>
                  <a:schemeClr val="tx1"/>
                </a:solidFill>
              </a:rPr>
              <a:t>을 표현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(3-2) </a:t>
            </a:r>
            <a:r>
              <a:rPr lang="ko-KR" altLang="en-US" b="1" dirty="0">
                <a:solidFill>
                  <a:schemeClr val="tx1"/>
                </a:solidFill>
              </a:rPr>
              <a:t>없으면 현재 자리의 숫자와 색깔을 흰색으로 전환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(4-2) </a:t>
            </a:r>
            <a:r>
              <a:rPr lang="ko-KR" altLang="en-US" b="1" dirty="0">
                <a:solidFill>
                  <a:schemeClr val="tx1"/>
                </a:solidFill>
              </a:rPr>
              <a:t>해당 자리의 색깔을 지금 말의 색깔로 바꾸고 숫자도 똑같이 복사해서 집어넣음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B9F2715-008F-06F2-24E7-81116886BEBE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5671239" y="3389672"/>
            <a:ext cx="0" cy="10643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83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D406B6-3B41-DF27-4ACD-CECDD9198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3" y="817625"/>
            <a:ext cx="5466736" cy="5534787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D87337BA-BEB3-B591-7B01-66EEC7C12E34}"/>
              </a:ext>
            </a:extLst>
          </p:cNvPr>
          <p:cNvSpPr/>
          <p:nvPr/>
        </p:nvSpPr>
        <p:spPr>
          <a:xfrm>
            <a:off x="4052863" y="2513825"/>
            <a:ext cx="468000" cy="46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8C740C-85C8-B933-0039-02566F2E0443}"/>
              </a:ext>
            </a:extLst>
          </p:cNvPr>
          <p:cNvSpPr/>
          <p:nvPr/>
        </p:nvSpPr>
        <p:spPr>
          <a:xfrm>
            <a:off x="6823587" y="619432"/>
            <a:ext cx="4424516" cy="5420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(a) </a:t>
            </a:r>
            <a:r>
              <a:rPr lang="ko-KR" altLang="en-US" b="1" dirty="0">
                <a:solidFill>
                  <a:schemeClr val="tx1"/>
                </a:solidFill>
              </a:rPr>
              <a:t>윷을 던졌을 때 결과가 모가 나온다면 다시 던져서 결과를 대기함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(b)</a:t>
            </a:r>
            <a:r>
              <a:rPr lang="ko-KR" altLang="en-US" b="1" dirty="0">
                <a:solidFill>
                  <a:schemeClr val="tx1"/>
                </a:solidFill>
              </a:rPr>
              <a:t> 다시 던져서 개가 나온 경우 사용자가 </a:t>
            </a:r>
            <a:r>
              <a:rPr lang="en-US" altLang="ko-KR" b="1" dirty="0">
                <a:solidFill>
                  <a:schemeClr val="tx1"/>
                </a:solidFill>
              </a:rPr>
              <a:t>‘</a:t>
            </a:r>
            <a:r>
              <a:rPr lang="ko-KR" altLang="en-US" b="1" dirty="0">
                <a:solidFill>
                  <a:schemeClr val="tx1"/>
                </a:solidFill>
              </a:rPr>
              <a:t>모</a:t>
            </a:r>
            <a:r>
              <a:rPr lang="en-US" altLang="ko-KR" b="1" dirty="0">
                <a:solidFill>
                  <a:schemeClr val="tx1"/>
                </a:solidFill>
              </a:rPr>
              <a:t>’</a:t>
            </a:r>
            <a:r>
              <a:rPr lang="ko-KR" altLang="en-US" b="1" dirty="0">
                <a:solidFill>
                  <a:schemeClr val="tx1"/>
                </a:solidFill>
              </a:rPr>
              <a:t>를 먼저 사용할 지 </a:t>
            </a:r>
            <a:r>
              <a:rPr lang="en-US" altLang="ko-KR" b="1" dirty="0">
                <a:solidFill>
                  <a:schemeClr val="tx1"/>
                </a:solidFill>
              </a:rPr>
              <a:t>‘</a:t>
            </a:r>
            <a:r>
              <a:rPr lang="ko-KR" altLang="en-US" b="1" dirty="0">
                <a:solidFill>
                  <a:schemeClr val="tx1"/>
                </a:solidFill>
              </a:rPr>
              <a:t>개</a:t>
            </a:r>
            <a:r>
              <a:rPr lang="en-US" altLang="ko-KR" b="1" dirty="0">
                <a:solidFill>
                  <a:schemeClr val="tx1"/>
                </a:solidFill>
              </a:rPr>
              <a:t>＇</a:t>
            </a:r>
            <a:r>
              <a:rPr lang="ko-KR" altLang="en-US" b="1" dirty="0">
                <a:solidFill>
                  <a:schemeClr val="tx1"/>
                </a:solidFill>
              </a:rPr>
              <a:t>를 먼저 둘 지를 선택 해야함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(c) </a:t>
            </a:r>
            <a:r>
              <a:rPr lang="ko-KR" altLang="en-US" b="1" dirty="0">
                <a:solidFill>
                  <a:schemeClr val="tx1"/>
                </a:solidFill>
              </a:rPr>
              <a:t>그림의 경우는 모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ko-KR" altLang="en-US" b="1" dirty="0">
                <a:solidFill>
                  <a:schemeClr val="tx1"/>
                </a:solidFill>
              </a:rPr>
              <a:t>개 순서로 사용자가 선택한 경우 임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0832878-C061-3981-B265-11515FEDF643}"/>
              </a:ext>
            </a:extLst>
          </p:cNvPr>
          <p:cNvSpPr/>
          <p:nvPr/>
        </p:nvSpPr>
        <p:spPr>
          <a:xfrm>
            <a:off x="5447071" y="1172207"/>
            <a:ext cx="468000" cy="46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EB611C5-B384-3AF0-3F32-ADED305BC195}"/>
              </a:ext>
            </a:extLst>
          </p:cNvPr>
          <p:cNvCxnSpPr>
            <a:endCxn id="9" idx="4"/>
          </p:cNvCxnSpPr>
          <p:nvPr/>
        </p:nvCxnSpPr>
        <p:spPr>
          <a:xfrm flipV="1">
            <a:off x="5681071" y="1640207"/>
            <a:ext cx="0" cy="3934683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F7F293-B543-F512-F003-3A081AAB8454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4520863" y="1571670"/>
            <a:ext cx="994745" cy="1024046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4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E20C02-641F-D4B3-2B92-07B8D08B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3" y="817625"/>
            <a:ext cx="5466736" cy="553478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E13A5C-8E0D-9763-6AB3-E32D45D7AFEF}"/>
              </a:ext>
            </a:extLst>
          </p:cNvPr>
          <p:cNvCxnSpPr>
            <a:cxnSpLocks/>
          </p:cNvCxnSpPr>
          <p:nvPr/>
        </p:nvCxnSpPr>
        <p:spPr>
          <a:xfrm>
            <a:off x="5702710" y="1415845"/>
            <a:ext cx="0" cy="42573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0DF6A87-3741-9D59-C801-3219A307B4B6}"/>
              </a:ext>
            </a:extLst>
          </p:cNvPr>
          <p:cNvCxnSpPr>
            <a:cxnSpLocks/>
          </p:cNvCxnSpPr>
          <p:nvPr/>
        </p:nvCxnSpPr>
        <p:spPr>
          <a:xfrm flipH="1">
            <a:off x="1425677" y="1415845"/>
            <a:ext cx="427703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FE80FBF-8C65-79B4-8079-CC2ADF1E86F4}"/>
              </a:ext>
            </a:extLst>
          </p:cNvPr>
          <p:cNvCxnSpPr>
            <a:cxnSpLocks/>
          </p:cNvCxnSpPr>
          <p:nvPr/>
        </p:nvCxnSpPr>
        <p:spPr>
          <a:xfrm flipV="1">
            <a:off x="1425677" y="1415845"/>
            <a:ext cx="0" cy="42573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73BE59-6D06-AD75-202C-76A52A8DCA89}"/>
              </a:ext>
            </a:extLst>
          </p:cNvPr>
          <p:cNvCxnSpPr>
            <a:cxnSpLocks/>
          </p:cNvCxnSpPr>
          <p:nvPr/>
        </p:nvCxnSpPr>
        <p:spPr>
          <a:xfrm>
            <a:off x="1425677" y="5673213"/>
            <a:ext cx="427703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84781D-D4A4-4A1E-F192-FC50444C7C51}"/>
              </a:ext>
            </a:extLst>
          </p:cNvPr>
          <p:cNvSpPr/>
          <p:nvPr/>
        </p:nvSpPr>
        <p:spPr>
          <a:xfrm>
            <a:off x="6823587" y="619432"/>
            <a:ext cx="4424516" cy="5420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(1) </a:t>
            </a:r>
            <a:r>
              <a:rPr lang="ko-KR" altLang="en-US" b="1" dirty="0">
                <a:solidFill>
                  <a:schemeClr val="tx1"/>
                </a:solidFill>
              </a:rPr>
              <a:t>해당 루트를 </a:t>
            </a:r>
            <a:r>
              <a:rPr lang="en-US" altLang="ko-KR" b="1" dirty="0">
                <a:solidFill>
                  <a:schemeClr val="tx1"/>
                </a:solidFill>
              </a:rPr>
              <a:t>point[0][0~19]</a:t>
            </a:r>
            <a:r>
              <a:rPr lang="ko-KR" altLang="en-US" b="1" dirty="0">
                <a:solidFill>
                  <a:schemeClr val="tx1"/>
                </a:solidFill>
              </a:rPr>
              <a:t>로 표현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(2) </a:t>
            </a:r>
            <a:r>
              <a:rPr lang="ko-KR" altLang="en-US" b="1" dirty="0">
                <a:solidFill>
                  <a:schemeClr val="tx1"/>
                </a:solidFill>
              </a:rPr>
              <a:t>좌표가 </a:t>
            </a:r>
            <a:r>
              <a:rPr lang="en-US" altLang="ko-KR" b="1" dirty="0">
                <a:solidFill>
                  <a:schemeClr val="tx1"/>
                </a:solidFill>
              </a:rPr>
              <a:t>point[0][5 or 10]</a:t>
            </a:r>
            <a:r>
              <a:rPr lang="ko-KR" altLang="en-US" b="1" dirty="0">
                <a:solidFill>
                  <a:schemeClr val="tx1"/>
                </a:solidFill>
              </a:rPr>
              <a:t>일 때 안쪽으로 꺾는 것을 표현하기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29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E90656-B488-AFF5-0A80-86D4D8589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3" y="817625"/>
            <a:ext cx="5466736" cy="553478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BE244B5-0D53-42FE-BC15-B2E08C174E32}"/>
              </a:ext>
            </a:extLst>
          </p:cNvPr>
          <p:cNvCxnSpPr>
            <a:cxnSpLocks/>
          </p:cNvCxnSpPr>
          <p:nvPr/>
        </p:nvCxnSpPr>
        <p:spPr>
          <a:xfrm>
            <a:off x="5702710" y="1415845"/>
            <a:ext cx="0" cy="42573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8F655F-8FFD-A3E4-64AD-36F5982272AC}"/>
              </a:ext>
            </a:extLst>
          </p:cNvPr>
          <p:cNvCxnSpPr>
            <a:cxnSpLocks/>
          </p:cNvCxnSpPr>
          <p:nvPr/>
        </p:nvCxnSpPr>
        <p:spPr>
          <a:xfrm flipH="1">
            <a:off x="1425677" y="1415845"/>
            <a:ext cx="427703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125B32C-3864-C502-F329-AC6343D3399A}"/>
              </a:ext>
            </a:extLst>
          </p:cNvPr>
          <p:cNvCxnSpPr>
            <a:cxnSpLocks/>
          </p:cNvCxnSpPr>
          <p:nvPr/>
        </p:nvCxnSpPr>
        <p:spPr>
          <a:xfrm flipV="1">
            <a:off x="1425677" y="1415845"/>
            <a:ext cx="0" cy="42573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6BF2FD4-323E-1915-45EF-6E541E0FCEEB}"/>
              </a:ext>
            </a:extLst>
          </p:cNvPr>
          <p:cNvCxnSpPr>
            <a:cxnSpLocks/>
          </p:cNvCxnSpPr>
          <p:nvPr/>
        </p:nvCxnSpPr>
        <p:spPr>
          <a:xfrm>
            <a:off x="1425677" y="5673213"/>
            <a:ext cx="427703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1EFB11B-040C-6C76-4B6A-CECB46FB8D64}"/>
              </a:ext>
            </a:extLst>
          </p:cNvPr>
          <p:cNvCxnSpPr>
            <a:cxnSpLocks/>
          </p:cNvCxnSpPr>
          <p:nvPr/>
        </p:nvCxnSpPr>
        <p:spPr>
          <a:xfrm flipH="1">
            <a:off x="1425677" y="1415845"/>
            <a:ext cx="4277033" cy="425736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491287-7D24-0536-E20A-D01E6DF35882}"/>
              </a:ext>
            </a:extLst>
          </p:cNvPr>
          <p:cNvCxnSpPr>
            <a:cxnSpLocks/>
          </p:cNvCxnSpPr>
          <p:nvPr/>
        </p:nvCxnSpPr>
        <p:spPr>
          <a:xfrm>
            <a:off x="1425677" y="1415845"/>
            <a:ext cx="4277033" cy="425736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F9733A-9794-27BF-7D44-6820F41075A4}"/>
              </a:ext>
            </a:extLst>
          </p:cNvPr>
          <p:cNvSpPr/>
          <p:nvPr/>
        </p:nvSpPr>
        <p:spPr>
          <a:xfrm>
            <a:off x="6823587" y="619432"/>
            <a:ext cx="4424516" cy="5420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(a)</a:t>
            </a:r>
            <a:r>
              <a:rPr lang="ko-KR" altLang="en-US" b="1" dirty="0">
                <a:solidFill>
                  <a:schemeClr val="tx1"/>
                </a:solidFill>
              </a:rPr>
              <a:t> 파란 선을 </a:t>
            </a:r>
            <a:r>
              <a:rPr lang="en-US" altLang="ko-KR" b="1" dirty="0">
                <a:solidFill>
                  <a:schemeClr val="tx1"/>
                </a:solidFill>
              </a:rPr>
              <a:t>point[1][0~6]</a:t>
            </a:r>
            <a:r>
              <a:rPr lang="ko-KR" altLang="en-US" b="1" dirty="0">
                <a:solidFill>
                  <a:schemeClr val="tx1"/>
                </a:solidFill>
              </a:rPr>
              <a:t>으로 표현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(b) </a:t>
            </a:r>
            <a:r>
              <a:rPr lang="ko-KR" altLang="en-US" b="1" dirty="0">
                <a:solidFill>
                  <a:schemeClr val="tx1"/>
                </a:solidFill>
              </a:rPr>
              <a:t>초록 선을 </a:t>
            </a:r>
            <a:r>
              <a:rPr lang="en-US" altLang="ko-KR" b="1" dirty="0">
                <a:solidFill>
                  <a:schemeClr val="tx1"/>
                </a:solidFill>
              </a:rPr>
              <a:t>point[2][0~6]</a:t>
            </a:r>
            <a:r>
              <a:rPr lang="ko-KR" altLang="en-US" b="1" dirty="0">
                <a:solidFill>
                  <a:schemeClr val="tx1"/>
                </a:solidFill>
              </a:rPr>
              <a:t>으로 표현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(c) </a:t>
            </a:r>
            <a:r>
              <a:rPr lang="ko-KR" altLang="en-US" b="1" dirty="0">
                <a:solidFill>
                  <a:schemeClr val="tx1"/>
                </a:solidFill>
              </a:rPr>
              <a:t>빨간 선의 좌표가 </a:t>
            </a:r>
            <a:r>
              <a:rPr lang="en-US" altLang="ko-KR" b="1" dirty="0">
                <a:solidFill>
                  <a:schemeClr val="tx1"/>
                </a:solidFill>
              </a:rPr>
              <a:t>point[0][5]</a:t>
            </a:r>
            <a:r>
              <a:rPr lang="ko-KR" altLang="en-US" b="1" dirty="0">
                <a:solidFill>
                  <a:schemeClr val="tx1"/>
                </a:solidFill>
              </a:rPr>
              <a:t>가 된다면 </a:t>
            </a:r>
            <a:r>
              <a:rPr lang="en-US" altLang="ko-KR" b="1" dirty="0">
                <a:solidFill>
                  <a:schemeClr val="tx1"/>
                </a:solidFill>
              </a:rPr>
              <a:t>point[1][0]</a:t>
            </a:r>
            <a:r>
              <a:rPr lang="ko-KR" altLang="en-US" b="1" dirty="0">
                <a:solidFill>
                  <a:schemeClr val="tx1"/>
                </a:solidFill>
              </a:rPr>
              <a:t>으로 치환하기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(d) </a:t>
            </a:r>
            <a:r>
              <a:rPr lang="ko-KR" altLang="en-US" b="1" dirty="0">
                <a:solidFill>
                  <a:schemeClr val="tx1"/>
                </a:solidFill>
              </a:rPr>
              <a:t>빨간 선의 좌표가 </a:t>
            </a:r>
            <a:r>
              <a:rPr lang="en-US" altLang="ko-KR" b="1" dirty="0">
                <a:solidFill>
                  <a:schemeClr val="tx1"/>
                </a:solidFill>
              </a:rPr>
              <a:t>point[0][10]</a:t>
            </a:r>
            <a:r>
              <a:rPr lang="ko-KR" altLang="en-US" b="1" dirty="0">
                <a:solidFill>
                  <a:schemeClr val="tx1"/>
                </a:solidFill>
              </a:rPr>
              <a:t>이면 </a:t>
            </a:r>
            <a:r>
              <a:rPr lang="en-US" altLang="ko-KR" b="1" dirty="0">
                <a:solidFill>
                  <a:schemeClr val="tx1"/>
                </a:solidFill>
              </a:rPr>
              <a:t>point[2][0]</a:t>
            </a:r>
            <a:r>
              <a:rPr lang="ko-KR" altLang="en-US" b="1" dirty="0">
                <a:solidFill>
                  <a:schemeClr val="tx1"/>
                </a:solidFill>
              </a:rPr>
              <a:t>으로 치환하기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(e) </a:t>
            </a:r>
            <a:r>
              <a:rPr lang="ko-KR" altLang="en-US" b="1" dirty="0">
                <a:solidFill>
                  <a:schemeClr val="tx1"/>
                </a:solidFill>
              </a:rPr>
              <a:t>파란 선의 좌표가 </a:t>
            </a:r>
            <a:r>
              <a:rPr lang="en-US" altLang="ko-KR" b="1" dirty="0">
                <a:solidFill>
                  <a:schemeClr val="tx1"/>
                </a:solidFill>
              </a:rPr>
              <a:t>point[1][3]</a:t>
            </a:r>
            <a:r>
              <a:rPr lang="ko-KR" altLang="en-US" b="1" dirty="0">
                <a:solidFill>
                  <a:schemeClr val="tx1"/>
                </a:solidFill>
              </a:rPr>
              <a:t>이 된다면 초록 선상의 좌표로 변환 </a:t>
            </a:r>
            <a:r>
              <a:rPr lang="en-US" altLang="ko-KR" b="1" dirty="0">
                <a:solidFill>
                  <a:schemeClr val="tx1"/>
                </a:solidFill>
              </a:rPr>
              <a:t>(point[2][3])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&lt;</a:t>
            </a:r>
            <a:r>
              <a:rPr lang="ko-KR" altLang="en-US" b="1" dirty="0">
                <a:solidFill>
                  <a:schemeClr val="tx1"/>
                </a:solidFill>
              </a:rPr>
              <a:t>종점 판단</a:t>
            </a:r>
            <a:r>
              <a:rPr lang="en-US" altLang="ko-KR" b="1" dirty="0">
                <a:solidFill>
                  <a:schemeClr val="tx1"/>
                </a:solidFill>
              </a:rPr>
              <a:t>&gt;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point[2][</a:t>
            </a:r>
            <a:r>
              <a:rPr lang="ko-KR" altLang="en-US" b="1" dirty="0">
                <a:solidFill>
                  <a:schemeClr val="tx1"/>
                </a:solidFill>
              </a:rPr>
              <a:t>현재 좌표 </a:t>
            </a:r>
            <a:r>
              <a:rPr lang="en-US" altLang="ko-KR" b="1" dirty="0">
                <a:solidFill>
                  <a:schemeClr val="tx1"/>
                </a:solidFill>
              </a:rPr>
              <a:t>+ </a:t>
            </a:r>
            <a:r>
              <a:rPr lang="ko-KR" altLang="en-US" b="1" dirty="0">
                <a:solidFill>
                  <a:schemeClr val="tx1"/>
                </a:solidFill>
              </a:rPr>
              <a:t>움직일 좌표</a:t>
            </a:r>
            <a:r>
              <a:rPr lang="en-US" altLang="ko-KR" b="1" dirty="0">
                <a:solidFill>
                  <a:schemeClr val="tx1"/>
                </a:solidFill>
              </a:rPr>
              <a:t>] &gt; point[2][6] -&gt; </a:t>
            </a:r>
            <a:r>
              <a:rPr lang="ko-KR" altLang="en-US" b="1" dirty="0">
                <a:solidFill>
                  <a:schemeClr val="tx1"/>
                </a:solidFill>
              </a:rPr>
              <a:t>남은 말 개수 하나 줄이기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Point[0][</a:t>
            </a:r>
            <a:r>
              <a:rPr lang="ko-KR" altLang="en-US" b="1" dirty="0">
                <a:solidFill>
                  <a:schemeClr val="tx1"/>
                </a:solidFill>
              </a:rPr>
              <a:t>현재 좌표 </a:t>
            </a:r>
            <a:r>
              <a:rPr lang="en-US" altLang="ko-KR" b="1" dirty="0">
                <a:solidFill>
                  <a:schemeClr val="tx1"/>
                </a:solidFill>
              </a:rPr>
              <a:t>+ </a:t>
            </a:r>
            <a:r>
              <a:rPr lang="ko-KR" altLang="en-US" b="1" dirty="0">
                <a:solidFill>
                  <a:schemeClr val="tx1"/>
                </a:solidFill>
              </a:rPr>
              <a:t>움직일 좌표</a:t>
            </a:r>
            <a:r>
              <a:rPr lang="en-US" altLang="ko-KR" b="1" dirty="0">
                <a:solidFill>
                  <a:schemeClr val="tx1"/>
                </a:solidFill>
              </a:rPr>
              <a:t>] &gt; point[0][20] -&gt; </a:t>
            </a:r>
            <a:r>
              <a:rPr lang="ko-KR" altLang="en-US" b="1" dirty="0">
                <a:solidFill>
                  <a:schemeClr val="tx1"/>
                </a:solidFill>
              </a:rPr>
              <a:t>남은 말 개수 하나 줄이기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/>
                </a:solidFill>
              </a:rPr>
              <a:t>종료 후에 남은 창과 모든 말</a:t>
            </a:r>
            <a:r>
              <a:rPr lang="en-US" altLang="ko-KR" b="1" dirty="0">
                <a:solidFill>
                  <a:schemeClr val="tx1"/>
                </a:solidFill>
              </a:rPr>
              <a:t>, player</a:t>
            </a:r>
            <a:r>
              <a:rPr lang="ko-KR" altLang="en-US" b="1" dirty="0">
                <a:solidFill>
                  <a:schemeClr val="tx1"/>
                </a:solidFill>
              </a:rPr>
              <a:t>을 해제 해야함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5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스케치, 패턴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D2D1BB4-ECE4-F2A5-AC6E-E7AA443D9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8214E3F-72B0-03F1-2609-F4598070C974}"/>
              </a:ext>
            </a:extLst>
          </p:cNvPr>
          <p:cNvCxnSpPr>
            <a:cxnSpLocks/>
          </p:cNvCxnSpPr>
          <p:nvPr/>
        </p:nvCxnSpPr>
        <p:spPr>
          <a:xfrm flipH="1" flipV="1">
            <a:off x="4965290" y="5407742"/>
            <a:ext cx="580104" cy="50470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8021E5-813E-A911-4A04-58D6C32A3A2E}"/>
              </a:ext>
            </a:extLst>
          </p:cNvPr>
          <p:cNvSpPr/>
          <p:nvPr/>
        </p:nvSpPr>
        <p:spPr>
          <a:xfrm>
            <a:off x="4965290" y="5912445"/>
            <a:ext cx="1337187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출발지점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7138EFC-567B-17CD-A21E-2D56FA3406A5}"/>
              </a:ext>
            </a:extLst>
          </p:cNvPr>
          <p:cNvCxnSpPr>
            <a:cxnSpLocks/>
          </p:cNvCxnSpPr>
          <p:nvPr/>
        </p:nvCxnSpPr>
        <p:spPr>
          <a:xfrm flipH="1">
            <a:off x="3429000" y="2528519"/>
            <a:ext cx="2229464" cy="900481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F7DDA5E-AE06-D45E-0E65-46EDC8710950}"/>
              </a:ext>
            </a:extLst>
          </p:cNvPr>
          <p:cNvCxnSpPr>
            <a:cxnSpLocks/>
          </p:cNvCxnSpPr>
          <p:nvPr/>
        </p:nvCxnSpPr>
        <p:spPr>
          <a:xfrm>
            <a:off x="3429000" y="845574"/>
            <a:ext cx="0" cy="258342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36EB1CF-DB0C-3C42-81DA-DACF7E1DF76C}"/>
              </a:ext>
            </a:extLst>
          </p:cNvPr>
          <p:cNvCxnSpPr>
            <a:cxnSpLocks/>
          </p:cNvCxnSpPr>
          <p:nvPr/>
        </p:nvCxnSpPr>
        <p:spPr>
          <a:xfrm>
            <a:off x="1160206" y="2494935"/>
            <a:ext cx="2251587" cy="93406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BE6A66C-6761-F912-5927-45534D27D6A9}"/>
              </a:ext>
            </a:extLst>
          </p:cNvPr>
          <p:cNvCxnSpPr>
            <a:cxnSpLocks/>
          </p:cNvCxnSpPr>
          <p:nvPr/>
        </p:nvCxnSpPr>
        <p:spPr>
          <a:xfrm flipH="1">
            <a:off x="1895168" y="3429000"/>
            <a:ext cx="1516625" cy="1978742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89718D8-26F4-9CCF-6E93-3D7489945023}"/>
              </a:ext>
            </a:extLst>
          </p:cNvPr>
          <p:cNvCxnSpPr>
            <a:cxnSpLocks/>
          </p:cNvCxnSpPr>
          <p:nvPr/>
        </p:nvCxnSpPr>
        <p:spPr>
          <a:xfrm>
            <a:off x="3406877" y="3429000"/>
            <a:ext cx="1558413" cy="200589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7FB556-57F4-5FCA-E3F1-D8A608C47325}"/>
              </a:ext>
            </a:extLst>
          </p:cNvPr>
          <p:cNvSpPr/>
          <p:nvPr/>
        </p:nvSpPr>
        <p:spPr>
          <a:xfrm>
            <a:off x="6823587" y="619432"/>
            <a:ext cx="4424516" cy="5420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(a) 5</a:t>
            </a:r>
            <a:r>
              <a:rPr lang="ko-KR" altLang="en-US" b="1" dirty="0">
                <a:solidFill>
                  <a:schemeClr val="tx1"/>
                </a:solidFill>
              </a:rPr>
              <a:t>각형의 경우 모서리에서 중앙으로 향할 때 중앙 원을 지나치는 경우 보라색 선의 경로로 모두 보내면 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(b) </a:t>
            </a:r>
            <a:r>
              <a:rPr lang="ko-KR" altLang="en-US" b="1" dirty="0">
                <a:solidFill>
                  <a:schemeClr val="tx1"/>
                </a:solidFill>
              </a:rPr>
              <a:t>파란색 선은 </a:t>
            </a:r>
            <a:r>
              <a:rPr lang="en-US" altLang="ko-KR" b="1" dirty="0">
                <a:solidFill>
                  <a:schemeClr val="tx1"/>
                </a:solidFill>
              </a:rPr>
              <a:t>point[1][0~3], </a:t>
            </a:r>
            <a:r>
              <a:rPr lang="ko-KR" altLang="en-US" b="1" dirty="0">
                <a:solidFill>
                  <a:schemeClr val="tx1"/>
                </a:solidFill>
              </a:rPr>
              <a:t>초록색 선은 </a:t>
            </a:r>
            <a:r>
              <a:rPr lang="en-US" altLang="ko-KR" b="1" dirty="0">
                <a:solidFill>
                  <a:schemeClr val="tx1"/>
                </a:solidFill>
              </a:rPr>
              <a:t>point[2][0~3], </a:t>
            </a:r>
            <a:r>
              <a:rPr lang="ko-KR" altLang="en-US" b="1" dirty="0">
                <a:solidFill>
                  <a:schemeClr val="tx1"/>
                </a:solidFill>
              </a:rPr>
              <a:t>노란색 선은 </a:t>
            </a:r>
            <a:r>
              <a:rPr lang="en-US" altLang="ko-KR" b="1" dirty="0">
                <a:solidFill>
                  <a:schemeClr val="tx1"/>
                </a:solidFill>
              </a:rPr>
              <a:t>point[3][0~3], </a:t>
            </a:r>
            <a:r>
              <a:rPr lang="ko-KR" altLang="en-US" b="1" dirty="0">
                <a:solidFill>
                  <a:schemeClr val="tx1"/>
                </a:solidFill>
              </a:rPr>
              <a:t>보라색 선은 </a:t>
            </a:r>
            <a:r>
              <a:rPr lang="en-US" altLang="ko-KR" b="1" dirty="0">
                <a:solidFill>
                  <a:schemeClr val="tx1"/>
                </a:solidFill>
              </a:rPr>
              <a:t>point[4][0~4], </a:t>
            </a:r>
            <a:r>
              <a:rPr lang="ko-KR" altLang="en-US" b="1" dirty="0">
                <a:solidFill>
                  <a:schemeClr val="tx1"/>
                </a:solidFill>
              </a:rPr>
              <a:t>검은색 선은 </a:t>
            </a:r>
            <a:r>
              <a:rPr lang="en-US" altLang="ko-KR" b="1" dirty="0">
                <a:solidFill>
                  <a:schemeClr val="tx1"/>
                </a:solidFill>
              </a:rPr>
              <a:t>point[5][0~3].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(c) </a:t>
            </a:r>
            <a:r>
              <a:rPr lang="ko-KR" altLang="en-US" b="1" dirty="0">
                <a:solidFill>
                  <a:schemeClr val="tx1"/>
                </a:solidFill>
              </a:rPr>
              <a:t>예를 들어 </a:t>
            </a:r>
            <a:r>
              <a:rPr lang="en-US" altLang="ko-KR" b="1" dirty="0">
                <a:solidFill>
                  <a:schemeClr val="tx1"/>
                </a:solidFill>
              </a:rPr>
              <a:t>point[0][5]</a:t>
            </a:r>
            <a:r>
              <a:rPr lang="ko-KR" altLang="en-US" b="1" dirty="0">
                <a:solidFill>
                  <a:schemeClr val="tx1"/>
                </a:solidFill>
              </a:rPr>
              <a:t>에 위치한 말의 경우 </a:t>
            </a:r>
            <a:r>
              <a:rPr lang="en-US" altLang="ko-KR" b="1" dirty="0">
                <a:solidFill>
                  <a:schemeClr val="tx1"/>
                </a:solidFill>
              </a:rPr>
              <a:t>point[1][0]</a:t>
            </a:r>
            <a:r>
              <a:rPr lang="ko-KR" altLang="en-US" b="1" dirty="0">
                <a:solidFill>
                  <a:schemeClr val="tx1"/>
                </a:solidFill>
              </a:rPr>
              <a:t>의 위치와 동일하게 되는데 개가 나와 </a:t>
            </a:r>
            <a:r>
              <a:rPr lang="en-US" altLang="ko-KR" b="1" dirty="0">
                <a:solidFill>
                  <a:schemeClr val="tx1"/>
                </a:solidFill>
              </a:rPr>
              <a:t>point[1][2]</a:t>
            </a:r>
            <a:r>
              <a:rPr lang="ko-KR" altLang="en-US" b="1" dirty="0">
                <a:solidFill>
                  <a:schemeClr val="tx1"/>
                </a:solidFill>
              </a:rPr>
              <a:t>로 갔고 그 이후 걸이 나오면 중앙을 지나치고 </a:t>
            </a:r>
            <a:r>
              <a:rPr lang="en-US" altLang="ko-KR" b="1" dirty="0">
                <a:solidFill>
                  <a:schemeClr val="tx1"/>
                </a:solidFill>
              </a:rPr>
              <a:t>point[4][2]</a:t>
            </a:r>
            <a:r>
              <a:rPr lang="ko-KR" altLang="en-US" b="1" dirty="0">
                <a:solidFill>
                  <a:schemeClr val="tx1"/>
                </a:solidFill>
              </a:rPr>
              <a:t>을 가게 된다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이와 같은 연산은 </a:t>
            </a:r>
            <a:r>
              <a:rPr lang="en-US" altLang="ko-KR" b="1" dirty="0">
                <a:solidFill>
                  <a:schemeClr val="tx1"/>
                </a:solidFill>
              </a:rPr>
              <a:t>module </a:t>
            </a:r>
            <a:r>
              <a:rPr lang="ko-KR" altLang="en-US" b="1" dirty="0">
                <a:solidFill>
                  <a:schemeClr val="tx1"/>
                </a:solidFill>
              </a:rPr>
              <a:t>연산자를 이용해 초과한 길이를 계산하면 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/>
                </a:solidFill>
              </a:rPr>
              <a:t>양 좌 우측 상단의 중앙의 원은 </a:t>
            </a:r>
            <a:r>
              <a:rPr lang="en-US" altLang="ko-KR" b="1" dirty="0">
                <a:solidFill>
                  <a:schemeClr val="tx1"/>
                </a:solidFill>
              </a:rPr>
              <a:t>GPT</a:t>
            </a:r>
            <a:r>
              <a:rPr lang="ko-KR" altLang="en-US" b="1" dirty="0">
                <a:solidFill>
                  <a:schemeClr val="tx1"/>
                </a:solidFill>
              </a:rPr>
              <a:t>가 그림을 잘 못 그려줘서 직접 넣은 것임을 유의한다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EDEC13C-A354-2C8E-BA22-409C1F6CA70A}"/>
              </a:ext>
            </a:extLst>
          </p:cNvPr>
          <p:cNvSpPr/>
          <p:nvPr/>
        </p:nvSpPr>
        <p:spPr>
          <a:xfrm>
            <a:off x="4456476" y="150176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E3F9473-6A76-6A14-A643-8057C3C4DAEE}"/>
              </a:ext>
            </a:extLst>
          </p:cNvPr>
          <p:cNvSpPr/>
          <p:nvPr/>
        </p:nvSpPr>
        <p:spPr>
          <a:xfrm>
            <a:off x="2009571" y="150176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0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케치, 패턴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59FD3AB-63AB-2DEF-A4ED-B4FE4F037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0824BDE6-C0DB-CAAA-6BDA-5CC5D677AEEF}"/>
              </a:ext>
            </a:extLst>
          </p:cNvPr>
          <p:cNvSpPr/>
          <p:nvPr/>
        </p:nvSpPr>
        <p:spPr>
          <a:xfrm>
            <a:off x="5486399" y="2263587"/>
            <a:ext cx="468000" cy="46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DBAF4C-D649-143F-FE24-F504A6CDAF3F}"/>
              </a:ext>
            </a:extLst>
          </p:cNvPr>
          <p:cNvSpPr/>
          <p:nvPr/>
        </p:nvSpPr>
        <p:spPr>
          <a:xfrm>
            <a:off x="6823587" y="619432"/>
            <a:ext cx="4424516" cy="5420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(a) </a:t>
            </a:r>
            <a:r>
              <a:rPr lang="ko-KR" altLang="en-US" b="1" dirty="0">
                <a:solidFill>
                  <a:schemeClr val="tx1"/>
                </a:solidFill>
              </a:rPr>
              <a:t>현 시점에서 개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ko-KR" altLang="en-US" b="1" dirty="0">
                <a:solidFill>
                  <a:schemeClr val="tx1"/>
                </a:solidFill>
              </a:rPr>
              <a:t>걸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ko-KR" altLang="en-US" b="1" dirty="0">
                <a:solidFill>
                  <a:schemeClr val="tx1"/>
                </a:solidFill>
              </a:rPr>
              <a:t>걸이 나온 경우를 생각하자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(1) </a:t>
            </a:r>
            <a:r>
              <a:rPr lang="ko-KR" altLang="en-US" b="1" dirty="0">
                <a:solidFill>
                  <a:schemeClr val="tx1"/>
                </a:solidFill>
              </a:rPr>
              <a:t>현재 위치는 </a:t>
            </a:r>
            <a:r>
              <a:rPr lang="en-US" altLang="ko-KR" b="1" dirty="0">
                <a:solidFill>
                  <a:schemeClr val="tx1"/>
                </a:solidFill>
              </a:rPr>
              <a:t>point[0][5]</a:t>
            </a:r>
            <a:r>
              <a:rPr lang="ko-KR" altLang="en-US" b="1" dirty="0">
                <a:solidFill>
                  <a:schemeClr val="tx1"/>
                </a:solidFill>
              </a:rPr>
              <a:t>이며 이때 개가 나오면 </a:t>
            </a:r>
            <a:r>
              <a:rPr lang="en-US" altLang="ko-KR" b="1" dirty="0">
                <a:solidFill>
                  <a:schemeClr val="tx1"/>
                </a:solidFill>
              </a:rPr>
              <a:t>point[1][0]</a:t>
            </a:r>
            <a:r>
              <a:rPr lang="ko-KR" altLang="en-US" b="1" dirty="0">
                <a:solidFill>
                  <a:schemeClr val="tx1"/>
                </a:solidFill>
              </a:rPr>
              <a:t>으로 재 인식하고 </a:t>
            </a:r>
            <a:r>
              <a:rPr lang="en-US" altLang="ko-KR" b="1" dirty="0">
                <a:solidFill>
                  <a:schemeClr val="tx1"/>
                </a:solidFill>
              </a:rPr>
              <a:t>+2</a:t>
            </a:r>
            <a:r>
              <a:rPr lang="ko-KR" altLang="en-US" b="1" dirty="0">
                <a:solidFill>
                  <a:schemeClr val="tx1"/>
                </a:solidFill>
              </a:rPr>
              <a:t>을 해주어서 </a:t>
            </a:r>
            <a:r>
              <a:rPr lang="en-US" altLang="ko-KR" b="1" dirty="0">
                <a:solidFill>
                  <a:schemeClr val="tx1"/>
                </a:solidFill>
              </a:rPr>
              <a:t>point[1][2]</a:t>
            </a:r>
            <a:r>
              <a:rPr lang="ko-KR" altLang="en-US" b="1" dirty="0">
                <a:solidFill>
                  <a:schemeClr val="tx1"/>
                </a:solidFill>
              </a:rPr>
              <a:t>으로 간다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(2) </a:t>
            </a:r>
            <a:r>
              <a:rPr lang="ko-KR" altLang="en-US" b="1" dirty="0">
                <a:solidFill>
                  <a:schemeClr val="tx1"/>
                </a:solidFill>
              </a:rPr>
              <a:t>이후 걸이 나오므로 </a:t>
            </a:r>
            <a:r>
              <a:rPr lang="en-US" altLang="ko-KR" b="1" dirty="0">
                <a:solidFill>
                  <a:schemeClr val="tx1"/>
                </a:solidFill>
              </a:rPr>
              <a:t>+3</a:t>
            </a:r>
            <a:r>
              <a:rPr lang="ko-KR" altLang="en-US" b="1" dirty="0">
                <a:solidFill>
                  <a:schemeClr val="tx1"/>
                </a:solidFill>
              </a:rPr>
              <a:t>을 해주되 중앙을 지난다는 점을 생각해서 계산을 해야 한다</a:t>
            </a:r>
            <a:r>
              <a:rPr lang="en-US" altLang="ko-KR" b="1" dirty="0">
                <a:solidFill>
                  <a:schemeClr val="tx1"/>
                </a:solidFill>
              </a:rPr>
              <a:t>. Point[4][2]</a:t>
            </a:r>
            <a:r>
              <a:rPr lang="ko-KR" altLang="en-US" b="1" dirty="0">
                <a:solidFill>
                  <a:schemeClr val="tx1"/>
                </a:solidFill>
              </a:rPr>
              <a:t>로 이동하게 되는 것을 명심하자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(3) </a:t>
            </a:r>
            <a:r>
              <a:rPr lang="ko-KR" altLang="en-US" b="1" dirty="0">
                <a:solidFill>
                  <a:schemeClr val="tx1"/>
                </a:solidFill>
              </a:rPr>
              <a:t>이후 다시 걸이 나오므로 </a:t>
            </a:r>
            <a:r>
              <a:rPr lang="en-US" altLang="ko-KR" b="1" dirty="0">
                <a:solidFill>
                  <a:schemeClr val="tx1"/>
                </a:solidFill>
              </a:rPr>
              <a:t>+3</a:t>
            </a:r>
            <a:r>
              <a:rPr lang="ko-KR" altLang="en-US" b="1" dirty="0">
                <a:solidFill>
                  <a:schemeClr val="tx1"/>
                </a:solidFill>
              </a:rPr>
              <a:t>을 해주는데 다시 </a:t>
            </a:r>
            <a:r>
              <a:rPr lang="en-US" altLang="ko-KR" b="1" dirty="0">
                <a:solidFill>
                  <a:schemeClr val="tx1"/>
                </a:solidFill>
              </a:rPr>
              <a:t>point[0]</a:t>
            </a:r>
            <a:r>
              <a:rPr lang="ko-KR" altLang="en-US" b="1" dirty="0">
                <a:solidFill>
                  <a:schemeClr val="tx1"/>
                </a:solidFill>
              </a:rPr>
              <a:t>부분의 루트로 가게 된다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최종 목적지는 </a:t>
            </a:r>
            <a:r>
              <a:rPr lang="en-US" altLang="ko-KR" b="1" dirty="0">
                <a:solidFill>
                  <a:schemeClr val="tx1"/>
                </a:solidFill>
              </a:rPr>
              <a:t>point[0][22]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EB1F01E-CE08-1CEB-F939-8EF7E4BFFD81}"/>
              </a:ext>
            </a:extLst>
          </p:cNvPr>
          <p:cNvSpPr/>
          <p:nvPr/>
        </p:nvSpPr>
        <p:spPr>
          <a:xfrm>
            <a:off x="4075472" y="2861903"/>
            <a:ext cx="468000" cy="46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EFF70D5-CF91-AC61-DEDD-7F4DC39A5D36}"/>
              </a:ext>
            </a:extLst>
          </p:cNvPr>
          <p:cNvSpPr/>
          <p:nvPr/>
        </p:nvSpPr>
        <p:spPr>
          <a:xfrm>
            <a:off x="2199484" y="4479309"/>
            <a:ext cx="468000" cy="46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923B12-06FE-01A9-BA83-7F84A3B495AD}"/>
              </a:ext>
            </a:extLst>
          </p:cNvPr>
          <p:cNvCxnSpPr>
            <a:cxnSpLocks/>
          </p:cNvCxnSpPr>
          <p:nvPr/>
        </p:nvCxnSpPr>
        <p:spPr>
          <a:xfrm flipH="1">
            <a:off x="4543472" y="2605548"/>
            <a:ext cx="942927" cy="38345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0A6F8AB-4B54-6AC7-1F56-A84D63C30022}"/>
              </a:ext>
            </a:extLst>
          </p:cNvPr>
          <p:cNvCxnSpPr>
            <a:cxnSpLocks/>
          </p:cNvCxnSpPr>
          <p:nvPr/>
        </p:nvCxnSpPr>
        <p:spPr>
          <a:xfrm flipH="1">
            <a:off x="3429000" y="3144640"/>
            <a:ext cx="683342" cy="28436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358C70A-FF9C-1829-82BD-90173D72D38F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598947" y="3427377"/>
            <a:ext cx="830053" cy="112046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F816908-D190-B8F0-07B5-6980FC128F50}"/>
              </a:ext>
            </a:extLst>
          </p:cNvPr>
          <p:cNvSpPr/>
          <p:nvPr/>
        </p:nvSpPr>
        <p:spPr>
          <a:xfrm>
            <a:off x="3195000" y="5310135"/>
            <a:ext cx="468000" cy="46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5B1B726-8784-DDF9-835D-86EFAA959248}"/>
              </a:ext>
            </a:extLst>
          </p:cNvPr>
          <p:cNvCxnSpPr>
            <a:cxnSpLocks/>
          </p:cNvCxnSpPr>
          <p:nvPr/>
        </p:nvCxnSpPr>
        <p:spPr>
          <a:xfrm flipH="1">
            <a:off x="1858297" y="4903983"/>
            <a:ext cx="469877" cy="64015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03C2B19-D1A2-FFD7-A8FC-431A6C763E87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902058" y="5544135"/>
            <a:ext cx="129294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2F0D53E-45DD-9342-18AB-48999A742F4B}"/>
              </a:ext>
            </a:extLst>
          </p:cNvPr>
          <p:cNvSpPr/>
          <p:nvPr/>
        </p:nvSpPr>
        <p:spPr>
          <a:xfrm>
            <a:off x="2009571" y="150176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A07A212-1213-A44B-0CF0-18F293BC2FB8}"/>
              </a:ext>
            </a:extLst>
          </p:cNvPr>
          <p:cNvSpPr/>
          <p:nvPr/>
        </p:nvSpPr>
        <p:spPr>
          <a:xfrm>
            <a:off x="4456476" y="150176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0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888</Words>
  <Application>Microsoft Office PowerPoint</Application>
  <PresentationFormat>와이드스크린</PresentationFormat>
  <Paragraphs>87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게임 시작 UI (사용자 입력 받기)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게임 종료 UI (사용자 입력 받기)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김찬중</dc:creator>
  <cp:lastModifiedBy>김찬중</cp:lastModifiedBy>
  <cp:revision>12</cp:revision>
  <dcterms:created xsi:type="dcterms:W3CDTF">2025-04-29T03:38:09Z</dcterms:created>
  <dcterms:modified xsi:type="dcterms:W3CDTF">2025-04-29T13:43:11Z</dcterms:modified>
</cp:coreProperties>
</file>