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73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95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04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47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4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24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69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21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0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21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7616CA0-919D-4A49-9C8A-62FDFB3A5183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9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98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slide" Target="slide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ADF14-6BAC-4EF2-9BE7-0A0311EAE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Подсчет площади многоугольника</a:t>
            </a:r>
            <a:br>
              <a:rPr lang="ru-RU" sz="3200" dirty="0"/>
            </a:br>
            <a:r>
              <a:rPr lang="ru-RU" sz="3200" dirty="0"/>
              <a:t>(не обязательно выпуклого)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69674A-1304-4709-AA55-B799964C4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Презентация проекта по информатике</a:t>
            </a:r>
          </a:p>
          <a:p>
            <a:r>
              <a:rPr lang="ru-RU" dirty="0"/>
              <a:t>Автор</a:t>
            </a:r>
            <a:r>
              <a:rPr lang="en-US" dirty="0"/>
              <a:t>: </a:t>
            </a:r>
            <a:r>
              <a:rPr lang="ru-RU" dirty="0"/>
              <a:t>Бей Святослав 10-3</a:t>
            </a:r>
          </a:p>
        </p:txBody>
      </p:sp>
    </p:spTree>
    <p:extLst>
      <p:ext uri="{BB962C8B-B14F-4D97-AF65-F5344CB8AC3E}">
        <p14:creationId xmlns:p14="http://schemas.microsoft.com/office/powerpoint/2010/main" val="262051003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C7299-2176-495A-8E7D-0F8F6146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Визуализация метода решения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6D18577-3EF4-4E35-BB5F-56F0250DE0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1600" dirty="0"/>
                  <a:t>Для получения площади многоугольника сложим ориентированные площади всех треугольников и возьмем модуль этой величины(почему модуль? Смотри </a:t>
                </a:r>
                <a:r>
                  <a:rPr lang="ru-RU" sz="1600" dirty="0">
                    <a:hlinkClick r:id="rId2" action="ppaction://hlinksldjump"/>
                  </a:rPr>
                  <a:t>Математическая модель</a:t>
                </a:r>
                <a:r>
                  <a:rPr lang="ru-RU" sz="1600" dirty="0"/>
                  <a:t>)</a:t>
                </a:r>
                <a:r>
                  <a:rPr lang="en-US" sz="1600" dirty="0"/>
                  <a:t>: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0,5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3 </m:t>
                                </m:r>
                              </m:sub>
                            </m:sSub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3 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</m:sub>
                            </m:sSub>
                          </m:e>
                        </m:d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ru-RU" sz="1600" dirty="0"/>
                          <m:t> 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ru-RU" sz="1600" dirty="0"/>
                          <m:t> </m:t>
                        </m:r>
                        <m:d>
                          <m:d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+ </m:t>
                        </m:r>
                        <m:d>
                          <m:d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ru-RU" sz="16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6D18577-3EF4-4E35-BB5F-56F0250DE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D34602C-CACC-4979-98FB-36105F7602DC}"/>
              </a:ext>
            </a:extLst>
          </p:cNvPr>
          <p:cNvSpPr/>
          <p:nvPr/>
        </p:nvSpPr>
        <p:spPr>
          <a:xfrm>
            <a:off x="10497169" y="5628323"/>
            <a:ext cx="1415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4" action="ppaction://hlinksldjump"/>
              </a:rPr>
              <a:t>Содержание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983820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 descr="Изображение выглядит как внутренний, мебель&#10;&#10;Описание создано с высокой степенью достоверности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Объект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A0503C41-C0BF-4B6E-8935-B904F68C3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07589"/>
            <a:ext cx="8295215" cy="1452930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8990" y="5075836"/>
            <a:ext cx="6832499" cy="0"/>
          </a:xfrm>
          <a:prstGeom prst="line">
            <a:avLst/>
          </a:prstGeom>
          <a:ln>
            <a:solidFill>
              <a:srgbClr val="D085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D34602C-CACC-4979-98FB-36105F7602DC}"/>
              </a:ext>
            </a:extLst>
          </p:cNvPr>
          <p:cNvSpPr/>
          <p:nvPr/>
        </p:nvSpPr>
        <p:spPr>
          <a:xfrm>
            <a:off x="10497169" y="5628323"/>
            <a:ext cx="1415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4" action="ppaction://hlinksldjump"/>
              </a:rPr>
              <a:t>Содержание</a:t>
            </a: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C7299-2176-495A-8E7D-0F8F6146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8914" y="5145298"/>
            <a:ext cx="7001222" cy="17047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 err="1">
                <a:solidFill>
                  <a:srgbClr val="FFFFFE"/>
                </a:solidFill>
              </a:rPr>
              <a:t>Пример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работы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программы</a:t>
            </a:r>
            <a:endParaRPr lang="en-US" dirty="0">
              <a:solidFill>
                <a:srgbClr val="FFFFF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63CE26-C185-49B3-A34C-C45EBF1AFD06}"/>
              </a:ext>
            </a:extLst>
          </p:cNvPr>
          <p:cNvSpPr txBox="1"/>
          <p:nvPr/>
        </p:nvSpPr>
        <p:spPr>
          <a:xfrm>
            <a:off x="2885813" y="671119"/>
            <a:ext cx="6207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Входные данные</a:t>
            </a:r>
            <a:r>
              <a:rPr lang="en-US" dirty="0"/>
              <a:t>:                        </a:t>
            </a:r>
            <a:r>
              <a:rPr lang="ru-RU" dirty="0"/>
              <a:t>Выходные данные</a:t>
            </a:r>
            <a:r>
              <a:rPr lang="en-US" dirty="0"/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162 230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8112.0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98 307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31 261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17 189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77 218   </a:t>
            </a:r>
          </a:p>
        </p:txBody>
      </p:sp>
    </p:spTree>
    <p:extLst>
      <p:ext uri="{BB962C8B-B14F-4D97-AF65-F5344CB8AC3E}">
        <p14:creationId xmlns:p14="http://schemas.microsoft.com/office/powerpoint/2010/main" val="3085814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67E17-D0CF-4A56-BFF1-26FF1485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A6245E-E0BB-4379-96F7-2356209B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678287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9B8D8-E070-4AF2-ABDF-3D384EC9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решения задачи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773262-0967-491D-9279-A79072AF9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00B050"/>
                </a:solidFill>
                <a:hlinkClick r:id="rId2" action="ppaction://hlinksldjump"/>
              </a:rPr>
              <a:t>постановка задачи</a:t>
            </a:r>
            <a:endParaRPr lang="ru-RU" dirty="0">
              <a:solidFill>
                <a:srgbClr val="00B050"/>
              </a:solidFill>
            </a:endParaRPr>
          </a:p>
          <a:p>
            <a:r>
              <a:rPr lang="ru-RU" dirty="0">
                <a:hlinkClick r:id="rId3" action="ppaction://hlinksldjump"/>
              </a:rPr>
              <a:t>Входные и выходные данные</a:t>
            </a:r>
            <a:endParaRPr lang="ru-RU" dirty="0"/>
          </a:p>
          <a:p>
            <a:r>
              <a:rPr lang="ru-RU" dirty="0">
                <a:hlinkClick r:id="rId4" action="ppaction://hlinksldjump"/>
              </a:rPr>
              <a:t>Визуализация постановки задачи</a:t>
            </a:r>
            <a:endParaRPr lang="ru-RU" dirty="0"/>
          </a:p>
          <a:p>
            <a:r>
              <a:rPr lang="ru-RU" dirty="0">
                <a:hlinkClick r:id="rId5" action="ppaction://hlinksldjump"/>
              </a:rPr>
              <a:t>Математическая модель</a:t>
            </a:r>
            <a:endParaRPr lang="ru-RU" dirty="0"/>
          </a:p>
          <a:p>
            <a:r>
              <a:rPr lang="ru-RU" dirty="0">
                <a:hlinkClick r:id="rId6" action="ppaction://hlinksldjump"/>
              </a:rPr>
              <a:t>Визуализация структуры данных</a:t>
            </a:r>
            <a:endParaRPr lang="ru-RU" dirty="0"/>
          </a:p>
          <a:p>
            <a:r>
              <a:rPr lang="ru-RU" dirty="0">
                <a:hlinkClick r:id="rId7" action="ppaction://hlinksldjump"/>
              </a:rPr>
              <a:t>Визуализация метода решения</a:t>
            </a:r>
            <a:endParaRPr lang="ru-RU" dirty="0"/>
          </a:p>
          <a:p>
            <a:r>
              <a:rPr lang="ru-RU" dirty="0">
                <a:hlinkClick r:id="rId8" action="ppaction://hlinksldjump"/>
              </a:rPr>
              <a:t>Пример работы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3790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F8F6F4-FF4C-42A9-BE45-25F635DC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2D1A20-B799-4589-8275-6BE338E69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740421" cy="4015952"/>
          </a:xfrm>
        </p:spPr>
        <p:txBody>
          <a:bodyPr>
            <a:normAutofit fontScale="92500"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Многоугольник (не обязательно выпуклый) задан на плоскости перечислением координат вершин в порядке обхода его границы. Определить площадь многоугольника</a:t>
            </a:r>
            <a:r>
              <a:rPr lang="ru-RU" sz="3600" dirty="0"/>
              <a:t>.  </a:t>
            </a:r>
          </a:p>
          <a:p>
            <a:endParaRPr lang="ru-RU" sz="3600" dirty="0"/>
          </a:p>
          <a:p>
            <a:pPr marL="0" indent="0">
              <a:buNone/>
            </a:pPr>
            <a:r>
              <a:rPr lang="ru-RU" sz="3600" dirty="0"/>
              <a:t>                                                                   </a:t>
            </a:r>
            <a:r>
              <a:rPr lang="ru-RU" sz="3600" dirty="0">
                <a:hlinkClick r:id="rId2" action="ppaction://hlinksldjump"/>
              </a:rPr>
              <a:t>Содержание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637869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577BE9-F1E3-4F5B-BD8A-2912BB6C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и 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343378-13FD-476F-A962-28F39020D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519511" cy="40159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</a:t>
            </a:r>
            <a:r>
              <a:rPr lang="ru-RU" dirty="0"/>
              <a:t>Входные данные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А)Количество вершин многоугольника.</a:t>
            </a:r>
          </a:p>
          <a:p>
            <a:pPr marL="0" indent="0">
              <a:buNone/>
            </a:pPr>
            <a:r>
              <a:rPr lang="ru-RU" dirty="0"/>
              <a:t>   Б)Координаты вершин многоугольника</a:t>
            </a:r>
            <a:r>
              <a:rPr lang="en-US" dirty="0"/>
              <a:t>,</a:t>
            </a:r>
            <a:r>
              <a:rPr lang="ru-RU" dirty="0"/>
              <a:t> заданные в порядке их обхода.</a:t>
            </a:r>
          </a:p>
          <a:p>
            <a:pPr marL="0" indent="0">
              <a:buNone/>
            </a:pPr>
            <a:r>
              <a:rPr lang="ru-RU" dirty="0"/>
              <a:t>2)Выходные данные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Площадь многоугольника.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                                                                                                                      </a:t>
            </a:r>
            <a:r>
              <a:rPr lang="ru-RU" dirty="0">
                <a:hlinkClick r:id="rId2" action="ppaction://hlinksldjump"/>
              </a:rPr>
              <a:t>Содержание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62780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80E27-B2F7-4473-887C-5EE1CC5E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постановки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AA2516-8CC5-4B13-8103-77ABE1A87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853754"/>
            <a:ext cx="3912404" cy="42030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200" dirty="0"/>
              <a:t>Имеется</a:t>
            </a:r>
            <a:r>
              <a:rPr lang="en-US" sz="1200" dirty="0"/>
              <a:t>:</a:t>
            </a:r>
            <a:r>
              <a:rPr lang="ru-RU" sz="1200" dirty="0"/>
              <a:t> </a:t>
            </a:r>
            <a:endParaRPr lang="en-US" sz="1200" dirty="0"/>
          </a:p>
          <a:p>
            <a:pPr marL="0" indent="0">
              <a:buNone/>
            </a:pPr>
            <a:r>
              <a:rPr lang="ru-RU" sz="1200" dirty="0"/>
              <a:t>Заданный на плоскости многоугольник. Нарисуем его</a:t>
            </a:r>
            <a:r>
              <a:rPr lang="en-US" sz="1200" dirty="0"/>
              <a:t>(</a:t>
            </a:r>
            <a:r>
              <a:rPr lang="ru-RU" sz="1200" dirty="0"/>
              <a:t>рисунок слева). </a:t>
            </a:r>
            <a:endParaRPr lang="en-US" sz="1200" dirty="0"/>
          </a:p>
          <a:p>
            <a:pPr marL="0" indent="0">
              <a:buNone/>
            </a:pPr>
            <a:r>
              <a:rPr lang="ru-RU" sz="1200" dirty="0"/>
              <a:t>Требуется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ru-RU" sz="1200" dirty="0"/>
              <a:t>Найти площадь </a:t>
            </a:r>
            <a:r>
              <a:rPr lang="ru-RU" sz="1200" dirty="0" err="1"/>
              <a:t>могоугольника</a:t>
            </a:r>
            <a:r>
              <a:rPr lang="ru-RU" sz="1200" dirty="0"/>
              <a:t> и вывести ее на экран.</a:t>
            </a:r>
          </a:p>
          <a:p>
            <a:pPr marL="0" indent="0">
              <a:buNone/>
            </a:pPr>
            <a:r>
              <a:rPr lang="ru-RU" sz="1200" dirty="0"/>
              <a:t>Рисую радиус векторы, необходимые для визуализации решения и подписываю </a:t>
            </a:r>
            <a:r>
              <a:rPr lang="ru-RU" sz="1200" dirty="0" err="1"/>
              <a:t>номерацию</a:t>
            </a:r>
            <a:r>
              <a:rPr lang="ru-RU" sz="1200" dirty="0"/>
              <a:t> вершин и </a:t>
            </a:r>
            <a:r>
              <a:rPr lang="ru-RU" sz="1200" dirty="0" err="1"/>
              <a:t>и</a:t>
            </a:r>
            <a:r>
              <a:rPr lang="ru-RU" sz="1200" dirty="0"/>
              <a:t> координаты.(рисунок справа)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                                                                                                                                                 </a:t>
            </a:r>
            <a:r>
              <a:rPr lang="ru-RU" sz="1600" dirty="0">
                <a:hlinkClick r:id="rId2" action="ppaction://hlinksldjump"/>
              </a:rPr>
              <a:t>Содержание</a:t>
            </a: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2A64EF-C407-41AB-9B04-0EAC8E587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983" y="2066066"/>
            <a:ext cx="3034440" cy="303444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FAD44ED-85BF-4993-8D4A-31B5858D0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220" y="2066066"/>
            <a:ext cx="3034440" cy="30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24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9805F-1F15-4262-B392-7F6FD1B67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64" y="737407"/>
            <a:ext cx="9603275" cy="1049235"/>
          </a:xfrm>
        </p:spPr>
        <p:txBody>
          <a:bodyPr/>
          <a:lstStyle/>
          <a:p>
            <a:r>
              <a:rPr lang="ru-RU" dirty="0"/>
              <a:t>Математическая модель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4F29DC0-4FB8-4C2C-9586-CC0EF77DF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3565" y="2024122"/>
                <a:ext cx="8766212" cy="3319666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ru-RU" dirty="0"/>
                  <a:t>Для решения этой задачи нам понадобится понятие ориентированной площади треугольника, взятое из геометрии.</a:t>
                </a:r>
              </a:p>
              <a:p>
                <a:pPr marL="0" indent="0">
                  <a:buNone/>
                </a:pPr>
                <a:r>
                  <a:rPr lang="ru-RU" dirty="0"/>
                  <a:t>Ориентированной площадью треугольника ABC называется величина (ABC), равная его площади, взятой со знаком плюс, если обход треугольника в порядке A–B–C–A совершается </a:t>
                </a:r>
                <a:r>
                  <a:rPr lang="en-US" dirty="0"/>
                  <a:t>x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Если координаты точек A и B равны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a</a:t>
                </a:r>
                <a:r>
                  <a:rPr lang="ru-RU" baseline="-25000" dirty="0"/>
                  <a:t>,</a:t>
                </a:r>
                <a:r>
                  <a:rPr lang="ru-RU" dirty="0"/>
                  <a:t>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a</a:t>
                </a:r>
                <a:r>
                  <a:rPr lang="ru-RU" baseline="-25000" dirty="0"/>
                  <a:t>,</a:t>
                </a:r>
                <a:r>
                  <a:rPr lang="ru-RU" dirty="0"/>
                  <a:t>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b</a:t>
                </a:r>
                <a:r>
                  <a:rPr lang="ru-RU" baseline="-25000" dirty="0"/>
                  <a:t>,</a:t>
                </a:r>
                <a:r>
                  <a:rPr lang="ru-RU" dirty="0"/>
                  <a:t>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b</a:t>
                </a:r>
                <a:r>
                  <a:rPr lang="ru-RU" baseline="-25000" dirty="0"/>
                  <a:t>,  </a:t>
                </a:r>
                <a:r>
                  <a:rPr lang="ru-RU" dirty="0"/>
                  <a:t>то ориентированная площадь треугольника OAB(O - начало координат) равна: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𝑂𝐴𝐵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(находится через векторное произведение)</a:t>
                </a:r>
              </a:p>
              <a:p>
                <a:pPr marL="0" indent="0">
                  <a:buNone/>
                </a:pPr>
                <a:r>
                  <a:rPr lang="ru-RU" dirty="0"/>
                  <a:t>Причем площадь будет положительна, так как вершины ориентированы положительно.</a:t>
                </a:r>
              </a:p>
              <a:p>
                <a:pPr marL="0" indent="0">
                  <a:buNone/>
                </a:pPr>
                <a:r>
                  <a:rPr lang="ru-RU" dirty="0"/>
                  <a:t>Аналогично мы можем найти площадь многоугольника, разбив его на треугольники. Итоговая формула будет иметь вид: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0,5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+...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:r>
                  <a:rPr lang="en-US" dirty="0"/>
                  <a:t>x</a:t>
                </a:r>
                <a:r>
                  <a:rPr lang="en-US" baseline="-25000" dirty="0"/>
                  <a:t>i</a:t>
                </a:r>
                <a:r>
                  <a:rPr lang="ru-RU" baseline="-25000" dirty="0"/>
                  <a:t>,</a:t>
                </a:r>
                <a:r>
                  <a:rPr lang="ru-RU" dirty="0"/>
                  <a:t>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i</a:t>
                </a:r>
                <a:r>
                  <a:rPr lang="en-US" baseline="-25000" dirty="0"/>
                  <a:t> </a:t>
                </a:r>
                <a:r>
                  <a:rPr lang="ru-RU" dirty="0"/>
                  <a:t> - координаты точки </a:t>
                </a:r>
                <a:r>
                  <a:rPr lang="en-US" dirty="0"/>
                  <a:t>A</a:t>
                </a:r>
                <a:r>
                  <a:rPr lang="en-US" baseline="-25000" dirty="0"/>
                  <a:t>i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Модуль этой величины равен "обычной" площади многоугольника.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4F29DC0-4FB8-4C2C-9586-CC0EF77DF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565" y="2024122"/>
                <a:ext cx="8766212" cy="3319666"/>
              </a:xfrm>
              <a:blipFill>
                <a:blip r:embed="rId2"/>
                <a:stretch>
                  <a:fillRect t="-1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 descr="C:\Users\Слава\AppData\Local\Microsoft\Windows\INetCache\Content.Word\orient.square.gif">
            <a:extLst>
              <a:ext uri="{FF2B5EF4-FFF2-40B4-BE49-F238E27FC236}">
                <a16:creationId xmlns:a16="http://schemas.microsoft.com/office/drawing/2014/main" id="{096514C9-A761-4099-A953-473C745F481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408" y="2371417"/>
            <a:ext cx="2725576" cy="14219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DFFC41-0124-4752-BA82-FC89D8AB0C8E}"/>
              </a:ext>
            </a:extLst>
          </p:cNvPr>
          <p:cNvSpPr txBox="1"/>
          <p:nvPr/>
        </p:nvSpPr>
        <p:spPr>
          <a:xfrm>
            <a:off x="8760408" y="1786642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Рис.1 Ориентированная площадь </a:t>
            </a:r>
          </a:p>
          <a:p>
            <a:r>
              <a:rPr lang="ru-RU" sz="1600" dirty="0"/>
              <a:t>треугольника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420E4-1E49-4A27-818A-EB33C64873DE}"/>
              </a:ext>
            </a:extLst>
          </p:cNvPr>
          <p:cNvSpPr txBox="1"/>
          <p:nvPr/>
        </p:nvSpPr>
        <p:spPr>
          <a:xfrm>
            <a:off x="5733391" y="4279806"/>
            <a:ext cx="297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Рис.2 Векторное произведение.</a:t>
            </a:r>
          </a:p>
        </p:txBody>
      </p:sp>
      <p:pic>
        <p:nvPicPr>
          <p:cNvPr id="8" name="Рисунок 7" descr="C:\Users\Слава\AppData\Local\Microsoft\Windows\INetCache\Content.Word\vectors.png">
            <a:extLst>
              <a:ext uri="{FF2B5EF4-FFF2-40B4-BE49-F238E27FC236}">
                <a16:creationId xmlns:a16="http://schemas.microsoft.com/office/drawing/2014/main" id="{CAEEF824-5EE1-45F8-8B48-045DB677895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391" y="4686563"/>
            <a:ext cx="190500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0C7B6E-7BB5-495F-984F-33D48CBB4AB5}"/>
              </a:ext>
            </a:extLst>
          </p:cNvPr>
          <p:cNvSpPr txBox="1"/>
          <p:nvPr/>
        </p:nvSpPr>
        <p:spPr>
          <a:xfrm>
            <a:off x="8760408" y="3983800"/>
            <a:ext cx="2244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Рис.3 Многоугольник с </a:t>
            </a:r>
          </a:p>
          <a:p>
            <a:r>
              <a:rPr lang="ru-RU" sz="1600" dirty="0"/>
              <a:t>Радиус-векторами</a:t>
            </a:r>
          </a:p>
        </p:txBody>
      </p:sp>
      <p:pic>
        <p:nvPicPr>
          <p:cNvPr id="12" name="Рисунок 11" descr="C:\Users\Слава\AppData\Local\Microsoft\Windows\INetCache\Content.Word\polygon.png">
            <a:extLst>
              <a:ext uri="{FF2B5EF4-FFF2-40B4-BE49-F238E27FC236}">
                <a16:creationId xmlns:a16="http://schemas.microsoft.com/office/drawing/2014/main" id="{8C78BBF7-B1B6-42B1-A6E0-6ED35166DB4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408" y="4589783"/>
            <a:ext cx="1621945" cy="154236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4318904-491E-44F3-93F7-C14411CAD199}"/>
              </a:ext>
            </a:extLst>
          </p:cNvPr>
          <p:cNvSpPr/>
          <p:nvPr/>
        </p:nvSpPr>
        <p:spPr>
          <a:xfrm>
            <a:off x="10517619" y="5631681"/>
            <a:ext cx="1415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6" action="ppaction://hlinksldjump"/>
              </a:rPr>
              <a:t>Содержание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49708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0" name="Picture 19" descr="Изображение выглядит как внутренний, мебель&#10;&#10;Описание создано с высокой степенью достоверности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5" name="Rectangle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Объект 6" descr="Изображение выглядит как текст&#10;&#10;Описание создано с очень высокой степенью достоверности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615" y="1116345"/>
            <a:ext cx="3866172" cy="3866172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B3006C1-D249-4C2D-9065-3358209D2921}"/>
              </a:ext>
            </a:extLst>
          </p:cNvPr>
          <p:cNvSpPr/>
          <p:nvPr/>
        </p:nvSpPr>
        <p:spPr>
          <a:xfrm>
            <a:off x="10606227" y="5628323"/>
            <a:ext cx="1415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4" action="ppaction://hlinksldjump"/>
              </a:rPr>
              <a:t>Содержание</a:t>
            </a: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D2916-E735-4341-ABD2-83317A2E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700"/>
              <a:t>Визуализация структуры данных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ru-RU" sz="1600" dirty="0"/>
              <a:t>Массив </a:t>
            </a:r>
            <a:r>
              <a:rPr lang="en-US" sz="1600" dirty="0" err="1"/>
              <a:t>ArrayList</a:t>
            </a:r>
            <a:r>
              <a:rPr lang="en-US" sz="1600" dirty="0"/>
              <a:t>&lt;</a:t>
            </a:r>
            <a:r>
              <a:rPr lang="en-US" sz="1600" dirty="0" err="1"/>
              <a:t>panelPoint</a:t>
            </a:r>
            <a:r>
              <a:rPr lang="en-US" sz="1600" dirty="0"/>
              <a:t>&gt;</a:t>
            </a:r>
            <a:r>
              <a:rPr lang="en-US" sz="1600" dirty="0" err="1"/>
              <a:t>panelPoints</a:t>
            </a:r>
            <a:r>
              <a:rPr lang="en-US" sz="1600" dirty="0"/>
              <a:t> </a:t>
            </a:r>
            <a:r>
              <a:rPr lang="ru-RU" sz="1600" dirty="0"/>
              <a:t>нужен для ввода координат вершин многоугольника, из него мы получаем данные для последующих вычислений(массив </a:t>
            </a:r>
            <a:r>
              <a:rPr lang="en-US" sz="1600" dirty="0" err="1"/>
              <a:t>tArr</a:t>
            </a:r>
            <a:r>
              <a:rPr lang="en-US" sz="1600" dirty="0"/>
              <a:t>[])</a:t>
            </a:r>
            <a:r>
              <a:rPr lang="ru-RU" sz="1600" dirty="0"/>
              <a:t> и отрисовки решения</a:t>
            </a:r>
            <a:r>
              <a:rPr lang="en-US" sz="1600" dirty="0"/>
              <a:t>(</a:t>
            </a:r>
            <a:r>
              <a:rPr lang="ru-RU" sz="1600" dirty="0"/>
              <a:t>массив </a:t>
            </a:r>
            <a:r>
              <a:rPr lang="en-US" sz="1600" dirty="0" err="1"/>
              <a:t>ArrayList</a:t>
            </a:r>
            <a:r>
              <a:rPr lang="en-US" sz="1600" dirty="0"/>
              <a:t>&lt;Vector&gt;vectors). </a:t>
            </a:r>
          </a:p>
        </p:txBody>
      </p:sp>
    </p:spTree>
    <p:extLst>
      <p:ext uri="{BB962C8B-B14F-4D97-AF65-F5344CB8AC3E}">
        <p14:creationId xmlns:p14="http://schemas.microsoft.com/office/powerpoint/2010/main" val="4101038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0" name="Picture 19" descr="Изображение выглядит как внутренний, мебель&#10;&#10;Описание создано с высокой степенью достоверности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5" name="Rectangle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Объект 6" descr="Изображение выглядит как текст&#10;&#10;Описание создано с очень высокой степенью достоверности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615" y="1116345"/>
            <a:ext cx="3866172" cy="3866172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B3006C1-D249-4C2D-9065-3358209D2921}"/>
              </a:ext>
            </a:extLst>
          </p:cNvPr>
          <p:cNvSpPr/>
          <p:nvPr/>
        </p:nvSpPr>
        <p:spPr>
          <a:xfrm>
            <a:off x="10606227" y="5628323"/>
            <a:ext cx="1415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4" action="ppaction://hlinksldjump"/>
              </a:rPr>
              <a:t>Содержание</a:t>
            </a: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D2916-E735-4341-ABD2-83317A2E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700"/>
              <a:t>Визуализация структуры данных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184DAF6A-52ED-4A6A-A7D4-F9FFFC5DD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Построение массива </a:t>
            </a:r>
            <a:r>
              <a:rPr lang="en-US" dirty="0"/>
              <a:t>vectors </a:t>
            </a:r>
            <a:r>
              <a:rPr lang="ru-RU" dirty="0"/>
              <a:t>и </a:t>
            </a:r>
          </a:p>
          <a:p>
            <a:pPr marL="0" indent="0">
              <a:buNone/>
            </a:pPr>
            <a:r>
              <a:rPr lang="ru-RU" dirty="0"/>
              <a:t> аналогично ему массива </a:t>
            </a:r>
          </a:p>
          <a:p>
            <a:pPr marL="0" indent="0">
              <a:buNone/>
            </a:pPr>
            <a:r>
              <a:rPr lang="en-US" dirty="0" err="1"/>
              <a:t>ArrayList</a:t>
            </a:r>
            <a:r>
              <a:rPr lang="en-US" dirty="0"/>
              <a:t>&lt;</a:t>
            </a:r>
            <a:r>
              <a:rPr lang="en-US" dirty="0" err="1"/>
              <a:t>JTextArea</a:t>
            </a:r>
            <a:r>
              <a:rPr lang="en-US" dirty="0"/>
              <a:t>&gt;</a:t>
            </a:r>
            <a:r>
              <a:rPr lang="en-US" dirty="0" err="1"/>
              <a:t>jTextAreas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1747955"/>
      </p:ext>
    </p:ext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1" name="Picture 4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4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46" name="Rectangle 4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8" y="977099"/>
            <a:ext cx="5123274" cy="4138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35237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 descr="Изображение выглядит как текст, карт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FE7255C2-B75D-428B-8E9E-17F242672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806" y="1884564"/>
            <a:ext cx="2328670" cy="2328670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карт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5E9B661D-BBF2-4B5A-8ADA-7AC885951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1" y="1884565"/>
            <a:ext cx="2328669" cy="232866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16CB28E-0138-4A7C-9BF0-2A64C67855A1}"/>
              </a:ext>
            </a:extLst>
          </p:cNvPr>
          <p:cNvSpPr/>
          <p:nvPr/>
        </p:nvSpPr>
        <p:spPr>
          <a:xfrm>
            <a:off x="10480391" y="5628323"/>
            <a:ext cx="1415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5" action="ppaction://hlinksldjump"/>
              </a:rPr>
              <a:t>Содержание</a:t>
            </a: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E2CA6-2825-429B-A9FA-B18419ACA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3525184" cy="1049235"/>
          </a:xfrm>
        </p:spPr>
        <p:txBody>
          <a:bodyPr>
            <a:normAutofit/>
          </a:bodyPr>
          <a:lstStyle/>
          <a:p>
            <a:r>
              <a:rPr lang="ru-RU" dirty="0"/>
              <a:t>Визуализация метода решения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44CAF89-CB8D-4B93-9E3B-E9550DDFC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3858375" cy="3899876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sz="1200" dirty="0"/>
                  <a:t>Имеется многоугольник с заданными координатами вершин. </a:t>
                </a:r>
              </a:p>
              <a:p>
                <a:r>
                  <a:rPr lang="ru-RU" sz="1200" dirty="0"/>
                  <a:t>Проводим в каждую из вершин радиус-вектор из начала координат и считаем ориентированную площадь образовавшихся треугольников в порядке обхода границы многоугольника.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ru-RU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ru-RU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ru-RU" sz="1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ru-RU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endParaRPr lang="ru-RU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ru-RU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ru-RU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ru-RU" sz="1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ru-RU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endParaRPr lang="ru-RU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ru-RU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ru-RU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ru-RU" sz="1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ru-RU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endParaRPr lang="ru-RU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ru-RU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ru-RU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ru-RU" sz="1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ru-RU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endParaRPr lang="ru-RU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ru-RU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ru-RU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ru-RU" sz="1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ru-RU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endParaRPr lang="ru-RU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ru-RU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ru-RU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ru-RU" sz="1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ru-RU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endParaRPr lang="ru-RU" sz="12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44CAF89-CB8D-4B93-9E3B-E9550DDFC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3858375" cy="3899876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2861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219</TotalTime>
  <Words>484</Words>
  <Application>Microsoft Office PowerPoint</Application>
  <PresentationFormat>Широкоэкранный</PresentationFormat>
  <Paragraphs>82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Gill Sans MT</vt:lpstr>
      <vt:lpstr>Times New Roman</vt:lpstr>
      <vt:lpstr>Галерея</vt:lpstr>
      <vt:lpstr>Подсчет площади многоугольника (не обязательно выпуклого)</vt:lpstr>
      <vt:lpstr>Этапы решения задачи:</vt:lpstr>
      <vt:lpstr>ПОСТАНОВКА ЗАДАЧИ</vt:lpstr>
      <vt:lpstr>Входные и выходные данные</vt:lpstr>
      <vt:lpstr>Визуализация постановки задачи</vt:lpstr>
      <vt:lpstr>Математическая модель</vt:lpstr>
      <vt:lpstr>Визуализация структуры данных</vt:lpstr>
      <vt:lpstr>Визуализация структуры данных</vt:lpstr>
      <vt:lpstr>Визуализация метода решения</vt:lpstr>
      <vt:lpstr>Визуализация метода решения</vt:lpstr>
      <vt:lpstr>Пример работы программы</vt:lpstr>
      <vt:lpstr>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Подсчет площади многоугольника (не обязательно выпуклого)</dc:title>
  <dc:creator>Слава</dc:creator>
  <cp:lastModifiedBy>Слава</cp:lastModifiedBy>
  <cp:revision>19</cp:revision>
  <dcterms:created xsi:type="dcterms:W3CDTF">2017-05-07T20:13:25Z</dcterms:created>
  <dcterms:modified xsi:type="dcterms:W3CDTF">2017-05-09T15:03:14Z</dcterms:modified>
</cp:coreProperties>
</file>