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93527" r:id="rId11"/>
    <p:sldMasterId id="2147493530" r:id="rId12"/>
    <p:sldMasterId id="2147493533" r:id="rId13"/>
    <p:sldMasterId id="2147493535" r:id="rId14"/>
    <p:sldMasterId id="2147493537" r:id="rId15"/>
  </p:sldMasterIdLst>
  <p:notesMasterIdLst>
    <p:notesMasterId r:id="rId29"/>
  </p:notesMasterIdLst>
  <p:handoutMasterIdLst>
    <p:handoutMasterId r:id="rId30"/>
  </p:handoutMasterIdLst>
  <p:sldIdLst>
    <p:sldId id="470" r:id="rId16"/>
    <p:sldId id="261" r:id="rId17"/>
    <p:sldId id="471" r:id="rId18"/>
    <p:sldId id="478" r:id="rId19"/>
    <p:sldId id="479" r:id="rId20"/>
    <p:sldId id="481" r:id="rId21"/>
    <p:sldId id="480" r:id="rId22"/>
    <p:sldId id="482" r:id="rId23"/>
    <p:sldId id="483" r:id="rId24"/>
    <p:sldId id="484" r:id="rId25"/>
    <p:sldId id="485" r:id="rId26"/>
    <p:sldId id="487" r:id="rId27"/>
    <p:sldId id="486" r:id="rId28"/>
  </p:sldIdLst>
  <p:sldSz cx="9601200" cy="7315200"/>
  <p:notesSz cx="7010400" cy="9372600"/>
  <p:custDataLst>
    <p:custData r:id="rId1"/>
    <p:custData r:id="rId6"/>
    <p:custData r:id="rId9"/>
    <p:custData r:id="rId8"/>
    <p:custData r:id="rId7"/>
    <p:custData r:id="rId10"/>
    <p:custData r:id="rId4"/>
  </p:custDataLst>
  <p:defaultTextStyle>
    <a:defPPr>
      <a:defRPr lang="en-US"/>
    </a:defPPr>
    <a:lvl1pPr marL="0" algn="l" defTabSz="483306" rtl="0" eaLnBrk="1" latinLnBrk="0" hangingPunct="1">
      <a:defRPr sz="1900" kern="1200">
        <a:solidFill>
          <a:schemeClr val="tx1"/>
        </a:solidFill>
        <a:latin typeface="+mn-lt"/>
        <a:ea typeface="+mn-ea"/>
        <a:cs typeface="+mn-cs"/>
      </a:defRPr>
    </a:lvl1pPr>
    <a:lvl2pPr marL="483306" algn="l" defTabSz="483306" rtl="0" eaLnBrk="1" latinLnBrk="0" hangingPunct="1">
      <a:defRPr sz="1900" kern="1200">
        <a:solidFill>
          <a:schemeClr val="tx1"/>
        </a:solidFill>
        <a:latin typeface="+mn-lt"/>
        <a:ea typeface="+mn-ea"/>
        <a:cs typeface="+mn-cs"/>
      </a:defRPr>
    </a:lvl2pPr>
    <a:lvl3pPr marL="966612" algn="l" defTabSz="483306" rtl="0" eaLnBrk="1" latinLnBrk="0" hangingPunct="1">
      <a:defRPr sz="1900" kern="1200">
        <a:solidFill>
          <a:schemeClr val="tx1"/>
        </a:solidFill>
        <a:latin typeface="+mn-lt"/>
        <a:ea typeface="+mn-ea"/>
        <a:cs typeface="+mn-cs"/>
      </a:defRPr>
    </a:lvl3pPr>
    <a:lvl4pPr marL="1449918" algn="l" defTabSz="483306" rtl="0" eaLnBrk="1" latinLnBrk="0" hangingPunct="1">
      <a:defRPr sz="1900" kern="1200">
        <a:solidFill>
          <a:schemeClr val="tx1"/>
        </a:solidFill>
        <a:latin typeface="+mn-lt"/>
        <a:ea typeface="+mn-ea"/>
        <a:cs typeface="+mn-cs"/>
      </a:defRPr>
    </a:lvl4pPr>
    <a:lvl5pPr marL="1933224" algn="l" defTabSz="483306" rtl="0" eaLnBrk="1" latinLnBrk="0" hangingPunct="1">
      <a:defRPr sz="1900" kern="1200">
        <a:solidFill>
          <a:schemeClr val="tx1"/>
        </a:solidFill>
        <a:latin typeface="+mn-lt"/>
        <a:ea typeface="+mn-ea"/>
        <a:cs typeface="+mn-cs"/>
      </a:defRPr>
    </a:lvl5pPr>
    <a:lvl6pPr marL="2416531" algn="l" defTabSz="483306" rtl="0" eaLnBrk="1" latinLnBrk="0" hangingPunct="1">
      <a:defRPr sz="1900" kern="1200">
        <a:solidFill>
          <a:schemeClr val="tx1"/>
        </a:solidFill>
        <a:latin typeface="+mn-lt"/>
        <a:ea typeface="+mn-ea"/>
        <a:cs typeface="+mn-cs"/>
      </a:defRPr>
    </a:lvl6pPr>
    <a:lvl7pPr marL="2899837" algn="l" defTabSz="483306" rtl="0" eaLnBrk="1" latinLnBrk="0" hangingPunct="1">
      <a:defRPr sz="1900" kern="1200">
        <a:solidFill>
          <a:schemeClr val="tx1"/>
        </a:solidFill>
        <a:latin typeface="+mn-lt"/>
        <a:ea typeface="+mn-ea"/>
        <a:cs typeface="+mn-cs"/>
      </a:defRPr>
    </a:lvl7pPr>
    <a:lvl8pPr marL="3383143" algn="l" defTabSz="483306" rtl="0" eaLnBrk="1" latinLnBrk="0" hangingPunct="1">
      <a:defRPr sz="1900" kern="1200">
        <a:solidFill>
          <a:schemeClr val="tx1"/>
        </a:solidFill>
        <a:latin typeface="+mn-lt"/>
        <a:ea typeface="+mn-ea"/>
        <a:cs typeface="+mn-cs"/>
      </a:defRPr>
    </a:lvl8pPr>
    <a:lvl9pPr marL="3866449" algn="l" defTabSz="48330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282">
          <p15:clr>
            <a:srgbClr val="A4A3A4"/>
          </p15:clr>
        </p15:guide>
        <p15:guide id="3" pos="5760" userDrawn="1">
          <p15:clr>
            <a:srgbClr val="A4A3A4"/>
          </p15:clr>
        </p15:guide>
        <p15:guide id="4" pos="30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A63"/>
    <a:srgbClr val="5D9BB4"/>
    <a:srgbClr val="8D934D"/>
    <a:srgbClr val="000000"/>
    <a:srgbClr val="808080"/>
    <a:srgbClr val="18A6CF"/>
    <a:srgbClr val="73988D"/>
    <a:srgbClr val="6E6E6E"/>
    <a:srgbClr val="2F635C"/>
    <a:srgbClr val="4C89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0275" autoAdjust="0"/>
    <p:restoredTop sz="99650" autoAdjust="0"/>
  </p:normalViewPr>
  <p:slideViewPr>
    <p:cSldViewPr snapToGrid="0">
      <p:cViewPr varScale="1">
        <p:scale>
          <a:sx n="69" d="100"/>
          <a:sy n="69" d="100"/>
        </p:scale>
        <p:origin x="1758" y="60"/>
      </p:cViewPr>
      <p:guideLst>
        <p:guide orient="horz" pos="864"/>
        <p:guide pos="282"/>
        <p:guide pos="5760"/>
        <p:guide pos="3026"/>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3.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Master" Target="slideMasters/slideMaster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5.xml"/><Relationship Id="rId23" Type="http://schemas.openxmlformats.org/officeDocument/2006/relationships/slide" Target="slides/slide8.xml"/><Relationship Id="rId28" Type="http://schemas.openxmlformats.org/officeDocument/2006/relationships/slide" Target="slides/slide13.xml"/><Relationship Id="rId10" Type="http://schemas.openxmlformats.org/officeDocument/2006/relationships/customXml" Target="../customXml/item10.xml"/><Relationship Id="rId19" Type="http://schemas.openxmlformats.org/officeDocument/2006/relationships/slide" Target="slides/slide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8630"/>
          </a:xfrm>
          <a:prstGeom prst="rect">
            <a:avLst/>
          </a:prstGeom>
        </p:spPr>
        <p:txBody>
          <a:bodyPr vert="horz" lIns="92435" tIns="46217" rIns="92435" bIns="46217" rtlCol="0"/>
          <a:lstStyle>
            <a:lvl1pPr algn="l">
              <a:defRPr sz="1200"/>
            </a:lvl1pPr>
          </a:lstStyle>
          <a:p>
            <a:endParaRPr lang="en-US" dirty="0"/>
          </a:p>
        </p:txBody>
      </p:sp>
      <p:sp>
        <p:nvSpPr>
          <p:cNvPr id="3" name="Date Placeholder 2"/>
          <p:cNvSpPr>
            <a:spLocks noGrp="1"/>
          </p:cNvSpPr>
          <p:nvPr>
            <p:ph type="dt" sz="quarter" idx="1"/>
          </p:nvPr>
        </p:nvSpPr>
        <p:spPr>
          <a:xfrm>
            <a:off x="3970941" y="0"/>
            <a:ext cx="3037840" cy="468630"/>
          </a:xfrm>
          <a:prstGeom prst="rect">
            <a:avLst/>
          </a:prstGeom>
        </p:spPr>
        <p:txBody>
          <a:bodyPr vert="horz" lIns="92435" tIns="46217" rIns="92435" bIns="46217" rtlCol="0"/>
          <a:lstStyle>
            <a:lvl1pPr algn="r">
              <a:defRPr sz="1200"/>
            </a:lvl1pPr>
          </a:lstStyle>
          <a:p>
            <a:fld id="{0F33DB9E-5A8C-B142-A278-8AB017F2A33A}" type="datetimeFigureOut">
              <a:rPr lang="en-US" smtClean="0"/>
              <a:t>11/5/2019</a:t>
            </a:fld>
            <a:endParaRPr lang="en-US" dirty="0"/>
          </a:p>
        </p:txBody>
      </p:sp>
      <p:sp>
        <p:nvSpPr>
          <p:cNvPr id="4" name="Footer Placeholder 3"/>
          <p:cNvSpPr>
            <a:spLocks noGrp="1"/>
          </p:cNvSpPr>
          <p:nvPr>
            <p:ph type="ftr" sz="quarter" idx="2"/>
          </p:nvPr>
        </p:nvSpPr>
        <p:spPr>
          <a:xfrm>
            <a:off x="3" y="8902343"/>
            <a:ext cx="3037840" cy="468630"/>
          </a:xfrm>
          <a:prstGeom prst="rect">
            <a:avLst/>
          </a:prstGeom>
        </p:spPr>
        <p:txBody>
          <a:bodyPr vert="horz" lIns="92435" tIns="46217" rIns="92435" bIns="4621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41" y="8902343"/>
            <a:ext cx="3037840" cy="468630"/>
          </a:xfrm>
          <a:prstGeom prst="rect">
            <a:avLst/>
          </a:prstGeom>
        </p:spPr>
        <p:txBody>
          <a:bodyPr vert="horz" lIns="92435" tIns="46217" rIns="92435" bIns="46217" rtlCol="0" anchor="b"/>
          <a:lstStyle>
            <a:lvl1pPr algn="r">
              <a:defRPr sz="1200"/>
            </a:lvl1pPr>
          </a:lstStyle>
          <a:p>
            <a:fld id="{A2194145-E296-1448-9027-F58AF8F83CFA}" type="slidenum">
              <a:rPr lang="en-US" smtClean="0"/>
              <a:t>‹#›</a:t>
            </a:fld>
            <a:endParaRPr lang="en-US" dirty="0"/>
          </a:p>
        </p:txBody>
      </p:sp>
    </p:spTree>
    <p:extLst>
      <p:ext uri="{BB962C8B-B14F-4D97-AF65-F5344CB8AC3E}">
        <p14:creationId xmlns:p14="http://schemas.microsoft.com/office/powerpoint/2010/main" val="12227233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8630"/>
          </a:xfrm>
          <a:prstGeom prst="rect">
            <a:avLst/>
          </a:prstGeom>
        </p:spPr>
        <p:txBody>
          <a:bodyPr vert="horz" lIns="92435" tIns="46217" rIns="92435" bIns="46217" rtlCol="0"/>
          <a:lstStyle>
            <a:lvl1pPr algn="l">
              <a:defRPr sz="1200"/>
            </a:lvl1pPr>
          </a:lstStyle>
          <a:p>
            <a:endParaRPr lang="en-US" dirty="0"/>
          </a:p>
        </p:txBody>
      </p:sp>
      <p:sp>
        <p:nvSpPr>
          <p:cNvPr id="3" name="Date Placeholder 2"/>
          <p:cNvSpPr>
            <a:spLocks noGrp="1"/>
          </p:cNvSpPr>
          <p:nvPr>
            <p:ph type="dt" idx="1"/>
          </p:nvPr>
        </p:nvSpPr>
        <p:spPr>
          <a:xfrm>
            <a:off x="3970941" y="0"/>
            <a:ext cx="3037840" cy="468630"/>
          </a:xfrm>
          <a:prstGeom prst="rect">
            <a:avLst/>
          </a:prstGeom>
        </p:spPr>
        <p:txBody>
          <a:bodyPr vert="horz" lIns="92435" tIns="46217" rIns="92435" bIns="46217" rtlCol="0"/>
          <a:lstStyle>
            <a:lvl1pPr algn="r">
              <a:defRPr sz="1200"/>
            </a:lvl1pPr>
          </a:lstStyle>
          <a:p>
            <a:fld id="{DA62E347-7FCD-154D-8CAC-3C5EE7191A1E}" type="datetimeFigureOut">
              <a:rPr lang="en-US" smtClean="0"/>
              <a:t>11/5/2019</a:t>
            </a:fld>
            <a:endParaRPr lang="en-US" dirty="0"/>
          </a:p>
        </p:txBody>
      </p:sp>
      <p:sp>
        <p:nvSpPr>
          <p:cNvPr id="4" name="Slide Image Placeholder 3"/>
          <p:cNvSpPr>
            <a:spLocks noGrp="1" noRot="1" noChangeAspect="1"/>
          </p:cNvSpPr>
          <p:nvPr>
            <p:ph type="sldImg" idx="2"/>
          </p:nvPr>
        </p:nvSpPr>
        <p:spPr>
          <a:xfrm>
            <a:off x="1198563" y="703263"/>
            <a:ext cx="4613275" cy="3514725"/>
          </a:xfrm>
          <a:prstGeom prst="rect">
            <a:avLst/>
          </a:prstGeom>
          <a:noFill/>
          <a:ln w="12700">
            <a:solidFill>
              <a:prstClr val="black"/>
            </a:solidFill>
          </a:ln>
        </p:spPr>
        <p:txBody>
          <a:bodyPr vert="horz" lIns="92435" tIns="46217" rIns="92435" bIns="46217" rtlCol="0" anchor="ctr"/>
          <a:lstStyle/>
          <a:p>
            <a:endParaRPr lang="en-US" dirty="0"/>
          </a:p>
        </p:txBody>
      </p:sp>
      <p:sp>
        <p:nvSpPr>
          <p:cNvPr id="5" name="Notes Placeholder 4"/>
          <p:cNvSpPr>
            <a:spLocks noGrp="1"/>
          </p:cNvSpPr>
          <p:nvPr>
            <p:ph type="body" sz="quarter" idx="3"/>
          </p:nvPr>
        </p:nvSpPr>
        <p:spPr>
          <a:xfrm>
            <a:off x="701041" y="4451985"/>
            <a:ext cx="5608320" cy="4217670"/>
          </a:xfrm>
          <a:prstGeom prst="rect">
            <a:avLst/>
          </a:prstGeom>
        </p:spPr>
        <p:txBody>
          <a:bodyPr vert="horz" lIns="92435" tIns="46217" rIns="92435" bIns="462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902343"/>
            <a:ext cx="3037840" cy="468630"/>
          </a:xfrm>
          <a:prstGeom prst="rect">
            <a:avLst/>
          </a:prstGeom>
        </p:spPr>
        <p:txBody>
          <a:bodyPr vert="horz" lIns="92435" tIns="46217" rIns="92435" bIns="4621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1" y="8902343"/>
            <a:ext cx="3037840" cy="468630"/>
          </a:xfrm>
          <a:prstGeom prst="rect">
            <a:avLst/>
          </a:prstGeom>
        </p:spPr>
        <p:txBody>
          <a:bodyPr vert="horz" lIns="92435" tIns="46217" rIns="92435" bIns="46217" rtlCol="0" anchor="b"/>
          <a:lstStyle>
            <a:lvl1pPr algn="r">
              <a:defRPr sz="1200"/>
            </a:lvl1pPr>
          </a:lstStyle>
          <a:p>
            <a:fld id="{A0BE4391-2E82-5343-AF36-FF69C48F8EE0}" type="slidenum">
              <a:rPr lang="en-US" smtClean="0"/>
              <a:t>‹#›</a:t>
            </a:fld>
            <a:endParaRPr lang="en-US" dirty="0"/>
          </a:p>
        </p:txBody>
      </p:sp>
    </p:spTree>
    <p:extLst>
      <p:ext uri="{BB962C8B-B14F-4D97-AF65-F5344CB8AC3E}">
        <p14:creationId xmlns:p14="http://schemas.microsoft.com/office/powerpoint/2010/main" val="1465683655"/>
      </p:ext>
    </p:extLst>
  </p:cSld>
  <p:clrMap bg1="lt1" tx1="dk1" bg2="lt2" tx2="dk2" accent1="accent1" accent2="accent2" accent3="accent3" accent4="accent4" accent5="accent5" accent6="accent6" hlink="hlink" folHlink="folHlink"/>
  <p:hf hdr="0" ftr="0" dt="0"/>
  <p:notesStyle>
    <a:lvl1pPr marL="0" algn="l" defTabSz="483306" rtl="0" eaLnBrk="1" latinLnBrk="0" hangingPunct="1">
      <a:defRPr sz="1300" kern="1200">
        <a:solidFill>
          <a:schemeClr val="tx1"/>
        </a:solidFill>
        <a:latin typeface="+mn-lt"/>
        <a:ea typeface="+mn-ea"/>
        <a:cs typeface="+mn-cs"/>
      </a:defRPr>
    </a:lvl1pPr>
    <a:lvl2pPr marL="483306" algn="l" defTabSz="483306" rtl="0" eaLnBrk="1" latinLnBrk="0" hangingPunct="1">
      <a:defRPr sz="1300" kern="1200">
        <a:solidFill>
          <a:schemeClr val="tx1"/>
        </a:solidFill>
        <a:latin typeface="+mn-lt"/>
        <a:ea typeface="+mn-ea"/>
        <a:cs typeface="+mn-cs"/>
      </a:defRPr>
    </a:lvl2pPr>
    <a:lvl3pPr marL="966612" algn="l" defTabSz="483306" rtl="0" eaLnBrk="1" latinLnBrk="0" hangingPunct="1">
      <a:defRPr sz="1300" kern="1200">
        <a:solidFill>
          <a:schemeClr val="tx1"/>
        </a:solidFill>
        <a:latin typeface="+mn-lt"/>
        <a:ea typeface="+mn-ea"/>
        <a:cs typeface="+mn-cs"/>
      </a:defRPr>
    </a:lvl3pPr>
    <a:lvl4pPr marL="1449918" algn="l" defTabSz="483306" rtl="0" eaLnBrk="1" latinLnBrk="0" hangingPunct="1">
      <a:defRPr sz="1300" kern="1200">
        <a:solidFill>
          <a:schemeClr val="tx1"/>
        </a:solidFill>
        <a:latin typeface="+mn-lt"/>
        <a:ea typeface="+mn-ea"/>
        <a:cs typeface="+mn-cs"/>
      </a:defRPr>
    </a:lvl4pPr>
    <a:lvl5pPr marL="1933224" algn="l" defTabSz="483306" rtl="0" eaLnBrk="1" latinLnBrk="0" hangingPunct="1">
      <a:defRPr sz="1300" kern="1200">
        <a:solidFill>
          <a:schemeClr val="tx1"/>
        </a:solidFill>
        <a:latin typeface="+mn-lt"/>
        <a:ea typeface="+mn-ea"/>
        <a:cs typeface="+mn-cs"/>
      </a:defRPr>
    </a:lvl5pPr>
    <a:lvl6pPr marL="2416531" algn="l" defTabSz="483306" rtl="0" eaLnBrk="1" latinLnBrk="0" hangingPunct="1">
      <a:defRPr sz="1300" kern="1200">
        <a:solidFill>
          <a:schemeClr val="tx1"/>
        </a:solidFill>
        <a:latin typeface="+mn-lt"/>
        <a:ea typeface="+mn-ea"/>
        <a:cs typeface="+mn-cs"/>
      </a:defRPr>
    </a:lvl6pPr>
    <a:lvl7pPr marL="2899837" algn="l" defTabSz="483306" rtl="0" eaLnBrk="1" latinLnBrk="0" hangingPunct="1">
      <a:defRPr sz="1300" kern="1200">
        <a:solidFill>
          <a:schemeClr val="tx1"/>
        </a:solidFill>
        <a:latin typeface="+mn-lt"/>
        <a:ea typeface="+mn-ea"/>
        <a:cs typeface="+mn-cs"/>
      </a:defRPr>
    </a:lvl7pPr>
    <a:lvl8pPr marL="3383143" algn="l" defTabSz="483306" rtl="0" eaLnBrk="1" latinLnBrk="0" hangingPunct="1">
      <a:defRPr sz="1300" kern="1200">
        <a:solidFill>
          <a:schemeClr val="tx1"/>
        </a:solidFill>
        <a:latin typeface="+mn-lt"/>
        <a:ea typeface="+mn-ea"/>
        <a:cs typeface="+mn-cs"/>
      </a:defRPr>
    </a:lvl8pPr>
    <a:lvl9pPr marL="3866449" algn="l" defTabSz="48330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BE4391-2E82-5343-AF36-FF69C48F8EE0}" type="slidenum">
              <a:rPr lang="en-US" smtClean="0"/>
              <a:t>0</a:t>
            </a:fld>
            <a:endParaRPr lang="en-US" dirty="0"/>
          </a:p>
        </p:txBody>
      </p:sp>
    </p:spTree>
    <p:extLst>
      <p:ext uri="{BB962C8B-B14F-4D97-AF65-F5344CB8AC3E}">
        <p14:creationId xmlns:p14="http://schemas.microsoft.com/office/powerpoint/2010/main" val="7737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9</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2938883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10</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174163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11</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90367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12</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426312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1</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426675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2</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397906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3</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223363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4</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220559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5</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332983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6</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336724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6957193" y="9146457"/>
            <a:ext cx="78654" cy="189283"/>
          </a:xfrm>
          <a:noFill/>
        </p:spPr>
        <p:txBody>
          <a:bodyPr/>
          <a:lstStyle/>
          <a:p>
            <a:fld id="{6EAC86FB-84F3-442F-923C-F833A7E18EB6}" type="slidenum">
              <a:rPr lang="en-US" smtClean="0"/>
              <a:pPr/>
              <a:t>7</a:t>
            </a:fld>
            <a:endParaRPr lang="en-US" dirty="0" smtClean="0"/>
          </a:p>
        </p:txBody>
      </p:sp>
      <p:sp>
        <p:nvSpPr>
          <p:cNvPr id="74755" name="Rectangle 2"/>
          <p:cNvSpPr>
            <a:spLocks noGrp="1" noRot="1" noChangeAspect="1" noChangeArrowheads="1" noTextEdit="1"/>
          </p:cNvSpPr>
          <p:nvPr>
            <p:ph type="sldImg"/>
          </p:nvPr>
        </p:nvSpPr>
        <p:spPr>
          <a:xfrm>
            <a:off x="1198563" y="703263"/>
            <a:ext cx="4613275" cy="3514725"/>
          </a:xfrm>
          <a:solidFill>
            <a:srgbClr val="FFFFFF"/>
          </a:solidFill>
          <a:ln/>
        </p:spPr>
      </p:sp>
      <p:sp>
        <p:nvSpPr>
          <p:cNvPr id="74756" name="Rectangle 3"/>
          <p:cNvSpPr>
            <a:spLocks noGrp="1" noChangeArrowheads="1"/>
          </p:cNvSpPr>
          <p:nvPr>
            <p:ph type="body" idx="1"/>
          </p:nvPr>
        </p:nvSpPr>
        <p:spPr>
          <a:xfrm>
            <a:off x="928790" y="4477955"/>
            <a:ext cx="185143" cy="282080"/>
          </a:xfrm>
          <a:solidFill>
            <a:srgbClr val="FFFFFF"/>
          </a:solidFill>
          <a:ln>
            <a:solidFill>
              <a:srgbClr val="000000"/>
            </a:solidFill>
          </a:ln>
        </p:spPr>
        <p:txBody>
          <a:bodyPr lIns="90626" tIns="45316" rIns="90626" bIns="45316"/>
          <a:lstStyle/>
          <a:p>
            <a:endParaRPr lang="en-US" dirty="0" smtClean="0"/>
          </a:p>
        </p:txBody>
      </p:sp>
    </p:spTree>
    <p:extLst>
      <p:ext uri="{BB962C8B-B14F-4D97-AF65-F5344CB8AC3E}">
        <p14:creationId xmlns:p14="http://schemas.microsoft.com/office/powerpoint/2010/main" val="34395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2E24F2-5809-2041-B46B-F3008BE32958}" type="slidenum">
              <a:rPr lang="en-US" smtClean="0"/>
              <a:pPr/>
              <a:t>8</a:t>
            </a:fld>
            <a:endParaRPr lang="en-US" dirty="0"/>
          </a:p>
        </p:txBody>
      </p:sp>
    </p:spTree>
    <p:extLst>
      <p:ext uri="{BB962C8B-B14F-4D97-AF65-F5344CB8AC3E}">
        <p14:creationId xmlns:p14="http://schemas.microsoft.com/office/powerpoint/2010/main" val="3333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SLLC_Cover">
    <p:spTree>
      <p:nvGrpSpPr>
        <p:cNvPr id="1" name=""/>
        <p:cNvGrpSpPr/>
        <p:nvPr/>
      </p:nvGrpSpPr>
      <p:grpSpPr>
        <a:xfrm>
          <a:off x="0" y="0"/>
          <a:ext cx="0" cy="0"/>
          <a:chOff x="0" y="0"/>
          <a:chExt cx="0" cy="0"/>
        </a:xfrm>
      </p:grpSpPr>
      <p:sp>
        <p:nvSpPr>
          <p:cNvPr id="15" name="Text Placeholder 21"/>
          <p:cNvSpPr>
            <a:spLocks noGrp="1"/>
          </p:cNvSpPr>
          <p:nvPr>
            <p:ph type="body" sz="quarter" idx="14" hasCustomPrompt="1"/>
          </p:nvPr>
        </p:nvSpPr>
        <p:spPr>
          <a:xfrm>
            <a:off x="7216775" y="1955800"/>
            <a:ext cx="1905000" cy="182562"/>
          </a:xfrm>
          <a:prstGeom prst="rect">
            <a:avLst/>
          </a:prstGeom>
        </p:spPr>
        <p:txBody>
          <a:bodyPr numCol="1" anchor="ctr" anchorCtr="0"/>
          <a:lstStyle>
            <a:lvl1pPr algn="r">
              <a:defRPr sz="1000">
                <a:solidFill>
                  <a:schemeClr val="bg1"/>
                </a:solidFill>
              </a:defRPr>
            </a:lvl1pPr>
          </a:lstStyle>
          <a:p>
            <a:pPr lvl="0"/>
            <a:r>
              <a:rPr lang="en-US" dirty="0" smtClean="0"/>
              <a:t>date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5"/>
          </p:nvPr>
        </p:nvSpPr>
        <p:spPr>
          <a:xfrm>
            <a:off x="475488" y="1216152"/>
            <a:ext cx="8646287" cy="350255"/>
          </a:xfrm>
        </p:spPr>
        <p:txBody>
          <a:bodyPr/>
          <a:lstStyle/>
          <a:p>
            <a:pPr lvl="0"/>
            <a:r>
              <a:rPr lang="en-US" smtClean="0"/>
              <a:t>Click to edit Master text styles</a:t>
            </a:r>
          </a:p>
        </p:txBody>
      </p:sp>
    </p:spTree>
    <p:extLst>
      <p:ext uri="{BB962C8B-B14F-4D97-AF65-F5344CB8AC3E}">
        <p14:creationId xmlns:p14="http://schemas.microsoft.com/office/powerpoint/2010/main" val="42783429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SLLC_Bullets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13"/>
          </p:nvPr>
        </p:nvSpPr>
        <p:spPr/>
        <p:txBody>
          <a:bodyPr/>
          <a:lstStyle/>
          <a:p>
            <a:r>
              <a:rPr lang="en-US" smtClean="0"/>
              <a:t>Nordea Beta Plus</a:t>
            </a:r>
            <a:endParaRPr lang="en-US"/>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
        <p:nvSpPr>
          <p:cNvPr id="4" name="Text Placeholder 3"/>
          <p:cNvSpPr>
            <a:spLocks noGrp="1"/>
          </p:cNvSpPr>
          <p:nvPr>
            <p:ph type="body" sz="quarter" idx="15"/>
          </p:nvPr>
        </p:nvSpPr>
        <p:spPr>
          <a:xfrm>
            <a:off x="436563" y="1549400"/>
            <a:ext cx="8707437" cy="5278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1087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SLLC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13"/>
          </p:nvPr>
        </p:nvSpPr>
        <p:spPr/>
        <p:txBody>
          <a:bodyPr/>
          <a:lstStyle/>
          <a:p>
            <a:r>
              <a:rPr lang="en-US" smtClean="0"/>
              <a:t>Nordea Beta Plus</a:t>
            </a:r>
            <a:endParaRPr lang="en-US"/>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Tree>
    <p:extLst>
      <p:ext uri="{BB962C8B-B14F-4D97-AF65-F5344CB8AC3E}">
        <p14:creationId xmlns:p14="http://schemas.microsoft.com/office/powerpoint/2010/main" val="2892030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SLLC_Cover">
    <p:spTree>
      <p:nvGrpSpPr>
        <p:cNvPr id="1" name=""/>
        <p:cNvGrpSpPr/>
        <p:nvPr/>
      </p:nvGrpSpPr>
      <p:grpSpPr>
        <a:xfrm>
          <a:off x="0" y="0"/>
          <a:ext cx="0" cy="0"/>
          <a:chOff x="0" y="0"/>
          <a:chExt cx="0" cy="0"/>
        </a:xfrm>
      </p:grpSpPr>
      <p:sp>
        <p:nvSpPr>
          <p:cNvPr id="15" name="Text Placeholder 21"/>
          <p:cNvSpPr>
            <a:spLocks noGrp="1"/>
          </p:cNvSpPr>
          <p:nvPr>
            <p:ph type="body" sz="quarter" idx="14" hasCustomPrompt="1"/>
          </p:nvPr>
        </p:nvSpPr>
        <p:spPr>
          <a:xfrm>
            <a:off x="7216775" y="1955800"/>
            <a:ext cx="1905000" cy="182562"/>
          </a:xfrm>
          <a:prstGeom prst="rect">
            <a:avLst/>
          </a:prstGeom>
        </p:spPr>
        <p:txBody>
          <a:bodyPr numCol="1" anchor="ctr" anchorCtr="0"/>
          <a:lstStyle>
            <a:lvl1pPr algn="r">
              <a:defRPr sz="1000">
                <a:solidFill>
                  <a:schemeClr val="bg1"/>
                </a:solidFill>
              </a:defRPr>
            </a:lvl1pPr>
          </a:lstStyle>
          <a:p>
            <a:pPr lvl="0"/>
            <a:r>
              <a:rPr lang="en-US" dirty="0" smtClean="0"/>
              <a:t>date</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5"/>
          </p:nvPr>
        </p:nvSpPr>
        <p:spPr>
          <a:xfrm>
            <a:off x="475488" y="1216152"/>
            <a:ext cx="8646287" cy="350255"/>
          </a:xfrm>
        </p:spPr>
        <p:txBody>
          <a:bodyPr/>
          <a:lstStyle/>
          <a:p>
            <a:pPr lvl="0"/>
            <a:r>
              <a:rPr lang="en-US" smtClean="0"/>
              <a:t>Click to edit Master text styles</a:t>
            </a:r>
          </a:p>
        </p:txBody>
      </p:sp>
    </p:spTree>
    <p:extLst>
      <p:ext uri="{BB962C8B-B14F-4D97-AF65-F5344CB8AC3E}">
        <p14:creationId xmlns:p14="http://schemas.microsoft.com/office/powerpoint/2010/main" val="2568565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MSLLC_Divider">
    <p:spTree>
      <p:nvGrpSpPr>
        <p:cNvPr id="1" name=""/>
        <p:cNvGrpSpPr/>
        <p:nvPr/>
      </p:nvGrpSpPr>
      <p:grpSpPr>
        <a:xfrm>
          <a:off x="0" y="0"/>
          <a:ext cx="0" cy="0"/>
          <a:chOff x="0" y="0"/>
          <a:chExt cx="0" cy="0"/>
        </a:xfrm>
      </p:grpSpPr>
      <p:sp>
        <p:nvSpPr>
          <p:cNvPr id="5" name="Rectangle 4"/>
          <p:cNvSpPr/>
          <p:nvPr userDrawn="1"/>
        </p:nvSpPr>
        <p:spPr>
          <a:xfrm>
            <a:off x="0" y="3560916"/>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53" tIns="48326" rIns="96653" bIns="48326" rtlCol="0" anchor="ctr"/>
          <a:lstStyle/>
          <a:p>
            <a:pPr algn="ct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83910" y="3848848"/>
            <a:ext cx="1632204" cy="358380"/>
          </a:xfrm>
          <a:prstGeom prst="rect">
            <a:avLst/>
          </a:prstGeom>
        </p:spPr>
      </p:pic>
      <p:grpSp>
        <p:nvGrpSpPr>
          <p:cNvPr id="15" name="Group 14"/>
          <p:cNvGrpSpPr/>
          <p:nvPr userDrawn="1"/>
        </p:nvGrpSpPr>
        <p:grpSpPr>
          <a:xfrm>
            <a:off x="0" y="7076922"/>
            <a:ext cx="9601200" cy="189653"/>
            <a:chOff x="0" y="7125547"/>
            <a:chExt cx="9601200" cy="189653"/>
          </a:xfrm>
        </p:grpSpPr>
        <p:sp>
          <p:nvSpPr>
            <p:cNvPr id="17" name="Rectangle 16"/>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18" name="Rectangle 17"/>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19" name="Rectangle 18"/>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0" name="Rectangle 19"/>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21"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smtClean="0"/>
              <a:t>FIXED R</a:t>
            </a:r>
            <a:endParaRPr lang="en-US"/>
          </a:p>
        </p:txBody>
      </p:sp>
      <p:sp>
        <p:nvSpPr>
          <p:cNvPr id="22"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3" name="Text Placeholder 2"/>
          <p:cNvSpPr>
            <a:spLocks noGrp="1"/>
          </p:cNvSpPr>
          <p:nvPr>
            <p:ph type="body" sz="quarter" idx="10"/>
          </p:nvPr>
        </p:nvSpPr>
        <p:spPr>
          <a:xfrm>
            <a:off x="436563" y="3593592"/>
            <a:ext cx="6457950" cy="67446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07610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SLLC_Bullets_2">
    <p:spTree>
      <p:nvGrpSpPr>
        <p:cNvPr id="1" name=""/>
        <p:cNvGrpSpPr/>
        <p:nvPr/>
      </p:nvGrpSpPr>
      <p:grpSpPr>
        <a:xfrm>
          <a:off x="0" y="0"/>
          <a:ext cx="0" cy="0"/>
          <a:chOff x="0" y="0"/>
          <a:chExt cx="0" cy="0"/>
        </a:xfrm>
      </p:grpSpPr>
      <p:sp>
        <p:nvSpPr>
          <p:cNvPr id="2" name="Title 1"/>
          <p:cNvSpPr>
            <a:spLocks noGrp="1"/>
          </p:cNvSpPr>
          <p:nvPr>
            <p:ph type="title"/>
          </p:nvPr>
        </p:nvSpPr>
        <p:spPr>
          <a:xfrm>
            <a:off x="430660" y="610128"/>
            <a:ext cx="6760972" cy="300852"/>
          </a:xfrm>
        </p:spPr>
        <p:txBody>
          <a:bodyPr wrap="square">
            <a:spAutoFit/>
          </a:bodyPr>
          <a:lstStyle>
            <a:lvl1pPr>
              <a:defRPr sz="2300">
                <a:solidFill>
                  <a:schemeClr val="accent1"/>
                </a:solidFill>
              </a:defRPr>
            </a:lvl1p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p>
            <a:r>
              <a:rPr lang="en-US" smtClean="0"/>
              <a:t>Nordea Beta Plus</a:t>
            </a:r>
            <a:endParaRPr lang="en-US"/>
          </a:p>
        </p:txBody>
      </p:sp>
      <p:sp>
        <p:nvSpPr>
          <p:cNvPr id="8" name="Slide Number Placeholder 7"/>
          <p:cNvSpPr>
            <a:spLocks noGrp="1"/>
          </p:cNvSpPr>
          <p:nvPr>
            <p:ph type="sldNum" sz="quarter" idx="11"/>
          </p:nvPr>
        </p:nvSpPr>
        <p:spPr/>
        <p:txBody>
          <a:bodyPr/>
          <a:lstStyle/>
          <a:p>
            <a:pPr>
              <a:defRPr/>
            </a:pPr>
            <a:fld id="{37E5C067-41E9-4203-BC96-1214B72CCD40}" type="slidenum">
              <a:rPr lang="en-US" smtClean="0"/>
              <a:pPr>
                <a:defRPr/>
              </a:pPr>
              <a:t>‹#›</a:t>
            </a:fld>
            <a:endParaRPr lang="en-US" dirty="0"/>
          </a:p>
        </p:txBody>
      </p:sp>
      <p:sp>
        <p:nvSpPr>
          <p:cNvPr id="4" name="Text Placeholder 3"/>
          <p:cNvSpPr>
            <a:spLocks noGrp="1"/>
          </p:cNvSpPr>
          <p:nvPr>
            <p:ph type="body" sz="quarter" idx="12"/>
          </p:nvPr>
        </p:nvSpPr>
        <p:spPr>
          <a:xfrm>
            <a:off x="436563" y="1549401"/>
            <a:ext cx="8707437" cy="5467350"/>
          </a:xfrm>
        </p:spPr>
        <p:txBody>
          <a:bodyPr/>
          <a:lstStyle>
            <a:lvl2pP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32129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SLLC_Bullets_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13"/>
          </p:nvPr>
        </p:nvSpPr>
        <p:spPr/>
        <p:txBody>
          <a:bodyPr/>
          <a:lstStyle/>
          <a:p>
            <a:r>
              <a:rPr lang="en-US" smtClean="0"/>
              <a:t>Nordea Beta Plus</a:t>
            </a:r>
            <a:endParaRPr lang="en-US"/>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
        <p:nvSpPr>
          <p:cNvPr id="4" name="Text Placeholder 3"/>
          <p:cNvSpPr>
            <a:spLocks noGrp="1"/>
          </p:cNvSpPr>
          <p:nvPr>
            <p:ph type="body" sz="quarter" idx="15"/>
          </p:nvPr>
        </p:nvSpPr>
        <p:spPr>
          <a:xfrm>
            <a:off x="436563" y="1549400"/>
            <a:ext cx="8707437" cy="5278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9263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SLLC_Divider">
    <p:spTree>
      <p:nvGrpSpPr>
        <p:cNvPr id="1" name=""/>
        <p:cNvGrpSpPr/>
        <p:nvPr/>
      </p:nvGrpSpPr>
      <p:grpSpPr>
        <a:xfrm>
          <a:off x="0" y="0"/>
          <a:ext cx="0" cy="0"/>
          <a:chOff x="0" y="0"/>
          <a:chExt cx="0" cy="0"/>
        </a:xfrm>
      </p:grpSpPr>
      <p:sp>
        <p:nvSpPr>
          <p:cNvPr id="5" name="Rectangle 4"/>
          <p:cNvSpPr/>
          <p:nvPr userDrawn="1"/>
        </p:nvSpPr>
        <p:spPr>
          <a:xfrm>
            <a:off x="0" y="3560916"/>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53" tIns="48326" rIns="96653" bIns="48326" rtlCol="0" anchor="ctr"/>
          <a:lstStyle/>
          <a:p>
            <a:pPr algn="ct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83910" y="3848848"/>
            <a:ext cx="1632204" cy="358380"/>
          </a:xfrm>
          <a:prstGeom prst="rect">
            <a:avLst/>
          </a:prstGeom>
        </p:spPr>
      </p:pic>
      <p:grpSp>
        <p:nvGrpSpPr>
          <p:cNvPr id="15" name="Group 14"/>
          <p:cNvGrpSpPr/>
          <p:nvPr userDrawn="1"/>
        </p:nvGrpSpPr>
        <p:grpSpPr>
          <a:xfrm>
            <a:off x="0" y="7076922"/>
            <a:ext cx="9601200" cy="189653"/>
            <a:chOff x="0" y="7125547"/>
            <a:chExt cx="9601200" cy="189653"/>
          </a:xfrm>
        </p:grpSpPr>
        <p:sp>
          <p:nvSpPr>
            <p:cNvPr id="17" name="Rectangle 16"/>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18" name="Rectangle 17"/>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19" name="Rectangle 18"/>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0" name="Rectangle 19"/>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21"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smtClean="0"/>
              <a:t>Nordea Beta Plus</a:t>
            </a:r>
            <a:endParaRPr lang="en-US"/>
          </a:p>
        </p:txBody>
      </p:sp>
      <p:sp>
        <p:nvSpPr>
          <p:cNvPr id="22"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3" name="Text Placeholder 2"/>
          <p:cNvSpPr>
            <a:spLocks noGrp="1"/>
          </p:cNvSpPr>
          <p:nvPr>
            <p:ph type="body" sz="quarter" idx="10"/>
          </p:nvPr>
        </p:nvSpPr>
        <p:spPr>
          <a:xfrm>
            <a:off x="436563" y="3593592"/>
            <a:ext cx="6457950" cy="67446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82702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SLLC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660" y="611744"/>
            <a:ext cx="6764906" cy="300852"/>
          </a:xfrm>
          <a:prstGeom prst="rect">
            <a:avLst/>
          </a:prstGeom>
        </p:spPr>
        <p:txBody>
          <a:bodyPr/>
          <a:lstStyle/>
          <a:p>
            <a:r>
              <a:rPr lang="en-US" smtClean="0"/>
              <a:t>Click to edit Master title style</a:t>
            </a:r>
            <a:endParaRPr lang="en-US"/>
          </a:p>
        </p:txBody>
      </p:sp>
      <p:sp>
        <p:nvSpPr>
          <p:cNvPr id="5" name="Footer Placeholder 4"/>
          <p:cNvSpPr>
            <a:spLocks noGrp="1"/>
          </p:cNvSpPr>
          <p:nvPr>
            <p:ph type="ftr" sz="quarter" idx="13"/>
          </p:nvPr>
        </p:nvSpPr>
        <p:spPr/>
        <p:txBody>
          <a:bodyPr/>
          <a:lstStyle/>
          <a:p>
            <a:r>
              <a:rPr lang="en-US" smtClean="0"/>
              <a:t>Nordea Beta Plus</a:t>
            </a:r>
            <a:endParaRPr lang="en-US"/>
          </a:p>
        </p:txBody>
      </p:sp>
      <p:sp>
        <p:nvSpPr>
          <p:cNvPr id="6" name="Slide Number Placeholder 5"/>
          <p:cNvSpPr>
            <a:spLocks noGrp="1"/>
          </p:cNvSpPr>
          <p:nvPr>
            <p:ph type="sldNum" sz="quarter" idx="14"/>
          </p:nvPr>
        </p:nvSpPr>
        <p:spPr/>
        <p:txBody>
          <a:bodyPr/>
          <a:lstStyle/>
          <a:p>
            <a:pPr algn="r"/>
            <a:fld id="{120E0670-27AF-416D-9579-EAB944D99F2D}" type="slidenum">
              <a:rPr lang="en-US" smtClean="0"/>
              <a:pPr algn="r"/>
              <a:t>‹#›</a:t>
            </a:fld>
            <a:endParaRPr lang="en-US" dirty="0"/>
          </a:p>
        </p:txBody>
      </p:sp>
    </p:spTree>
    <p:extLst>
      <p:ext uri="{BB962C8B-B14F-4D97-AF65-F5344CB8AC3E}">
        <p14:creationId xmlns:p14="http://schemas.microsoft.com/office/powerpoint/2010/main" val="27262819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72145"/>
            <a:ext cx="9601200" cy="1870979"/>
          </a:xfrm>
          <a:prstGeom prst="rect">
            <a:avLst/>
          </a:prstGeom>
          <a:solidFill>
            <a:srgbClr val="004C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0" y="1953471"/>
            <a:ext cx="9601200" cy="189653"/>
            <a:chOff x="0" y="7125547"/>
            <a:chExt cx="9601200" cy="189653"/>
          </a:xfrm>
        </p:grpSpPr>
        <p:sp>
          <p:nvSpPr>
            <p:cNvPr id="39" name="Rectangle 3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40" name="Rectangle 3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41" name="Rectangle 4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42" name="Rectangle 4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pic>
        <p:nvPicPr>
          <p:cNvPr id="1027" name="Picture 3" descr="G:\MARKETNG\Graphics\Logos\MacKay Shields\Custom\CoverGlo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980" y="3182812"/>
            <a:ext cx="4709220" cy="41323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MS-logo-FINAL.ai"/>
          <p:cNvPicPr>
            <a:picLocks noChangeAspect="1"/>
          </p:cNvPicPr>
          <p:nvPr/>
        </p:nvPicPr>
        <p:blipFill>
          <a:blip r:embed="rId4"/>
          <a:srcRect l="5157" t="25732" r="6077" b="40399"/>
          <a:stretch>
            <a:fillRect/>
          </a:stretch>
        </p:blipFill>
        <p:spPr>
          <a:xfrm>
            <a:off x="7160784" y="6455402"/>
            <a:ext cx="2346954" cy="588633"/>
          </a:xfrm>
          <a:prstGeom prst="rect">
            <a:avLst/>
          </a:prstGeom>
        </p:spPr>
      </p:pic>
      <p:sp>
        <p:nvSpPr>
          <p:cNvPr id="3" name="Title Placeholder 2"/>
          <p:cNvSpPr>
            <a:spLocks noGrp="1"/>
          </p:cNvSpPr>
          <p:nvPr>
            <p:ph type="title"/>
          </p:nvPr>
        </p:nvSpPr>
        <p:spPr>
          <a:xfrm>
            <a:off x="479425" y="762361"/>
            <a:ext cx="8642350" cy="445273"/>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4" name="Text Placeholder 3"/>
          <p:cNvSpPr>
            <a:spLocks noGrp="1"/>
          </p:cNvSpPr>
          <p:nvPr>
            <p:ph type="body" idx="1"/>
          </p:nvPr>
        </p:nvSpPr>
        <p:spPr>
          <a:xfrm>
            <a:off x="479425" y="1213038"/>
            <a:ext cx="8642350" cy="345419"/>
          </a:xfrm>
          <a:prstGeom prst="rect">
            <a:avLst/>
          </a:prstGeom>
        </p:spPr>
        <p:txBody>
          <a:bodyPr vert="horz" lIns="0" tIns="0" rIns="0" bIns="0" rtlCol="0">
            <a:noAutofit/>
          </a:bodyPr>
          <a:lstStyle/>
          <a:p>
            <a:pPr lvl="0"/>
            <a:r>
              <a:rPr lang="en-US" dirty="0" smtClean="0"/>
              <a:t>Click to edit Master text styles</a:t>
            </a:r>
          </a:p>
        </p:txBody>
      </p:sp>
      <p:pic>
        <p:nvPicPr>
          <p:cNvPr id="12" name="Picture 11"/>
          <p:cNvPicPr>
            <a:picLocks noChangeAspect="1"/>
          </p:cNvPicPr>
          <p:nvPr/>
        </p:nvPicPr>
        <p:blipFill>
          <a:blip r:embed="rId5"/>
          <a:stretch>
            <a:fillRect/>
          </a:stretch>
        </p:blipFill>
        <p:spPr>
          <a:xfrm>
            <a:off x="0" y="3535680"/>
            <a:ext cx="9601200" cy="226350"/>
          </a:xfrm>
          <a:prstGeom prst="rect">
            <a:avLst/>
          </a:prstGeom>
        </p:spPr>
      </p:pic>
      <p:pic>
        <p:nvPicPr>
          <p:cNvPr id="13" name="Picture 12"/>
          <p:cNvPicPr>
            <a:picLocks noChangeAspect="1"/>
          </p:cNvPicPr>
          <p:nvPr/>
        </p:nvPicPr>
        <p:blipFill>
          <a:blip r:embed="rId5"/>
          <a:stretch>
            <a:fillRect/>
          </a:stretch>
        </p:blipFill>
        <p:spPr>
          <a:xfrm>
            <a:off x="0" y="3535680"/>
            <a:ext cx="9601200" cy="226350"/>
          </a:xfrm>
          <a:prstGeom prst="rect">
            <a:avLst/>
          </a:prstGeom>
        </p:spPr>
      </p:pic>
    </p:spTree>
    <p:extLst>
      <p:ext uri="{BB962C8B-B14F-4D97-AF65-F5344CB8AC3E}">
        <p14:creationId xmlns:p14="http://schemas.microsoft.com/office/powerpoint/2010/main" val="1882592605"/>
      </p:ext>
    </p:extLst>
  </p:cSld>
  <p:clrMap bg1="lt1" tx1="dk1" bg2="lt2" tx2="dk2" accent1="accent1" accent2="accent2" accent3="accent3" accent4="accent4" accent5="accent5" accent6="accent6" hlink="hlink" folHlink="folHlink"/>
  <p:sldLayoutIdLst>
    <p:sldLayoutId id="2147493528" r:id="rId1"/>
  </p:sldLayoutIdLst>
  <p:timing>
    <p:tnLst>
      <p:par>
        <p:cTn id="1" dur="indefinite" restart="never" nodeType="tmRoot"/>
      </p:par>
    </p:tnLst>
  </p:timing>
  <p:hf hdr="0" dt="0"/>
  <p:txStyles>
    <p:titleStyle>
      <a:lvl1pPr algn="l" defTabSz="483176" rtl="0" eaLnBrk="1" latinLnBrk="0" hangingPunct="1">
        <a:lnSpc>
          <a:spcPct val="100000"/>
        </a:lnSpc>
        <a:spcBef>
          <a:spcPct val="0"/>
        </a:spcBef>
        <a:buNone/>
        <a:defRPr lang="en-US" sz="2500" b="0" i="0" kern="1200" cap="all" baseline="0" dirty="0">
          <a:solidFill>
            <a:schemeClr val="bg1"/>
          </a:solidFill>
          <a:latin typeface="+mn-lt"/>
          <a:ea typeface="+mj-ea"/>
          <a:cs typeface="+mj-cs"/>
        </a:defRPr>
      </a:lvl1pPr>
      <a:lvl2pPr eaLnBrk="1" hangingPunct="1">
        <a:defRPr sz="2500" b="0">
          <a:solidFill>
            <a:schemeClr val="bg1"/>
          </a:solidFill>
          <a:latin typeface="+mn-lt"/>
        </a:defRPr>
      </a:lvl2pPr>
    </p:titleStyle>
    <p:bodyStyle>
      <a:lvl1pPr marL="0" indent="0" algn="l" defTabSz="914400" rtl="0" eaLnBrk="1" latinLnBrk="0" hangingPunct="1">
        <a:spcBef>
          <a:spcPts val="0"/>
        </a:spcBef>
        <a:buFontTx/>
        <a:buNone/>
        <a:defRPr sz="1800" b="0" kern="1200" cap="all" baseline="0">
          <a:solidFill>
            <a:schemeClr val="bg1"/>
          </a:solidFill>
          <a:latin typeface="+mn-lt"/>
          <a:ea typeface="+mn-ea"/>
          <a:cs typeface="+mn-cs"/>
        </a:defRPr>
      </a:lvl1pPr>
      <a:lvl2pPr marL="3175" indent="0" algn="l" defTabSz="914400" rtl="0" eaLnBrk="1" latinLnBrk="0" hangingPunct="1">
        <a:lnSpc>
          <a:spcPct val="100000"/>
        </a:lnSpc>
        <a:spcBef>
          <a:spcPts val="0"/>
        </a:spcBef>
        <a:spcAft>
          <a:spcPts val="0"/>
        </a:spcAft>
        <a:buFontTx/>
        <a:buNone/>
        <a:defRPr sz="1800" b="0" kern="1200" cap="all" baseline="0">
          <a:solidFill>
            <a:schemeClr val="bg1"/>
          </a:solidFill>
          <a:latin typeface="+mn-lt"/>
          <a:ea typeface="+mn-ea"/>
          <a:cs typeface="+mn-cs"/>
        </a:defRPr>
      </a:lvl2pPr>
      <a:lvl3pPr marL="0" indent="0" algn="l" defTabSz="914400" rtl="0" eaLnBrk="1" latinLnBrk="0" hangingPunct="1">
        <a:lnSpc>
          <a:spcPct val="100000"/>
        </a:lnSpc>
        <a:spcBef>
          <a:spcPts val="0"/>
        </a:spcBef>
        <a:spcAft>
          <a:spcPts val="300"/>
        </a:spcAft>
        <a:buClr>
          <a:schemeClr val="bg2"/>
        </a:buClr>
        <a:buFontTx/>
        <a:buNone/>
        <a:defRPr sz="1000" kern="1200">
          <a:solidFill>
            <a:srgbClr val="7F7F7F"/>
          </a:solidFill>
          <a:latin typeface="+mn-lt"/>
          <a:ea typeface="+mn-ea"/>
          <a:cs typeface="+mn-cs"/>
        </a:defRPr>
      </a:lvl3pPr>
      <a:lvl4pPr marL="230188" indent="-111125" algn="l" defTabSz="914400" rtl="0" eaLnBrk="1" latinLnBrk="0" hangingPunct="1">
        <a:spcBef>
          <a:spcPts val="0"/>
        </a:spcBef>
        <a:spcAft>
          <a:spcPts val="300"/>
        </a:spcAft>
        <a:buClr>
          <a:schemeClr val="bg2"/>
        </a:buClr>
        <a:buFont typeface="Symbol" pitchFamily="18" charset="2"/>
        <a:buChar char="-"/>
        <a:defRPr sz="1000" kern="1200">
          <a:solidFill>
            <a:schemeClr val="tx1"/>
          </a:solidFill>
          <a:latin typeface="+mn-lt"/>
          <a:ea typeface="+mn-ea"/>
          <a:cs typeface="+mn-cs"/>
        </a:defRPr>
      </a:lvl4pPr>
      <a:lvl5pPr marL="346075" indent="-115888" algn="l" defTabSz="914400" rtl="0" eaLnBrk="1" latinLnBrk="0" hangingPunct="1">
        <a:spcBef>
          <a:spcPts val="0"/>
        </a:spcBef>
        <a:spcAft>
          <a:spcPts val="300"/>
        </a:spcAft>
        <a:buClr>
          <a:schemeClr val="bg2"/>
        </a:buClr>
        <a:buFont typeface="Symbol" pitchFamily="18" charset="2"/>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203539"/>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36" tIns="48318" rIns="96636" bIns="48318" rtlCol="0" anchor="ctr"/>
          <a:lstStyle/>
          <a:p>
            <a:pPr lvl="0" algn="ctr" defTabSz="483176"/>
            <a:endParaRPr lang="en-US" dirty="0">
              <a:solidFill>
                <a:srgbClr val="FF0000"/>
              </a:solidFill>
              <a:latin typeface="Franklin Gothic Medium"/>
              <a:cs typeface="Franklin Gothic Medium"/>
            </a:endParaRPr>
          </a:p>
        </p:txBody>
      </p:sp>
      <p:pic>
        <p:nvPicPr>
          <p:cNvPr id="13" name="Picture 1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83910" y="491473"/>
            <a:ext cx="1632204" cy="358380"/>
          </a:xfrm>
          <a:prstGeom prst="rect">
            <a:avLst/>
          </a:prstGeom>
        </p:spPr>
      </p:pic>
      <p:sp>
        <p:nvSpPr>
          <p:cNvPr id="14" name="Title Placeholder 7"/>
          <p:cNvSpPr>
            <a:spLocks noGrp="1"/>
          </p:cNvSpPr>
          <p:nvPr>
            <p:ph type="title"/>
          </p:nvPr>
        </p:nvSpPr>
        <p:spPr>
          <a:xfrm>
            <a:off x="430660" y="611744"/>
            <a:ext cx="6764906" cy="300852"/>
          </a:xfrm>
          <a:prstGeom prst="rect">
            <a:avLst/>
          </a:prstGeom>
        </p:spPr>
        <p:txBody>
          <a:bodyPr vert="horz" wrap="square" lIns="0" tIns="0" rIns="0" bIns="0" rtlCol="0" anchor="b" anchorCtr="0">
            <a:spAutoFit/>
          </a:bodyPr>
          <a:lstStyle/>
          <a:p>
            <a:r>
              <a:rPr lang="en-US" smtClean="0"/>
              <a:t>Click to edit Master title style</a:t>
            </a:r>
            <a:endParaRPr lang="en-US" dirty="0"/>
          </a:p>
        </p:txBody>
      </p:sp>
      <p:grpSp>
        <p:nvGrpSpPr>
          <p:cNvPr id="18" name="Group 17"/>
          <p:cNvGrpSpPr/>
          <p:nvPr/>
        </p:nvGrpSpPr>
        <p:grpSpPr>
          <a:xfrm>
            <a:off x="0" y="7076922"/>
            <a:ext cx="9601200" cy="189653"/>
            <a:chOff x="0" y="7125547"/>
            <a:chExt cx="9601200" cy="189653"/>
          </a:xfrm>
        </p:grpSpPr>
        <p:sp>
          <p:nvSpPr>
            <p:cNvPr id="19" name="Rectangle 1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0" name="Rectangle 1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1" name="Rectangle 2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 name="Rectangle 2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23"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smtClean="0"/>
              <a:t>Nordea Beta Plus</a:t>
            </a:r>
            <a:endParaRPr lang="en-US"/>
          </a:p>
        </p:txBody>
      </p:sp>
      <p:sp>
        <p:nvSpPr>
          <p:cNvPr id="24"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a:p>
        </p:txBody>
      </p:sp>
      <p:sp>
        <p:nvSpPr>
          <p:cNvPr id="2" name="Text Placeholder 1"/>
          <p:cNvSpPr>
            <a:spLocks noGrp="1"/>
          </p:cNvSpPr>
          <p:nvPr>
            <p:ph type="body" idx="1"/>
          </p:nvPr>
        </p:nvSpPr>
        <p:spPr>
          <a:xfrm>
            <a:off x="436563" y="1549400"/>
            <a:ext cx="8642350" cy="482758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2258869"/>
      </p:ext>
    </p:extLst>
  </p:cSld>
  <p:clrMap bg1="lt1" tx1="dk1" bg2="lt2" tx2="dk2" accent1="accent1" accent2="accent2" accent3="accent3" accent4="accent4" accent5="accent5" accent6="accent6" hlink="hlink" folHlink="folHlink"/>
  <p:sldLayoutIdLst>
    <p:sldLayoutId id="2147493531" r:id="rId1"/>
    <p:sldLayoutId id="2147493532" r:id="rId2"/>
    <p:sldLayoutId id="2147493541" r:id="rId3"/>
    <p:sldLayoutId id="2147493542" r:id="rId4"/>
  </p:sldLayoutIdLst>
  <p:timing>
    <p:tnLst>
      <p:par>
        <p:cTn id="1" dur="indefinite" restart="never" nodeType="tmRoot"/>
      </p:par>
    </p:tnLst>
  </p:timing>
  <p:hf hdr="0" dt="0"/>
  <p:txStyles>
    <p:titleStyle>
      <a:lvl1pPr algn="l" defTabSz="483176" rtl="0" eaLnBrk="1" latinLnBrk="0" hangingPunct="1">
        <a:lnSpc>
          <a:spcPct val="85000"/>
        </a:lnSpc>
        <a:spcBef>
          <a:spcPct val="0"/>
        </a:spcBef>
        <a:buNone/>
        <a:defRPr lang="en-US" sz="2300" b="0" i="0" kern="1200" dirty="0">
          <a:solidFill>
            <a:schemeClr val="accent1"/>
          </a:solidFill>
          <a:latin typeface="Franklin Gothic Medium"/>
          <a:ea typeface="+mj-ea"/>
          <a:cs typeface="+mj-cs"/>
        </a:defRPr>
      </a:lvl1pPr>
    </p:titleStyle>
    <p:body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203539"/>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36" tIns="48318" rIns="96636" bIns="48318" rtlCol="0" anchor="ctr"/>
          <a:lstStyle/>
          <a:p>
            <a:pPr algn="ctr" defTabSz="483176"/>
            <a:endParaRPr lang="en-US" dirty="0">
              <a:solidFill>
                <a:srgbClr val="FF0000"/>
              </a:solidFill>
              <a:latin typeface="Franklin Gothic Medium"/>
              <a:cs typeface="Franklin Gothic Medium"/>
            </a:endParaRPr>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83910" y="491473"/>
            <a:ext cx="1632204" cy="358380"/>
          </a:xfrm>
          <a:prstGeom prst="rect">
            <a:avLst/>
          </a:prstGeom>
        </p:spPr>
      </p:pic>
      <p:sp>
        <p:nvSpPr>
          <p:cNvPr id="8" name="Title Placeholder 7"/>
          <p:cNvSpPr>
            <a:spLocks noGrp="1"/>
          </p:cNvSpPr>
          <p:nvPr>
            <p:ph type="title"/>
          </p:nvPr>
        </p:nvSpPr>
        <p:spPr>
          <a:xfrm>
            <a:off x="430660" y="611744"/>
            <a:ext cx="6764906" cy="300852"/>
          </a:xfrm>
          <a:prstGeom prst="rect">
            <a:avLst/>
          </a:prstGeom>
        </p:spPr>
        <p:txBody>
          <a:bodyPr vert="horz" wrap="square" lIns="0" tIns="0" rIns="0" bIns="0" rtlCol="0" anchor="b" anchorCtr="0">
            <a:spAutoFit/>
          </a:bodyPr>
          <a:lstStyle/>
          <a:p>
            <a:r>
              <a:rPr lang="en-US" smtClean="0"/>
              <a:t>Click to edit Master title style</a:t>
            </a:r>
            <a:endParaRPr lang="en-US" dirty="0"/>
          </a:p>
        </p:txBody>
      </p:sp>
      <p:grpSp>
        <p:nvGrpSpPr>
          <p:cNvPr id="2" name="Group 1"/>
          <p:cNvGrpSpPr/>
          <p:nvPr/>
        </p:nvGrpSpPr>
        <p:grpSpPr>
          <a:xfrm>
            <a:off x="0" y="7076922"/>
            <a:ext cx="9601200" cy="189653"/>
            <a:chOff x="0" y="7125547"/>
            <a:chExt cx="9601200" cy="189653"/>
          </a:xfrm>
        </p:grpSpPr>
        <p:sp>
          <p:nvSpPr>
            <p:cNvPr id="20" name="Rectangle 19"/>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1" name="Rectangle 20"/>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 name="Rectangle 21"/>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3" name="Rectangle 22"/>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24" name="Slide Number Placeholder 2"/>
          <p:cNvSpPr>
            <a:spLocks noGrp="1"/>
          </p:cNvSpPr>
          <p:nvPr>
            <p:ph type="sldNum" sz="quarter" idx="4"/>
          </p:nvPr>
        </p:nvSpPr>
        <p:spPr>
          <a:xfrm>
            <a:off x="9076734" y="7094804"/>
            <a:ext cx="129844" cy="153888"/>
          </a:xfrm>
          <a:prstGeom prst="rect">
            <a:avLst/>
          </a:prstGeom>
        </p:spPr>
        <p:txBody>
          <a:bodyPr wrap="none" lIns="0" tIns="0" rIns="0" bIns="0" anchor="b" anchorCtr="0">
            <a:spAutoFit/>
          </a:bodyPr>
          <a:lstStyle>
            <a:lvl1pPr algn="r">
              <a:spcBef>
                <a:spcPts val="0"/>
              </a:spcBef>
              <a:spcAft>
                <a:spcPts val="0"/>
              </a:spcAft>
              <a:defRPr sz="1000" b="0" i="0">
                <a:solidFill>
                  <a:schemeClr val="bg1"/>
                </a:solidFill>
                <a:latin typeface="Franklin Gothic Book"/>
                <a:cs typeface="Franklin Gothic Book"/>
              </a:defRPr>
            </a:lvl1pPr>
          </a:lstStyle>
          <a:p>
            <a:pPr>
              <a:defRPr/>
            </a:pPr>
            <a:fld id="{37E5C067-41E9-4203-BC96-1214B72CCD40}" type="slidenum">
              <a:rPr lang="en-US" smtClean="0"/>
              <a:pPr>
                <a:defRPr/>
              </a:pPr>
              <a:t>‹#›</a:t>
            </a:fld>
            <a:endParaRPr lang="en-US" dirty="0"/>
          </a:p>
        </p:txBody>
      </p:sp>
      <p:sp>
        <p:nvSpPr>
          <p:cNvPr id="25" name="Footer Placeholder 2"/>
          <p:cNvSpPr>
            <a:spLocks noGrp="1"/>
          </p:cNvSpPr>
          <p:nvPr>
            <p:ph type="ftr" sz="quarter" idx="3"/>
          </p:nvPr>
        </p:nvSpPr>
        <p:spPr>
          <a:xfrm>
            <a:off x="441656" y="7117887"/>
            <a:ext cx="65" cy="107722"/>
          </a:xfrm>
          <a:prstGeom prst="rect">
            <a:avLst/>
          </a:prstGeom>
        </p:spPr>
        <p:txBody>
          <a:bodyPr vert="horz" wrap="none" lIns="0" tIns="0" rIns="0" bIns="0" rtlCol="0" anchor="ctr">
            <a:spAutoFit/>
          </a:bodyPr>
          <a:lstStyle>
            <a:lvl1pPr algn="l">
              <a:defRPr sz="700">
                <a:solidFill>
                  <a:srgbClr val="C4C997"/>
                </a:solidFill>
              </a:defRPr>
            </a:lvl1pPr>
          </a:lstStyle>
          <a:p>
            <a:r>
              <a:rPr lang="en-US" smtClean="0"/>
              <a:t>Nordea Beta Plus</a:t>
            </a:r>
            <a:endParaRPr lang="en-US"/>
          </a:p>
        </p:txBody>
      </p:sp>
      <p:sp>
        <p:nvSpPr>
          <p:cNvPr id="3" name="Text Placeholder 2"/>
          <p:cNvSpPr>
            <a:spLocks noGrp="1"/>
          </p:cNvSpPr>
          <p:nvPr>
            <p:ph type="body" idx="1"/>
          </p:nvPr>
        </p:nvSpPr>
        <p:spPr>
          <a:xfrm>
            <a:off x="430660" y="1549400"/>
            <a:ext cx="8662089" cy="654130"/>
          </a:xfrm>
          <a:prstGeom prst="rect">
            <a:avLst/>
          </a:prstGeom>
        </p:spPr>
        <p:txBody>
          <a:bodyPr vert="horz" lIns="0" tIns="0" rIns="91440" bIns="0" rtlCol="0">
            <a:normAutofit/>
          </a:bodyPr>
          <a:lstStyle/>
          <a:p>
            <a:pPr lvl="0"/>
            <a:r>
              <a:rPr lang="en-US" dirty="0" smtClean="0"/>
              <a:t>Click to edit Master text styles</a:t>
            </a:r>
          </a:p>
          <a:p>
            <a:pPr lvl="1"/>
            <a:r>
              <a:rPr lang="en-US" dirty="0" smtClean="0"/>
              <a:t>Second level</a:t>
            </a:r>
          </a:p>
          <a:p>
            <a:pPr lvl="1"/>
            <a:r>
              <a:rPr lang="en-US" dirty="0" smtClean="0"/>
              <a:t>Third level</a:t>
            </a:r>
          </a:p>
        </p:txBody>
      </p:sp>
    </p:spTree>
    <p:extLst>
      <p:ext uri="{BB962C8B-B14F-4D97-AF65-F5344CB8AC3E}">
        <p14:creationId xmlns:p14="http://schemas.microsoft.com/office/powerpoint/2010/main" val="1614336913"/>
      </p:ext>
    </p:extLst>
  </p:cSld>
  <p:clrMap bg1="lt1" tx1="dk1" bg2="lt2" tx2="dk2" accent1="accent1" accent2="accent2" accent3="accent3" accent4="accent4" accent5="accent5" accent6="accent6" hlink="hlink" folHlink="folHlink"/>
  <p:sldLayoutIdLst>
    <p:sldLayoutId id="2147493534" r:id="rId1"/>
  </p:sldLayoutIdLst>
  <p:timing>
    <p:tnLst>
      <p:par>
        <p:cTn id="1" dur="indefinite" restart="never" nodeType="tmRoot"/>
      </p:par>
    </p:tnLst>
  </p:timing>
  <p:hf hdr="0" dt="0"/>
  <p:txStyles>
    <p:titleStyle>
      <a:lvl1pPr algn="l" defTabSz="483176" rtl="0" eaLnBrk="1" latinLnBrk="0" hangingPunct="1">
        <a:lnSpc>
          <a:spcPct val="85000"/>
        </a:lnSpc>
        <a:spcBef>
          <a:spcPct val="0"/>
        </a:spcBef>
        <a:buNone/>
        <a:defRPr sz="2300" b="0" i="0" kern="1200">
          <a:solidFill>
            <a:schemeClr val="accent1"/>
          </a:solidFill>
          <a:latin typeface="Franklin Gothic Medium"/>
          <a:ea typeface="+mj-ea"/>
          <a:cs typeface="Franklin Gothic Medium"/>
        </a:defRPr>
      </a:lvl1pPr>
    </p:titleStyle>
    <p:bodyStyle>
      <a:lvl1pPr marL="0" indent="0" algn="l" defTabSz="483176" rtl="0" eaLnBrk="1" latinLnBrk="0" hangingPunct="1">
        <a:spcBef>
          <a:spcPts val="2400"/>
        </a:spcBef>
        <a:spcAft>
          <a:spcPts val="0"/>
        </a:spcAft>
        <a:buClr>
          <a:srgbClr val="808080"/>
        </a:buClr>
        <a:buFontTx/>
        <a:buNone/>
        <a:defRPr sz="1500" b="1" i="0" kern="1200">
          <a:solidFill>
            <a:schemeClr val="accent1"/>
          </a:solidFill>
          <a:latin typeface="+mn-lt"/>
          <a:ea typeface="+mn-ea"/>
          <a:cs typeface="Franklin Gothic Book"/>
        </a:defRPr>
      </a:lvl1pPr>
      <a:lvl2pPr marL="0" indent="0" algn="l" defTabSz="483176" rtl="0" eaLnBrk="1" latinLnBrk="0" hangingPunct="1">
        <a:spcBef>
          <a:spcPts val="0"/>
        </a:spcBef>
        <a:spcAft>
          <a:spcPts val="0"/>
        </a:spcAft>
        <a:buClr>
          <a:srgbClr val="808080"/>
        </a:buClr>
        <a:buFontTx/>
        <a:buNone/>
        <a:defRPr sz="1100" b="0" i="0" kern="1200">
          <a:solidFill>
            <a:schemeClr val="tx1"/>
          </a:solidFill>
          <a:latin typeface="Franklin Gothic Book"/>
          <a:ea typeface="+mn-ea"/>
          <a:cs typeface="Franklin Gothic Book"/>
        </a:defRPr>
      </a:lvl2pPr>
      <a:lvl3pPr marL="403225" indent="0" algn="l" defTabSz="483176" rtl="0" eaLnBrk="1" latinLnBrk="0" hangingPunct="1">
        <a:spcBef>
          <a:spcPct val="20000"/>
        </a:spcBef>
        <a:buClr>
          <a:srgbClr val="808080"/>
        </a:buClr>
        <a:buSzPct val="150000"/>
        <a:buFont typeface="Franklin Gothic Book" pitchFamily="34" charset="0"/>
        <a:buNone/>
        <a:defRPr sz="1200" b="0" i="0" kern="1200" baseline="0">
          <a:solidFill>
            <a:schemeClr val="tx1"/>
          </a:solidFill>
          <a:latin typeface="Franklin Gothic Book"/>
          <a:ea typeface="+mn-ea"/>
          <a:cs typeface="Franklin Gothic Book"/>
        </a:defRPr>
      </a:lvl3pPr>
      <a:lvl4pPr marL="857250" indent="-231775" algn="l" defTabSz="483176" rtl="0" eaLnBrk="1" latinLnBrk="0" hangingPunct="1">
        <a:spcBef>
          <a:spcPct val="20000"/>
        </a:spcBef>
        <a:buFont typeface="Arial"/>
        <a:buChar char="–"/>
        <a:defRPr sz="1200" b="0" i="0" kern="1200" baseline="0">
          <a:solidFill>
            <a:schemeClr val="tx1"/>
          </a:solidFill>
          <a:latin typeface="Franklin Gothic Book"/>
          <a:ea typeface="+mn-ea"/>
          <a:cs typeface="Franklin Gothic Book"/>
        </a:defRPr>
      </a:lvl4pPr>
      <a:lvl5pPr marL="1087438" indent="-230188" algn="l" defTabSz="483176" rtl="0" eaLnBrk="1" latinLnBrk="0" hangingPunct="1">
        <a:spcBef>
          <a:spcPct val="20000"/>
        </a:spcBef>
        <a:buFont typeface="Arial"/>
        <a:buChar char="»"/>
        <a:defRPr sz="1200" b="0" i="0" kern="1200">
          <a:solidFill>
            <a:schemeClr val="tx1"/>
          </a:solidFill>
          <a:latin typeface="Franklin Gothic Book"/>
          <a:ea typeface="+mn-ea"/>
          <a:cs typeface="Franklin Gothic Book"/>
        </a:defRPr>
      </a:lvl5pPr>
      <a:lvl6pPr marL="2657473" indent="-241590" algn="l" defTabSz="483176" rtl="0" eaLnBrk="1" latinLnBrk="0" hangingPunct="1">
        <a:spcBef>
          <a:spcPct val="20000"/>
        </a:spcBef>
        <a:buFont typeface="Arial"/>
        <a:buChar char="•"/>
        <a:defRPr sz="2100" kern="1200">
          <a:solidFill>
            <a:schemeClr val="tx1"/>
          </a:solidFill>
          <a:latin typeface="+mn-lt"/>
          <a:ea typeface="+mn-ea"/>
          <a:cs typeface="+mn-cs"/>
        </a:defRPr>
      </a:lvl6pPr>
      <a:lvl7pPr marL="3140651" indent="-241590" algn="l" defTabSz="483176" rtl="0" eaLnBrk="1" latinLnBrk="0" hangingPunct="1">
        <a:spcBef>
          <a:spcPct val="20000"/>
        </a:spcBef>
        <a:buFont typeface="Arial"/>
        <a:buChar char="•"/>
        <a:defRPr sz="2100" kern="1200">
          <a:solidFill>
            <a:schemeClr val="tx1"/>
          </a:solidFill>
          <a:latin typeface="+mn-lt"/>
          <a:ea typeface="+mn-ea"/>
          <a:cs typeface="+mn-cs"/>
        </a:defRPr>
      </a:lvl7pPr>
      <a:lvl8pPr marL="3623827" indent="-241590" algn="l" defTabSz="483176" rtl="0" eaLnBrk="1" latinLnBrk="0" hangingPunct="1">
        <a:spcBef>
          <a:spcPct val="20000"/>
        </a:spcBef>
        <a:buFont typeface="Arial"/>
        <a:buChar char="•"/>
        <a:defRPr sz="2100" kern="1200">
          <a:solidFill>
            <a:schemeClr val="tx1"/>
          </a:solidFill>
          <a:latin typeface="+mn-lt"/>
          <a:ea typeface="+mn-ea"/>
          <a:cs typeface="+mn-cs"/>
        </a:defRPr>
      </a:lvl8pPr>
      <a:lvl9pPr marL="4107003" indent="-241590" algn="l" defTabSz="483176"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83176" rtl="0" eaLnBrk="1" latinLnBrk="0" hangingPunct="1">
        <a:defRPr sz="1900" kern="1200">
          <a:solidFill>
            <a:schemeClr val="tx1"/>
          </a:solidFill>
          <a:latin typeface="+mn-lt"/>
          <a:ea typeface="+mn-ea"/>
          <a:cs typeface="+mn-cs"/>
        </a:defRPr>
      </a:lvl1pPr>
      <a:lvl2pPr marL="483176" algn="l" defTabSz="483176" rtl="0" eaLnBrk="1" latinLnBrk="0" hangingPunct="1">
        <a:defRPr sz="1900" kern="1200">
          <a:solidFill>
            <a:schemeClr val="tx1"/>
          </a:solidFill>
          <a:latin typeface="+mn-lt"/>
          <a:ea typeface="+mn-ea"/>
          <a:cs typeface="+mn-cs"/>
        </a:defRPr>
      </a:lvl2pPr>
      <a:lvl3pPr marL="966354" algn="l" defTabSz="483176" rtl="0" eaLnBrk="1" latinLnBrk="0" hangingPunct="1">
        <a:defRPr sz="1900" kern="1200">
          <a:solidFill>
            <a:schemeClr val="tx1"/>
          </a:solidFill>
          <a:latin typeface="+mn-lt"/>
          <a:ea typeface="+mn-ea"/>
          <a:cs typeface="+mn-cs"/>
        </a:defRPr>
      </a:lvl3pPr>
      <a:lvl4pPr marL="1449529" algn="l" defTabSz="483176" rtl="0" eaLnBrk="1" latinLnBrk="0" hangingPunct="1">
        <a:defRPr sz="1900" kern="1200">
          <a:solidFill>
            <a:schemeClr val="tx1"/>
          </a:solidFill>
          <a:latin typeface="+mn-lt"/>
          <a:ea typeface="+mn-ea"/>
          <a:cs typeface="+mn-cs"/>
        </a:defRPr>
      </a:lvl4pPr>
      <a:lvl5pPr marL="1932708" algn="l" defTabSz="483176" rtl="0" eaLnBrk="1" latinLnBrk="0" hangingPunct="1">
        <a:defRPr sz="1900" kern="1200">
          <a:solidFill>
            <a:schemeClr val="tx1"/>
          </a:solidFill>
          <a:latin typeface="+mn-lt"/>
          <a:ea typeface="+mn-ea"/>
          <a:cs typeface="+mn-cs"/>
        </a:defRPr>
      </a:lvl5pPr>
      <a:lvl6pPr marL="2415885" algn="l" defTabSz="483176" rtl="0" eaLnBrk="1" latinLnBrk="0" hangingPunct="1">
        <a:defRPr sz="1900" kern="1200">
          <a:solidFill>
            <a:schemeClr val="tx1"/>
          </a:solidFill>
          <a:latin typeface="+mn-lt"/>
          <a:ea typeface="+mn-ea"/>
          <a:cs typeface="+mn-cs"/>
        </a:defRPr>
      </a:lvl6pPr>
      <a:lvl7pPr marL="2899063" algn="l" defTabSz="483176" rtl="0" eaLnBrk="1" latinLnBrk="0" hangingPunct="1">
        <a:defRPr sz="1900" kern="1200">
          <a:solidFill>
            <a:schemeClr val="tx1"/>
          </a:solidFill>
          <a:latin typeface="+mn-lt"/>
          <a:ea typeface="+mn-ea"/>
          <a:cs typeface="+mn-cs"/>
        </a:defRPr>
      </a:lvl7pPr>
      <a:lvl8pPr marL="3382239" algn="l" defTabSz="483176" rtl="0" eaLnBrk="1" latinLnBrk="0" hangingPunct="1">
        <a:defRPr sz="1900" kern="1200">
          <a:solidFill>
            <a:schemeClr val="tx1"/>
          </a:solidFill>
          <a:latin typeface="+mn-lt"/>
          <a:ea typeface="+mn-ea"/>
          <a:cs typeface="+mn-cs"/>
        </a:defRPr>
      </a:lvl8pPr>
      <a:lvl9pPr marL="3865415" algn="l" defTabSz="483176"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203539"/>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36" tIns="48318" rIns="96636" bIns="48318" rtlCol="0" anchor="ctr"/>
          <a:lstStyle/>
          <a:p>
            <a:pPr lvl="0" algn="ctr" defTabSz="483176"/>
            <a:endParaRPr lang="en-US" dirty="0">
              <a:solidFill>
                <a:srgbClr val="FF0000"/>
              </a:solidFill>
              <a:latin typeface="Franklin Gothic Medium"/>
              <a:cs typeface="Franklin Gothic Medium"/>
            </a:endParaRP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83910" y="491473"/>
            <a:ext cx="1632204" cy="358380"/>
          </a:xfrm>
          <a:prstGeom prst="rect">
            <a:avLst/>
          </a:prstGeom>
        </p:spPr>
      </p:pic>
      <p:sp>
        <p:nvSpPr>
          <p:cNvPr id="14" name="Title Placeholder 7"/>
          <p:cNvSpPr>
            <a:spLocks noGrp="1"/>
          </p:cNvSpPr>
          <p:nvPr>
            <p:ph type="title"/>
          </p:nvPr>
        </p:nvSpPr>
        <p:spPr>
          <a:xfrm>
            <a:off x="430660" y="611744"/>
            <a:ext cx="6764906" cy="300852"/>
          </a:xfrm>
          <a:prstGeom prst="rect">
            <a:avLst/>
          </a:prstGeom>
        </p:spPr>
        <p:txBody>
          <a:bodyPr vert="horz" wrap="square" lIns="0" tIns="0" rIns="0" bIns="0" rtlCol="0" anchor="b" anchorCtr="0">
            <a:spAutoFit/>
          </a:bodyPr>
          <a:lstStyle/>
          <a:p>
            <a:r>
              <a:rPr lang="en-US" smtClean="0"/>
              <a:t>Click to edit Master title style</a:t>
            </a:r>
            <a:endParaRPr lang="en-US" dirty="0"/>
          </a:p>
        </p:txBody>
      </p:sp>
      <p:grpSp>
        <p:nvGrpSpPr>
          <p:cNvPr id="18" name="Group 17"/>
          <p:cNvGrpSpPr/>
          <p:nvPr/>
        </p:nvGrpSpPr>
        <p:grpSpPr>
          <a:xfrm>
            <a:off x="0" y="7076922"/>
            <a:ext cx="9601200" cy="189653"/>
            <a:chOff x="0" y="7125547"/>
            <a:chExt cx="9601200" cy="189653"/>
          </a:xfrm>
        </p:grpSpPr>
        <p:sp>
          <p:nvSpPr>
            <p:cNvPr id="19" name="Rectangle 18"/>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0" name="Rectangle 19"/>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1" name="Rectangle 20"/>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2" name="Rectangle 21"/>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23"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smtClean="0"/>
              <a:t>Nordea Beta Plus</a:t>
            </a:r>
            <a:endParaRPr lang="en-US"/>
          </a:p>
        </p:txBody>
      </p:sp>
      <p:sp>
        <p:nvSpPr>
          <p:cNvPr id="24"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2" name="Text Placeholder 1"/>
          <p:cNvSpPr>
            <a:spLocks noGrp="1"/>
          </p:cNvSpPr>
          <p:nvPr>
            <p:ph type="body" idx="1"/>
          </p:nvPr>
        </p:nvSpPr>
        <p:spPr>
          <a:xfrm>
            <a:off x="436563" y="1549400"/>
            <a:ext cx="8642350" cy="482758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065024"/>
      </p:ext>
    </p:extLst>
  </p:cSld>
  <p:clrMap bg1="lt1" tx1="dk1" bg2="lt2" tx2="dk2" accent1="accent1" accent2="accent2" accent3="accent3" accent4="accent4" accent5="accent5" accent6="accent6" hlink="hlink" folHlink="folHlink"/>
  <p:sldLayoutIdLst>
    <p:sldLayoutId id="2147493536" r:id="rId1"/>
  </p:sldLayoutIdLst>
  <p:timing>
    <p:tnLst>
      <p:par>
        <p:cTn id="1" dur="indefinite" restart="never" nodeType="tmRoot"/>
      </p:par>
    </p:tnLst>
  </p:timing>
  <p:hf hdr="0" dt="0"/>
  <p:txStyles>
    <p:titleStyle>
      <a:lvl1pPr algn="l" defTabSz="483176" rtl="0" eaLnBrk="1" latinLnBrk="0" hangingPunct="1">
        <a:lnSpc>
          <a:spcPct val="85000"/>
        </a:lnSpc>
        <a:spcBef>
          <a:spcPct val="0"/>
        </a:spcBef>
        <a:buNone/>
        <a:defRPr lang="en-US" sz="2300" b="0" i="0" kern="1200" dirty="0">
          <a:solidFill>
            <a:schemeClr val="accent1"/>
          </a:solidFill>
          <a:latin typeface="Franklin Gothic Medium"/>
          <a:ea typeface="+mj-ea"/>
          <a:cs typeface="+mj-cs"/>
        </a:defRPr>
      </a:lvl1pPr>
    </p:titleStyle>
    <p:bodyStyle>
      <a:lvl1pPr marL="0" indent="0" algn="l" defTabSz="914400" rtl="0" eaLnBrk="1" latinLnBrk="0" hangingPunct="1">
        <a:spcBef>
          <a:spcPts val="2400"/>
        </a:spcBef>
        <a:spcAft>
          <a:spcPts val="0"/>
        </a:spcAft>
        <a:buClr>
          <a:schemeClr val="bg2"/>
        </a:buClr>
        <a:buFontTx/>
        <a:buNone/>
        <a:defRPr sz="1500" b="1" kern="1200">
          <a:solidFill>
            <a:schemeClr val="accent1"/>
          </a:solidFill>
          <a:latin typeface="+mn-lt"/>
          <a:ea typeface="+mn-ea"/>
          <a:cs typeface="+mn-cs"/>
        </a:defRPr>
      </a:lvl1pPr>
      <a:lvl2pPr marL="347663" indent="-171450" algn="l" defTabSz="914400" rtl="0" eaLnBrk="1" latinLnBrk="0" hangingPunct="1">
        <a:lnSpc>
          <a:spcPct val="100000"/>
        </a:lnSpc>
        <a:spcBef>
          <a:spcPts val="600"/>
        </a:spcBef>
        <a:spcAft>
          <a:spcPts val="600"/>
        </a:spcAft>
        <a:buClr>
          <a:schemeClr val="bg2"/>
        </a:buClr>
        <a:buFont typeface="Wingdings" pitchFamily="2" charset="2"/>
        <a:buChar char="§"/>
        <a:defRPr sz="13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Franklin Gothic Book" pitchFamily="34" charset="0"/>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Franklin Gothic Book"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3560916"/>
            <a:ext cx="9601200" cy="780288"/>
          </a:xfrm>
          <a:prstGeom prst="rect">
            <a:avLst/>
          </a:prstGeom>
          <a:gradFill flip="none" rotWithShape="1">
            <a:gsLst>
              <a:gs pos="73000">
                <a:schemeClr val="bg1">
                  <a:lumMod val="86000"/>
                  <a:alpha val="93000"/>
                </a:schemeClr>
              </a:gs>
              <a:gs pos="41000">
                <a:schemeClr val="bg1">
                  <a:lumMod val="95000"/>
                </a:schemeClr>
              </a:gs>
              <a:gs pos="0">
                <a:schemeClr val="bg1">
                  <a:lumMod val="84000"/>
                </a:schemeClr>
              </a:gs>
              <a:gs pos="100000">
                <a:schemeClr val="bg1">
                  <a:lumMod val="95000"/>
                </a:schemeClr>
              </a:gs>
            </a:gsLst>
            <a:lin ang="4800000" scaled="0"/>
            <a:tileRect/>
          </a:gradFill>
          <a:ln>
            <a:noFill/>
          </a:ln>
          <a:effectLst>
            <a:outerShdw blurRad="1524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6653" tIns="48326" rIns="96653" bIns="48326" rtlCol="0" anchor="ctr"/>
          <a:lstStyle/>
          <a:p>
            <a:pPr algn="ctr"/>
            <a:endParaRPr lang="en-US" dirty="0"/>
          </a:p>
        </p:txBody>
      </p:sp>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83910" y="3848848"/>
            <a:ext cx="1632204" cy="358380"/>
          </a:xfrm>
          <a:prstGeom prst="rect">
            <a:avLst/>
          </a:prstGeom>
        </p:spPr>
      </p:pic>
      <p:grpSp>
        <p:nvGrpSpPr>
          <p:cNvPr id="14" name="Group 13"/>
          <p:cNvGrpSpPr/>
          <p:nvPr/>
        </p:nvGrpSpPr>
        <p:grpSpPr>
          <a:xfrm>
            <a:off x="0" y="7076922"/>
            <a:ext cx="9601200" cy="189653"/>
            <a:chOff x="0" y="7125547"/>
            <a:chExt cx="9601200" cy="189653"/>
          </a:xfrm>
        </p:grpSpPr>
        <p:sp>
          <p:nvSpPr>
            <p:cNvPr id="22" name="Rectangle 21"/>
            <p:cNvSpPr/>
            <p:nvPr/>
          </p:nvSpPr>
          <p:spPr>
            <a:xfrm>
              <a:off x="0" y="7125547"/>
              <a:ext cx="2405634" cy="189653"/>
            </a:xfrm>
            <a:prstGeom prst="rect">
              <a:avLst/>
            </a:prstGeom>
            <a:solidFill>
              <a:srgbClr val="8D934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3" name="Rectangle 22"/>
            <p:cNvSpPr/>
            <p:nvPr/>
          </p:nvSpPr>
          <p:spPr>
            <a:xfrm>
              <a:off x="2405634" y="7125547"/>
              <a:ext cx="2405634" cy="189653"/>
            </a:xfrm>
            <a:prstGeom prst="rect">
              <a:avLst/>
            </a:prstGeom>
            <a:solidFill>
              <a:srgbClr val="5D9BB4"/>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4" name="Rectangle 23"/>
            <p:cNvSpPr/>
            <p:nvPr/>
          </p:nvSpPr>
          <p:spPr>
            <a:xfrm>
              <a:off x="4811268" y="7125547"/>
              <a:ext cx="2407656" cy="189653"/>
            </a:xfrm>
            <a:prstGeom prst="rect">
              <a:avLst/>
            </a:prstGeom>
            <a:solidFill>
              <a:srgbClr val="016877"/>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sp>
          <p:nvSpPr>
            <p:cNvPr id="25" name="Rectangle 24"/>
            <p:cNvSpPr/>
            <p:nvPr/>
          </p:nvSpPr>
          <p:spPr>
            <a:xfrm>
              <a:off x="7218924" y="7125547"/>
              <a:ext cx="2382276" cy="189653"/>
            </a:xfrm>
            <a:prstGeom prst="rect">
              <a:avLst/>
            </a:prstGeom>
            <a:solidFill>
              <a:srgbClr val="73988D"/>
            </a:solidFill>
            <a:ln w="9525" cap="flat" cmpd="sng" algn="ctr">
              <a:noFill/>
              <a:prstDash val="solid"/>
            </a:ln>
            <a:effectLst/>
          </p:spPr>
          <p:txBody>
            <a:bodyPr rtlCol="0" anchor="ctr"/>
            <a:lstStyle/>
            <a:p>
              <a:pPr marL="0" marR="0" lvl="0" indent="0" algn="ctr" defTabSz="966526"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srgbClr val="FFFFFF"/>
                </a:solidFill>
                <a:effectLst/>
                <a:uLnTx/>
                <a:uFillTx/>
                <a:latin typeface="Calibri"/>
                <a:ea typeface="+mn-ea"/>
                <a:cs typeface="+mn-cs"/>
              </a:endParaRPr>
            </a:p>
          </p:txBody>
        </p:sp>
      </p:grpSp>
      <p:sp>
        <p:nvSpPr>
          <p:cNvPr id="26" name="Footer Placeholder 14"/>
          <p:cNvSpPr>
            <a:spLocks noGrp="1"/>
          </p:cNvSpPr>
          <p:nvPr>
            <p:ph type="ftr" sz="quarter" idx="3"/>
          </p:nvPr>
        </p:nvSpPr>
        <p:spPr>
          <a:xfrm>
            <a:off x="438912" y="7117887"/>
            <a:ext cx="65" cy="107722"/>
          </a:xfrm>
          <a:prstGeom prst="rect">
            <a:avLst/>
          </a:prstGeom>
        </p:spPr>
        <p:txBody>
          <a:bodyPr vert="horz" wrap="none" lIns="0" tIns="0" rIns="0" bIns="0" rtlCol="0" anchor="ctr">
            <a:spAutoFit/>
          </a:bodyPr>
          <a:lstStyle>
            <a:lvl1pPr>
              <a:defRPr lang="en-US" sz="700">
                <a:solidFill>
                  <a:srgbClr val="C4C997"/>
                </a:solidFill>
              </a:defRPr>
            </a:lvl1pPr>
          </a:lstStyle>
          <a:p>
            <a:r>
              <a:rPr lang="en-US" smtClean="0"/>
              <a:t>Nordea Beta Plus</a:t>
            </a:r>
            <a:endParaRPr lang="en-US"/>
          </a:p>
        </p:txBody>
      </p:sp>
      <p:sp>
        <p:nvSpPr>
          <p:cNvPr id="27" name="Slide Number Placeholder 15"/>
          <p:cNvSpPr>
            <a:spLocks noGrp="1"/>
          </p:cNvSpPr>
          <p:nvPr>
            <p:ph type="sldNum" sz="quarter" idx="4"/>
          </p:nvPr>
        </p:nvSpPr>
        <p:spPr>
          <a:xfrm>
            <a:off x="9079992" y="7094804"/>
            <a:ext cx="129843" cy="153888"/>
          </a:xfrm>
          <a:prstGeom prst="rect">
            <a:avLst/>
          </a:prstGeom>
        </p:spPr>
        <p:txBody>
          <a:bodyPr wrap="none" lIns="0" tIns="0" rIns="0" bIns="0" anchor="b" anchorCtr="0">
            <a:spAutoFit/>
          </a:bodyPr>
          <a:lstStyle>
            <a:lvl1pPr>
              <a:defRPr lang="en-US" sz="1000" b="0" i="0" smtClean="0">
                <a:solidFill>
                  <a:schemeClr val="bg1"/>
                </a:solidFill>
                <a:latin typeface="Franklin Gothic Book"/>
                <a:cs typeface="Franklin Gothic Book"/>
              </a:defRPr>
            </a:lvl1pPr>
          </a:lstStyle>
          <a:p>
            <a:pPr algn="r"/>
            <a:fld id="{120E0670-27AF-416D-9579-EAB944D99F2D}" type="slidenum">
              <a:rPr lang="en-US" smtClean="0"/>
              <a:pPr algn="r"/>
              <a:t>‹#›</a:t>
            </a:fld>
            <a:endParaRPr lang="en-US" dirty="0"/>
          </a:p>
        </p:txBody>
      </p:sp>
      <p:sp>
        <p:nvSpPr>
          <p:cNvPr id="4" name="Text Placeholder 3"/>
          <p:cNvSpPr>
            <a:spLocks noGrp="1"/>
          </p:cNvSpPr>
          <p:nvPr>
            <p:ph type="body" idx="1"/>
          </p:nvPr>
        </p:nvSpPr>
        <p:spPr>
          <a:xfrm>
            <a:off x="438912" y="3589905"/>
            <a:ext cx="6678580" cy="674460"/>
          </a:xfrm>
          <a:prstGeom prst="rect">
            <a:avLst/>
          </a:prstGeom>
        </p:spPr>
        <p:txBody>
          <a:bodyPr vert="horz" lIns="0" tIns="0" rIns="0" bIns="0" rtlCol="0" anchor="ctr" anchorCtr="0">
            <a:noAutofit/>
          </a:body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563630386"/>
      </p:ext>
    </p:extLst>
  </p:cSld>
  <p:clrMap bg1="lt1" tx1="dk1" bg2="lt2" tx2="dk2" accent1="accent1" accent2="accent2" accent3="accent3" accent4="accent4" accent5="accent5" accent6="accent6" hlink="hlink" folHlink="folHlink"/>
  <p:sldLayoutIdLst>
    <p:sldLayoutId id="2147493538" r:id="rId1"/>
    <p:sldLayoutId id="2147493543" r:id="rId2"/>
  </p:sldLayoutIdLst>
  <p:timing>
    <p:tnLst>
      <p:par>
        <p:cTn id="1" dur="indefinite" restart="never" nodeType="tmRoot"/>
      </p:par>
    </p:tnLst>
  </p:timing>
  <p:hf hdr="0" dt="0"/>
  <p:txStyles>
    <p:titleStyle>
      <a:lvl1pPr algn="l" defTabSz="483176" rtl="0" eaLnBrk="1" latinLnBrk="0" hangingPunct="1">
        <a:lnSpc>
          <a:spcPct val="85000"/>
        </a:lnSpc>
        <a:spcBef>
          <a:spcPct val="0"/>
        </a:spcBef>
        <a:buNone/>
        <a:defRPr lang="en-US" sz="2300" b="0" i="0" kern="1200" dirty="0">
          <a:solidFill>
            <a:schemeClr val="accent1"/>
          </a:solidFill>
          <a:latin typeface="Franklin Gothic Medium"/>
          <a:ea typeface="+mj-ea"/>
          <a:cs typeface="+mj-cs"/>
        </a:defRPr>
      </a:lvl1pPr>
    </p:titleStyle>
    <p:bodyStyle>
      <a:lvl1pPr marL="0" indent="0" algn="l" defTabSz="914400" rtl="0" eaLnBrk="1" latinLnBrk="0" hangingPunct="1">
        <a:spcBef>
          <a:spcPts val="0"/>
        </a:spcBef>
        <a:buFontTx/>
        <a:buNone/>
        <a:defRPr sz="2300" kern="1200">
          <a:solidFill>
            <a:schemeClr val="accent1"/>
          </a:solidFill>
          <a:latin typeface="+mj-lt"/>
          <a:ea typeface="+mn-ea"/>
          <a:cs typeface="+mn-cs"/>
        </a:defRPr>
      </a:lvl1pPr>
      <a:lvl2pPr marL="3175" indent="0" algn="l" defTabSz="914400" rtl="0" eaLnBrk="1" latinLnBrk="0" hangingPunct="1">
        <a:spcBef>
          <a:spcPts val="0"/>
        </a:spcBef>
        <a:buFontTx/>
        <a:buNone/>
        <a:defRPr sz="1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file:///\\mackayfs\groups\Client%20Services\CLIENTS\Nordea%20-\Special%20Presentations\2017\Nordea%20Beta%20Plus\11%202017\Backup\HW00_3D_Price_09.30.2013.xlsx!Chart!%5bHW00_3D_Price_09.30.2013.xlsx%5dChart%20Chart%201" TargetMode="External"/></Relationships>
</file>

<file path=ppt/slides/_rels/slide11.xml.rels><?xml version="1.0" encoding="UTF-8" standalone="yes"?>
<Relationships xmlns="http://schemas.openxmlformats.org/package/2006/relationships"><Relationship Id="rId8" Type="http://schemas.openxmlformats.org/officeDocument/2006/relationships/oleObject" Target="file:///\\mackayfs\groups\Client%20Services\CLIENTS\Nordea%20-\Special%20Presentations\2017\Nordea%20Beta%20Plus\11%202017\Backup\rating_factor_distributions.xlsx!CCC%20Chart!%5brating_factor_distributions.xlsx%5dCCC%20Chart%20Chart%201" TargetMode="External"/><Relationship Id="rId3" Type="http://schemas.openxmlformats.org/officeDocument/2006/relationships/notesSlide" Target="../notesSlides/notesSlide11.xml"/><Relationship Id="rId7" Type="http://schemas.openxmlformats.org/officeDocument/2006/relationships/image" Target="../media/image11.e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file:///\\mackayfs\groups\Client%20Services\CLIENTS\Nordea%20-\Special%20Presentations\2017\Nordea%20Beta%20Plus\11%202017\Backup\rating_factor_distributions.xlsx!B%20Chart!%5brating_factor_distributions.xlsx%5dB%20Chart%20Chart%201" TargetMode="External"/><Relationship Id="rId5" Type="http://schemas.openxmlformats.org/officeDocument/2006/relationships/image" Target="../media/image10.emf"/><Relationship Id="rId4" Type="http://schemas.openxmlformats.org/officeDocument/2006/relationships/oleObject" Target="file:///\\mackayfs\groups\Client%20Services\CLIENTS\Nordea%20-\Special%20Presentations\2017\Nordea%20Beta%20Plus\11%202017\Backup\rating_factor_distributions.xlsx!BB%20Chart!%5brating_factor_distributions.xlsx%5dBB%20Chart%20Chart%201" TargetMode="External"/><Relationship Id="rId9"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file:///\\mackayfs\groups\Client%20Services\CLIENTS\Nordea%20-\Special%20Presentations\2017\Nordea%20Beta%20Plus\11%202017\Backup\tolerance_bands_final_10.30.2017.xlsx!factor_tolerance_bands_slide!Print_Area"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file:///\\mackayfs\groups\Client%20Services\CLIENTS\Nordea%20-\Special%20Presentations\2017\Nordea%20Beta%20Plus\11%202017\Backup\tolerance_bands_final_10.30.2017.xlsx!original_factors_data!Print_Area"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file:///\\mackayfs\groups\Client%20Services\CLIENTS\Nordea%20-\Special%20Presentations\2017\Nordea%20Beta%20Plus\11%202017\Backup\tolerance_bands_final_10.30.2017.xlsx!original_factors_data%20(2)!Print_Area"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p:cNvSpPr>
          <p:nvPr/>
        </p:nvSpPr>
        <p:spPr bwMode="auto">
          <a:xfrm>
            <a:off x="427333" y="243841"/>
            <a:ext cx="7173618" cy="1652693"/>
          </a:xfrm>
          <a:prstGeom prst="rect">
            <a:avLst/>
          </a:prstGeom>
          <a:noFill/>
          <a:ln>
            <a:noFill/>
          </a:ln>
          <a:extLst/>
        </p:spPr>
        <p:txBody>
          <a:bodyPr wrap="square" lIns="0" tIns="0" rIns="0" bIns="0" anchor="ctr" anchorCtr="0">
            <a:noAutofit/>
          </a:bodyPr>
          <a:lstStyle/>
          <a:p>
            <a:endParaRPr lang="en-US" sz="2500" cap="all" spc="53" dirty="0" smtClean="0">
              <a:solidFill>
                <a:schemeClr val="bg1"/>
              </a:solidFill>
              <a:latin typeface="Franklin Gothic Book"/>
              <a:ea typeface="ＭＳ Ｐゴシック" charset="0"/>
              <a:cs typeface="Franklin Gothic Book"/>
              <a:sym typeface="Franklin Gothic Book" charset="0"/>
            </a:endParaRPr>
          </a:p>
          <a:p>
            <a:endParaRPr lang="en-US" sz="1800" cap="all" spc="53" dirty="0">
              <a:solidFill>
                <a:schemeClr val="bg1"/>
              </a:solidFill>
              <a:latin typeface="Franklin Gothic Book"/>
              <a:ea typeface="ＭＳ Ｐゴシック" charset="0"/>
              <a:cs typeface="Franklin Gothic Book"/>
              <a:sym typeface="Franklin Gothic Book" charset="0"/>
            </a:endParaRPr>
          </a:p>
        </p:txBody>
      </p:sp>
      <p:sp>
        <p:nvSpPr>
          <p:cNvPr id="8" name="Text Placeholder 7"/>
          <p:cNvSpPr>
            <a:spLocks noGrp="1"/>
          </p:cNvSpPr>
          <p:nvPr>
            <p:ph type="body" sz="quarter" idx="14"/>
          </p:nvPr>
        </p:nvSpPr>
        <p:spPr/>
        <p:txBody>
          <a:bodyPr/>
          <a:lstStyle/>
          <a:p>
            <a:r>
              <a:rPr lang="en-US" dirty="0" smtClean="0"/>
              <a:t>NOVEMBER 2017</a:t>
            </a:r>
            <a:endParaRPr lang="en-US" dirty="0"/>
          </a:p>
        </p:txBody>
      </p:sp>
      <p:sp>
        <p:nvSpPr>
          <p:cNvPr id="3" name="Title 2"/>
          <p:cNvSpPr>
            <a:spLocks noGrp="1"/>
          </p:cNvSpPr>
          <p:nvPr>
            <p:ph type="title"/>
          </p:nvPr>
        </p:nvSpPr>
        <p:spPr/>
        <p:txBody>
          <a:bodyPr/>
          <a:lstStyle/>
          <a:p>
            <a:r>
              <a:rPr lang="en-US" dirty="0" smtClean="0"/>
              <a:t>GLOBAL High Yield Beta Plus FUND Proposal</a:t>
            </a:r>
            <a:endParaRPr lang="en-US" dirty="0"/>
          </a:p>
        </p:txBody>
      </p:sp>
      <p:grpSp>
        <p:nvGrpSpPr>
          <p:cNvPr id="6" name="Group 5"/>
          <p:cNvGrpSpPr/>
          <p:nvPr/>
        </p:nvGrpSpPr>
        <p:grpSpPr>
          <a:xfrm>
            <a:off x="448741" y="3690870"/>
            <a:ext cx="4053841" cy="360868"/>
            <a:chOff x="761002" y="4152780"/>
            <a:chExt cx="3654816" cy="338314"/>
          </a:xfrm>
        </p:grpSpPr>
        <p:cxnSp>
          <p:nvCxnSpPr>
            <p:cNvPr id="7" name="Straight Connector 6"/>
            <p:cNvCxnSpPr/>
            <p:nvPr/>
          </p:nvCxnSpPr>
          <p:spPr bwMode="auto">
            <a:xfrm>
              <a:off x="773209" y="4152780"/>
              <a:ext cx="3642609" cy="0"/>
            </a:xfrm>
            <a:prstGeom prst="line">
              <a:avLst/>
            </a:prstGeom>
            <a:solidFill>
              <a:schemeClr val="accent1"/>
            </a:solidFill>
            <a:ln w="12700" cap="rnd" cmpd="sng" algn="ctr">
              <a:solidFill>
                <a:srgbClr val="7F7F7F"/>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761002" y="4491094"/>
              <a:ext cx="3642609" cy="0"/>
            </a:xfrm>
            <a:prstGeom prst="line">
              <a:avLst/>
            </a:prstGeom>
            <a:solidFill>
              <a:schemeClr val="accent1"/>
            </a:solidFill>
            <a:ln w="12700" cap="rnd" cmpd="sng" algn="ctr">
              <a:solidFill>
                <a:srgbClr val="7F7F7F"/>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0" name="Rectangle 5"/>
          <p:cNvSpPr>
            <a:spLocks/>
          </p:cNvSpPr>
          <p:nvPr/>
        </p:nvSpPr>
        <p:spPr bwMode="auto">
          <a:xfrm>
            <a:off x="445411" y="3750866"/>
            <a:ext cx="2421304" cy="230832"/>
          </a:xfrm>
          <a:prstGeom prst="rect">
            <a:avLst/>
          </a:prstGeom>
          <a:noFill/>
          <a:ln>
            <a:noFill/>
          </a:ln>
          <a:extLst/>
        </p:spPr>
        <p:txBody>
          <a:bodyPr wrap="none" lIns="0" tIns="0" rIns="0" bIns="0">
            <a:spAutoFit/>
          </a:bodyPr>
          <a:lstStyle/>
          <a:p>
            <a:r>
              <a:rPr lang="en-US" sz="1500" b="1" dirty="0" smtClean="0">
                <a:solidFill>
                  <a:srgbClr val="003A63"/>
                </a:solidFill>
                <a:ea typeface="ＭＳ Ｐゴシック" charset="0"/>
                <a:cs typeface="Franklin Gothic Book"/>
                <a:sym typeface="Franklin Gothic Book" charset="0"/>
              </a:rPr>
              <a:t>Representing MacKay Shields</a:t>
            </a:r>
            <a:endParaRPr lang="en-US" sz="1500" baseline="30000" dirty="0">
              <a:solidFill>
                <a:srgbClr val="003A63"/>
              </a:solidFill>
              <a:ea typeface="ＭＳ Ｐゴシック" charset="0"/>
              <a:cs typeface="Franklin Gothic Book"/>
              <a:sym typeface="Franklin Gothic Book" charset="0"/>
            </a:endParaRPr>
          </a:p>
        </p:txBody>
      </p:sp>
      <p:sp>
        <p:nvSpPr>
          <p:cNvPr id="11" name="Text Box 410"/>
          <p:cNvSpPr txBox="1">
            <a:spLocks noChangeArrowheads="1"/>
          </p:cNvSpPr>
          <p:nvPr/>
        </p:nvSpPr>
        <p:spPr bwMode="auto">
          <a:xfrm>
            <a:off x="445411" y="4328209"/>
            <a:ext cx="1808187" cy="56938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a:defRPr/>
            </a:pPr>
            <a:r>
              <a:rPr lang="en-US" sz="1000" b="1" dirty="0">
                <a:solidFill>
                  <a:srgbClr val="003A63"/>
                </a:solidFill>
                <a:latin typeface="Franklin Gothic Book" pitchFamily="34" charset="0"/>
              </a:rPr>
              <a:t>DAN ROBERTS, </a:t>
            </a:r>
            <a:r>
              <a:rPr lang="en-US" sz="1000" b="1" dirty="0" smtClean="0">
                <a:solidFill>
                  <a:srgbClr val="003A63"/>
                </a:solidFill>
                <a:latin typeface="Franklin Gothic Book" pitchFamily="34" charset="0"/>
              </a:rPr>
              <a:t>PhD</a:t>
            </a:r>
            <a:endParaRPr lang="en-US" sz="1000" b="1" dirty="0">
              <a:solidFill>
                <a:srgbClr val="003A63"/>
              </a:solidFill>
              <a:latin typeface="Franklin Gothic Book" pitchFamily="34" charset="0"/>
            </a:endParaRPr>
          </a:p>
          <a:p>
            <a:pPr>
              <a:defRPr/>
            </a:pPr>
            <a:r>
              <a:rPr lang="en-US" sz="900" dirty="0" smtClean="0">
                <a:solidFill>
                  <a:srgbClr val="7F7F7F"/>
                </a:solidFill>
                <a:latin typeface="Franklin Gothic Book" pitchFamily="34" charset="0"/>
              </a:rPr>
              <a:t>Executive Managing </a:t>
            </a:r>
            <a:r>
              <a:rPr lang="en-US" sz="900" dirty="0">
                <a:solidFill>
                  <a:srgbClr val="7F7F7F"/>
                </a:solidFill>
                <a:latin typeface="Franklin Gothic Book" pitchFamily="34" charset="0"/>
              </a:rPr>
              <a:t>Director</a:t>
            </a:r>
          </a:p>
          <a:p>
            <a:pPr>
              <a:defRPr/>
            </a:pPr>
            <a:r>
              <a:rPr lang="en-US" sz="900" dirty="0">
                <a:solidFill>
                  <a:srgbClr val="7F7F7F"/>
                </a:solidFill>
                <a:latin typeface="Franklin Gothic Book" pitchFamily="34" charset="0"/>
              </a:rPr>
              <a:t>Chief Investment Officer</a:t>
            </a:r>
          </a:p>
          <a:p>
            <a:pPr>
              <a:defRPr/>
            </a:pPr>
            <a:r>
              <a:rPr lang="en-US" sz="900" dirty="0">
                <a:solidFill>
                  <a:srgbClr val="7F7F7F"/>
                </a:solidFill>
                <a:latin typeface="Franklin Gothic Book" pitchFamily="34" charset="0"/>
              </a:rPr>
              <a:t>Head of Global Fixed Income Division</a:t>
            </a:r>
          </a:p>
        </p:txBody>
      </p:sp>
      <p:sp>
        <p:nvSpPr>
          <p:cNvPr id="18" name="Text Box 409"/>
          <p:cNvSpPr txBox="1">
            <a:spLocks noChangeArrowheads="1"/>
          </p:cNvSpPr>
          <p:nvPr/>
        </p:nvSpPr>
        <p:spPr bwMode="auto">
          <a:xfrm>
            <a:off x="445411" y="5124958"/>
            <a:ext cx="1721625"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defTabSz="1112838">
              <a:defRPr/>
            </a:pPr>
            <a:r>
              <a:rPr lang="en-US" sz="1000" b="1" dirty="0" smtClean="0">
                <a:solidFill>
                  <a:srgbClr val="003A63"/>
                </a:solidFill>
                <a:latin typeface="Franklin Gothic Book" pitchFamily="34" charset="0"/>
              </a:rPr>
              <a:t>ALEXANDRA WILSON-ELIZONDO</a:t>
            </a:r>
          </a:p>
          <a:p>
            <a:pPr>
              <a:defRPr/>
            </a:pPr>
            <a:r>
              <a:rPr lang="en-US" sz="900" dirty="0" smtClean="0">
                <a:solidFill>
                  <a:srgbClr val="7F7F7F"/>
                </a:solidFill>
                <a:latin typeface="Franklin Gothic Book" pitchFamily="34" charset="0"/>
              </a:rPr>
              <a:t>Associate Director</a:t>
            </a:r>
            <a:endParaRPr lang="en-US" sz="900" dirty="0">
              <a:solidFill>
                <a:srgbClr val="7F7F7F"/>
              </a:solidFill>
              <a:latin typeface="Franklin Gothic Book" pitchFamily="34" charset="0"/>
            </a:endParaRPr>
          </a:p>
          <a:p>
            <a:pPr marL="0" marR="0" lvl="0" indent="0" defTabSz="914400" eaLnBrk="1" fontAlgn="auto" latinLnBrk="0" hangingPunct="1">
              <a:spcBef>
                <a:spcPts val="0"/>
              </a:spcBef>
              <a:spcAft>
                <a:spcPts val="0"/>
              </a:spcAft>
              <a:buClrTx/>
              <a:buSzTx/>
              <a:buFontTx/>
              <a:buNone/>
              <a:tabLst/>
              <a:defRPr/>
            </a:pPr>
            <a:r>
              <a:rPr lang="en-US" sz="900" kern="0" dirty="0">
                <a:solidFill>
                  <a:srgbClr val="7F7F7F"/>
                </a:solidFill>
                <a:latin typeface="Franklin Gothic Book" pitchFamily="34" charset="0"/>
              </a:rPr>
              <a:t>Global Fixed Income Division</a:t>
            </a:r>
          </a:p>
        </p:txBody>
      </p:sp>
      <p:sp>
        <p:nvSpPr>
          <p:cNvPr id="19" name="Text Box 409"/>
          <p:cNvSpPr txBox="1">
            <a:spLocks noChangeArrowheads="1"/>
          </p:cNvSpPr>
          <p:nvPr/>
        </p:nvSpPr>
        <p:spPr bwMode="auto">
          <a:xfrm>
            <a:off x="462281" y="6441457"/>
            <a:ext cx="1399422"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defTabSz="1112838">
              <a:defRPr/>
            </a:pPr>
            <a:r>
              <a:rPr lang="en-US" sz="1000" b="1" dirty="0" smtClean="0">
                <a:solidFill>
                  <a:srgbClr val="003A63"/>
                </a:solidFill>
                <a:latin typeface="Franklin Gothic Book" pitchFamily="34" charset="0"/>
              </a:rPr>
              <a:t>BRIAN FAGAN</a:t>
            </a:r>
          </a:p>
          <a:p>
            <a:pPr>
              <a:defRPr/>
            </a:pPr>
            <a:r>
              <a:rPr lang="en-US" sz="900" dirty="0" smtClean="0">
                <a:solidFill>
                  <a:srgbClr val="7F7F7F"/>
                </a:solidFill>
                <a:latin typeface="Franklin Gothic Book" pitchFamily="34" charset="0"/>
              </a:rPr>
              <a:t>Associate Director</a:t>
            </a:r>
            <a:endParaRPr lang="en-US" sz="900" dirty="0">
              <a:solidFill>
                <a:srgbClr val="7F7F7F"/>
              </a:solidFill>
              <a:latin typeface="Franklin Gothic Book" pitchFamily="34" charset="0"/>
            </a:endParaRPr>
          </a:p>
          <a:p>
            <a:pPr marL="0" marR="0" lvl="0" indent="0" defTabSz="914400" eaLnBrk="1" fontAlgn="auto" latinLnBrk="0" hangingPunct="1">
              <a:spcBef>
                <a:spcPts val="0"/>
              </a:spcBef>
              <a:spcAft>
                <a:spcPts val="0"/>
              </a:spcAft>
              <a:buClrTx/>
              <a:buSzTx/>
              <a:buFontTx/>
              <a:buNone/>
              <a:tabLst/>
              <a:defRPr/>
            </a:pPr>
            <a:r>
              <a:rPr lang="en-US" sz="900" kern="0" dirty="0">
                <a:solidFill>
                  <a:srgbClr val="7F7F7F"/>
                </a:solidFill>
                <a:latin typeface="Franklin Gothic Book" pitchFamily="34" charset="0"/>
              </a:rPr>
              <a:t>Global Fixed Income Division</a:t>
            </a:r>
          </a:p>
        </p:txBody>
      </p:sp>
      <p:sp>
        <p:nvSpPr>
          <p:cNvPr id="20" name="Text Box 445"/>
          <p:cNvSpPr txBox="1">
            <a:spLocks noChangeArrowheads="1"/>
          </p:cNvSpPr>
          <p:nvPr/>
        </p:nvSpPr>
        <p:spPr bwMode="auto">
          <a:xfrm>
            <a:off x="462281" y="5783207"/>
            <a:ext cx="1399422"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spAutoFit/>
          </a:bodyPr>
          <a:lstStyle/>
          <a:p>
            <a:pPr>
              <a:defRPr/>
            </a:pPr>
            <a:r>
              <a:rPr lang="en-US" sz="1000" b="1" dirty="0" smtClean="0">
                <a:solidFill>
                  <a:srgbClr val="003A63"/>
                </a:solidFill>
                <a:latin typeface="Franklin Gothic Book" pitchFamily="34" charset="0"/>
              </a:rPr>
              <a:t>SCOTT DOLPH</a:t>
            </a:r>
          </a:p>
          <a:p>
            <a:pPr>
              <a:defRPr/>
            </a:pPr>
            <a:r>
              <a:rPr lang="en-US" sz="900" dirty="0" smtClean="0">
                <a:solidFill>
                  <a:srgbClr val="7F7F7F"/>
                </a:solidFill>
                <a:latin typeface="Franklin Gothic Book" pitchFamily="34" charset="0"/>
              </a:rPr>
              <a:t>Managing </a:t>
            </a:r>
            <a:r>
              <a:rPr lang="en-US" sz="900" dirty="0">
                <a:solidFill>
                  <a:srgbClr val="7F7F7F"/>
                </a:solidFill>
                <a:latin typeface="Franklin Gothic Book" pitchFamily="34" charset="0"/>
              </a:rPr>
              <a:t>Director</a:t>
            </a:r>
          </a:p>
          <a:p>
            <a:pPr>
              <a:defRPr/>
            </a:pPr>
            <a:r>
              <a:rPr lang="en-US" sz="900" dirty="0">
                <a:solidFill>
                  <a:srgbClr val="7F7F7F"/>
                </a:solidFill>
                <a:latin typeface="Franklin Gothic Book" pitchFamily="34" charset="0"/>
              </a:rPr>
              <a:t>Global Fixed Income Division</a:t>
            </a:r>
          </a:p>
        </p:txBody>
      </p:sp>
    </p:spTree>
    <p:extLst>
      <p:ext uri="{BB962C8B-B14F-4D97-AF65-F5344CB8AC3E}">
        <p14:creationId xmlns:p14="http://schemas.microsoft.com/office/powerpoint/2010/main" val="2787082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a:xfrm>
            <a:off x="430660" y="310893"/>
            <a:ext cx="6764906" cy="601703"/>
          </a:xfrm>
        </p:spPr>
        <p:txBody>
          <a:bodyPr/>
          <a:lstStyle/>
          <a:p>
            <a:r>
              <a:rPr lang="en-US" dirty="0"/>
              <a:t>How </a:t>
            </a:r>
            <a:r>
              <a:rPr lang="en-US" dirty="0" smtClean="0"/>
              <a:t>Has </a:t>
            </a:r>
            <a:r>
              <a:rPr lang="en-US" dirty="0"/>
              <a:t>the </a:t>
            </a:r>
            <a:r>
              <a:rPr lang="en-US" dirty="0" smtClean="0"/>
              <a:t>Shape </a:t>
            </a:r>
            <a:r>
              <a:rPr lang="en-US" dirty="0"/>
              <a:t>of the </a:t>
            </a:r>
            <a:r>
              <a:rPr lang="en-US" dirty="0" smtClean="0"/>
              <a:t>Distribution Changed over </a:t>
            </a:r>
            <a:r>
              <a:rPr lang="en-US" dirty="0"/>
              <a:t>the </a:t>
            </a:r>
            <a:r>
              <a:rPr lang="en-US" dirty="0" smtClean="0"/>
              <a:t>Course </a:t>
            </a:r>
            <a:r>
              <a:rPr lang="en-US" dirty="0"/>
              <a:t>of the </a:t>
            </a:r>
            <a:r>
              <a:rPr lang="en-US" dirty="0" smtClean="0"/>
              <a:t>Past Few Business Cycles?</a:t>
            </a:r>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9</a:t>
            </a:fld>
            <a:endParaRPr lang="en-US" dirty="0"/>
          </a:p>
        </p:txBody>
      </p:sp>
      <p:sp>
        <p:nvSpPr>
          <p:cNvPr id="6" name="Text Placeholder 5"/>
          <p:cNvSpPr txBox="1">
            <a:spLocks/>
          </p:cNvSpPr>
          <p:nvPr/>
        </p:nvSpPr>
        <p:spPr>
          <a:xfrm>
            <a:off x="5392853" y="1691640"/>
            <a:ext cx="3687139" cy="5285232"/>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900"/>
              </a:spcAft>
              <a:buNone/>
            </a:pPr>
            <a:r>
              <a:rPr lang="en-US" sz="1050" dirty="0" smtClean="0"/>
              <a:t>Chart 1 displays the </a:t>
            </a:r>
            <a:r>
              <a:rPr lang="en-US" sz="1050" dirty="0"/>
              <a:t>historical </a:t>
            </a:r>
            <a:r>
              <a:rPr lang="en-US" sz="1050" dirty="0" smtClean="0"/>
              <a:t>price </a:t>
            </a:r>
            <a:r>
              <a:rPr lang="en-US" sz="1050" dirty="0"/>
              <a:t>distribution of the </a:t>
            </a:r>
            <a:r>
              <a:rPr lang="en-US" sz="1050" dirty="0" smtClean="0"/>
              <a:t>developed markets high yield constrained index </a:t>
            </a:r>
            <a:r>
              <a:rPr lang="en-US" sz="1050" dirty="0"/>
              <a:t>from 12/31/1998 – 12/31/2016.</a:t>
            </a:r>
          </a:p>
          <a:p>
            <a:pPr marL="0" indent="0">
              <a:lnSpc>
                <a:spcPct val="120000"/>
              </a:lnSpc>
              <a:spcBef>
                <a:spcPts val="0"/>
              </a:spcBef>
              <a:spcAft>
                <a:spcPts val="900"/>
              </a:spcAft>
              <a:buNone/>
            </a:pPr>
            <a:r>
              <a:rPr lang="en-US" sz="1050" dirty="0" smtClean="0"/>
              <a:t>Using </a:t>
            </a:r>
            <a:r>
              <a:rPr lang="en-US" sz="1050" dirty="0"/>
              <a:t>constituent level month end prices to plot the index’s price distribution at each point in time, this chart stitches all of the month end price distribution curves to create a 3-D price distribution along the z-axis.</a:t>
            </a:r>
          </a:p>
          <a:p>
            <a:pPr marL="0" indent="0">
              <a:lnSpc>
                <a:spcPct val="120000"/>
              </a:lnSpc>
              <a:spcBef>
                <a:spcPts val="0"/>
              </a:spcBef>
              <a:spcAft>
                <a:spcPts val="900"/>
              </a:spcAft>
              <a:buNone/>
            </a:pPr>
            <a:r>
              <a:rPr lang="en-US" sz="1050" dirty="0" smtClean="0"/>
              <a:t>Time</a:t>
            </a:r>
            <a:r>
              <a:rPr lang="en-US" sz="1050" dirty="0"/>
              <a:t>, as depicted along the z-axis, is shown using a look back method with the most recent month end price distribution displayed visually closest on the z-axis and the latest month end period displayed visually farthest away on the z-axis.</a:t>
            </a:r>
          </a:p>
          <a:p>
            <a:pPr marL="0" indent="0">
              <a:lnSpc>
                <a:spcPct val="120000"/>
              </a:lnSpc>
              <a:spcBef>
                <a:spcPts val="0"/>
              </a:spcBef>
              <a:spcAft>
                <a:spcPts val="900"/>
              </a:spcAft>
              <a:buNone/>
            </a:pPr>
            <a:r>
              <a:rPr lang="en-US" sz="1050" dirty="0" smtClean="0"/>
              <a:t>Over </a:t>
            </a:r>
            <a:r>
              <a:rPr lang="en-US" sz="1050" dirty="0"/>
              <a:t>the past two business cycles, the shape of the distribution curve is typically negatively skewed and leptokurtic. Large left tails are common during periods of idiosyncratic or systematic market distress. Given the structural nature of how a corporate bond is priced and traded over it’s life (i.e., issued at par with theoretically a 100% downside and limited upside because it matures or is called at it’s par price), this historical distribution intuitively makes sense.</a:t>
            </a:r>
          </a:p>
          <a:p>
            <a:pPr marL="0" indent="0">
              <a:lnSpc>
                <a:spcPct val="120000"/>
              </a:lnSpc>
              <a:spcBef>
                <a:spcPts val="0"/>
              </a:spcBef>
              <a:spcAft>
                <a:spcPts val="900"/>
              </a:spcAft>
              <a:buNone/>
            </a:pPr>
            <a:r>
              <a:rPr lang="en-US" sz="1050" dirty="0" smtClean="0"/>
              <a:t>In </a:t>
            </a:r>
            <a:r>
              <a:rPr lang="en-US" sz="1050" dirty="0"/>
              <a:t>order to use both quantitative and qualitative techniques to replicate the index, we need to understand the relative importance of idiosyncratic risk relative to systematic risk for bonds whose prices are in the left tail of the distribution. </a:t>
            </a:r>
          </a:p>
          <a:p>
            <a:pPr marL="0" indent="0">
              <a:lnSpc>
                <a:spcPct val="120000"/>
              </a:lnSpc>
              <a:spcBef>
                <a:spcPts val="0"/>
              </a:spcBef>
              <a:spcAft>
                <a:spcPts val="900"/>
              </a:spcAft>
              <a:buNone/>
            </a:pPr>
            <a:endParaRPr lang="en-US" sz="1100" dirty="0"/>
          </a:p>
        </p:txBody>
      </p:sp>
      <p:sp>
        <p:nvSpPr>
          <p:cNvPr id="9" name="Rectangle 3"/>
          <p:cNvSpPr>
            <a:spLocks noChangeArrowheads="1"/>
          </p:cNvSpPr>
          <p:nvPr/>
        </p:nvSpPr>
        <p:spPr bwMode="auto">
          <a:xfrm>
            <a:off x="429297" y="1354652"/>
            <a:ext cx="4694964" cy="630942"/>
          </a:xfrm>
          <a:prstGeom prst="rect">
            <a:avLst/>
          </a:prstGeom>
          <a:noFill/>
          <a:ln w="12700" algn="ctr">
            <a:noFill/>
            <a:miter lim="800000"/>
            <a:headEnd/>
            <a:tailEnd/>
          </a:ln>
          <a:effectLst/>
        </p:spPr>
        <p:txBody>
          <a:bodyPr wrap="square" lIns="0" tIns="0" rIns="0" bIns="0">
            <a:spAutoFit/>
          </a:bodyPr>
          <a:lstStyle/>
          <a:p>
            <a:r>
              <a:rPr lang="en-US" sz="1500" b="1" dirty="0">
                <a:solidFill>
                  <a:srgbClr val="003A63"/>
                </a:solidFill>
                <a:cs typeface="Franklin Gothic Book"/>
              </a:rPr>
              <a:t>Historical Price Distribution of the </a:t>
            </a:r>
            <a:r>
              <a:rPr lang="en-US" sz="1500" b="1" dirty="0" smtClean="0">
                <a:solidFill>
                  <a:srgbClr val="003A63"/>
                </a:solidFill>
                <a:cs typeface="Franklin Gothic Book"/>
              </a:rPr>
              <a:t>Developed Markets </a:t>
            </a:r>
            <a:r>
              <a:rPr lang="en-US" sz="1500" b="1" dirty="0">
                <a:solidFill>
                  <a:srgbClr val="003A63"/>
                </a:solidFill>
                <a:cs typeface="Franklin Gothic Book"/>
              </a:rPr>
              <a:t>High Yield </a:t>
            </a:r>
            <a:r>
              <a:rPr lang="en-US" sz="1500" b="1" dirty="0" smtClean="0">
                <a:solidFill>
                  <a:srgbClr val="003A63"/>
                </a:solidFill>
                <a:cs typeface="Franklin Gothic Book"/>
              </a:rPr>
              <a:t>Constrained </a:t>
            </a:r>
            <a:r>
              <a:rPr lang="en-US" sz="1500" b="1" dirty="0">
                <a:solidFill>
                  <a:srgbClr val="003A63"/>
                </a:solidFill>
                <a:cs typeface="Franklin Gothic Book"/>
              </a:rPr>
              <a:t>Index</a:t>
            </a:r>
            <a:endParaRPr lang="en-US" sz="1500" dirty="0">
              <a:solidFill>
                <a:srgbClr val="003A63"/>
              </a:solidFill>
              <a:latin typeface="Franklin Gothic Book"/>
              <a:cs typeface="Franklin Gothic Book"/>
            </a:endParaRPr>
          </a:p>
          <a:p>
            <a:r>
              <a:rPr lang="en-US" sz="1100" dirty="0" smtClean="0">
                <a:latin typeface="Franklin Gothic Book"/>
                <a:cs typeface="Franklin Gothic Book"/>
              </a:rPr>
              <a:t>December 31, 1998 ─ December 31, 2016</a:t>
            </a:r>
            <a:endParaRPr lang="en-US" sz="1100" dirty="0">
              <a:latin typeface="Franklin Gothic Book"/>
              <a:cs typeface="Franklin Gothic Book"/>
            </a:endParaRPr>
          </a:p>
        </p:txBody>
      </p:sp>
      <p:cxnSp>
        <p:nvCxnSpPr>
          <p:cNvPr id="11" name="Straight Connector 10"/>
          <p:cNvCxnSpPr/>
          <p:nvPr/>
        </p:nvCxnSpPr>
        <p:spPr bwMode="auto">
          <a:xfrm>
            <a:off x="461082" y="1354652"/>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47675" y="2054863"/>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aphicFrame>
        <p:nvGraphicFramePr>
          <p:cNvPr id="13" name="Object 12"/>
          <p:cNvGraphicFramePr>
            <a:graphicFrameLocks noChangeAspect="1"/>
          </p:cNvGraphicFramePr>
          <p:nvPr>
            <p:extLst>
              <p:ext uri="{D42A27DB-BD31-4B8C-83A1-F6EECF244321}">
                <p14:modId xmlns:p14="http://schemas.microsoft.com/office/powerpoint/2010/main" val="2306235622"/>
              </p:ext>
            </p:extLst>
          </p:nvPr>
        </p:nvGraphicFramePr>
        <p:xfrm>
          <a:off x="0" y="2201038"/>
          <a:ext cx="5611270" cy="4285908"/>
        </p:xfrm>
        <a:graphic>
          <a:graphicData uri="http://schemas.openxmlformats.org/presentationml/2006/ole">
            <mc:AlternateContent xmlns:mc="http://schemas.openxmlformats.org/markup-compatibility/2006">
              <mc:Choice xmlns:v="urn:schemas-microsoft-com:vml" Requires="v">
                <p:oleObj spid="_x0000_s6182" name="Worksheet" r:id="rId4" imgW="6210356" imgH="4743360" progId="Excel.Sheet.12">
                  <p:link/>
                </p:oleObj>
              </mc:Choice>
              <mc:Fallback>
                <p:oleObj name="Worksheet" r:id="rId4" imgW="6210356" imgH="4743360" progId="Excel.Sheet.12">
                  <p:link/>
                  <p:pic>
                    <p:nvPicPr>
                      <p:cNvPr id="0" name=""/>
                      <p:cNvPicPr/>
                      <p:nvPr/>
                    </p:nvPicPr>
                    <p:blipFill>
                      <a:blip r:embed="rId5"/>
                      <a:stretch>
                        <a:fillRect/>
                      </a:stretch>
                    </p:blipFill>
                    <p:spPr>
                      <a:xfrm>
                        <a:off x="0" y="2201038"/>
                        <a:ext cx="5611270" cy="4285908"/>
                      </a:xfrm>
                      <a:prstGeom prst="rect">
                        <a:avLst/>
                      </a:prstGeom>
                    </p:spPr>
                  </p:pic>
                </p:oleObj>
              </mc:Fallback>
            </mc:AlternateContent>
          </a:graphicData>
        </a:graphic>
      </p:graphicFrame>
      <p:sp>
        <p:nvSpPr>
          <p:cNvPr id="4" name="TextBox 3"/>
          <p:cNvSpPr txBox="1"/>
          <p:nvPr/>
        </p:nvSpPr>
        <p:spPr>
          <a:xfrm>
            <a:off x="385537" y="2074080"/>
            <a:ext cx="672774" cy="253916"/>
          </a:xfrm>
          <a:prstGeom prst="rect">
            <a:avLst/>
          </a:prstGeom>
          <a:noFill/>
        </p:spPr>
        <p:txBody>
          <a:bodyPr wrap="square" rtlCol="0">
            <a:spAutoFit/>
          </a:bodyPr>
          <a:lstStyle/>
          <a:p>
            <a:r>
              <a:rPr lang="en-US" sz="1050" b="1" dirty="0" smtClean="0"/>
              <a:t>Chart 1</a:t>
            </a:r>
            <a:endParaRPr lang="en-US" sz="1050" b="1" dirty="0"/>
          </a:p>
        </p:txBody>
      </p:sp>
      <p:sp>
        <p:nvSpPr>
          <p:cNvPr id="14" name="TextBox 13"/>
          <p:cNvSpPr txBox="1"/>
          <p:nvPr/>
        </p:nvSpPr>
        <p:spPr>
          <a:xfrm>
            <a:off x="385537" y="6869150"/>
            <a:ext cx="2961167"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spTree>
    <p:extLst>
      <p:ext uri="{BB962C8B-B14F-4D97-AF65-F5344CB8AC3E}">
        <p14:creationId xmlns:p14="http://schemas.microsoft.com/office/powerpoint/2010/main" val="157898134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a:xfrm>
            <a:off x="430660" y="611744"/>
            <a:ext cx="6764906" cy="300852"/>
          </a:xfrm>
        </p:spPr>
        <p:txBody>
          <a:bodyPr/>
          <a:lstStyle/>
          <a:p>
            <a:r>
              <a:rPr lang="en-US" dirty="0" smtClean="0"/>
              <a:t>Total Return Distribution over Time</a:t>
            </a:r>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10</a:t>
            </a:fld>
            <a:endParaRPr lang="en-US" dirty="0"/>
          </a:p>
        </p:txBody>
      </p:sp>
      <p:sp>
        <p:nvSpPr>
          <p:cNvPr id="6" name="Text Placeholder 5"/>
          <p:cNvSpPr txBox="1">
            <a:spLocks/>
          </p:cNvSpPr>
          <p:nvPr/>
        </p:nvSpPr>
        <p:spPr>
          <a:xfrm>
            <a:off x="385537" y="1808671"/>
            <a:ext cx="8641079" cy="1544491"/>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900"/>
              </a:spcAft>
              <a:buNone/>
            </a:pPr>
            <a:r>
              <a:rPr lang="en-US" sz="1100" dirty="0" smtClean="0"/>
              <a:t>To </a:t>
            </a:r>
            <a:r>
              <a:rPr lang="en-US" sz="1100" dirty="0"/>
              <a:t>understand what factors are contributing the most to the index’s tails, </a:t>
            </a:r>
            <a:r>
              <a:rPr lang="en-US" sz="1100" dirty="0" smtClean="0"/>
              <a:t>we </a:t>
            </a:r>
            <a:r>
              <a:rPr lang="en-US" sz="1100" dirty="0"/>
              <a:t>divided the index into rating cohorts </a:t>
            </a:r>
            <a:r>
              <a:rPr lang="en-US" sz="1100" dirty="0" smtClean="0"/>
              <a:t>and </a:t>
            </a:r>
            <a:r>
              <a:rPr lang="en-US" sz="1100" dirty="0"/>
              <a:t>plotted the frequency distribution of monthly total returns </a:t>
            </a:r>
            <a:r>
              <a:rPr lang="en-US" sz="1100" dirty="0" smtClean="0"/>
              <a:t>from </a:t>
            </a:r>
            <a:r>
              <a:rPr lang="en-US" sz="1100" dirty="0"/>
              <a:t>01/31/1998 – 12/31/2016. </a:t>
            </a:r>
            <a:r>
              <a:rPr lang="en-US" sz="1100" dirty="0" smtClean="0"/>
              <a:t>To see how each rating cohorts total return distribution compares to a normal distribution, we overlaid each distribution curve with a normal distribution curve implied </a:t>
            </a:r>
            <a:r>
              <a:rPr lang="en-US" sz="1100" dirty="0"/>
              <a:t>by the index’s mean and standard </a:t>
            </a:r>
            <a:r>
              <a:rPr lang="en-US" sz="1100" dirty="0" smtClean="0"/>
              <a:t>deviation. This information was useful to </a:t>
            </a:r>
            <a:r>
              <a:rPr lang="en-US" sz="1100" dirty="0"/>
              <a:t>see which rating cohort contributes the most to the index’s tails. </a:t>
            </a:r>
            <a:r>
              <a:rPr lang="en-US" sz="1100" dirty="0" smtClean="0"/>
              <a:t>In charts 2a, 2b,and 2c, the BB </a:t>
            </a:r>
            <a:r>
              <a:rPr lang="en-US" sz="1100" dirty="0"/>
              <a:t>&amp; B </a:t>
            </a:r>
            <a:r>
              <a:rPr lang="en-US" sz="1100" dirty="0" smtClean="0"/>
              <a:t>rating cohorts </a:t>
            </a:r>
            <a:r>
              <a:rPr lang="en-US" sz="1100" dirty="0"/>
              <a:t>have relatively asymmetrical tails skewed towards the downside. </a:t>
            </a:r>
            <a:r>
              <a:rPr lang="en-US" sz="1100" dirty="0" smtClean="0"/>
              <a:t>Both </a:t>
            </a:r>
            <a:r>
              <a:rPr lang="en-US" sz="1100" dirty="0"/>
              <a:t>of these rating cohort’s distributions have a higher kurtosis relative to their fitted normal distribution. This tells us that relative to the CCC </a:t>
            </a:r>
            <a:r>
              <a:rPr lang="en-US" sz="1100" dirty="0" smtClean="0"/>
              <a:t>rating cohort</a:t>
            </a:r>
            <a:r>
              <a:rPr lang="en-US" sz="1100" dirty="0"/>
              <a:t>, BB &amp; B rated bonds </a:t>
            </a:r>
            <a:r>
              <a:rPr lang="en-US" sz="1100" dirty="0" smtClean="0"/>
              <a:t>have a tighter total return distribution </a:t>
            </a:r>
            <a:r>
              <a:rPr lang="en-US" sz="1100" dirty="0"/>
              <a:t>and </a:t>
            </a:r>
            <a:r>
              <a:rPr lang="en-US" sz="1100" dirty="0" smtClean="0"/>
              <a:t>are </a:t>
            </a:r>
            <a:r>
              <a:rPr lang="en-US" sz="1100" dirty="0"/>
              <a:t>less susceptible to idiosyncratic </a:t>
            </a:r>
            <a:r>
              <a:rPr lang="en-US" sz="1100" dirty="0" smtClean="0"/>
              <a:t>risk.</a:t>
            </a:r>
            <a:endParaRPr lang="en-US" sz="1100" dirty="0"/>
          </a:p>
        </p:txBody>
      </p:sp>
      <p:sp>
        <p:nvSpPr>
          <p:cNvPr id="9" name="Rectangle 3"/>
          <p:cNvSpPr>
            <a:spLocks noChangeArrowheads="1"/>
          </p:cNvSpPr>
          <p:nvPr/>
        </p:nvSpPr>
        <p:spPr bwMode="auto">
          <a:xfrm>
            <a:off x="474451" y="1239346"/>
            <a:ext cx="8650695" cy="430887"/>
          </a:xfrm>
          <a:prstGeom prst="rect">
            <a:avLst/>
          </a:prstGeom>
          <a:noFill/>
          <a:ln w="12700" algn="ctr">
            <a:noFill/>
            <a:miter lim="800000"/>
            <a:headEnd/>
            <a:tailEnd/>
          </a:ln>
          <a:effectLst/>
        </p:spPr>
        <p:txBody>
          <a:bodyPr wrap="square" lIns="0" tIns="0" rIns="0" bIns="0">
            <a:spAutoFit/>
          </a:bodyPr>
          <a:lstStyle/>
          <a:p>
            <a:r>
              <a:rPr lang="en-US" sz="1400" b="1" dirty="0">
                <a:solidFill>
                  <a:srgbClr val="003A63"/>
                </a:solidFill>
                <a:cs typeface="Franklin Gothic Book"/>
              </a:rPr>
              <a:t>How asymmetric is the </a:t>
            </a:r>
            <a:r>
              <a:rPr lang="en-US" sz="1400" b="1" dirty="0" smtClean="0">
                <a:solidFill>
                  <a:srgbClr val="003A63"/>
                </a:solidFill>
                <a:cs typeface="Franklin Gothic Book"/>
              </a:rPr>
              <a:t>total return distribution </a:t>
            </a:r>
            <a:r>
              <a:rPr lang="en-US" sz="1400" b="1" dirty="0">
                <a:solidFill>
                  <a:srgbClr val="003A63"/>
                </a:solidFill>
                <a:cs typeface="Franklin Gothic Book"/>
              </a:rPr>
              <a:t>over time? Are the negative tails larger than the positive ones</a:t>
            </a:r>
            <a:r>
              <a:rPr lang="en-US" sz="1400" b="1" dirty="0" smtClean="0">
                <a:solidFill>
                  <a:srgbClr val="003A63"/>
                </a:solidFill>
                <a:cs typeface="Franklin Gothic Book"/>
              </a:rPr>
              <a:t>?</a:t>
            </a:r>
            <a:endParaRPr lang="en-US" sz="1400" dirty="0">
              <a:latin typeface="Franklin Gothic Book"/>
              <a:cs typeface="Franklin Gothic Book"/>
            </a:endParaRPr>
          </a:p>
        </p:txBody>
      </p:sp>
      <p:grpSp>
        <p:nvGrpSpPr>
          <p:cNvPr id="5" name="Group 4"/>
          <p:cNvGrpSpPr/>
          <p:nvPr/>
        </p:nvGrpSpPr>
        <p:grpSpPr>
          <a:xfrm>
            <a:off x="474451" y="1254826"/>
            <a:ext cx="7990539" cy="415407"/>
            <a:chOff x="447675" y="1354652"/>
            <a:chExt cx="4014279" cy="274699"/>
          </a:xfrm>
        </p:grpSpPr>
        <p:cxnSp>
          <p:nvCxnSpPr>
            <p:cNvPr id="11" name="Straight Connector 10"/>
            <p:cNvCxnSpPr/>
            <p:nvPr/>
          </p:nvCxnSpPr>
          <p:spPr bwMode="auto">
            <a:xfrm>
              <a:off x="461082" y="1354652"/>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47675" y="1629351"/>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6" name="Rectangle 15"/>
          <p:cNvSpPr/>
          <p:nvPr/>
        </p:nvSpPr>
        <p:spPr>
          <a:xfrm>
            <a:off x="135801" y="4624087"/>
            <a:ext cx="2924270" cy="400110"/>
          </a:xfrm>
          <a:prstGeom prst="rect">
            <a:avLst/>
          </a:prstGeom>
        </p:spPr>
        <p:txBody>
          <a:bodyPr wrap="square">
            <a:spAutoFit/>
          </a:bodyPr>
          <a:lstStyle/>
          <a:p>
            <a:pPr algn="ctr">
              <a:defRPr sz="1400" b="0" i="0" u="none" strike="noStrike" kern="1200" spc="0" baseline="0">
                <a:solidFill>
                  <a:sysClr val="windowText" lastClr="000000"/>
                </a:solidFill>
                <a:latin typeface="+mn-lt"/>
                <a:ea typeface="+mn-ea"/>
                <a:cs typeface="+mn-cs"/>
              </a:defRPr>
            </a:pPr>
            <a:r>
              <a:rPr lang="en-US" sz="1100" b="1" dirty="0">
                <a:solidFill>
                  <a:srgbClr val="003A63"/>
                </a:solidFill>
              </a:rPr>
              <a:t>BB Rated </a:t>
            </a:r>
            <a:r>
              <a:rPr lang="en-US" sz="1100" b="1" dirty="0" smtClean="0">
                <a:solidFill>
                  <a:srgbClr val="003A63"/>
                </a:solidFill>
              </a:rPr>
              <a:t/>
            </a:r>
            <a:br>
              <a:rPr lang="en-US" sz="1100" b="1" dirty="0" smtClean="0">
                <a:solidFill>
                  <a:srgbClr val="003A63"/>
                </a:solidFill>
              </a:rPr>
            </a:br>
            <a:r>
              <a:rPr lang="en-US" sz="900" dirty="0" smtClean="0"/>
              <a:t>From </a:t>
            </a:r>
            <a:r>
              <a:rPr lang="en-US" sz="900" dirty="0"/>
              <a:t>01/31/1998 - 12/31/2016</a:t>
            </a:r>
          </a:p>
        </p:txBody>
      </p:sp>
      <p:graphicFrame>
        <p:nvGraphicFramePr>
          <p:cNvPr id="17" name="Object 16"/>
          <p:cNvGraphicFramePr>
            <a:graphicFrameLocks noChangeAspect="1"/>
          </p:cNvGraphicFramePr>
          <p:nvPr>
            <p:extLst>
              <p:ext uri="{D42A27DB-BD31-4B8C-83A1-F6EECF244321}">
                <p14:modId xmlns:p14="http://schemas.microsoft.com/office/powerpoint/2010/main" val="88265719"/>
              </p:ext>
            </p:extLst>
          </p:nvPr>
        </p:nvGraphicFramePr>
        <p:xfrm>
          <a:off x="429296" y="4536081"/>
          <a:ext cx="2776607" cy="2371725"/>
        </p:xfrm>
        <a:graphic>
          <a:graphicData uri="http://schemas.openxmlformats.org/presentationml/2006/ole">
            <mc:AlternateContent xmlns:mc="http://schemas.openxmlformats.org/markup-compatibility/2006">
              <mc:Choice xmlns:v="urn:schemas-microsoft-com:vml" Requires="v">
                <p:oleObj spid="_x0000_s7277" name="Worksheet" r:id="rId4" imgW="3009821" imgH="2371680" progId="Excel.Sheet.12">
                  <p:link/>
                </p:oleObj>
              </mc:Choice>
              <mc:Fallback>
                <p:oleObj name="Worksheet" r:id="rId4" imgW="3009821" imgH="2371680" progId="Excel.Sheet.12">
                  <p:link/>
                  <p:pic>
                    <p:nvPicPr>
                      <p:cNvPr id="0" name=""/>
                      <p:cNvPicPr/>
                      <p:nvPr/>
                    </p:nvPicPr>
                    <p:blipFill>
                      <a:blip r:embed="rId5"/>
                      <a:stretch>
                        <a:fillRect/>
                      </a:stretch>
                    </p:blipFill>
                    <p:spPr>
                      <a:xfrm>
                        <a:off x="429296" y="4536081"/>
                        <a:ext cx="2776607" cy="2371725"/>
                      </a:xfrm>
                      <a:prstGeom prst="rect">
                        <a:avLst/>
                      </a:prstGeom>
                    </p:spPr>
                  </p:pic>
                </p:oleObj>
              </mc:Fallback>
            </mc:AlternateContent>
          </a:graphicData>
        </a:graphic>
      </p:graphicFrame>
      <p:sp>
        <p:nvSpPr>
          <p:cNvPr id="21" name="Rectangle 3"/>
          <p:cNvSpPr>
            <a:spLocks noChangeArrowheads="1"/>
          </p:cNvSpPr>
          <p:nvPr/>
        </p:nvSpPr>
        <p:spPr bwMode="auto">
          <a:xfrm>
            <a:off x="429296" y="3597516"/>
            <a:ext cx="8650695" cy="384721"/>
          </a:xfrm>
          <a:prstGeom prst="rect">
            <a:avLst/>
          </a:prstGeom>
          <a:noFill/>
          <a:ln w="12700" algn="ctr">
            <a:noFill/>
            <a:miter lim="800000"/>
            <a:headEnd/>
            <a:tailEnd/>
          </a:ln>
          <a:effectLst/>
        </p:spPr>
        <p:txBody>
          <a:bodyPr wrap="square" lIns="0" tIns="0" rIns="0" bIns="0">
            <a:spAutoFit/>
          </a:bodyPr>
          <a:lstStyle/>
          <a:p>
            <a:r>
              <a:rPr lang="en-US" sz="1400" b="1" dirty="0" smtClean="0">
                <a:solidFill>
                  <a:srgbClr val="003A63"/>
                </a:solidFill>
                <a:cs typeface="Franklin Gothic Book"/>
              </a:rPr>
              <a:t>Developed Markets Constrained </a:t>
            </a:r>
            <a:r>
              <a:rPr lang="en-US" sz="1400" b="1" dirty="0">
                <a:solidFill>
                  <a:srgbClr val="003A63"/>
                </a:solidFill>
                <a:cs typeface="Franklin Gothic Book"/>
              </a:rPr>
              <a:t>High Yield Total Return Frequency </a:t>
            </a:r>
            <a:r>
              <a:rPr lang="en-US" sz="1400" b="1" dirty="0" smtClean="0">
                <a:solidFill>
                  <a:srgbClr val="003A63"/>
                </a:solidFill>
                <a:cs typeface="Franklin Gothic Book"/>
              </a:rPr>
              <a:t>Distribution by Rating Cohorts</a:t>
            </a:r>
          </a:p>
          <a:p>
            <a:r>
              <a:rPr lang="en-US" sz="1100" dirty="0" smtClean="0">
                <a:latin typeface="Franklin Gothic Book"/>
                <a:cs typeface="Franklin Gothic Book"/>
              </a:rPr>
              <a:t>From January 31, 1998 ─ December 31, 2016</a:t>
            </a:r>
            <a:endParaRPr lang="en-US" sz="1100" dirty="0">
              <a:latin typeface="Franklin Gothic Book"/>
              <a:cs typeface="Franklin Gothic Book"/>
            </a:endParaRPr>
          </a:p>
        </p:txBody>
      </p:sp>
      <p:cxnSp>
        <p:nvCxnSpPr>
          <p:cNvPr id="23" name="Straight Connector 22"/>
          <p:cNvCxnSpPr/>
          <p:nvPr/>
        </p:nvCxnSpPr>
        <p:spPr bwMode="auto">
          <a:xfrm>
            <a:off x="474451" y="3597516"/>
            <a:ext cx="7990539"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474451" y="4014422"/>
            <a:ext cx="7990539"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p:cNvSpPr/>
          <p:nvPr/>
        </p:nvSpPr>
        <p:spPr>
          <a:xfrm>
            <a:off x="850391" y="4253070"/>
            <a:ext cx="2355511" cy="190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BB Rating</a:t>
            </a:r>
            <a:endParaRPr lang="en-US" sz="1300" dirty="0"/>
          </a:p>
        </p:txBody>
      </p:sp>
      <p:sp>
        <p:nvSpPr>
          <p:cNvPr id="26" name="Rectangle 25"/>
          <p:cNvSpPr/>
          <p:nvPr/>
        </p:nvSpPr>
        <p:spPr>
          <a:xfrm>
            <a:off x="3913632" y="4253070"/>
            <a:ext cx="2231136" cy="190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B Rating</a:t>
            </a:r>
            <a:endParaRPr lang="en-US" sz="1300" dirty="0"/>
          </a:p>
        </p:txBody>
      </p:sp>
      <p:sp>
        <p:nvSpPr>
          <p:cNvPr id="28" name="Rectangle 27"/>
          <p:cNvSpPr/>
          <p:nvPr/>
        </p:nvSpPr>
        <p:spPr>
          <a:xfrm>
            <a:off x="6852498" y="4258777"/>
            <a:ext cx="2388603" cy="185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CCC Rating</a:t>
            </a:r>
            <a:endParaRPr lang="en-US" sz="1300" dirty="0"/>
          </a:p>
        </p:txBody>
      </p:sp>
      <p:graphicFrame>
        <p:nvGraphicFramePr>
          <p:cNvPr id="25" name="Object 24"/>
          <p:cNvGraphicFramePr>
            <a:graphicFrameLocks noChangeAspect="1"/>
          </p:cNvGraphicFramePr>
          <p:nvPr>
            <p:extLst>
              <p:ext uri="{D42A27DB-BD31-4B8C-83A1-F6EECF244321}">
                <p14:modId xmlns:p14="http://schemas.microsoft.com/office/powerpoint/2010/main" val="426941958"/>
              </p:ext>
            </p:extLst>
          </p:nvPr>
        </p:nvGraphicFramePr>
        <p:xfrm>
          <a:off x="3499398" y="4536807"/>
          <a:ext cx="2649872" cy="2371725"/>
        </p:xfrm>
        <a:graphic>
          <a:graphicData uri="http://schemas.openxmlformats.org/presentationml/2006/ole">
            <mc:AlternateContent xmlns:mc="http://schemas.openxmlformats.org/markup-compatibility/2006">
              <mc:Choice xmlns:v="urn:schemas-microsoft-com:vml" Requires="v">
                <p:oleObj spid="_x0000_s7278" name="Worksheet" r:id="rId6" imgW="3009821" imgH="2371680" progId="Excel.Sheet.12">
                  <p:link/>
                </p:oleObj>
              </mc:Choice>
              <mc:Fallback>
                <p:oleObj name="Worksheet" r:id="rId6" imgW="3009821" imgH="2371680" progId="Excel.Sheet.12">
                  <p:link/>
                  <p:pic>
                    <p:nvPicPr>
                      <p:cNvPr id="0" name=""/>
                      <p:cNvPicPr/>
                      <p:nvPr/>
                    </p:nvPicPr>
                    <p:blipFill>
                      <a:blip r:embed="rId7"/>
                      <a:stretch>
                        <a:fillRect/>
                      </a:stretch>
                    </p:blipFill>
                    <p:spPr>
                      <a:xfrm>
                        <a:off x="3499398" y="4536807"/>
                        <a:ext cx="2649872" cy="237172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035028154"/>
              </p:ext>
            </p:extLst>
          </p:nvPr>
        </p:nvGraphicFramePr>
        <p:xfrm>
          <a:off x="6442765" y="4536080"/>
          <a:ext cx="2798336" cy="2371725"/>
        </p:xfrm>
        <a:graphic>
          <a:graphicData uri="http://schemas.openxmlformats.org/presentationml/2006/ole">
            <mc:AlternateContent xmlns:mc="http://schemas.openxmlformats.org/markup-compatibility/2006">
              <mc:Choice xmlns:v="urn:schemas-microsoft-com:vml" Requires="v">
                <p:oleObj spid="_x0000_s7279" name="Worksheet" r:id="rId8" imgW="3009821" imgH="2371680" progId="Excel.Sheet.12">
                  <p:link/>
                </p:oleObj>
              </mc:Choice>
              <mc:Fallback>
                <p:oleObj name="Worksheet" r:id="rId8" imgW="3009821" imgH="2371680" progId="Excel.Sheet.12">
                  <p:link/>
                  <p:pic>
                    <p:nvPicPr>
                      <p:cNvPr id="0" name=""/>
                      <p:cNvPicPr/>
                      <p:nvPr/>
                    </p:nvPicPr>
                    <p:blipFill>
                      <a:blip r:embed="rId9"/>
                      <a:stretch>
                        <a:fillRect/>
                      </a:stretch>
                    </p:blipFill>
                    <p:spPr>
                      <a:xfrm>
                        <a:off x="6442765" y="4536080"/>
                        <a:ext cx="2798336" cy="2371725"/>
                      </a:xfrm>
                      <a:prstGeom prst="rect">
                        <a:avLst/>
                      </a:prstGeom>
                    </p:spPr>
                  </p:pic>
                </p:oleObj>
              </mc:Fallback>
            </mc:AlternateContent>
          </a:graphicData>
        </a:graphic>
      </p:graphicFrame>
      <p:sp>
        <p:nvSpPr>
          <p:cNvPr id="22" name="TextBox 21"/>
          <p:cNvSpPr txBox="1"/>
          <p:nvPr/>
        </p:nvSpPr>
        <p:spPr>
          <a:xfrm>
            <a:off x="1710024" y="4034015"/>
            <a:ext cx="787802" cy="253916"/>
          </a:xfrm>
          <a:prstGeom prst="rect">
            <a:avLst/>
          </a:prstGeom>
          <a:noFill/>
        </p:spPr>
        <p:txBody>
          <a:bodyPr wrap="square" rtlCol="0">
            <a:spAutoFit/>
          </a:bodyPr>
          <a:lstStyle/>
          <a:p>
            <a:r>
              <a:rPr lang="en-US" sz="1050" b="1" dirty="0" smtClean="0"/>
              <a:t>Chart 2a</a:t>
            </a:r>
            <a:endParaRPr lang="en-US" sz="1050" b="1" dirty="0"/>
          </a:p>
        </p:txBody>
      </p:sp>
      <p:sp>
        <p:nvSpPr>
          <p:cNvPr id="27" name="TextBox 26"/>
          <p:cNvSpPr txBox="1"/>
          <p:nvPr/>
        </p:nvSpPr>
        <p:spPr>
          <a:xfrm>
            <a:off x="4635299" y="4040308"/>
            <a:ext cx="787802" cy="253916"/>
          </a:xfrm>
          <a:prstGeom prst="rect">
            <a:avLst/>
          </a:prstGeom>
          <a:noFill/>
        </p:spPr>
        <p:txBody>
          <a:bodyPr wrap="square" rtlCol="0">
            <a:spAutoFit/>
          </a:bodyPr>
          <a:lstStyle/>
          <a:p>
            <a:r>
              <a:rPr lang="en-US" sz="1050" b="1" dirty="0" smtClean="0"/>
              <a:t>Chart 2b</a:t>
            </a:r>
            <a:endParaRPr lang="en-US" sz="1050" b="1" dirty="0"/>
          </a:p>
        </p:txBody>
      </p:sp>
      <p:sp>
        <p:nvSpPr>
          <p:cNvPr id="30" name="TextBox 29"/>
          <p:cNvSpPr txBox="1"/>
          <p:nvPr/>
        </p:nvSpPr>
        <p:spPr>
          <a:xfrm>
            <a:off x="7677188" y="4046608"/>
            <a:ext cx="787802" cy="253916"/>
          </a:xfrm>
          <a:prstGeom prst="rect">
            <a:avLst/>
          </a:prstGeom>
          <a:noFill/>
        </p:spPr>
        <p:txBody>
          <a:bodyPr wrap="square" rtlCol="0">
            <a:spAutoFit/>
          </a:bodyPr>
          <a:lstStyle/>
          <a:p>
            <a:r>
              <a:rPr lang="en-US" sz="1050" b="1" dirty="0" smtClean="0"/>
              <a:t>Chart 2c</a:t>
            </a:r>
            <a:endParaRPr lang="en-US" sz="1050" b="1" dirty="0"/>
          </a:p>
        </p:txBody>
      </p:sp>
      <p:sp>
        <p:nvSpPr>
          <p:cNvPr id="31" name="TextBox 30"/>
          <p:cNvSpPr txBox="1"/>
          <p:nvPr/>
        </p:nvSpPr>
        <p:spPr>
          <a:xfrm>
            <a:off x="385537" y="6905125"/>
            <a:ext cx="2961167"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spTree>
    <p:extLst>
      <p:ext uri="{BB962C8B-B14F-4D97-AF65-F5344CB8AC3E}">
        <p14:creationId xmlns:p14="http://schemas.microsoft.com/office/powerpoint/2010/main" val="33020960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a:xfrm>
            <a:off x="430660" y="611744"/>
            <a:ext cx="6764906" cy="300852"/>
          </a:xfrm>
        </p:spPr>
        <p:txBody>
          <a:bodyPr/>
          <a:lstStyle/>
          <a:p>
            <a:r>
              <a:rPr lang="en-US" dirty="0" smtClean="0"/>
              <a:t>Examination of the Tails</a:t>
            </a:r>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11</a:t>
            </a:fld>
            <a:endParaRPr lang="en-US" dirty="0"/>
          </a:p>
        </p:txBody>
      </p:sp>
      <p:sp>
        <p:nvSpPr>
          <p:cNvPr id="9" name="Rectangle 3"/>
          <p:cNvSpPr>
            <a:spLocks noChangeArrowheads="1"/>
          </p:cNvSpPr>
          <p:nvPr/>
        </p:nvSpPr>
        <p:spPr bwMode="auto">
          <a:xfrm>
            <a:off x="375709" y="1117093"/>
            <a:ext cx="8650695" cy="200055"/>
          </a:xfrm>
          <a:prstGeom prst="rect">
            <a:avLst/>
          </a:prstGeom>
          <a:noFill/>
          <a:ln w="12700" algn="ctr">
            <a:noFill/>
            <a:miter lim="800000"/>
            <a:headEnd/>
            <a:tailEnd/>
          </a:ln>
          <a:effectLst/>
        </p:spPr>
        <p:txBody>
          <a:bodyPr wrap="square" lIns="0" tIns="0" rIns="0" bIns="0">
            <a:spAutoFit/>
          </a:bodyPr>
          <a:lstStyle/>
          <a:p>
            <a:r>
              <a:rPr lang="en-US" sz="1300" b="1" dirty="0">
                <a:solidFill>
                  <a:srgbClr val="003A63"/>
                </a:solidFill>
                <a:cs typeface="Franklin Gothic Book"/>
              </a:rPr>
              <a:t>Closer examination of </a:t>
            </a:r>
            <a:r>
              <a:rPr lang="en-US" sz="1300" b="1" dirty="0" smtClean="0">
                <a:solidFill>
                  <a:srgbClr val="003A63"/>
                </a:solidFill>
                <a:cs typeface="Franklin Gothic Book"/>
              </a:rPr>
              <a:t>each rating </a:t>
            </a:r>
            <a:r>
              <a:rPr lang="en-US" sz="1300" b="1" dirty="0">
                <a:solidFill>
                  <a:srgbClr val="003A63"/>
                </a:solidFill>
                <a:cs typeface="Franklin Gothic Book"/>
              </a:rPr>
              <a:t>cohort’s </a:t>
            </a:r>
            <a:r>
              <a:rPr lang="en-US" sz="1300" b="1" dirty="0" smtClean="0">
                <a:solidFill>
                  <a:srgbClr val="003A63"/>
                </a:solidFill>
                <a:cs typeface="Franklin Gothic Book"/>
              </a:rPr>
              <a:t>tails vs. the index’s </a:t>
            </a:r>
            <a:r>
              <a:rPr lang="en-US" sz="1300" b="1" dirty="0">
                <a:solidFill>
                  <a:srgbClr val="003A63"/>
                </a:solidFill>
                <a:cs typeface="Franklin Gothic Book"/>
              </a:rPr>
              <a:t>implied normal total return distribution </a:t>
            </a:r>
            <a:r>
              <a:rPr lang="en-US" sz="1300" b="1" dirty="0" smtClean="0">
                <a:solidFill>
                  <a:srgbClr val="003A63"/>
                </a:solidFill>
                <a:cs typeface="Franklin Gothic Book"/>
              </a:rPr>
              <a:t>tails</a:t>
            </a:r>
            <a:endParaRPr lang="en-US" sz="1300" dirty="0">
              <a:latin typeface="Franklin Gothic Book"/>
              <a:cs typeface="Franklin Gothic Book"/>
            </a:endParaRPr>
          </a:p>
        </p:txBody>
      </p:sp>
      <p:grpSp>
        <p:nvGrpSpPr>
          <p:cNvPr id="5" name="Group 4"/>
          <p:cNvGrpSpPr/>
          <p:nvPr/>
        </p:nvGrpSpPr>
        <p:grpSpPr>
          <a:xfrm>
            <a:off x="385534" y="1109398"/>
            <a:ext cx="8401849" cy="232349"/>
            <a:chOff x="447675" y="1354652"/>
            <a:chExt cx="4014279" cy="274699"/>
          </a:xfrm>
        </p:grpSpPr>
        <p:cxnSp>
          <p:nvCxnSpPr>
            <p:cNvPr id="11" name="Straight Connector 10"/>
            <p:cNvCxnSpPr/>
            <p:nvPr/>
          </p:nvCxnSpPr>
          <p:spPr bwMode="auto">
            <a:xfrm>
              <a:off x="461082" y="1354652"/>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447675" y="1629351"/>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0" name="Rectangle 19"/>
          <p:cNvSpPr/>
          <p:nvPr/>
        </p:nvSpPr>
        <p:spPr>
          <a:xfrm rot="16200000">
            <a:off x="5331521" y="1512619"/>
            <a:ext cx="325243" cy="53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t>BB</a:t>
            </a:r>
          </a:p>
          <a:p>
            <a:pPr algn="ctr"/>
            <a:r>
              <a:rPr lang="en-US" sz="1100" dirty="0" smtClean="0"/>
              <a:t>Rating</a:t>
            </a:r>
            <a:endParaRPr lang="en-US" sz="1100" dirty="0"/>
          </a:p>
        </p:txBody>
      </p:sp>
      <p:sp>
        <p:nvSpPr>
          <p:cNvPr id="22" name="TextBox 21"/>
          <p:cNvSpPr txBox="1"/>
          <p:nvPr/>
        </p:nvSpPr>
        <p:spPr>
          <a:xfrm>
            <a:off x="5135445" y="1419596"/>
            <a:ext cx="787802" cy="253916"/>
          </a:xfrm>
          <a:prstGeom prst="rect">
            <a:avLst/>
          </a:prstGeom>
          <a:noFill/>
        </p:spPr>
        <p:txBody>
          <a:bodyPr wrap="square" rtlCol="0">
            <a:spAutoFit/>
          </a:bodyPr>
          <a:lstStyle/>
          <a:p>
            <a:r>
              <a:rPr lang="en-US" sz="1050" b="1" dirty="0" smtClean="0">
                <a:solidFill>
                  <a:srgbClr val="003A63"/>
                </a:solidFill>
              </a:rPr>
              <a:t>Chart 3a</a:t>
            </a:r>
            <a:endParaRPr lang="en-US" sz="1050" b="1" dirty="0">
              <a:solidFill>
                <a:srgbClr val="003A63"/>
              </a:solidFill>
            </a:endParaRPr>
          </a:p>
        </p:txBody>
      </p:sp>
      <p:pic>
        <p:nvPicPr>
          <p:cNvPr id="4" name="Picture 3"/>
          <p:cNvPicPr>
            <a:picLocks noChangeAspect="1"/>
          </p:cNvPicPr>
          <p:nvPr/>
        </p:nvPicPr>
        <p:blipFill>
          <a:blip r:embed="rId3"/>
          <a:stretch>
            <a:fillRect/>
          </a:stretch>
        </p:blipFill>
        <p:spPr>
          <a:xfrm>
            <a:off x="385535" y="1489575"/>
            <a:ext cx="4679503" cy="1754657"/>
          </a:xfrm>
          <a:prstGeom prst="rect">
            <a:avLst/>
          </a:prstGeom>
        </p:spPr>
      </p:pic>
      <p:pic>
        <p:nvPicPr>
          <p:cNvPr id="31" name="Picture 30"/>
          <p:cNvPicPr>
            <a:picLocks noChangeAspect="1"/>
          </p:cNvPicPr>
          <p:nvPr/>
        </p:nvPicPr>
        <p:blipFill rotWithShape="1">
          <a:blip r:embed="rId4"/>
          <a:srcRect l="29034" t="31429" r="29742" b="40680"/>
          <a:stretch/>
        </p:blipFill>
        <p:spPr>
          <a:xfrm>
            <a:off x="385536" y="3294698"/>
            <a:ext cx="4693150" cy="1772353"/>
          </a:xfrm>
          <a:prstGeom prst="rect">
            <a:avLst/>
          </a:prstGeom>
          <a:ln>
            <a:solidFill>
              <a:schemeClr val="tx1"/>
            </a:solidFill>
          </a:ln>
        </p:spPr>
      </p:pic>
      <p:pic>
        <p:nvPicPr>
          <p:cNvPr id="32" name="Picture 31"/>
          <p:cNvPicPr>
            <a:picLocks noChangeAspect="1"/>
          </p:cNvPicPr>
          <p:nvPr/>
        </p:nvPicPr>
        <p:blipFill rotWithShape="1">
          <a:blip r:embed="rId4"/>
          <a:srcRect l="29034" t="66258" r="29742" b="5578"/>
          <a:stretch/>
        </p:blipFill>
        <p:spPr>
          <a:xfrm>
            <a:off x="385536" y="5112800"/>
            <a:ext cx="4701060" cy="1789643"/>
          </a:xfrm>
          <a:prstGeom prst="rect">
            <a:avLst/>
          </a:prstGeom>
          <a:ln>
            <a:solidFill>
              <a:schemeClr val="tx1"/>
            </a:solidFill>
          </a:ln>
        </p:spPr>
      </p:pic>
      <p:sp>
        <p:nvSpPr>
          <p:cNvPr id="34" name="Rectangle 33"/>
          <p:cNvSpPr/>
          <p:nvPr/>
        </p:nvSpPr>
        <p:spPr>
          <a:xfrm rot="16200000">
            <a:off x="5331522" y="3348340"/>
            <a:ext cx="325243" cy="53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t>B</a:t>
            </a:r>
          </a:p>
          <a:p>
            <a:pPr algn="ctr"/>
            <a:r>
              <a:rPr lang="en-US" sz="1100" dirty="0" smtClean="0"/>
              <a:t>Rating</a:t>
            </a:r>
            <a:endParaRPr lang="en-US" sz="1100" dirty="0"/>
          </a:p>
        </p:txBody>
      </p:sp>
      <p:sp>
        <p:nvSpPr>
          <p:cNvPr id="35" name="TextBox 34"/>
          <p:cNvSpPr txBox="1"/>
          <p:nvPr/>
        </p:nvSpPr>
        <p:spPr>
          <a:xfrm>
            <a:off x="5121799" y="3242863"/>
            <a:ext cx="787802" cy="253916"/>
          </a:xfrm>
          <a:prstGeom prst="rect">
            <a:avLst/>
          </a:prstGeom>
          <a:noFill/>
        </p:spPr>
        <p:txBody>
          <a:bodyPr wrap="square" rtlCol="0">
            <a:spAutoFit/>
          </a:bodyPr>
          <a:lstStyle/>
          <a:p>
            <a:r>
              <a:rPr lang="en-US" sz="1050" b="1" dirty="0" smtClean="0">
                <a:solidFill>
                  <a:srgbClr val="003A63"/>
                </a:solidFill>
              </a:rPr>
              <a:t>Chart 3b</a:t>
            </a:r>
            <a:endParaRPr lang="en-US" sz="1050" b="1" dirty="0">
              <a:solidFill>
                <a:srgbClr val="003A63"/>
              </a:solidFill>
            </a:endParaRPr>
          </a:p>
        </p:txBody>
      </p:sp>
      <p:sp>
        <p:nvSpPr>
          <p:cNvPr id="36" name="Rectangle 35"/>
          <p:cNvSpPr/>
          <p:nvPr/>
        </p:nvSpPr>
        <p:spPr>
          <a:xfrm rot="16200000">
            <a:off x="5342300" y="5104305"/>
            <a:ext cx="325243" cy="531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dirty="0" smtClean="0"/>
              <a:t>CCC</a:t>
            </a:r>
          </a:p>
          <a:p>
            <a:pPr algn="ctr"/>
            <a:r>
              <a:rPr lang="en-US" sz="1100" dirty="0" smtClean="0"/>
              <a:t>Rating</a:t>
            </a:r>
            <a:endParaRPr lang="en-US" sz="1100" dirty="0"/>
          </a:p>
        </p:txBody>
      </p:sp>
      <p:sp>
        <p:nvSpPr>
          <p:cNvPr id="37" name="TextBox 36"/>
          <p:cNvSpPr txBox="1"/>
          <p:nvPr/>
        </p:nvSpPr>
        <p:spPr>
          <a:xfrm>
            <a:off x="5135445" y="4985842"/>
            <a:ext cx="787802" cy="253916"/>
          </a:xfrm>
          <a:prstGeom prst="rect">
            <a:avLst/>
          </a:prstGeom>
          <a:noFill/>
        </p:spPr>
        <p:txBody>
          <a:bodyPr wrap="square" rtlCol="0">
            <a:spAutoFit/>
          </a:bodyPr>
          <a:lstStyle/>
          <a:p>
            <a:r>
              <a:rPr lang="en-US" sz="1050" b="1" dirty="0" smtClean="0">
                <a:solidFill>
                  <a:srgbClr val="003A63"/>
                </a:solidFill>
              </a:rPr>
              <a:t>Chart 3c</a:t>
            </a:r>
            <a:endParaRPr lang="en-US" sz="1050" b="1" dirty="0">
              <a:solidFill>
                <a:srgbClr val="003A63"/>
              </a:solidFill>
            </a:endParaRPr>
          </a:p>
        </p:txBody>
      </p:sp>
      <p:sp>
        <p:nvSpPr>
          <p:cNvPr id="39" name="Text Placeholder 5"/>
          <p:cNvSpPr txBox="1">
            <a:spLocks/>
          </p:cNvSpPr>
          <p:nvPr/>
        </p:nvSpPr>
        <p:spPr>
          <a:xfrm>
            <a:off x="6245352" y="1489575"/>
            <a:ext cx="2822926" cy="5412868"/>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900"/>
              </a:spcAft>
              <a:buNone/>
            </a:pPr>
            <a:r>
              <a:rPr lang="en-US" sz="1100" dirty="0" smtClean="0"/>
              <a:t>To </a:t>
            </a:r>
            <a:r>
              <a:rPr lang="en-US" sz="1100" dirty="0"/>
              <a:t>normalize </a:t>
            </a:r>
            <a:r>
              <a:rPr lang="en-US" sz="1100" dirty="0" smtClean="0"/>
              <a:t>and compare each </a:t>
            </a:r>
            <a:r>
              <a:rPr lang="en-US" sz="1100" dirty="0"/>
              <a:t>rating cohorts </a:t>
            </a:r>
            <a:r>
              <a:rPr lang="en-US" sz="1100" dirty="0" smtClean="0"/>
              <a:t>total </a:t>
            </a:r>
            <a:r>
              <a:rPr lang="en-US" sz="1100" dirty="0"/>
              <a:t>return distribution </a:t>
            </a:r>
            <a:r>
              <a:rPr lang="en-US" sz="1100" dirty="0" smtClean="0"/>
              <a:t>tails over time, </a:t>
            </a:r>
            <a:r>
              <a:rPr lang="en-US" sz="1100" dirty="0"/>
              <a:t>each chart </a:t>
            </a:r>
            <a:r>
              <a:rPr lang="en-US" sz="1100" dirty="0" smtClean="0"/>
              <a:t>displays the percentage of monthly </a:t>
            </a:r>
            <a:r>
              <a:rPr lang="en-US" sz="1100" dirty="0"/>
              <a:t>total returns that </a:t>
            </a:r>
            <a:r>
              <a:rPr lang="en-US" sz="1100" dirty="0" smtClean="0"/>
              <a:t>are greater than </a:t>
            </a:r>
            <a:r>
              <a:rPr lang="en-US" sz="1100" dirty="0"/>
              <a:t>+/- 1 standard deviation </a:t>
            </a:r>
            <a:r>
              <a:rPr lang="en-US" sz="1100" dirty="0" smtClean="0"/>
              <a:t>from </a:t>
            </a:r>
            <a:r>
              <a:rPr lang="en-US" sz="1100" dirty="0"/>
              <a:t>it’s mean and how it compares to the </a:t>
            </a:r>
            <a:r>
              <a:rPr lang="en-US" sz="1100" dirty="0" smtClean="0"/>
              <a:t>tails of the index’s fitted normal distribution.</a:t>
            </a:r>
            <a:endParaRPr lang="en-US" sz="1100" dirty="0"/>
          </a:p>
          <a:p>
            <a:pPr marL="0" indent="0">
              <a:lnSpc>
                <a:spcPct val="120000"/>
              </a:lnSpc>
              <a:spcBef>
                <a:spcPts val="0"/>
              </a:spcBef>
              <a:spcAft>
                <a:spcPts val="900"/>
              </a:spcAft>
              <a:buNone/>
            </a:pPr>
            <a:r>
              <a:rPr lang="en-US" sz="1100" dirty="0" smtClean="0"/>
              <a:t>With </a:t>
            </a:r>
            <a:r>
              <a:rPr lang="en-US" sz="1100" dirty="0"/>
              <a:t>the decrease in quality, systematic risk becomes gradually less important, with idiosyncratic or issuer-specific risk becoming the main source of total return volatility. However, given that ratings are not a forward-looking indicator </a:t>
            </a:r>
            <a:r>
              <a:rPr lang="en-US" sz="1100" dirty="0" smtClean="0"/>
              <a:t>is there a </a:t>
            </a:r>
            <a:r>
              <a:rPr lang="en-US" sz="1100" dirty="0"/>
              <a:t>market measure of risk that </a:t>
            </a:r>
            <a:r>
              <a:rPr lang="en-US" sz="1100" dirty="0" smtClean="0"/>
              <a:t>can be used </a:t>
            </a:r>
            <a:r>
              <a:rPr lang="en-US" sz="1100" dirty="0"/>
              <a:t>to capture majority (&gt;= 90%+) of the index’s tails total return variance?</a:t>
            </a:r>
          </a:p>
          <a:p>
            <a:pPr marL="0" indent="0">
              <a:lnSpc>
                <a:spcPct val="120000"/>
              </a:lnSpc>
              <a:spcBef>
                <a:spcPts val="0"/>
              </a:spcBef>
              <a:spcAft>
                <a:spcPts val="900"/>
              </a:spcAft>
              <a:buNone/>
            </a:pPr>
            <a:r>
              <a:rPr lang="en-US" sz="1100" dirty="0"/>
              <a:t>What if we split up beginning of month </a:t>
            </a:r>
            <a:r>
              <a:rPr lang="en-US" sz="1100" dirty="0" smtClean="0"/>
              <a:t>DTS (Effective Duration x Option Adjusted Spread)  </a:t>
            </a:r>
            <a:r>
              <a:rPr lang="en-US" sz="1100" dirty="0"/>
              <a:t>into deciles in order to </a:t>
            </a:r>
            <a:r>
              <a:rPr lang="en-US" sz="1100" dirty="0" smtClean="0"/>
              <a:t>dissect </a:t>
            </a:r>
            <a:r>
              <a:rPr lang="en-US" sz="1100" dirty="0"/>
              <a:t>the index’s monthly total return dispersion? </a:t>
            </a:r>
            <a:r>
              <a:rPr lang="en-US" sz="1100" dirty="0" smtClean="0"/>
              <a:t>Are </a:t>
            </a:r>
            <a:r>
              <a:rPr lang="en-US" sz="1100" dirty="0"/>
              <a:t>there any </a:t>
            </a:r>
            <a:r>
              <a:rPr lang="en-US" sz="1100" dirty="0" smtClean="0"/>
              <a:t>DTS deciles </a:t>
            </a:r>
            <a:r>
              <a:rPr lang="en-US" sz="1100" dirty="0"/>
              <a:t>which consistently explain more of the index’s tails total return variance than others</a:t>
            </a:r>
            <a:r>
              <a:rPr lang="en-US" sz="1100" dirty="0" smtClean="0"/>
              <a:t>?</a:t>
            </a:r>
          </a:p>
        </p:txBody>
      </p:sp>
      <p:sp>
        <p:nvSpPr>
          <p:cNvPr id="21" name="TextBox 20"/>
          <p:cNvSpPr txBox="1"/>
          <p:nvPr/>
        </p:nvSpPr>
        <p:spPr>
          <a:xfrm>
            <a:off x="317734" y="6907562"/>
            <a:ext cx="2961167"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spTree>
    <p:extLst>
      <p:ext uri="{BB962C8B-B14F-4D97-AF65-F5344CB8AC3E}">
        <p14:creationId xmlns:p14="http://schemas.microsoft.com/office/powerpoint/2010/main" val="3638842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a:xfrm>
            <a:off x="430660" y="310893"/>
            <a:ext cx="6764906" cy="601703"/>
          </a:xfrm>
        </p:spPr>
        <p:txBody>
          <a:bodyPr/>
          <a:lstStyle/>
          <a:p>
            <a:r>
              <a:rPr lang="en-US" dirty="0"/>
              <a:t>DTS as the Primary Factor for Global High Yield Developed Market Corporate Bond Tail Replication</a:t>
            </a:r>
            <a:endParaRPr lang="en-US" dirty="0" smtClean="0"/>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12</a:t>
            </a:fld>
            <a:endParaRPr lang="en-US" dirty="0"/>
          </a:p>
        </p:txBody>
      </p:sp>
      <p:sp>
        <p:nvSpPr>
          <p:cNvPr id="22" name="Rectangle 3"/>
          <p:cNvSpPr>
            <a:spLocks noChangeArrowheads="1"/>
          </p:cNvSpPr>
          <p:nvPr/>
        </p:nvSpPr>
        <p:spPr bwMode="auto">
          <a:xfrm>
            <a:off x="429297" y="1354652"/>
            <a:ext cx="4387885" cy="630942"/>
          </a:xfrm>
          <a:prstGeom prst="rect">
            <a:avLst/>
          </a:prstGeom>
          <a:noFill/>
          <a:ln w="12700" algn="ctr">
            <a:noFill/>
            <a:miter lim="800000"/>
            <a:headEnd/>
            <a:tailEnd/>
          </a:ln>
          <a:effectLst/>
        </p:spPr>
        <p:txBody>
          <a:bodyPr wrap="square" lIns="0" tIns="0" rIns="0" bIns="0">
            <a:spAutoFit/>
          </a:bodyPr>
          <a:lstStyle/>
          <a:p>
            <a:r>
              <a:rPr lang="en-US" sz="1500" b="1" dirty="0">
                <a:solidFill>
                  <a:srgbClr val="003A63"/>
                </a:solidFill>
                <a:cs typeface="Franklin Gothic Book"/>
              </a:rPr>
              <a:t>Standard Deviation of Trailing 12 Month Total Returns by Beginning of Month DTS Percentile</a:t>
            </a:r>
            <a:endParaRPr lang="en-US" sz="1500" dirty="0">
              <a:solidFill>
                <a:srgbClr val="003A63"/>
              </a:solidFill>
              <a:latin typeface="Franklin Gothic Book"/>
              <a:cs typeface="Franklin Gothic Book"/>
            </a:endParaRPr>
          </a:p>
          <a:p>
            <a:r>
              <a:rPr lang="en-US" sz="1100" dirty="0" smtClean="0">
                <a:latin typeface="Franklin Gothic Book"/>
                <a:cs typeface="Franklin Gothic Book"/>
              </a:rPr>
              <a:t>December 31, 1998 ─ December 31, 2016</a:t>
            </a:r>
            <a:endParaRPr lang="en-US" sz="1100" dirty="0">
              <a:latin typeface="Franklin Gothic Book"/>
              <a:cs typeface="Franklin Gothic Book"/>
            </a:endParaRPr>
          </a:p>
        </p:txBody>
      </p:sp>
      <p:cxnSp>
        <p:nvCxnSpPr>
          <p:cNvPr id="27" name="Straight Connector 26"/>
          <p:cNvCxnSpPr/>
          <p:nvPr/>
        </p:nvCxnSpPr>
        <p:spPr bwMode="auto">
          <a:xfrm>
            <a:off x="461082" y="1354652"/>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a:off x="447675" y="2054863"/>
            <a:ext cx="4000872"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Rectangle 3"/>
          <p:cNvSpPr>
            <a:spLocks noChangeArrowheads="1"/>
          </p:cNvSpPr>
          <p:nvPr/>
        </p:nvSpPr>
        <p:spPr bwMode="auto">
          <a:xfrm>
            <a:off x="5266943" y="1354652"/>
            <a:ext cx="4213417" cy="630942"/>
          </a:xfrm>
          <a:prstGeom prst="rect">
            <a:avLst/>
          </a:prstGeom>
          <a:noFill/>
          <a:ln w="12700" algn="ctr">
            <a:noFill/>
            <a:miter lim="800000"/>
            <a:headEnd/>
            <a:tailEnd/>
          </a:ln>
          <a:effectLst/>
        </p:spPr>
        <p:txBody>
          <a:bodyPr wrap="square" lIns="0" tIns="0" rIns="0" bIns="0">
            <a:spAutoFit/>
          </a:bodyPr>
          <a:lstStyle/>
          <a:p>
            <a:r>
              <a:rPr lang="en-US" sz="1500" b="1" dirty="0" smtClean="0">
                <a:solidFill>
                  <a:srgbClr val="003A63"/>
                </a:solidFill>
                <a:cs typeface="Franklin Gothic Book"/>
              </a:rPr>
              <a:t>DTS Percentile</a:t>
            </a:r>
            <a:br>
              <a:rPr lang="en-US" sz="1500" b="1" dirty="0" smtClean="0">
                <a:solidFill>
                  <a:srgbClr val="003A63"/>
                </a:solidFill>
                <a:cs typeface="Franklin Gothic Book"/>
              </a:rPr>
            </a:br>
            <a:r>
              <a:rPr lang="en-US" sz="1500" b="1" dirty="0" smtClean="0">
                <a:solidFill>
                  <a:srgbClr val="003A63"/>
                </a:solidFill>
                <a:cs typeface="Franklin Gothic Book"/>
              </a:rPr>
              <a:t>Index Weights</a:t>
            </a:r>
            <a:endParaRPr lang="en-US" sz="1500" dirty="0">
              <a:solidFill>
                <a:srgbClr val="003A63"/>
              </a:solidFill>
              <a:latin typeface="Franklin Gothic Book"/>
              <a:cs typeface="Franklin Gothic Book"/>
            </a:endParaRPr>
          </a:p>
          <a:p>
            <a:r>
              <a:rPr lang="en-US" sz="1100" dirty="0" smtClean="0">
                <a:latin typeface="Franklin Gothic Book"/>
                <a:cs typeface="Franklin Gothic Book"/>
              </a:rPr>
              <a:t>December 31, 1998 ─ December 31, 2016</a:t>
            </a:r>
            <a:endParaRPr lang="en-US" sz="1100" dirty="0">
              <a:latin typeface="Franklin Gothic Book"/>
              <a:cs typeface="Franklin Gothic Book"/>
            </a:endParaRPr>
          </a:p>
        </p:txBody>
      </p:sp>
      <p:cxnSp>
        <p:nvCxnSpPr>
          <p:cNvPr id="32" name="Straight Connector 31"/>
          <p:cNvCxnSpPr/>
          <p:nvPr/>
        </p:nvCxnSpPr>
        <p:spPr bwMode="auto">
          <a:xfrm>
            <a:off x="5266943" y="1354652"/>
            <a:ext cx="3551111"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a:off x="5266943" y="2054863"/>
            <a:ext cx="3537704" cy="0"/>
          </a:xfrm>
          <a:prstGeom prst="line">
            <a:avLst/>
          </a:prstGeom>
          <a:solidFill>
            <a:schemeClr val="accent1"/>
          </a:solidFill>
          <a:ln w="12700" cap="rnd" cmpd="sng" algn="ctr">
            <a:solidFill>
              <a:schemeClr val="bg2"/>
            </a:solidFill>
            <a:prstDash val="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4" name="Picture 13"/>
          <p:cNvPicPr>
            <a:picLocks noChangeAspect="1"/>
          </p:cNvPicPr>
          <p:nvPr/>
        </p:nvPicPr>
        <p:blipFill>
          <a:blip r:embed="rId3"/>
          <a:stretch>
            <a:fillRect/>
          </a:stretch>
        </p:blipFill>
        <p:spPr>
          <a:xfrm>
            <a:off x="5266942" y="2499855"/>
            <a:ext cx="4213417" cy="3924305"/>
          </a:xfrm>
          <a:prstGeom prst="rect">
            <a:avLst/>
          </a:prstGeom>
        </p:spPr>
      </p:pic>
      <p:sp>
        <p:nvSpPr>
          <p:cNvPr id="15" name="TextBox 14"/>
          <p:cNvSpPr txBox="1"/>
          <p:nvPr/>
        </p:nvSpPr>
        <p:spPr>
          <a:xfrm>
            <a:off x="385537" y="6869150"/>
            <a:ext cx="2961167"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sp>
        <p:nvSpPr>
          <p:cNvPr id="17" name="TextBox 16"/>
          <p:cNvSpPr txBox="1"/>
          <p:nvPr/>
        </p:nvSpPr>
        <p:spPr>
          <a:xfrm>
            <a:off x="385537" y="2245937"/>
            <a:ext cx="787802" cy="253916"/>
          </a:xfrm>
          <a:prstGeom prst="rect">
            <a:avLst/>
          </a:prstGeom>
          <a:noFill/>
        </p:spPr>
        <p:txBody>
          <a:bodyPr wrap="square" rtlCol="0">
            <a:spAutoFit/>
          </a:bodyPr>
          <a:lstStyle/>
          <a:p>
            <a:r>
              <a:rPr lang="en-US" sz="1050" b="1" dirty="0" smtClean="0">
                <a:solidFill>
                  <a:srgbClr val="003A63"/>
                </a:solidFill>
              </a:rPr>
              <a:t>Chart 4a</a:t>
            </a:r>
            <a:endParaRPr lang="en-US" sz="1050" b="1" dirty="0">
              <a:solidFill>
                <a:srgbClr val="003A63"/>
              </a:solidFill>
            </a:endParaRPr>
          </a:p>
        </p:txBody>
      </p:sp>
      <p:sp>
        <p:nvSpPr>
          <p:cNvPr id="18" name="TextBox 17"/>
          <p:cNvSpPr txBox="1"/>
          <p:nvPr/>
        </p:nvSpPr>
        <p:spPr>
          <a:xfrm>
            <a:off x="5266943" y="2245937"/>
            <a:ext cx="787802" cy="253916"/>
          </a:xfrm>
          <a:prstGeom prst="rect">
            <a:avLst/>
          </a:prstGeom>
          <a:noFill/>
        </p:spPr>
        <p:txBody>
          <a:bodyPr wrap="square" rtlCol="0">
            <a:spAutoFit/>
          </a:bodyPr>
          <a:lstStyle/>
          <a:p>
            <a:r>
              <a:rPr lang="en-US" sz="1050" b="1" dirty="0" smtClean="0">
                <a:solidFill>
                  <a:srgbClr val="003A63"/>
                </a:solidFill>
              </a:rPr>
              <a:t>Chart 4b</a:t>
            </a:r>
            <a:endParaRPr lang="en-US" sz="1050" b="1" dirty="0">
              <a:solidFill>
                <a:srgbClr val="003A63"/>
              </a:solidFill>
            </a:endParaRPr>
          </a:p>
        </p:txBody>
      </p:sp>
      <p:pic>
        <p:nvPicPr>
          <p:cNvPr id="6" name="Picture 5"/>
          <p:cNvPicPr>
            <a:picLocks noChangeAspect="1"/>
          </p:cNvPicPr>
          <p:nvPr/>
        </p:nvPicPr>
        <p:blipFill>
          <a:blip r:embed="rId4"/>
          <a:stretch>
            <a:fillRect/>
          </a:stretch>
        </p:blipFill>
        <p:spPr>
          <a:xfrm>
            <a:off x="385538" y="2499853"/>
            <a:ext cx="4380950" cy="3855038"/>
          </a:xfrm>
          <a:prstGeom prst="rect">
            <a:avLst/>
          </a:prstGeom>
        </p:spPr>
      </p:pic>
    </p:spTree>
    <p:extLst>
      <p:ext uri="{BB962C8B-B14F-4D97-AF65-F5344CB8AC3E}">
        <p14:creationId xmlns:p14="http://schemas.microsoft.com/office/powerpoint/2010/main" val="4182148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5960" y="2254313"/>
            <a:ext cx="5875699" cy="3105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3" name="Rectangle 17"/>
          <p:cNvSpPr>
            <a:spLocks noGrp="1" noChangeArrowheads="1"/>
          </p:cNvSpPr>
          <p:nvPr>
            <p:ph type="title"/>
          </p:nvPr>
        </p:nvSpPr>
        <p:spPr/>
        <p:txBody>
          <a:bodyPr/>
          <a:lstStyle/>
          <a:p>
            <a:r>
              <a:rPr lang="en-US" dirty="0"/>
              <a:t>MacKay Shields Enhanced Indexing Process</a:t>
            </a:r>
            <a:endParaRPr lang="en-US" dirty="0" smtClean="0"/>
          </a:p>
        </p:txBody>
      </p:sp>
      <p:sp>
        <p:nvSpPr>
          <p:cNvPr id="4" name="Text Placeholder 5"/>
          <p:cNvSpPr txBox="1">
            <a:spLocks/>
          </p:cNvSpPr>
          <p:nvPr/>
        </p:nvSpPr>
        <p:spPr>
          <a:xfrm>
            <a:off x="2281473" y="2554334"/>
            <a:ext cx="5069941" cy="2986386"/>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spcAft>
                <a:spcPts val="1200"/>
              </a:spcAft>
              <a:buNone/>
            </a:pPr>
            <a:r>
              <a:rPr lang="en-US" sz="1400" dirty="0"/>
              <a:t>This presentation provides a high-level overview of our enhanced index process. Our goal is to generate alpha while maintaining reasonable tracking error.</a:t>
            </a:r>
          </a:p>
          <a:p>
            <a:pPr marL="0" indent="0">
              <a:lnSpc>
                <a:spcPct val="130000"/>
              </a:lnSpc>
              <a:buNone/>
            </a:pPr>
            <a:r>
              <a:rPr lang="en-US" sz="1400" dirty="0"/>
              <a:t>In order to manage the portfolio’s total return and tracking error we have identified key risk factors and established tolerance bands. MacKay will apply its active credit expertise in the context of these risk tolerance bands to achieve the dual mandate of low tracking error and alpha generation.</a:t>
            </a:r>
          </a:p>
          <a:p>
            <a:pPr marL="0" indent="0">
              <a:lnSpc>
                <a:spcPct val="130000"/>
              </a:lnSpc>
              <a:buNone/>
            </a:pPr>
            <a:endParaRPr lang="en-US" sz="1200" dirty="0"/>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1</a:t>
            </a:fld>
            <a:endParaRPr lang="en-US" dirty="0"/>
          </a:p>
        </p:txBody>
      </p:sp>
    </p:spTree>
    <p:extLst>
      <p:ext uri="{BB962C8B-B14F-4D97-AF65-F5344CB8AC3E}">
        <p14:creationId xmlns:p14="http://schemas.microsoft.com/office/powerpoint/2010/main" val="8526224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p:txBody>
          <a:bodyPr/>
          <a:lstStyle/>
          <a:p>
            <a:r>
              <a:rPr lang="en-US" dirty="0" smtClean="0"/>
              <a:t>Our Enhancement Strategy</a:t>
            </a:r>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2</a:t>
            </a:fld>
            <a:endParaRPr lang="en-US" dirty="0"/>
          </a:p>
        </p:txBody>
      </p:sp>
      <p:sp>
        <p:nvSpPr>
          <p:cNvPr id="6" name="Text Placeholder 5"/>
          <p:cNvSpPr txBox="1">
            <a:spLocks/>
          </p:cNvSpPr>
          <p:nvPr/>
        </p:nvSpPr>
        <p:spPr>
          <a:xfrm>
            <a:off x="372555" y="1371600"/>
            <a:ext cx="8707437" cy="2092333"/>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900"/>
              </a:spcAft>
              <a:buNone/>
            </a:pPr>
            <a:r>
              <a:rPr lang="en-US" sz="1100" dirty="0"/>
              <a:t>Our </a:t>
            </a:r>
            <a:r>
              <a:rPr lang="en-US" sz="1100" dirty="0" smtClean="0"/>
              <a:t>current enhancements are </a:t>
            </a:r>
            <a:r>
              <a:rPr lang="en-US" sz="1100" dirty="0"/>
              <a:t>based on our investment philosophy for actively managed accounts</a:t>
            </a:r>
            <a:r>
              <a:rPr lang="en-US" sz="1100" dirty="0" smtClean="0"/>
              <a:t>.</a:t>
            </a:r>
          </a:p>
          <a:p>
            <a:pPr marL="0" indent="0">
              <a:lnSpc>
                <a:spcPct val="120000"/>
              </a:lnSpc>
              <a:spcBef>
                <a:spcPts val="0"/>
              </a:spcBef>
              <a:spcAft>
                <a:spcPts val="900"/>
              </a:spcAft>
              <a:buNone/>
            </a:pPr>
            <a:r>
              <a:rPr lang="en-US" sz="1100" dirty="0"/>
              <a:t>The </a:t>
            </a:r>
            <a:r>
              <a:rPr lang="en-US" sz="1100" dirty="0" smtClean="0"/>
              <a:t>current </a:t>
            </a:r>
            <a:r>
              <a:rPr lang="en-US" sz="1100" dirty="0"/>
              <a:t>process will be expressed </a:t>
            </a:r>
            <a:r>
              <a:rPr lang="en-US" sz="1100" dirty="0" smtClean="0"/>
              <a:t>through </a:t>
            </a:r>
            <a:r>
              <a:rPr lang="en-US" sz="1100" dirty="0"/>
              <a:t>an underweight to sectors &amp; companies which are exposed to disruption and idiosyncratic risk, and an overweight to sectors &amp; companies that are benefitting from these risks.</a:t>
            </a:r>
          </a:p>
          <a:p>
            <a:pPr>
              <a:lnSpc>
                <a:spcPct val="120000"/>
              </a:lnSpc>
              <a:spcBef>
                <a:spcPts val="0"/>
              </a:spcBef>
              <a:spcAft>
                <a:spcPts val="900"/>
              </a:spcAft>
            </a:pPr>
            <a:r>
              <a:rPr lang="en-US" sz="1100" dirty="0" smtClean="0"/>
              <a:t>Enhancements </a:t>
            </a:r>
            <a:r>
              <a:rPr lang="en-US" sz="1100" dirty="0"/>
              <a:t>will be managed within the prescribed bands for each portfolio characteristic. </a:t>
            </a:r>
          </a:p>
          <a:p>
            <a:pPr>
              <a:lnSpc>
                <a:spcPct val="120000"/>
              </a:lnSpc>
              <a:spcBef>
                <a:spcPts val="0"/>
              </a:spcBef>
              <a:spcAft>
                <a:spcPts val="900"/>
              </a:spcAft>
            </a:pPr>
            <a:r>
              <a:rPr lang="en-US" sz="1100" dirty="0"/>
              <a:t>Credits </a:t>
            </a:r>
            <a:r>
              <a:rPr lang="en-US" sz="1100" dirty="0" smtClean="0"/>
              <a:t>that are large DTS contributors to the index </a:t>
            </a:r>
            <a:r>
              <a:rPr lang="en-US" sz="1100" dirty="0"/>
              <a:t>should be matched to </a:t>
            </a:r>
            <a:r>
              <a:rPr lang="en-US" sz="1100" dirty="0" smtClean="0"/>
              <a:t>reduce tracking error.</a:t>
            </a:r>
            <a:endParaRPr lang="en-US" sz="1100" dirty="0"/>
          </a:p>
          <a:p>
            <a:pPr marL="0" indent="0">
              <a:lnSpc>
                <a:spcPct val="120000"/>
              </a:lnSpc>
              <a:spcBef>
                <a:spcPts val="0"/>
              </a:spcBef>
              <a:spcAft>
                <a:spcPts val="900"/>
              </a:spcAft>
              <a:buNone/>
            </a:pPr>
            <a:endParaRPr lang="en-US" sz="1100" dirty="0"/>
          </a:p>
          <a:p>
            <a:pPr marL="0" indent="0">
              <a:lnSpc>
                <a:spcPct val="120000"/>
              </a:lnSpc>
              <a:spcBef>
                <a:spcPts val="0"/>
              </a:spcBef>
              <a:spcAft>
                <a:spcPts val="900"/>
              </a:spcAft>
              <a:buNone/>
            </a:pPr>
            <a:r>
              <a:rPr lang="en-US" sz="1100" dirty="0" smtClean="0"/>
              <a:t>Our </a:t>
            </a:r>
            <a:r>
              <a:rPr lang="en-US" sz="1100" dirty="0"/>
              <a:t>current investment themes include the following:</a:t>
            </a:r>
          </a:p>
          <a:p>
            <a:pPr>
              <a:lnSpc>
                <a:spcPct val="120000"/>
              </a:lnSpc>
              <a:spcBef>
                <a:spcPts val="0"/>
              </a:spcBef>
              <a:spcAft>
                <a:spcPts val="900"/>
              </a:spcAft>
            </a:pPr>
            <a:r>
              <a:rPr lang="en-US" sz="1100" dirty="0"/>
              <a:t>Underweight the energy sector given the significant impact on both supply &amp; demand coming from technological innovation.</a:t>
            </a:r>
          </a:p>
          <a:p>
            <a:pPr>
              <a:lnSpc>
                <a:spcPct val="120000"/>
              </a:lnSpc>
              <a:spcBef>
                <a:spcPts val="0"/>
              </a:spcBef>
              <a:spcAft>
                <a:spcPts val="900"/>
              </a:spcAft>
            </a:pPr>
            <a:r>
              <a:rPr lang="en-US" sz="1100" dirty="0"/>
              <a:t>Sectors that are negatively impacted by disruption where we will be underweight include: Telecom wirelines (cord cutting, 5G, etc.), Package Foods (branded companies ad spend model disrupted by internet &amp; home delivery), Electric producers (environmental concerns, distributive generation from solar/wind), Car Rentals (Uber impact on Hertz &amp; Avis), and Hospitals (increased competition from outpatient centers). </a:t>
            </a:r>
          </a:p>
          <a:p>
            <a:pPr>
              <a:lnSpc>
                <a:spcPct val="120000"/>
              </a:lnSpc>
              <a:spcBef>
                <a:spcPts val="0"/>
              </a:spcBef>
              <a:spcAft>
                <a:spcPts val="900"/>
              </a:spcAft>
            </a:pPr>
            <a:r>
              <a:rPr lang="en-US" sz="1100" dirty="0"/>
              <a:t>Sectors being positively impacted by disruption where we will be overweight include: Healthcare services (</a:t>
            </a:r>
            <a:r>
              <a:rPr lang="en-US" sz="1100" dirty="0" err="1"/>
              <a:t>Inventiv</a:t>
            </a:r>
            <a:r>
              <a:rPr lang="en-US" sz="1100" dirty="0"/>
              <a:t>, Quintiles, Multiplan) which are benefiting from various outsourcing trends including R&amp;D, manufacturing, distribution, billing, and sales, and Technology (</a:t>
            </a:r>
            <a:r>
              <a:rPr lang="en-US" sz="1100" dirty="0" err="1"/>
              <a:t>Zayo</a:t>
            </a:r>
            <a:r>
              <a:rPr lang="en-US" sz="1100" dirty="0"/>
              <a:t>, Gartner, Nokia, CDK, Tempo) which are benefiting from various trends ranging from data management to dark fiber to data centers.</a:t>
            </a:r>
          </a:p>
          <a:p>
            <a:pPr>
              <a:lnSpc>
                <a:spcPct val="120000"/>
              </a:lnSpc>
              <a:spcBef>
                <a:spcPts val="0"/>
              </a:spcBef>
              <a:spcAft>
                <a:spcPts val="900"/>
              </a:spcAft>
            </a:pPr>
            <a:r>
              <a:rPr lang="en-US" sz="1100" dirty="0"/>
              <a:t>We plan to be overweight our highest conviction ideas including Sprint &amp; Valeant. </a:t>
            </a:r>
          </a:p>
          <a:p>
            <a:pPr>
              <a:lnSpc>
                <a:spcPct val="120000"/>
              </a:lnSpc>
              <a:spcBef>
                <a:spcPts val="0"/>
              </a:spcBef>
              <a:spcAft>
                <a:spcPts val="900"/>
              </a:spcAft>
            </a:pPr>
            <a:r>
              <a:rPr lang="en-US" sz="1100" dirty="0"/>
              <a:t>We plan to be underweight cyclical businesses that still have meaningful leverage late in the business cycle. These would include Wynn Gaming, MGM Resorts, Olin Chemicals, and Huntsman</a:t>
            </a:r>
            <a:r>
              <a:rPr lang="en-US" sz="1100" dirty="0" smtClean="0"/>
              <a:t>.</a:t>
            </a:r>
            <a:endParaRPr lang="en-US" sz="1100" dirty="0"/>
          </a:p>
        </p:txBody>
      </p:sp>
    </p:spTree>
    <p:extLst>
      <p:ext uri="{BB962C8B-B14F-4D97-AF65-F5344CB8AC3E}">
        <p14:creationId xmlns:p14="http://schemas.microsoft.com/office/powerpoint/2010/main" val="34965428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p:txBody>
          <a:bodyPr/>
          <a:lstStyle/>
          <a:p>
            <a:r>
              <a:rPr lang="en-US" dirty="0" smtClean="0"/>
              <a:t>Our Enhancement Strategy</a:t>
            </a:r>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3</a:t>
            </a:fld>
            <a:endParaRPr lang="en-US" dirty="0"/>
          </a:p>
        </p:txBody>
      </p:sp>
      <p:sp>
        <p:nvSpPr>
          <p:cNvPr id="6" name="Text Placeholder 5"/>
          <p:cNvSpPr txBox="1">
            <a:spLocks/>
          </p:cNvSpPr>
          <p:nvPr/>
        </p:nvSpPr>
        <p:spPr>
          <a:xfrm>
            <a:off x="372555" y="1371600"/>
            <a:ext cx="8707437" cy="2092333"/>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900"/>
              </a:spcAft>
              <a:buNone/>
            </a:pPr>
            <a:r>
              <a:rPr lang="en-US" sz="1100" b="1" dirty="0" smtClean="0">
                <a:solidFill>
                  <a:srgbClr val="003A63"/>
                </a:solidFill>
              </a:rPr>
              <a:t>Example </a:t>
            </a:r>
            <a:r>
              <a:rPr lang="en-US" sz="1100" b="1" dirty="0">
                <a:solidFill>
                  <a:srgbClr val="003A63"/>
                </a:solidFill>
              </a:rPr>
              <a:t>of Portfolio Enhancement</a:t>
            </a:r>
          </a:p>
          <a:p>
            <a:pPr>
              <a:lnSpc>
                <a:spcPct val="120000"/>
              </a:lnSpc>
              <a:spcBef>
                <a:spcPts val="0"/>
              </a:spcBef>
              <a:spcAft>
                <a:spcPts val="900"/>
              </a:spcAft>
            </a:pPr>
            <a:r>
              <a:rPr lang="en-US" sz="1100" dirty="0"/>
              <a:t>Our current preference </a:t>
            </a:r>
            <a:r>
              <a:rPr lang="en-US" sz="1100" dirty="0" smtClean="0"/>
              <a:t>is to </a:t>
            </a:r>
            <a:r>
              <a:rPr lang="en-US" sz="1100" dirty="0"/>
              <a:t>maintain an index weighting to Charter Communications by owning the secured bonds that are not in the index and avoiding the unsecured bonds that are in the index.  We will hold this position with a duration that is longer then the index to </a:t>
            </a:r>
            <a:r>
              <a:rPr lang="en-US" sz="1100" dirty="0" smtClean="0"/>
              <a:t>offset part of the yield drag.</a:t>
            </a:r>
            <a:endParaRPr lang="en-US" sz="1100" dirty="0"/>
          </a:p>
        </p:txBody>
      </p:sp>
    </p:spTree>
    <p:extLst>
      <p:ext uri="{BB962C8B-B14F-4D97-AF65-F5344CB8AC3E}">
        <p14:creationId xmlns:p14="http://schemas.microsoft.com/office/powerpoint/2010/main" val="35242299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p:txBody>
          <a:bodyPr/>
          <a:lstStyle/>
          <a:p>
            <a:r>
              <a:rPr lang="en-US" dirty="0"/>
              <a:t>Our Risk Factors and Tolerance Bands</a:t>
            </a:r>
            <a:endParaRPr lang="en-US" dirty="0" smtClean="0"/>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4</a:t>
            </a:fld>
            <a:endParaRPr lang="en-US" dirty="0"/>
          </a:p>
        </p:txBody>
      </p:sp>
      <p:sp>
        <p:nvSpPr>
          <p:cNvPr id="6" name="Text Placeholder 5"/>
          <p:cNvSpPr txBox="1">
            <a:spLocks/>
          </p:cNvSpPr>
          <p:nvPr/>
        </p:nvSpPr>
        <p:spPr>
          <a:xfrm>
            <a:off x="5326342" y="1743668"/>
            <a:ext cx="3738447" cy="2092333"/>
          </a:xfrm>
          <a:prstGeom prst="rect">
            <a:avLst/>
          </a:prstGeom>
        </p:spPr>
        <p:txBody>
          <a:bodyPr/>
          <a:lstStyle>
            <a:lvl1pPr marL="173038" indent="-173038" algn="l" defTabSz="914400" rtl="0" eaLnBrk="1" latinLnBrk="0" hangingPunct="1">
              <a:spcBef>
                <a:spcPts val="600"/>
              </a:spcBef>
              <a:spcAft>
                <a:spcPts val="600"/>
              </a:spcAft>
              <a:buClr>
                <a:schemeClr val="bg2"/>
              </a:buClr>
              <a:buFont typeface="Wingdings" pitchFamily="2" charset="2"/>
              <a:buChar char="§"/>
              <a:defRPr sz="1300" b="0" kern="1200">
                <a:solidFill>
                  <a:schemeClr val="tx1"/>
                </a:solidFill>
                <a:latin typeface="+mn-lt"/>
                <a:ea typeface="+mn-ea"/>
                <a:cs typeface="+mn-cs"/>
              </a:defRPr>
            </a:lvl1pPr>
            <a:lvl2pPr marL="347663" indent="-171450" algn="l" defTabSz="914400" rtl="0" eaLnBrk="1" latinLnBrk="0" hangingPunct="1">
              <a:lnSpc>
                <a:spcPct val="100000"/>
              </a:lnSpc>
              <a:spcBef>
                <a:spcPts val="0"/>
              </a:spcBef>
              <a:spcAft>
                <a:spcPts val="600"/>
              </a:spcAft>
              <a:buClr>
                <a:schemeClr val="bg2"/>
              </a:buClr>
              <a:buFont typeface="Franklin Gothic Book" pitchFamily="34" charset="0"/>
              <a:buChar char="−"/>
              <a:defRPr sz="1200" kern="1200">
                <a:solidFill>
                  <a:schemeClr val="tx1"/>
                </a:solidFill>
                <a:latin typeface="+mn-lt"/>
                <a:ea typeface="+mn-ea"/>
                <a:cs typeface="+mn-cs"/>
              </a:defRPr>
            </a:lvl2pPr>
            <a:lvl3pPr marL="511175" indent="-165100"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3pPr>
            <a:lvl4pPr marL="684213" indent="-173038" algn="l" defTabSz="914400" rtl="0" eaLnBrk="1" latinLnBrk="0" hangingPunct="1">
              <a:spcBef>
                <a:spcPts val="0"/>
              </a:spcBef>
              <a:spcAft>
                <a:spcPts val="300"/>
              </a:spcAft>
              <a:buClr>
                <a:schemeClr val="bg2"/>
              </a:buClr>
              <a:buFont typeface="Symbol" pitchFamily="18" charset="2"/>
              <a:buChar char="-"/>
              <a:defRPr sz="1200" kern="1200">
                <a:solidFill>
                  <a:schemeClr val="tx1"/>
                </a:solidFill>
                <a:latin typeface="+mn-lt"/>
                <a:ea typeface="+mn-ea"/>
                <a:cs typeface="+mn-cs"/>
              </a:defRPr>
            </a:lvl4pPr>
            <a:lvl5pPr marL="857250" indent="-174625" algn="l" defTabSz="914400" rtl="0" eaLnBrk="1" latinLnBrk="0" hangingPunct="1">
              <a:spcBef>
                <a:spcPts val="0"/>
              </a:spcBef>
              <a:spcAft>
                <a:spcPts val="300"/>
              </a:spcAft>
              <a:buClr>
                <a:schemeClr val="bg2"/>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900"/>
              </a:spcAft>
              <a:buNone/>
            </a:pPr>
            <a:r>
              <a:rPr lang="en-US" sz="1100" dirty="0"/>
              <a:t>The first column in the chart displays all of the factors that we use to manage the account and monitor tracking error.</a:t>
            </a:r>
          </a:p>
          <a:p>
            <a:pPr marL="0" indent="0">
              <a:lnSpc>
                <a:spcPct val="120000"/>
              </a:lnSpc>
              <a:spcBef>
                <a:spcPts val="0"/>
              </a:spcBef>
              <a:spcAft>
                <a:spcPts val="900"/>
              </a:spcAft>
              <a:buNone/>
            </a:pPr>
            <a:r>
              <a:rPr lang="en-US" sz="1100" dirty="0" smtClean="0"/>
              <a:t>For </a:t>
            </a:r>
            <a:r>
              <a:rPr lang="en-US" sz="1100" dirty="0"/>
              <a:t>each factor, we have set specific tolerance bands which prevent the portfolio from deviating too far from the benchmark while providing enough cushion to generate alpha.  </a:t>
            </a:r>
          </a:p>
          <a:p>
            <a:pPr marL="0" indent="0">
              <a:lnSpc>
                <a:spcPct val="120000"/>
              </a:lnSpc>
              <a:spcBef>
                <a:spcPts val="0"/>
              </a:spcBef>
              <a:spcAft>
                <a:spcPts val="900"/>
              </a:spcAft>
              <a:buNone/>
            </a:pPr>
            <a:r>
              <a:rPr lang="en-US" sz="1100" dirty="0" smtClean="0"/>
              <a:t>In </a:t>
            </a:r>
            <a:r>
              <a:rPr lang="en-US" sz="1100" dirty="0"/>
              <a:t>order to set the tolerance bands, we calculated and displayed the distribution of each factor’s monthly total return contribution from 1/31/1998 – 12/31/2016. This information is displayed on the following two pages in table 2a and table 2b.</a:t>
            </a:r>
          </a:p>
          <a:p>
            <a:pPr marL="0" indent="0">
              <a:lnSpc>
                <a:spcPct val="120000"/>
              </a:lnSpc>
              <a:spcBef>
                <a:spcPts val="0"/>
              </a:spcBef>
              <a:spcAft>
                <a:spcPts val="900"/>
              </a:spcAft>
              <a:buNone/>
            </a:pPr>
            <a:r>
              <a:rPr lang="en-US" sz="1100" dirty="0" smtClean="0"/>
              <a:t>Using </a:t>
            </a:r>
            <a:r>
              <a:rPr lang="en-US" sz="1100" dirty="0"/>
              <a:t>+/- 2 Standard Deviations from the average historical relative return, we ran different scenario tests to determine what the annualized impact on performance would be. Analyzing these factors over time gave us a reasonable idea of worst case outcomes. We used this information to establish the tolerance bands.</a:t>
            </a:r>
          </a:p>
        </p:txBody>
      </p:sp>
      <p:graphicFrame>
        <p:nvGraphicFramePr>
          <p:cNvPr id="4" name="Object 3"/>
          <p:cNvGraphicFramePr>
            <a:graphicFrameLocks noChangeAspect="1"/>
          </p:cNvGraphicFramePr>
          <p:nvPr>
            <p:extLst>
              <p:ext uri="{D42A27DB-BD31-4B8C-83A1-F6EECF244321}">
                <p14:modId xmlns:p14="http://schemas.microsoft.com/office/powerpoint/2010/main" val="2830093461"/>
              </p:ext>
            </p:extLst>
          </p:nvPr>
        </p:nvGraphicFramePr>
        <p:xfrm>
          <a:off x="447675" y="1262063"/>
          <a:ext cx="4524375" cy="5505450"/>
        </p:xfrm>
        <a:graphic>
          <a:graphicData uri="http://schemas.openxmlformats.org/presentationml/2006/ole">
            <mc:AlternateContent xmlns:mc="http://schemas.openxmlformats.org/markup-compatibility/2006">
              <mc:Choice xmlns:v="urn:schemas-microsoft-com:vml" Requires="v">
                <p:oleObj spid="_x0000_s2087" name="Worksheet" r:id="rId4" imgW="4524457" imgH="5505570" progId="Excel.Sheet.12">
                  <p:link/>
                </p:oleObj>
              </mc:Choice>
              <mc:Fallback>
                <p:oleObj name="Worksheet" r:id="rId4" imgW="4524457" imgH="5505570" progId="Excel.Sheet.12">
                  <p:link/>
                  <p:pic>
                    <p:nvPicPr>
                      <p:cNvPr id="0" name=""/>
                      <p:cNvPicPr/>
                      <p:nvPr/>
                    </p:nvPicPr>
                    <p:blipFill>
                      <a:blip r:embed="rId5"/>
                      <a:stretch>
                        <a:fillRect/>
                      </a:stretch>
                    </p:blipFill>
                    <p:spPr>
                      <a:xfrm>
                        <a:off x="447675" y="1262063"/>
                        <a:ext cx="4524375" cy="5505450"/>
                      </a:xfrm>
                      <a:prstGeom prst="rect">
                        <a:avLst/>
                      </a:prstGeom>
                    </p:spPr>
                  </p:pic>
                </p:oleObj>
              </mc:Fallback>
            </mc:AlternateContent>
          </a:graphicData>
        </a:graphic>
      </p:graphicFrame>
      <p:sp>
        <p:nvSpPr>
          <p:cNvPr id="7" name="TextBox 6"/>
          <p:cNvSpPr txBox="1"/>
          <p:nvPr/>
        </p:nvSpPr>
        <p:spPr>
          <a:xfrm>
            <a:off x="385537" y="6759407"/>
            <a:ext cx="1718388" cy="215444"/>
          </a:xfrm>
          <a:prstGeom prst="rect">
            <a:avLst/>
          </a:prstGeom>
          <a:noFill/>
        </p:spPr>
        <p:txBody>
          <a:bodyPr wrap="square" rtlCol="0">
            <a:spAutoFit/>
          </a:bodyPr>
          <a:lstStyle/>
          <a:p>
            <a:r>
              <a:rPr lang="en-US" sz="800" dirty="0" smtClean="0"/>
              <a:t>Source: MacKay Shields</a:t>
            </a:r>
            <a:endParaRPr lang="en-US" sz="800" dirty="0"/>
          </a:p>
        </p:txBody>
      </p:sp>
    </p:spTree>
    <p:extLst>
      <p:ext uri="{BB962C8B-B14F-4D97-AF65-F5344CB8AC3E}">
        <p14:creationId xmlns:p14="http://schemas.microsoft.com/office/powerpoint/2010/main" val="30577786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p:txBody>
          <a:bodyPr/>
          <a:lstStyle/>
          <a:p>
            <a:r>
              <a:rPr lang="en-US" dirty="0"/>
              <a:t>Risk Factor Selection Criteria (Part 1)</a:t>
            </a:r>
            <a:endParaRPr lang="en-US" dirty="0" smtClean="0"/>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5</a:t>
            </a:fld>
            <a:endParaRPr lang="en-US" dirty="0"/>
          </a:p>
        </p:txBody>
      </p:sp>
      <p:sp>
        <p:nvSpPr>
          <p:cNvPr id="7" name="TextBox 6"/>
          <p:cNvSpPr txBox="1"/>
          <p:nvPr/>
        </p:nvSpPr>
        <p:spPr>
          <a:xfrm>
            <a:off x="385536" y="6902443"/>
            <a:ext cx="2970311"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graphicFrame>
        <p:nvGraphicFramePr>
          <p:cNvPr id="5" name="Object 4"/>
          <p:cNvGraphicFramePr>
            <a:graphicFrameLocks noChangeAspect="1"/>
          </p:cNvGraphicFramePr>
          <p:nvPr/>
        </p:nvGraphicFramePr>
        <p:xfrm>
          <a:off x="430660" y="1280219"/>
          <a:ext cx="9011960" cy="5622224"/>
        </p:xfrm>
        <a:graphic>
          <a:graphicData uri="http://schemas.openxmlformats.org/presentationml/2006/ole">
            <mc:AlternateContent xmlns:mc="http://schemas.openxmlformats.org/markup-compatibility/2006">
              <mc:Choice xmlns:v="urn:schemas-microsoft-com:vml" Requires="v">
                <p:oleObj spid="_x0000_s3110" name="Worksheet" r:id="rId4" imgW="14049344" imgH="8763120" progId="Excel.Sheet.12">
                  <p:link/>
                </p:oleObj>
              </mc:Choice>
              <mc:Fallback>
                <p:oleObj name="Worksheet" r:id="rId4" imgW="14049344" imgH="8763120" progId="Excel.Sheet.12">
                  <p:link/>
                  <p:pic>
                    <p:nvPicPr>
                      <p:cNvPr id="0" name=""/>
                      <p:cNvPicPr/>
                      <p:nvPr/>
                    </p:nvPicPr>
                    <p:blipFill>
                      <a:blip r:embed="rId5"/>
                      <a:stretch>
                        <a:fillRect/>
                      </a:stretch>
                    </p:blipFill>
                    <p:spPr>
                      <a:xfrm>
                        <a:off x="430660" y="1280219"/>
                        <a:ext cx="9011960" cy="5622224"/>
                      </a:xfrm>
                      <a:prstGeom prst="rect">
                        <a:avLst/>
                      </a:prstGeom>
                    </p:spPr>
                  </p:pic>
                </p:oleObj>
              </mc:Fallback>
            </mc:AlternateContent>
          </a:graphicData>
        </a:graphic>
      </p:graphicFrame>
    </p:spTree>
    <p:extLst>
      <p:ext uri="{BB962C8B-B14F-4D97-AF65-F5344CB8AC3E}">
        <p14:creationId xmlns:p14="http://schemas.microsoft.com/office/powerpoint/2010/main" val="38363061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p:txBody>
          <a:bodyPr/>
          <a:lstStyle/>
          <a:p>
            <a:r>
              <a:rPr lang="en-US" dirty="0"/>
              <a:t>Risk Factor Selection Criteria (Part </a:t>
            </a:r>
            <a:r>
              <a:rPr lang="en-US" dirty="0" smtClean="0"/>
              <a:t>2)</a:t>
            </a:r>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6</a:t>
            </a:fld>
            <a:endParaRPr lang="en-US" dirty="0"/>
          </a:p>
        </p:txBody>
      </p:sp>
      <p:sp>
        <p:nvSpPr>
          <p:cNvPr id="7" name="TextBox 6"/>
          <p:cNvSpPr txBox="1"/>
          <p:nvPr/>
        </p:nvSpPr>
        <p:spPr>
          <a:xfrm>
            <a:off x="385536" y="6902443"/>
            <a:ext cx="2933735"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graphicFrame>
        <p:nvGraphicFramePr>
          <p:cNvPr id="8" name="Object 7"/>
          <p:cNvGraphicFramePr>
            <a:graphicFrameLocks noChangeAspect="1"/>
          </p:cNvGraphicFramePr>
          <p:nvPr>
            <p:extLst>
              <p:ext uri="{D42A27DB-BD31-4B8C-83A1-F6EECF244321}">
                <p14:modId xmlns:p14="http://schemas.microsoft.com/office/powerpoint/2010/main" val="2871939297"/>
              </p:ext>
            </p:extLst>
          </p:nvPr>
        </p:nvGraphicFramePr>
        <p:xfrm>
          <a:off x="385537" y="1048457"/>
          <a:ext cx="8991580" cy="5718125"/>
        </p:xfrm>
        <a:graphic>
          <a:graphicData uri="http://schemas.openxmlformats.org/presentationml/2006/ole">
            <mc:AlternateContent xmlns:mc="http://schemas.openxmlformats.org/markup-compatibility/2006">
              <mc:Choice xmlns:v="urn:schemas-microsoft-com:vml" Requires="v">
                <p:oleObj spid="_x0000_s4134" name="Worksheet" r:id="rId4" imgW="14049344" imgH="8934570" progId="Excel.Sheet.12">
                  <p:link/>
                </p:oleObj>
              </mc:Choice>
              <mc:Fallback>
                <p:oleObj name="Worksheet" r:id="rId4" imgW="14049344" imgH="8934570" progId="Excel.Sheet.12">
                  <p:link/>
                  <p:pic>
                    <p:nvPicPr>
                      <p:cNvPr id="0" name=""/>
                      <p:cNvPicPr/>
                      <p:nvPr/>
                    </p:nvPicPr>
                    <p:blipFill>
                      <a:blip r:embed="rId5"/>
                      <a:stretch>
                        <a:fillRect/>
                      </a:stretch>
                    </p:blipFill>
                    <p:spPr>
                      <a:xfrm>
                        <a:off x="385537" y="1048457"/>
                        <a:ext cx="8991580" cy="5718125"/>
                      </a:xfrm>
                      <a:prstGeom prst="rect">
                        <a:avLst/>
                      </a:prstGeom>
                    </p:spPr>
                  </p:pic>
                </p:oleObj>
              </mc:Fallback>
            </mc:AlternateContent>
          </a:graphicData>
        </a:graphic>
      </p:graphicFrame>
    </p:spTree>
    <p:extLst>
      <p:ext uri="{BB962C8B-B14F-4D97-AF65-F5344CB8AC3E}">
        <p14:creationId xmlns:p14="http://schemas.microsoft.com/office/powerpoint/2010/main" val="140612640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7"/>
          <p:cNvSpPr>
            <a:spLocks noGrp="1" noChangeArrowheads="1"/>
          </p:cNvSpPr>
          <p:nvPr>
            <p:ph type="title"/>
          </p:nvPr>
        </p:nvSpPr>
        <p:spPr>
          <a:xfrm>
            <a:off x="430660" y="611744"/>
            <a:ext cx="6764906" cy="300852"/>
          </a:xfrm>
        </p:spPr>
        <p:txBody>
          <a:bodyPr/>
          <a:lstStyle/>
          <a:p>
            <a:r>
              <a:rPr lang="en-US" dirty="0" smtClean="0"/>
              <a:t>Tracking </a:t>
            </a:r>
            <a:r>
              <a:rPr lang="en-US" dirty="0"/>
              <a:t>Error</a:t>
            </a:r>
            <a:endParaRPr lang="en-US" dirty="0" smtClean="0"/>
          </a:p>
        </p:txBody>
      </p:sp>
      <p:sp>
        <p:nvSpPr>
          <p:cNvPr id="2" name="Footer Placeholder 1"/>
          <p:cNvSpPr>
            <a:spLocks noGrp="1"/>
          </p:cNvSpPr>
          <p:nvPr>
            <p:ph type="ftr" sz="quarter" idx="13"/>
          </p:nvPr>
        </p:nvSpPr>
        <p:spPr/>
        <p:txBody>
          <a:bodyPr/>
          <a:lstStyle/>
          <a:p>
            <a:r>
              <a:rPr lang="en-US" smtClean="0"/>
              <a:t>Nordea Beta Plus</a:t>
            </a:r>
            <a:endParaRPr lang="en-US"/>
          </a:p>
        </p:txBody>
      </p:sp>
      <p:sp>
        <p:nvSpPr>
          <p:cNvPr id="3" name="Slide Number Placeholder 2"/>
          <p:cNvSpPr>
            <a:spLocks noGrp="1"/>
          </p:cNvSpPr>
          <p:nvPr>
            <p:ph type="sldNum" sz="quarter" idx="14"/>
          </p:nvPr>
        </p:nvSpPr>
        <p:spPr/>
        <p:txBody>
          <a:bodyPr/>
          <a:lstStyle/>
          <a:p>
            <a:pPr algn="r"/>
            <a:fld id="{120E0670-27AF-416D-9579-EAB944D99F2D}" type="slidenum">
              <a:rPr lang="en-US" smtClean="0"/>
              <a:pPr algn="r"/>
              <a:t>7</a:t>
            </a:fld>
            <a:endParaRPr lang="en-US" dirty="0"/>
          </a:p>
        </p:txBody>
      </p:sp>
      <p:sp>
        <p:nvSpPr>
          <p:cNvPr id="7" name="TextBox 6"/>
          <p:cNvSpPr txBox="1"/>
          <p:nvPr/>
        </p:nvSpPr>
        <p:spPr>
          <a:xfrm>
            <a:off x="385536" y="6902443"/>
            <a:ext cx="2961167" cy="215444"/>
          </a:xfrm>
          <a:prstGeom prst="rect">
            <a:avLst/>
          </a:prstGeom>
          <a:noFill/>
        </p:spPr>
        <p:txBody>
          <a:bodyPr wrap="square" rtlCol="0">
            <a:spAutoFit/>
          </a:bodyPr>
          <a:lstStyle/>
          <a:p>
            <a:r>
              <a:rPr lang="en-US" sz="800" dirty="0" smtClean="0"/>
              <a:t>Source: MacKay Shields, ICE Bank of America Merrill Lynch</a:t>
            </a:r>
            <a:endParaRPr lang="en-US" sz="800" dirty="0"/>
          </a:p>
        </p:txBody>
      </p:sp>
      <p:graphicFrame>
        <p:nvGraphicFramePr>
          <p:cNvPr id="14" name="Object 13"/>
          <p:cNvGraphicFramePr>
            <a:graphicFrameLocks noChangeAspect="1"/>
          </p:cNvGraphicFramePr>
          <p:nvPr>
            <p:extLst>
              <p:ext uri="{D42A27DB-BD31-4B8C-83A1-F6EECF244321}">
                <p14:modId xmlns:p14="http://schemas.microsoft.com/office/powerpoint/2010/main" val="2556266864"/>
              </p:ext>
            </p:extLst>
          </p:nvPr>
        </p:nvGraphicFramePr>
        <p:xfrm>
          <a:off x="370634" y="1524378"/>
          <a:ext cx="8884120" cy="2846454"/>
        </p:xfrm>
        <a:graphic>
          <a:graphicData uri="http://schemas.openxmlformats.org/presentationml/2006/ole">
            <mc:AlternateContent xmlns:mc="http://schemas.openxmlformats.org/markup-compatibility/2006">
              <mc:Choice xmlns:v="urn:schemas-microsoft-com:vml" Requires="v">
                <p:oleObj spid="_x0000_s5159" name="Worksheet" r:id="rId4" imgW="9572596" imgH="3067140" progId="Excel.Sheet.12">
                  <p:embed/>
                </p:oleObj>
              </mc:Choice>
              <mc:Fallback>
                <p:oleObj name="Worksheet" r:id="rId4" imgW="9572596" imgH="3067140" progId="Excel.Sheet.12">
                  <p:embed/>
                  <p:pic>
                    <p:nvPicPr>
                      <p:cNvPr id="0" name=""/>
                      <p:cNvPicPr/>
                      <p:nvPr/>
                    </p:nvPicPr>
                    <p:blipFill>
                      <a:blip r:embed="rId5"/>
                      <a:stretch>
                        <a:fillRect/>
                      </a:stretch>
                    </p:blipFill>
                    <p:spPr>
                      <a:xfrm>
                        <a:off x="370634" y="1524378"/>
                        <a:ext cx="8884120" cy="2846454"/>
                      </a:xfrm>
                      <a:prstGeom prst="rect">
                        <a:avLst/>
                      </a:prstGeom>
                    </p:spPr>
                  </p:pic>
                </p:oleObj>
              </mc:Fallback>
            </mc:AlternateContent>
          </a:graphicData>
        </a:graphic>
      </p:graphicFrame>
    </p:spTree>
    <p:extLst>
      <p:ext uri="{BB962C8B-B14F-4D97-AF65-F5344CB8AC3E}">
        <p14:creationId xmlns:p14="http://schemas.microsoft.com/office/powerpoint/2010/main" val="132157179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FIXED R</a:t>
            </a:r>
            <a:endParaRPr lang="en-US"/>
          </a:p>
        </p:txBody>
      </p:sp>
      <p:sp>
        <p:nvSpPr>
          <p:cNvPr id="3" name="Slide Number Placeholder 2"/>
          <p:cNvSpPr>
            <a:spLocks noGrp="1"/>
          </p:cNvSpPr>
          <p:nvPr>
            <p:ph type="sldNum" sz="quarter" idx="4"/>
          </p:nvPr>
        </p:nvSpPr>
        <p:spPr/>
        <p:txBody>
          <a:bodyPr/>
          <a:lstStyle/>
          <a:p>
            <a:pPr>
              <a:defRPr/>
            </a:pPr>
            <a:fld id="{37E5C067-41E9-4203-BC96-1214B72CCD40}" type="slidenum">
              <a:rPr lang="en-US" smtClean="0"/>
              <a:pPr>
                <a:defRPr/>
              </a:pPr>
              <a:t>8</a:t>
            </a:fld>
            <a:endParaRPr lang="en-US" dirty="0"/>
          </a:p>
        </p:txBody>
      </p:sp>
      <p:sp>
        <p:nvSpPr>
          <p:cNvPr id="4" name="Text Placeholder 3"/>
          <p:cNvSpPr>
            <a:spLocks noGrp="1"/>
          </p:cNvSpPr>
          <p:nvPr>
            <p:ph type="body" sz="quarter" idx="10"/>
          </p:nvPr>
        </p:nvSpPr>
        <p:spPr/>
        <p:txBody>
          <a:bodyPr/>
          <a:lstStyle/>
          <a:p>
            <a:r>
              <a:rPr lang="en-US" sz="2000" dirty="0" smtClean="0"/>
              <a:t>Appendix</a:t>
            </a:r>
          </a:p>
          <a:p>
            <a:r>
              <a:rPr lang="en-US" sz="1400" dirty="0" smtClean="0">
                <a:latin typeface="+mn-lt"/>
              </a:rPr>
              <a:t>Historical </a:t>
            </a:r>
            <a:r>
              <a:rPr lang="en-US" sz="1400" dirty="0">
                <a:latin typeface="+mn-lt"/>
              </a:rPr>
              <a:t>Analysis of Total Return Dispersion in the </a:t>
            </a:r>
            <a:r>
              <a:rPr lang="en-US" sz="1400" dirty="0" smtClean="0">
                <a:latin typeface="+mn-lt"/>
              </a:rPr>
              <a:t>Developed Markets </a:t>
            </a:r>
            <a:r>
              <a:rPr lang="en-US" sz="1400" dirty="0">
                <a:latin typeface="+mn-lt"/>
              </a:rPr>
              <a:t>High Yield </a:t>
            </a:r>
            <a:r>
              <a:rPr lang="en-US" sz="1400" dirty="0" smtClean="0">
                <a:latin typeface="+mn-lt"/>
              </a:rPr>
              <a:t>Constrained </a:t>
            </a:r>
            <a:r>
              <a:rPr lang="en-US" sz="1400" dirty="0">
                <a:latin typeface="+mn-lt"/>
              </a:rPr>
              <a:t>Index</a:t>
            </a:r>
          </a:p>
        </p:txBody>
      </p:sp>
    </p:spTree>
    <p:extLst>
      <p:ext uri="{BB962C8B-B14F-4D97-AF65-F5344CB8AC3E}">
        <p14:creationId xmlns:p14="http://schemas.microsoft.com/office/powerpoint/2010/main" val="2239280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SLLC_Cover">
  <a:themeElements>
    <a:clrScheme name="MacKayShields">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0A559D"/>
      </a:hlink>
      <a:folHlink>
        <a:srgbClr val="0A559D"/>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LLC_Title-Bullets_1">
  <a:themeElements>
    <a:clrScheme name="MacKayShields">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DD8F02"/>
      </a:hlink>
      <a:folHlink>
        <a:srgbClr val="3B756F"/>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SLLC_Title-Bullets_2">
  <a:themeElements>
    <a:clrScheme name="Custom 44">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DD8F02"/>
      </a:hlink>
      <a:folHlink>
        <a:srgbClr val="3B756F"/>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SLLC_Title-Bullets_3">
  <a:themeElements>
    <a:clrScheme name="MacKayShields">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DD8F02"/>
      </a:hlink>
      <a:folHlink>
        <a:srgbClr val="3B756F"/>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SLLC_Divider">
  <a:themeElements>
    <a:clrScheme name="MacKayShields">
      <a:dk1>
        <a:srgbClr val="000000"/>
      </a:dk1>
      <a:lt1>
        <a:srgbClr val="FFFFFF"/>
      </a:lt1>
      <a:dk2>
        <a:srgbClr val="18A6CF"/>
      </a:dk2>
      <a:lt2>
        <a:srgbClr val="808080"/>
      </a:lt2>
      <a:accent1>
        <a:srgbClr val="003A63"/>
      </a:accent1>
      <a:accent2>
        <a:srgbClr val="7B833C"/>
      </a:accent2>
      <a:accent3>
        <a:srgbClr val="4C89A5"/>
      </a:accent3>
      <a:accent4>
        <a:srgbClr val="2F635C"/>
      </a:accent4>
      <a:accent5>
        <a:srgbClr val="6E6E6E"/>
      </a:accent5>
      <a:accent6>
        <a:srgbClr val="73988D"/>
      </a:accent6>
      <a:hlink>
        <a:srgbClr val="0A559D"/>
      </a:hlink>
      <a:folHlink>
        <a:srgbClr val="0A559D"/>
      </a:folHlink>
    </a:clrScheme>
    <a:fontScheme name="MacKayShield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llExternalAdhocVariableMappings/>
</file>

<file path=customXml/item10.xml><?xml version="1.0" encoding="utf-8"?>
<VariableListDefinition name="Computed" displayName="Computed" id="c393b2f6-03ec-4024-b18f-bc54cd7954ef" isdomainofvalue="False" dataSourceId="eff53335-4224-4f98-87a3-ad38ece72307"/>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4.xml><?xml version="1.0" encoding="utf-8"?>
<VariableList UniqueId="c393b2f6-03ec-4024-b18f-bc54cd7954ef" Name="Computed" ContentType="XML" MajorVersion="0" MinorVersion="1" isLocalCopy="False" IsBaseObject="False" DataSourceId="eff53335-4224-4f98-87a3-ad38ece72307" DataSourceMajorVersion="0" DataSourceMinorVersion="1"/>
</file>

<file path=customXml/item5.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VariableListDefinition name="System" displayName="System" id="4f7e357b-3af5-44a2-964c-91a14af6428f" isdomainofvalue="False" dataSourceId="d2146918-eb3a-4b0c-b5b0-6f1a6e98516a"/>
</file>

<file path=customXml/item7.xml><?xml version="1.0" encoding="utf-8"?>
<VariableListDefinition name="AD_HOC" displayName="AD_HOC" id="70ab9e47-29b7-4bc6-8632-b0e7f1bae208" isdomainofvalue="False" dataSourceId="b3ffaf89-bc2b-4ac2-bf73-551751711e2c"/>
</file>

<file path=customXml/item8.xml><?xml version="1.0" encoding="utf-8"?>
<VariableList UniqueId="4f7e357b-3af5-44a2-964c-91a14af6428f" Name="System" ContentType="XML" MajorVersion="0" MinorVersion="1" isLocalCopy="False" IsBaseObject="False" DataSourceId="d2146918-eb3a-4b0c-b5b0-6f1a6e98516a" DataSourceMajorVersion="0" DataSourceMinorVersion="1"/>
</file>

<file path=customXml/item9.xml><?xml version="1.0" encoding="utf-8"?>
<VariableList UniqueId="70ab9e47-29b7-4bc6-8632-b0e7f1bae208" Name="AD_HOC" ContentType="XML" MajorVersion="0" MinorVersion="1" isLocalCopy="False" IsBaseObject="False" DataSourceId="b3ffaf89-bc2b-4ac2-bf73-551751711e2c" DataSourceMajorVersion="0" DataSourceMinorVersion="1"/>
</file>

<file path=customXml/itemProps1.xml><?xml version="1.0" encoding="utf-8"?>
<ds:datastoreItem xmlns:ds="http://schemas.openxmlformats.org/officeDocument/2006/customXml" ds:itemID="{7E018362-50F9-4A67-8940-7A626E87DB84}">
  <ds:schemaRefs/>
</ds:datastoreItem>
</file>

<file path=customXml/itemProps10.xml><?xml version="1.0" encoding="utf-8"?>
<ds:datastoreItem xmlns:ds="http://schemas.openxmlformats.org/officeDocument/2006/customXml" ds:itemID="{4D263E7F-F58C-4962-BBCC-E369D8EDB6D3}">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89500159-C5C7-4E84-9CD6-47EB58AB8CA4}">
  <ds:schemaRefs>
    <ds:schemaRef ds:uri="http://purl.org/dc/elements/1.1/"/>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sharepoint/v3/fields"/>
    <ds:schemaRef ds:uri="http://schemas.microsoft.com/office/2006/metadata/properties"/>
  </ds:schemaRefs>
</ds:datastoreItem>
</file>

<file path=customXml/itemProps4.xml><?xml version="1.0" encoding="utf-8"?>
<ds:datastoreItem xmlns:ds="http://schemas.openxmlformats.org/officeDocument/2006/customXml" ds:itemID="{780C4542-49BD-4278-BBCA-DA9FC56B8096}">
  <ds:schemaRefs/>
</ds:datastoreItem>
</file>

<file path=customXml/itemProps5.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4EEBA959-DDBF-48EE-BB4C-0C31B27ED563}">
  <ds:schemaRefs/>
</ds:datastoreItem>
</file>

<file path=customXml/itemProps7.xml><?xml version="1.0" encoding="utf-8"?>
<ds:datastoreItem xmlns:ds="http://schemas.openxmlformats.org/officeDocument/2006/customXml" ds:itemID="{B092109A-E51C-482F-BD8E-25FD90CFC904}">
  <ds:schemaRefs/>
</ds:datastoreItem>
</file>

<file path=customXml/itemProps8.xml><?xml version="1.0" encoding="utf-8"?>
<ds:datastoreItem xmlns:ds="http://schemas.openxmlformats.org/officeDocument/2006/customXml" ds:itemID="{A41B2FD0-566C-4D60-8219-7B62A105EBC7}">
  <ds:schemaRefs/>
</ds:datastoreItem>
</file>

<file path=customXml/itemProps9.xml><?xml version="1.0" encoding="utf-8"?>
<ds:datastoreItem xmlns:ds="http://schemas.openxmlformats.org/officeDocument/2006/customXml" ds:itemID="{EF2A88AE-433B-4F0E-9351-4A8848833697}">
  <ds:schemaRefs/>
</ds:datastoreItem>
</file>

<file path=docProps/app.xml><?xml version="1.0" encoding="utf-8"?>
<Properties xmlns="http://schemas.openxmlformats.org/officeDocument/2006/extended-properties" xmlns:vt="http://schemas.openxmlformats.org/officeDocument/2006/docPropsVTypes">
  <Template/>
  <TotalTime>17329</TotalTime>
  <Words>1534</Words>
  <Application>Microsoft Office PowerPoint</Application>
  <PresentationFormat>Custom</PresentationFormat>
  <Paragraphs>131</Paragraphs>
  <Slides>13</Slides>
  <Notes>13</Notes>
  <HiddenSlides>0</HiddenSlides>
  <MMClips>0</MMClips>
  <ScaleCrop>false</ScaleCrop>
  <HeadingPairs>
    <vt:vector size="10" baseType="variant">
      <vt:variant>
        <vt:lpstr>Fonts Used</vt:lpstr>
      </vt:variant>
      <vt:variant>
        <vt:i4>7</vt:i4>
      </vt:variant>
      <vt:variant>
        <vt:lpstr>Theme</vt:lpstr>
      </vt:variant>
      <vt:variant>
        <vt:i4>5</vt:i4>
      </vt:variant>
      <vt:variant>
        <vt:lpstr>Links</vt:lpstr>
      </vt:variant>
      <vt:variant>
        <vt:i4>7</vt:i4>
      </vt:variant>
      <vt:variant>
        <vt:lpstr>Embedded OLE Servers</vt:lpstr>
      </vt:variant>
      <vt:variant>
        <vt:i4>1</vt:i4>
      </vt:variant>
      <vt:variant>
        <vt:lpstr>Slide Titles</vt:lpstr>
      </vt:variant>
      <vt:variant>
        <vt:i4>13</vt:i4>
      </vt:variant>
    </vt:vector>
  </HeadingPairs>
  <TitlesOfParts>
    <vt:vector size="33" baseType="lpstr">
      <vt:lpstr>MS PGothic</vt:lpstr>
      <vt:lpstr>Arial</vt:lpstr>
      <vt:lpstr>Calibri</vt:lpstr>
      <vt:lpstr>Franklin Gothic Book</vt:lpstr>
      <vt:lpstr>Franklin Gothic Medium</vt:lpstr>
      <vt:lpstr>Symbol</vt:lpstr>
      <vt:lpstr>Wingdings</vt:lpstr>
      <vt:lpstr>MSLLC_Cover</vt:lpstr>
      <vt:lpstr>MSLLC_Title-Bullets_1</vt:lpstr>
      <vt:lpstr>MSLLC_Title-Bullets_2</vt:lpstr>
      <vt:lpstr>MSLLC_Title-Bullets_3</vt:lpstr>
      <vt:lpstr>MSLLC_Divider</vt:lpstr>
      <vt:lpstr>file:///\\mackayfs\groups\Client%20Services\CLIENTS\Nordea%20-\Special%20Presentations\2017\Nordea%20Beta%20Plus\11%202017\Backup\tolerance_bands_final_10.30.2017.xlsx!factor_tolerance_bands_slide!Print_Area</vt:lpstr>
      <vt:lpstr>file:///\\mackayfs\groups\Client%20Services\CLIENTS\Nordea%20-\Special%20Presentations\2017\Nordea%20Beta%20Plus\11%202017\Backup\tolerance_bands_final_10.30.2017.xlsx!original_factors_data!Print_Area</vt:lpstr>
      <vt:lpstr>file:///\\mackayfs\groups\Client%20Services\CLIENTS\Nordea%20-\Special%20Presentations\2017\Nordea%20Beta%20Plus\11%202017\Backup\tolerance_bands_final_10.30.2017.xlsx!original_factors_data%20(2)!Print_Area</vt:lpstr>
      <vt:lpstr>file:///\\mackayfs\groups\Client%20Services\CLIENTS\Nordea%20-\Special%20Presentations\2017\Nordea%20Beta%20Plus\11%202017\Backup\HW00_3D_Price_09.30.2013.xlsx!Chart!%5bHW00_3D_Price_09.30.2013.xlsx%5dChart%20Chart%201</vt:lpstr>
      <vt:lpstr>file:///\\mackayfs\groups\Client%20Services\CLIENTS\Nordea%20-\Special%20Presentations\2017\Nordea%20Beta%20Plus\11%202017\Backup\rating_factor_distributions.xlsx!BB%20Chart!%5brating_factor_distributions.xlsx%5dBB%20Chart%20Chart%201</vt:lpstr>
      <vt:lpstr>file:///\\mackayfs\groups\Client%20Services\CLIENTS\Nordea%20-\Special%20Presentations\2017\Nordea%20Beta%20Plus\11%202017\Backup\rating_factor_distributions.xlsx!B%20Chart!%5brating_factor_distributions.xlsx%5dB%20Chart%20Chart%201</vt:lpstr>
      <vt:lpstr>file:///\\mackayfs\groups\Client%20Services\CLIENTS\Nordea%20-\Special%20Presentations\2017\Nordea%20Beta%20Plus\11%202017\Backup\rating_factor_distributions.xlsx!CCC%20Chart!%5brating_factor_distributions.xlsx%5dCCC%20Chart%20Chart%201</vt:lpstr>
      <vt:lpstr>Worksheet</vt:lpstr>
      <vt:lpstr>GLOBAL High Yield Beta Plus FUND Proposal</vt:lpstr>
      <vt:lpstr>MacKay Shields Enhanced Indexing Process</vt:lpstr>
      <vt:lpstr>Our Enhancement Strategy</vt:lpstr>
      <vt:lpstr>Our Enhancement Strategy</vt:lpstr>
      <vt:lpstr>Our Risk Factors and Tolerance Bands</vt:lpstr>
      <vt:lpstr>Risk Factor Selection Criteria (Part 1)</vt:lpstr>
      <vt:lpstr>Risk Factor Selection Criteria (Part 2)</vt:lpstr>
      <vt:lpstr>Tracking Error</vt:lpstr>
      <vt:lpstr>PowerPoint Presentation</vt:lpstr>
      <vt:lpstr>How Has the Shape of the Distribution Changed over the Course of the Past Few Business Cycles?</vt:lpstr>
      <vt:lpstr>Total Return Distribution over Time</vt:lpstr>
      <vt:lpstr>Examination of the Tails</vt:lpstr>
      <vt:lpstr>DTS as the Primary Factor for Global High Yield Developed Market Corporate Bond Tail Replication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keywords>REV</cp:keywords>
  <cp:lastModifiedBy>Brian Fagan</cp:lastModifiedBy>
  <cp:revision>589</cp:revision>
  <cp:lastPrinted>2017-11-07T19:25:36Z</cp:lastPrinted>
  <dcterms:created xsi:type="dcterms:W3CDTF">2010-04-12T23:12:02Z</dcterms:created>
  <dcterms:modified xsi:type="dcterms:W3CDTF">2019-11-10T04:51:55Z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