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66" r:id="rId13"/>
    <p:sldId id="267" r:id="rId14"/>
    <p:sldId id="273" r:id="rId15"/>
    <p:sldId id="268" r:id="rId16"/>
    <p:sldId id="269" r:id="rId17"/>
    <p:sldId id="270" r:id="rId18"/>
    <p:sldId id="271" r:id="rId19"/>
    <p:sldId id="275" r:id="rId20"/>
    <p:sldId id="27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76C2-FC4F-46F1-A4DF-A89B9150D308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E69D-BD80-404B-909B-00D6544916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76C2-FC4F-46F1-A4DF-A89B9150D308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E69D-BD80-404B-909B-00D6544916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76C2-FC4F-46F1-A4DF-A89B9150D308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E69D-BD80-404B-909B-00D6544916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76C2-FC4F-46F1-A4DF-A89B9150D308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E69D-BD80-404B-909B-00D6544916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76C2-FC4F-46F1-A4DF-A89B9150D308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E69D-BD80-404B-909B-00D6544916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76C2-FC4F-46F1-A4DF-A89B9150D308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E69D-BD80-404B-909B-00D6544916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76C2-FC4F-46F1-A4DF-A89B9150D308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E69D-BD80-404B-909B-00D6544916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76C2-FC4F-46F1-A4DF-A89B9150D308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E69D-BD80-404B-909B-00D6544916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76C2-FC4F-46F1-A4DF-A89B9150D308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E69D-BD80-404B-909B-00D6544916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76C2-FC4F-46F1-A4DF-A89B9150D308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E69D-BD80-404B-909B-00D6544916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76C2-FC4F-46F1-A4DF-A89B9150D308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E69D-BD80-404B-909B-00D6544916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676C2-FC4F-46F1-A4DF-A89B9150D308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3E69D-BD80-404B-909B-00D6544916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racking_err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5600" dirty="0" smtClean="0"/>
              <a:t>Index Tracking</a:t>
            </a:r>
            <a:endParaRPr lang="zh-CN" altLang="en-US" sz="5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7800" y="5486400"/>
            <a:ext cx="6400800" cy="685800"/>
          </a:xfrm>
        </p:spPr>
        <p:txBody>
          <a:bodyPr/>
          <a:lstStyle/>
          <a:p>
            <a:r>
              <a:rPr lang="en-US" altLang="zh-CN" dirty="0" err="1" smtClean="0"/>
              <a:t>Yihan</a:t>
            </a:r>
            <a:r>
              <a:rPr lang="en-US" altLang="zh-CN" dirty="0" smtClean="0"/>
              <a:t> Li &amp; Yang Liu</a:t>
            </a:r>
            <a:endParaRPr lang="zh-CN" altLang="en-US" dirty="0"/>
          </a:p>
        </p:txBody>
      </p:sp>
      <p:pic>
        <p:nvPicPr>
          <p:cNvPr id="4" name="图片 3" descr="trac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600200"/>
            <a:ext cx="5029200" cy="3410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Sequential Optimization</a:t>
            </a:r>
            <a:endParaRPr lang="zh-CN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47800"/>
            <a:ext cx="52673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62484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R. Jansen and R. van </a:t>
            </a:r>
            <a:r>
              <a:rPr lang="en-US" altLang="zh-CN" dirty="0" err="1" smtClean="0"/>
              <a:t>Dijk</a:t>
            </a:r>
            <a:r>
              <a:rPr lang="en-US" altLang="zh-CN" dirty="0" smtClean="0"/>
              <a:t>. Optimal Benchmark Tracking with Small Portfolios. </a:t>
            </a:r>
            <a:r>
              <a:rPr lang="en-US" altLang="zh-CN" i="1" dirty="0" smtClean="0"/>
              <a:t>The Journal of Portfolio Management</a:t>
            </a:r>
            <a:r>
              <a:rPr lang="en-US" altLang="zh-CN" dirty="0" smtClean="0"/>
              <a:t>, Winter 2002, pages 33-39.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Diversity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Sequential Optimization: time consuming</a:t>
            </a:r>
          </a:p>
          <a:p>
            <a:r>
              <a:rPr lang="en-US" altLang="zh-CN" dirty="0" smtClean="0"/>
              <a:t>One can optimize the portfolio under continuous constraints, but in the </a:t>
            </a:r>
            <a:r>
              <a:rPr lang="en-US" altLang="zh-CN" dirty="0" err="1" smtClean="0"/>
              <a:t>follwing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048000" y="3245184"/>
          <a:ext cx="2797783" cy="3460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3" imgW="965160" imgH="1193760" progId="Equation.DSMT4">
                  <p:embed/>
                </p:oleObj>
              </mc:Choice>
              <mc:Fallback>
                <p:oleObj name="Equation" r:id="rId3" imgW="965160" imgH="11937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45184"/>
                        <a:ext cx="2797783" cy="3460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Diversity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    is not a continuous constraint</a:t>
            </a:r>
          </a:p>
          <a:p>
            <a:r>
              <a:rPr lang="en-US" altLang="zh-CN" dirty="0" smtClean="0"/>
              <a:t>New optimization problem</a:t>
            </a:r>
          </a:p>
          <a:p>
            <a:pPr>
              <a:buNone/>
            </a:pP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914400" y="1371600"/>
          <a:ext cx="3886200" cy="1022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3" imgW="965160" imgH="253800" progId="Equation.DSMT4">
                  <p:embed/>
                </p:oleObj>
              </mc:Choice>
              <mc:Fallback>
                <p:oleObj name="Equation" r:id="rId3" imgW="96516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3886200" cy="1022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838200" y="3352800"/>
          <a:ext cx="3543300" cy="2109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5" imgW="1600200" imgH="952200" progId="Equation.DSMT4">
                  <p:embed/>
                </p:oleObj>
              </mc:Choice>
              <mc:Fallback>
                <p:oleObj name="Equation" r:id="rId5" imgW="1600200" imgH="952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2800"/>
                        <a:ext cx="3543300" cy="2109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Diversity Method</a:t>
            </a:r>
            <a:endParaRPr lang="zh-CN" altLang="en-US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514600" y="1219200"/>
          <a:ext cx="439704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3" imgW="1384200" imgH="431640" progId="Equation.DSMT4">
                  <p:embed/>
                </p:oleObj>
              </mc:Choice>
              <mc:Fallback>
                <p:oleObj name="Equation" r:id="rId3" imgW="138420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439704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2600" y="2590800"/>
            <a:ext cx="5429250" cy="3876675"/>
          </a:xfrm>
          <a:prstGeom prst="rect">
            <a:avLst/>
          </a:prstGeom>
        </p:spPr>
      </p:pic>
      <p:pic>
        <p:nvPicPr>
          <p:cNvPr id="10" name="图片 9" descr="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05000" y="2438400"/>
            <a:ext cx="5334000" cy="4000500"/>
          </a:xfrm>
          <a:prstGeom prst="rect">
            <a:avLst/>
          </a:prstGeom>
        </p:spPr>
      </p:pic>
      <p:pic>
        <p:nvPicPr>
          <p:cNvPr id="11" name="图片 10" descr="3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81200" y="2438400"/>
            <a:ext cx="533400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Diversity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Rewrite the problem as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752600" y="2209800"/>
          <a:ext cx="4953000" cy="4224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3" imgW="1295280" imgH="1104840" progId="Equation.DSMT4">
                  <p:embed/>
                </p:oleObj>
              </mc:Choice>
              <mc:Fallback>
                <p:oleObj name="Equation" r:id="rId3" imgW="1295280" imgH="1104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09800"/>
                        <a:ext cx="4953000" cy="4224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Diversity Method</a:t>
            </a:r>
            <a:endParaRPr lang="zh-CN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4648200" cy="5701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638800" y="5380672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R. Jansen and R. van </a:t>
            </a:r>
            <a:r>
              <a:rPr lang="en-US" altLang="zh-CN" dirty="0" err="1" smtClean="0"/>
              <a:t>Dijk</a:t>
            </a:r>
            <a:r>
              <a:rPr lang="en-US" altLang="zh-CN" dirty="0" smtClean="0"/>
              <a:t>. Optimal Benchmark Tracking with Small Portfolios. </a:t>
            </a:r>
            <a:r>
              <a:rPr lang="en-US" altLang="zh-CN" i="1" dirty="0" smtClean="0"/>
              <a:t>The Journal of Portfolio Management</a:t>
            </a:r>
            <a:r>
              <a:rPr lang="en-US" altLang="zh-CN" dirty="0" smtClean="0"/>
              <a:t>, Winter 2002, pages 33-39.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Diversity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Faster computation speed: i.e. 10^3 faster</a:t>
            </a:r>
          </a:p>
          <a:p>
            <a:r>
              <a:rPr lang="en-US" altLang="zh-CN" dirty="0" smtClean="0"/>
              <a:t>c &amp; p are to be determined</a:t>
            </a:r>
          </a:p>
          <a:p>
            <a:r>
              <a:rPr lang="en-US" altLang="zh-CN" dirty="0" smtClean="0"/>
              <a:t>Not able to fix the number of assets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Binary Variable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Based on Diversity Method </a:t>
            </a:r>
          </a:p>
          <a:p>
            <a:r>
              <a:rPr lang="en-US" altLang="zh-CN" dirty="0" smtClean="0"/>
              <a:t>For each assets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, assign a binary variable 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772400" y="1981200"/>
          <a:ext cx="584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981200"/>
                        <a:ext cx="584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057400" y="2819400"/>
          <a:ext cx="3765550" cy="385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5" imgW="1130040" imgH="1155600" progId="Equation.DSMT4">
                  <p:embed/>
                </p:oleObj>
              </mc:Choice>
              <mc:Fallback>
                <p:oleObj name="Equation" r:id="rId5" imgW="1130040" imgH="1155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19400"/>
                        <a:ext cx="3765550" cy="3850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Binary Variable Method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1"/>
            <a:ext cx="473102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143000"/>
            <a:ext cx="4724400" cy="410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6019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F. </a:t>
            </a:r>
            <a:r>
              <a:rPr lang="en-US" altLang="zh-CN" dirty="0" err="1" smtClean="0"/>
              <a:t>Charpin</a:t>
            </a:r>
            <a:r>
              <a:rPr lang="en-US" altLang="zh-CN" dirty="0" smtClean="0"/>
              <a:t> and D. </a:t>
            </a:r>
            <a:r>
              <a:rPr lang="en-US" altLang="zh-CN" dirty="0" err="1" smtClean="0"/>
              <a:t>Lacaze</a:t>
            </a:r>
            <a:r>
              <a:rPr lang="en-US" altLang="zh-CN" dirty="0" smtClean="0"/>
              <a:t>. Using Binary Variables to Obtain Small Optimal Portfolios. </a:t>
            </a:r>
            <a:r>
              <a:rPr lang="en-US" altLang="zh-CN" i="1" dirty="0" smtClean="0"/>
              <a:t>The Journal of Portfolio Management</a:t>
            </a:r>
            <a:r>
              <a:rPr lang="en-US" altLang="zh-CN" dirty="0" smtClean="0"/>
              <a:t>, Fall 2007, pages 68-72.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Flow Chats</a:t>
            </a:r>
            <a:endParaRPr lang="zh-CN" altLang="en-US" dirty="0"/>
          </a:p>
        </p:txBody>
      </p:sp>
      <p:pic>
        <p:nvPicPr>
          <p:cNvPr id="5" name="图片 4" descr="diverlog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447800"/>
            <a:ext cx="3352800" cy="4831602"/>
          </a:xfrm>
          <a:prstGeom prst="rect">
            <a:avLst/>
          </a:prstGeom>
        </p:spPr>
      </p:pic>
      <p:pic>
        <p:nvPicPr>
          <p:cNvPr id="7" name="内容占位符 6" descr="seqlogic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43000" y="1295400"/>
            <a:ext cx="2819400" cy="51571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Index Tracking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Index Tracking is a passive portfolio management method[1]</a:t>
            </a:r>
          </a:p>
          <a:p>
            <a:r>
              <a:rPr lang="en-US" altLang="zh-CN" dirty="0" smtClean="0"/>
              <a:t>It generates a certain portfolio which is a subset of the universe</a:t>
            </a:r>
          </a:p>
          <a:p>
            <a:r>
              <a:rPr lang="en-US" altLang="zh-CN" dirty="0" smtClean="0"/>
              <a:t>The goal is to make the performance of the generated portfolio follow the index to which it is benchmarked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211669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[1] R. Jansen and R. van </a:t>
            </a:r>
            <a:r>
              <a:rPr lang="en-US" altLang="zh-CN" dirty="0" err="1" smtClean="0"/>
              <a:t>Dijk</a:t>
            </a:r>
            <a:r>
              <a:rPr lang="en-US" altLang="zh-CN" dirty="0" smtClean="0"/>
              <a:t>. Optimal Benchmark Tracking with Small Portfolios. </a:t>
            </a:r>
            <a:r>
              <a:rPr lang="en-US" altLang="zh-CN" i="1" dirty="0" smtClean="0"/>
              <a:t>The Journal of Portfolio Management</a:t>
            </a:r>
            <a:r>
              <a:rPr lang="en-US" altLang="zh-CN" dirty="0" smtClean="0"/>
              <a:t>, Winter 2002, pages 33-39.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Several methods for minimizing the tracking error of partial replication portfolio were proposed</a:t>
            </a:r>
          </a:p>
          <a:p>
            <a:r>
              <a:rPr lang="en-US" altLang="zh-CN" dirty="0" smtClean="0"/>
              <a:t>Binary Variable Method seems to be the best one (smallest T.E., ability to limit the number of assets, etc.)</a:t>
            </a:r>
          </a:p>
          <a:p>
            <a:r>
              <a:rPr lang="en-US" altLang="zh-CN" dirty="0" smtClean="0"/>
              <a:t>Need to be further explored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types of Index Tracking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Full replication: buying all the constituents at their actual weights.</a:t>
            </a:r>
          </a:p>
          <a:p>
            <a:r>
              <a:rPr lang="en-US" altLang="zh-CN" dirty="0" smtClean="0"/>
              <a:t>Partial replication: buying a subset of the universe at weights which allow the portfolio to perform as closely as possible to the index.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important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Index fund managers want their portfolios to have minimal relative risk </a:t>
            </a:r>
            <a:r>
              <a:rPr lang="en-US" altLang="zh-CN" dirty="0" err="1" smtClean="0"/>
              <a:t>w.r.t</a:t>
            </a:r>
            <a:r>
              <a:rPr lang="en-US" altLang="zh-CN" dirty="0" smtClean="0"/>
              <a:t>. an index</a:t>
            </a:r>
          </a:p>
          <a:p>
            <a:r>
              <a:rPr lang="en-US" altLang="zh-CN" dirty="0" smtClean="0"/>
              <a:t>Holding limited numbers of stocks limits the administration and transaction cost.[1]</a:t>
            </a:r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211669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[1] R. Jansen and R. van </a:t>
            </a:r>
            <a:r>
              <a:rPr lang="en-US" altLang="zh-CN" dirty="0" err="1" smtClean="0"/>
              <a:t>Dijk</a:t>
            </a:r>
            <a:r>
              <a:rPr lang="en-US" altLang="zh-CN" dirty="0" smtClean="0"/>
              <a:t>. Optimal Benchmark Tracking with Small Portfolios. </a:t>
            </a:r>
            <a:r>
              <a:rPr lang="en-US" altLang="zh-CN" i="1" dirty="0" smtClean="0"/>
              <a:t>The Journal of Portfolio Management</a:t>
            </a:r>
            <a:r>
              <a:rPr lang="en-US" altLang="zh-CN" dirty="0" smtClean="0"/>
              <a:t>, Winter 2002, pages 33-39.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evaluate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Several ways to evaluate the portfolio, one of them using Tracking Error</a:t>
            </a:r>
          </a:p>
          <a:p>
            <a:r>
              <a:rPr lang="en-US" altLang="zh-CN" dirty="0" smtClean="0"/>
              <a:t>Tracking Error is a measurement of how closely a portfolio follows the index to which it is benchmarked[1]</a:t>
            </a:r>
          </a:p>
          <a:p>
            <a:r>
              <a:rPr lang="en-US" altLang="zh-CN" dirty="0" smtClean="0"/>
              <a:t>Generally defined as the root-mean-square of the difference between the portfolio and index returns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4008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[1] </a:t>
            </a:r>
            <a:r>
              <a:rPr lang="en-US" altLang="zh-CN" dirty="0" smtClean="0">
                <a:hlinkClick r:id="rId2"/>
              </a:rPr>
              <a:t>http://en.wikipedia.org/wiki/Tracking_error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Mathematical Form of Tracking Error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: vector containing the proportion of capital to be invested in each stock in the index</a:t>
            </a:r>
          </a:p>
          <a:p>
            <a:r>
              <a:rPr lang="en-US" altLang="zh-CN" dirty="0"/>
              <a:t>w</a:t>
            </a:r>
            <a:r>
              <a:rPr lang="en-US" altLang="zh-CN" dirty="0" smtClean="0"/>
              <a:t>: vector containing the capitalization weight of each stock in the index</a:t>
            </a:r>
          </a:p>
          <a:p>
            <a:r>
              <a:rPr lang="en-US" altLang="zh-CN" dirty="0" smtClean="0"/>
              <a:t>Q: Covariance matrix of the stock returns</a:t>
            </a:r>
          </a:p>
          <a:p>
            <a:r>
              <a:rPr lang="en-US" altLang="zh-CN" dirty="0" smtClean="0"/>
              <a:t>Tracking Error: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600200" y="4953000"/>
          <a:ext cx="57975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536480" imgH="279360" progId="Equation.DSMT4">
                  <p:embed/>
                </p:oleObj>
              </mc:Choice>
              <mc:Fallback>
                <p:oleObj name="Equation" r:id="rId3" imgW="153648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953000"/>
                        <a:ext cx="579755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Mathematical Form of Tracking Error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Suppose we have a set of assets with return difference vector </a:t>
            </a:r>
            <a:r>
              <a:rPr lang="en-US" altLang="zh-CN" b="1" dirty="0" smtClean="0"/>
              <a:t>R</a:t>
            </a:r>
          </a:p>
          <a:p>
            <a:r>
              <a:rPr lang="en-US" altLang="zh-CN" dirty="0" smtClean="0"/>
              <a:t>Difference between the return of the portfolio of weights </a:t>
            </a:r>
            <a:r>
              <a:rPr lang="en-US" altLang="zh-CN" b="1" dirty="0" smtClean="0"/>
              <a:t>h</a:t>
            </a:r>
            <a:r>
              <a:rPr lang="en-US" altLang="zh-CN" dirty="0" smtClean="0"/>
              <a:t> and that of the universe </a:t>
            </a:r>
            <a:r>
              <a:rPr lang="en-US" altLang="zh-CN" b="1" dirty="0" err="1" smtClean="0"/>
              <a:t>h</a:t>
            </a:r>
            <a:r>
              <a:rPr lang="en-US" altLang="zh-CN" b="1" baseline="30000" dirty="0" err="1" smtClean="0"/>
              <a:t>T</a:t>
            </a:r>
            <a:r>
              <a:rPr lang="en-US" altLang="zh-CN" b="1" dirty="0" err="1" smtClean="0"/>
              <a:t>R-w</a:t>
            </a:r>
            <a:r>
              <a:rPr lang="en-US" altLang="zh-CN" b="1" baseline="30000" dirty="0" err="1" smtClean="0"/>
              <a:t>T</a:t>
            </a:r>
            <a:r>
              <a:rPr lang="en-US" altLang="zh-CN" b="1" dirty="0" err="1" smtClean="0"/>
              <a:t>R</a:t>
            </a:r>
            <a:r>
              <a:rPr lang="en-US" altLang="zh-CN" b="1" dirty="0" smtClean="0"/>
              <a:t>=(h-w)</a:t>
            </a:r>
            <a:r>
              <a:rPr lang="en-US" altLang="zh-CN" b="1" baseline="30000" dirty="0" smtClean="0"/>
              <a:t>T</a:t>
            </a:r>
            <a:r>
              <a:rPr lang="en-US" altLang="zh-CN" b="1" dirty="0" smtClean="0"/>
              <a:t>R</a:t>
            </a:r>
            <a:endParaRPr lang="zh-CN" altLang="zh-CN" dirty="0" smtClean="0"/>
          </a:p>
          <a:p>
            <a:r>
              <a:rPr lang="en-US" altLang="zh-CN" dirty="0" smtClean="0"/>
              <a:t>The square of the difference is </a:t>
            </a:r>
            <a:r>
              <a:rPr lang="en-US" altLang="zh-CN" b="1" dirty="0" smtClean="0"/>
              <a:t>(h-w)</a:t>
            </a:r>
            <a:r>
              <a:rPr lang="en-US" altLang="zh-CN" b="1" baseline="30000" dirty="0" smtClean="0"/>
              <a:t>T</a:t>
            </a:r>
            <a:r>
              <a:rPr lang="en-US" altLang="zh-CN" b="1" dirty="0" smtClean="0"/>
              <a:t>RR</a:t>
            </a:r>
            <a:r>
              <a:rPr lang="en-US" altLang="zh-CN" b="1" baseline="30000" dirty="0" smtClean="0"/>
              <a:t>T</a:t>
            </a:r>
            <a:r>
              <a:rPr lang="en-US" altLang="zh-CN" b="1" dirty="0" smtClean="0"/>
              <a:t>(h-w)</a:t>
            </a:r>
            <a:endParaRPr lang="zh-CN" altLang="zh-CN" dirty="0" smtClean="0"/>
          </a:p>
          <a:p>
            <a:r>
              <a:rPr lang="en-US" altLang="zh-CN" dirty="0" smtClean="0"/>
              <a:t>The expected value of the difference will be </a:t>
            </a:r>
            <a:r>
              <a:rPr lang="en-US" altLang="zh-CN" b="1" dirty="0" smtClean="0"/>
              <a:t>E[(h-w)</a:t>
            </a:r>
            <a:r>
              <a:rPr lang="en-US" altLang="zh-CN" b="1" baseline="30000" dirty="0" smtClean="0"/>
              <a:t>T</a:t>
            </a:r>
            <a:r>
              <a:rPr lang="en-US" altLang="zh-CN" b="1" dirty="0" smtClean="0"/>
              <a:t>RR</a:t>
            </a:r>
            <a:r>
              <a:rPr lang="en-US" altLang="zh-CN" b="1" baseline="30000" dirty="0" smtClean="0"/>
              <a:t>T</a:t>
            </a:r>
            <a:r>
              <a:rPr lang="en-US" altLang="zh-CN" b="1" dirty="0" smtClean="0"/>
              <a:t>(h-w)]= (h-w)</a:t>
            </a:r>
            <a:r>
              <a:rPr lang="en-US" altLang="zh-CN" b="1" baseline="30000" dirty="0" smtClean="0"/>
              <a:t>T</a:t>
            </a:r>
            <a:r>
              <a:rPr lang="en-US" altLang="zh-CN" b="1" dirty="0" smtClean="0"/>
              <a:t>E[RR</a:t>
            </a:r>
            <a:r>
              <a:rPr lang="en-US" altLang="zh-CN" b="1" baseline="30000" dirty="0" smtClean="0"/>
              <a:t>T</a:t>
            </a:r>
            <a:r>
              <a:rPr lang="en-US" altLang="zh-CN" b="1" dirty="0" smtClean="0"/>
              <a:t>](h-w)=(h-w)</a:t>
            </a:r>
            <a:r>
              <a:rPr lang="en-US" altLang="zh-CN" b="1" baseline="30000" dirty="0" smtClean="0"/>
              <a:t>T</a:t>
            </a:r>
            <a:r>
              <a:rPr lang="en-US" altLang="zh-CN" b="1" dirty="0" smtClean="0"/>
              <a:t>Q(h-w)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where </a:t>
            </a:r>
            <a:r>
              <a:rPr lang="en-US" altLang="zh-CN" b="1" dirty="0" smtClean="0"/>
              <a:t>Q</a:t>
            </a:r>
            <a:r>
              <a:rPr lang="en-US" altLang="zh-CN" dirty="0" smtClean="0"/>
              <a:t> is the covariance matrix of the stock returns</a:t>
            </a:r>
            <a:endParaRPr lang="zh-CN" altLang="zh-CN" dirty="0" smtClean="0"/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Sequential Optimization[1]</a:t>
            </a:r>
          </a:p>
          <a:p>
            <a:r>
              <a:rPr lang="en-US" altLang="zh-CN" dirty="0" smtClean="0"/>
              <a:t>Diversity Optimization[1]</a:t>
            </a:r>
          </a:p>
          <a:p>
            <a:r>
              <a:rPr lang="en-US" altLang="zh-CN" dirty="0" smtClean="0"/>
              <a:t>Binary Variables Optimization[2]</a:t>
            </a:r>
            <a:endParaRPr lang="zh-CN" alt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819400" y="1600200"/>
          <a:ext cx="4056743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091880" imgH="711000" progId="Equation.DSMT4">
                  <p:embed/>
                </p:oleObj>
              </mc:Choice>
              <mc:Fallback>
                <p:oleObj name="Equation" r:id="rId3" imgW="1091880" imgH="711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00200"/>
                        <a:ext cx="4056743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6211669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[1] R. Jansen and R. van </a:t>
            </a:r>
            <a:r>
              <a:rPr lang="en-US" altLang="zh-CN" sz="1000" dirty="0" err="1" smtClean="0"/>
              <a:t>Dijk</a:t>
            </a:r>
            <a:r>
              <a:rPr lang="en-US" altLang="zh-CN" sz="1000" dirty="0" smtClean="0"/>
              <a:t>. Optimal Benchmark Tracking with Small Portfolios. </a:t>
            </a:r>
            <a:r>
              <a:rPr lang="en-US" altLang="zh-CN" sz="1000" i="1" dirty="0" smtClean="0"/>
              <a:t>The Journal of Portfolio Management</a:t>
            </a:r>
            <a:r>
              <a:rPr lang="en-US" altLang="zh-CN" sz="1000" dirty="0" smtClean="0"/>
              <a:t>, Winter 2002, pages 33-39.</a:t>
            </a:r>
          </a:p>
          <a:p>
            <a:r>
              <a:rPr lang="en-US" altLang="zh-CN" sz="1000" dirty="0" smtClean="0"/>
              <a:t>[2] F. </a:t>
            </a:r>
            <a:r>
              <a:rPr lang="en-US" altLang="zh-CN" sz="1000" dirty="0" err="1" smtClean="0"/>
              <a:t>Charpin</a:t>
            </a:r>
            <a:r>
              <a:rPr lang="en-US" altLang="zh-CN" sz="1000" dirty="0" smtClean="0"/>
              <a:t> and D. </a:t>
            </a:r>
            <a:r>
              <a:rPr lang="en-US" altLang="zh-CN" sz="1000" dirty="0" err="1" smtClean="0"/>
              <a:t>Lacaze</a:t>
            </a:r>
            <a:r>
              <a:rPr lang="en-US" altLang="zh-CN" sz="1000" dirty="0" smtClean="0"/>
              <a:t>. Using Binary Variables to Obtain Small Optimal Portfolios. </a:t>
            </a:r>
            <a:r>
              <a:rPr lang="en-US" altLang="zh-CN" sz="1000" i="1" dirty="0" smtClean="0"/>
              <a:t>The Journal of Portfolio Management</a:t>
            </a:r>
            <a:r>
              <a:rPr lang="en-US" altLang="zh-CN" sz="1000" dirty="0" smtClean="0"/>
              <a:t>, Fall 2007, pages 68-72.</a:t>
            </a:r>
            <a:endParaRPr lang="zh-CN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3962400"/>
            <a:ext cx="277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With additional constraints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Sequential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Intuitively, to choose m assets out of N, select m assets with the largest weights in the index and min the T.E. using only these stocks</a:t>
            </a:r>
          </a:p>
          <a:p>
            <a:r>
              <a:rPr lang="en-US" altLang="zh-CN" dirty="0" smtClean="0"/>
              <a:t>To apply sequential optimization, first select m1 largest weights out of N, min the T.E., then select m2 largest weights out of m1,……., select m out of </a:t>
            </a:r>
            <a:r>
              <a:rPr lang="en-US" altLang="zh-CN" dirty="0" err="1" smtClean="0"/>
              <a:t>mk</a:t>
            </a:r>
            <a:r>
              <a:rPr lang="en-US" altLang="zh-CN" dirty="0" smtClean="0"/>
              <a:t>, min the T.E.</a:t>
            </a:r>
          </a:p>
          <a:p>
            <a:r>
              <a:rPr lang="en-US" altLang="zh-CN" dirty="0" smtClean="0"/>
              <a:t>K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626</Words>
  <Application>Microsoft Office PowerPoint</Application>
  <PresentationFormat>On-screen Show (4:3)</PresentationFormat>
  <Paragraphs>72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Office 主题</vt:lpstr>
      <vt:lpstr>Equation</vt:lpstr>
      <vt:lpstr>Index Tracking</vt:lpstr>
      <vt:lpstr>What is Index Tracking</vt:lpstr>
      <vt:lpstr>Two types of Index Tracking</vt:lpstr>
      <vt:lpstr>Why important</vt:lpstr>
      <vt:lpstr>How to evaluate</vt:lpstr>
      <vt:lpstr>Mathematical Form of Tracking Error</vt:lpstr>
      <vt:lpstr>Mathematical Form of Tracking Error</vt:lpstr>
      <vt:lpstr>Optimization Problem</vt:lpstr>
      <vt:lpstr>Sequential Optimization</vt:lpstr>
      <vt:lpstr>Sequential Optimization</vt:lpstr>
      <vt:lpstr>Diversity Method</vt:lpstr>
      <vt:lpstr>Diversity Method</vt:lpstr>
      <vt:lpstr>Diversity Method</vt:lpstr>
      <vt:lpstr>Diversity Method</vt:lpstr>
      <vt:lpstr>Diversity Method</vt:lpstr>
      <vt:lpstr>Diversity Method</vt:lpstr>
      <vt:lpstr>Binary Variable Method</vt:lpstr>
      <vt:lpstr>Binary Variable Method</vt:lpstr>
      <vt:lpstr>Programming Flow Chats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Tracking</dc:title>
  <dc:creator>Yihan Li</dc:creator>
  <cp:lastModifiedBy>Brian Fagan</cp:lastModifiedBy>
  <cp:revision>54</cp:revision>
  <dcterms:created xsi:type="dcterms:W3CDTF">2012-01-26T19:45:32Z</dcterms:created>
  <dcterms:modified xsi:type="dcterms:W3CDTF">2019-08-14T13:24:16Z</dcterms:modified>
</cp:coreProperties>
</file>