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charts/chart6.xml" ContentType="application/vnd.openxmlformats-officedocument.drawingml.chart+xml"/>
  <Override PartName="/ppt/drawings/drawing4.xml" ContentType="application/vnd.openxmlformats-officedocument.drawingml.chartshapes+xml"/>
  <Override PartName="/ppt/charts/chart7.xml" ContentType="application/vnd.openxmlformats-officedocument.drawingml.chart+xml"/>
  <Override PartName="/ppt/drawings/drawing5.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6.xml" ContentType="application/vnd.openxmlformats-officedocument.drawingml.chartshapes+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1.xml" ContentType="application/vnd.openxmlformats-officedocument.presentationml.notesSlid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98" r:id="rId20"/>
    <p:sldMasterId id="2147483727" r:id="rId21"/>
  </p:sldMasterIdLst>
  <p:notesMasterIdLst>
    <p:notesMasterId r:id="rId72"/>
  </p:notesMasterIdLst>
  <p:handoutMasterIdLst>
    <p:handoutMasterId r:id="rId73"/>
  </p:handoutMasterIdLst>
  <p:sldIdLst>
    <p:sldId id="718" r:id="rId22"/>
    <p:sldId id="785" r:id="rId23"/>
    <p:sldId id="791" r:id="rId24"/>
    <p:sldId id="787" r:id="rId25"/>
    <p:sldId id="804" r:id="rId26"/>
    <p:sldId id="795" r:id="rId27"/>
    <p:sldId id="790" r:id="rId28"/>
    <p:sldId id="734" r:id="rId29"/>
    <p:sldId id="780" r:id="rId30"/>
    <p:sldId id="776" r:id="rId31"/>
    <p:sldId id="729" r:id="rId32"/>
    <p:sldId id="765" r:id="rId33"/>
    <p:sldId id="761" r:id="rId34"/>
    <p:sldId id="781" r:id="rId35"/>
    <p:sldId id="733" r:id="rId36"/>
    <p:sldId id="773" r:id="rId37"/>
    <p:sldId id="778" r:id="rId38"/>
    <p:sldId id="782" r:id="rId39"/>
    <p:sldId id="772" r:id="rId40"/>
    <p:sldId id="721" r:id="rId41"/>
    <p:sldId id="783" r:id="rId42"/>
    <p:sldId id="722" r:id="rId43"/>
    <p:sldId id="723" r:id="rId44"/>
    <p:sldId id="726" r:id="rId45"/>
    <p:sldId id="728" r:id="rId46"/>
    <p:sldId id="784" r:id="rId47"/>
    <p:sldId id="735" r:id="rId48"/>
    <p:sldId id="758" r:id="rId49"/>
    <p:sldId id="774" r:id="rId50"/>
    <p:sldId id="775" r:id="rId51"/>
    <p:sldId id="777" r:id="rId52"/>
    <p:sldId id="771" r:id="rId53"/>
    <p:sldId id="770" r:id="rId54"/>
    <p:sldId id="766" r:id="rId55"/>
    <p:sldId id="745" r:id="rId56"/>
    <p:sldId id="742" r:id="rId57"/>
    <p:sldId id="744" r:id="rId58"/>
    <p:sldId id="750" r:id="rId59"/>
    <p:sldId id="751" r:id="rId60"/>
    <p:sldId id="754" r:id="rId61"/>
    <p:sldId id="760" r:id="rId62"/>
    <p:sldId id="759" r:id="rId63"/>
    <p:sldId id="796" r:id="rId64"/>
    <p:sldId id="797" r:id="rId65"/>
    <p:sldId id="798" r:id="rId66"/>
    <p:sldId id="799" r:id="rId67"/>
    <p:sldId id="800" r:id="rId68"/>
    <p:sldId id="801" r:id="rId69"/>
    <p:sldId id="803" r:id="rId70"/>
    <p:sldId id="802" r:id="rId71"/>
  </p:sldIdLst>
  <p:sldSz cx="9601200" cy="7315200"/>
  <p:notesSz cx="7010400" cy="9296400"/>
  <p:custDataLst>
    <p:custData r:id="rId1"/>
    <p:custData r:id="rId15"/>
    <p:custData r:id="rId6"/>
    <p:custData r:id="rId5"/>
    <p:custData r:id="rId18"/>
    <p:custData r:id="rId14"/>
    <p:custData r:id="rId13"/>
    <p:custData r:id="rId9"/>
    <p:custData r:id="rId3"/>
    <p:custData r:id="rId4"/>
    <p:custData r:id="rId17"/>
    <p:custData r:id="rId11"/>
    <p:custData r:id="rId19"/>
    <p:custData r:id="rId2"/>
    <p:custData r:id="rId7"/>
    <p:custData r:id="rId12"/>
    <p:custData r:id="rId16"/>
    <p:custData r:id="rId8"/>
    <p:custData r:id="rId10"/>
  </p:custDataLst>
  <p:defaultTextStyle>
    <a:defPPr>
      <a:defRPr lang="en-US"/>
    </a:defPPr>
    <a:lvl1pPr marL="0" algn="l" defTabSz="483263" rtl="0" eaLnBrk="1" latinLnBrk="0" hangingPunct="1">
      <a:defRPr sz="1900" kern="1200">
        <a:solidFill>
          <a:schemeClr val="tx1"/>
        </a:solidFill>
        <a:latin typeface="+mn-lt"/>
        <a:ea typeface="+mn-ea"/>
        <a:cs typeface="+mn-cs"/>
      </a:defRPr>
    </a:lvl1pPr>
    <a:lvl2pPr marL="483263" algn="l" defTabSz="483263" rtl="0" eaLnBrk="1" latinLnBrk="0" hangingPunct="1">
      <a:defRPr sz="1900" kern="1200">
        <a:solidFill>
          <a:schemeClr val="tx1"/>
        </a:solidFill>
        <a:latin typeface="+mn-lt"/>
        <a:ea typeface="+mn-ea"/>
        <a:cs typeface="+mn-cs"/>
      </a:defRPr>
    </a:lvl2pPr>
    <a:lvl3pPr marL="966526" algn="l" defTabSz="483263" rtl="0" eaLnBrk="1" latinLnBrk="0" hangingPunct="1">
      <a:defRPr sz="1900" kern="1200">
        <a:solidFill>
          <a:schemeClr val="tx1"/>
        </a:solidFill>
        <a:latin typeface="+mn-lt"/>
        <a:ea typeface="+mn-ea"/>
        <a:cs typeface="+mn-cs"/>
      </a:defRPr>
    </a:lvl3pPr>
    <a:lvl4pPr marL="1449788" algn="l" defTabSz="483263" rtl="0" eaLnBrk="1" latinLnBrk="0" hangingPunct="1">
      <a:defRPr sz="1900" kern="1200">
        <a:solidFill>
          <a:schemeClr val="tx1"/>
        </a:solidFill>
        <a:latin typeface="+mn-lt"/>
        <a:ea typeface="+mn-ea"/>
        <a:cs typeface="+mn-cs"/>
      </a:defRPr>
    </a:lvl4pPr>
    <a:lvl5pPr marL="1933052" algn="l" defTabSz="483263" rtl="0" eaLnBrk="1" latinLnBrk="0" hangingPunct="1">
      <a:defRPr sz="1900" kern="1200">
        <a:solidFill>
          <a:schemeClr val="tx1"/>
        </a:solidFill>
        <a:latin typeface="+mn-lt"/>
        <a:ea typeface="+mn-ea"/>
        <a:cs typeface="+mn-cs"/>
      </a:defRPr>
    </a:lvl5pPr>
    <a:lvl6pPr marL="2416316" algn="l" defTabSz="483263" rtl="0" eaLnBrk="1" latinLnBrk="0" hangingPunct="1">
      <a:defRPr sz="1900" kern="1200">
        <a:solidFill>
          <a:schemeClr val="tx1"/>
        </a:solidFill>
        <a:latin typeface="+mn-lt"/>
        <a:ea typeface="+mn-ea"/>
        <a:cs typeface="+mn-cs"/>
      </a:defRPr>
    </a:lvl6pPr>
    <a:lvl7pPr marL="2899579" algn="l" defTabSz="483263" rtl="0" eaLnBrk="1" latinLnBrk="0" hangingPunct="1">
      <a:defRPr sz="1900" kern="1200">
        <a:solidFill>
          <a:schemeClr val="tx1"/>
        </a:solidFill>
        <a:latin typeface="+mn-lt"/>
        <a:ea typeface="+mn-ea"/>
        <a:cs typeface="+mn-cs"/>
      </a:defRPr>
    </a:lvl7pPr>
    <a:lvl8pPr marL="3382842" algn="l" defTabSz="483263" rtl="0" eaLnBrk="1" latinLnBrk="0" hangingPunct="1">
      <a:defRPr sz="1900" kern="1200">
        <a:solidFill>
          <a:schemeClr val="tx1"/>
        </a:solidFill>
        <a:latin typeface="+mn-lt"/>
        <a:ea typeface="+mn-ea"/>
        <a:cs typeface="+mn-cs"/>
      </a:defRPr>
    </a:lvl8pPr>
    <a:lvl9pPr marL="3866104" algn="l" defTabSz="483263"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3" pos="3024" userDrawn="1">
          <p15:clr>
            <a:srgbClr val="A4A3A4"/>
          </p15:clr>
        </p15:guide>
        <p15:guide id="4" pos="5760" userDrawn="1">
          <p15:clr>
            <a:srgbClr val="A4A3A4"/>
          </p15:clr>
        </p15:guide>
        <p15:guide id="5" pos="2952" userDrawn="1">
          <p15:clr>
            <a:srgbClr val="A4A3A4"/>
          </p15:clr>
        </p15:guide>
        <p15:guide id="6" pos="3096" userDrawn="1">
          <p15:clr>
            <a:srgbClr val="A4A3A4"/>
          </p15:clr>
        </p15:guide>
        <p15:guide id="7" orient="horz" pos="4416" userDrawn="1">
          <p15:clr>
            <a:srgbClr val="A4A3A4"/>
          </p15:clr>
        </p15:guide>
        <p15:guide id="8" pos="26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Hagopian" initials="MH" lastIdx="22" clrIdx="0">
    <p:extLst/>
  </p:cmAuthor>
  <p:cmAuthor id="2" name="Julia Bohan" initials="JB" lastIdx="3" clrIdx="1">
    <p:extLst>
      <p:ext uri="{19B8F6BF-5375-455C-9EA6-DF929625EA0E}">
        <p15:presenceInfo xmlns:p15="http://schemas.microsoft.com/office/powerpoint/2012/main" userId="S-1-5-21-1139290590-851208502-1392588124-116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F28F0C"/>
    <a:srgbClr val="4321B1"/>
    <a:srgbClr val="A50021"/>
    <a:srgbClr val="D26900"/>
    <a:srgbClr val="F8BA68"/>
    <a:srgbClr val="435F71"/>
    <a:srgbClr val="54788E"/>
    <a:srgbClr val="ABC0CD"/>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0" autoAdjust="0"/>
    <p:restoredTop sz="88795" autoAdjust="0"/>
  </p:normalViewPr>
  <p:slideViewPr>
    <p:cSldViewPr snapToGrid="0">
      <p:cViewPr varScale="1">
        <p:scale>
          <a:sx n="93" d="100"/>
          <a:sy n="93" d="100"/>
        </p:scale>
        <p:origin x="1932" y="78"/>
      </p:cViewPr>
      <p:guideLst>
        <p:guide orient="horz" pos="816"/>
        <p:guide pos="3024"/>
        <p:guide pos="5760"/>
        <p:guide pos="2952"/>
        <p:guide pos="3096"/>
        <p:guide orient="horz" pos="4416"/>
        <p:guide pos="269"/>
      </p:guideLst>
    </p:cSldViewPr>
  </p:slideViewPr>
  <p:notesTextViewPr>
    <p:cViewPr>
      <p:scale>
        <a:sx n="100" d="100"/>
        <a:sy n="100" d="100"/>
      </p:scale>
      <p:origin x="0" y="0"/>
    </p:cViewPr>
  </p:notesTextViewPr>
  <p:sorterViewPr>
    <p:cViewPr>
      <p:scale>
        <a:sx n="110" d="100"/>
        <a:sy n="110" d="100"/>
      </p:scale>
      <p:origin x="0" y="-10950"/>
    </p:cViewPr>
  </p:sorterViewPr>
  <p:notesViewPr>
    <p:cSldViewPr snapToGrid="0">
      <p:cViewPr varScale="1">
        <p:scale>
          <a:sx n="75" d="100"/>
          <a:sy n="75" d="100"/>
        </p:scale>
        <p:origin x="277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slide" Target="slides/slide42.xml"/><Relationship Id="rId68" Type="http://schemas.openxmlformats.org/officeDocument/2006/relationships/slide" Target="slides/slide47.xml"/><Relationship Id="rId76"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50.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8.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slide" Target="slides/slide45.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slide" Target="slides/slide40.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slide" Target="slides/slide48.xml"/><Relationship Id="rId77"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30.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slide" Target="slides/slide46.xml"/><Relationship Id="rId20" Type="http://schemas.openxmlformats.org/officeDocument/2006/relationships/slideMaster" Target="slideMasters/slideMaster1.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slide" Target="slides/slide49.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33037279421961"/>
          <c:y val="1.2843926654342286E-2"/>
          <c:w val="0.55786492266559062"/>
          <c:h val="0.98715607334565769"/>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6405-4537-B7A4-B1FED18BAE85}"/>
                </c:ext>
              </c:extLst>
            </c:dLbl>
            <c:numFmt formatCode="&quot;$&quot;#,##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US Long Duration Fixed Income</c:v>
                </c:pt>
                <c:pt idx="1">
                  <c:v>US Passive Fixed Income</c:v>
                </c:pt>
                <c:pt idx="2">
                  <c:v>US Interm Duration Fixed Income</c:v>
                </c:pt>
                <c:pt idx="3">
                  <c:v>Europe Fixed Income</c:v>
                </c:pt>
                <c:pt idx="4">
                  <c:v>Liability Driven Fixed Income</c:v>
                </c:pt>
                <c:pt idx="5">
                  <c:v>US Passive Core Fixed Income</c:v>
                </c:pt>
                <c:pt idx="6">
                  <c:v>US High Yield Fixed Income</c:v>
                </c:pt>
                <c:pt idx="7">
                  <c:v>US Securitized Fixed Income</c:v>
                </c:pt>
                <c:pt idx="8">
                  <c:v>US Core Fixed Income/Core Plus</c:v>
                </c:pt>
                <c:pt idx="9">
                  <c:v>US Floating-Rate Bank Loan Fixed Income</c:v>
                </c:pt>
                <c:pt idx="10">
                  <c:v>Global Emerging Mkts Fixed Income - Unhedged</c:v>
                </c:pt>
                <c:pt idx="11">
                  <c:v>US Corporate Fixed Income</c:v>
                </c:pt>
                <c:pt idx="12">
                  <c:v>US Short Duration Fixed Income</c:v>
                </c:pt>
                <c:pt idx="13">
                  <c:v>Global Fixed Income - Unhedged</c:v>
                </c:pt>
                <c:pt idx="14">
                  <c:v>Global Fixed Income - Hedged</c:v>
                </c:pt>
              </c:strCache>
            </c:strRef>
          </c:cat>
          <c:val>
            <c:numRef>
              <c:f>Sheet1!$B$2:$B$16</c:f>
              <c:numCache>
                <c:formatCode>#,##0.00</c:formatCode>
                <c:ptCount val="15"/>
                <c:pt idx="0">
                  <c:v>1200000</c:v>
                </c:pt>
                <c:pt idx="1">
                  <c:v>752587.98812899995</c:v>
                </c:pt>
                <c:pt idx="2">
                  <c:v>711694.96</c:v>
                </c:pt>
                <c:pt idx="3">
                  <c:v>708634.50490199996</c:v>
                </c:pt>
                <c:pt idx="4">
                  <c:v>576523.95099000004</c:v>
                </c:pt>
                <c:pt idx="5">
                  <c:v>552854.36831399996</c:v>
                </c:pt>
                <c:pt idx="6">
                  <c:v>538786.70120200003</c:v>
                </c:pt>
                <c:pt idx="7">
                  <c:v>504784</c:v>
                </c:pt>
                <c:pt idx="8">
                  <c:v>475144.97412299999</c:v>
                </c:pt>
                <c:pt idx="9">
                  <c:v>426820.46425299998</c:v>
                </c:pt>
                <c:pt idx="10">
                  <c:v>320053.95</c:v>
                </c:pt>
                <c:pt idx="11">
                  <c:v>312357.33997700003</c:v>
                </c:pt>
                <c:pt idx="12">
                  <c:v>303960.47358500003</c:v>
                </c:pt>
                <c:pt idx="13">
                  <c:v>290179.82346500002</c:v>
                </c:pt>
                <c:pt idx="14">
                  <c:v>280835.04699499998</c:v>
                </c:pt>
              </c:numCache>
            </c:numRef>
          </c:val>
          <c:extLst>
            <c:ext xmlns:c16="http://schemas.microsoft.com/office/drawing/2014/chart" uri="{C3380CC4-5D6E-409C-BE32-E72D297353CC}">
              <c16:uniqueId val="{00000000-EB4E-4EBD-94ED-7066F307BE81}"/>
            </c:ext>
          </c:extLst>
        </c:ser>
        <c:dLbls>
          <c:showLegendKey val="0"/>
          <c:showVal val="0"/>
          <c:showCatName val="0"/>
          <c:showSerName val="0"/>
          <c:showPercent val="0"/>
          <c:showBubbleSize val="0"/>
        </c:dLbls>
        <c:gapWidth val="110"/>
        <c:axId val="742492248"/>
        <c:axId val="742488968"/>
      </c:barChart>
      <c:catAx>
        <c:axId val="742492248"/>
        <c:scaling>
          <c:orientation val="maxMin"/>
        </c:scaling>
        <c:delete val="0"/>
        <c:axPos val="l"/>
        <c:numFmt formatCode="General" sourceLinked="1"/>
        <c:majorTickMark val="none"/>
        <c:minorTickMark val="none"/>
        <c:tickLblPos val="none"/>
        <c:spPr>
          <a:noFill/>
          <a:ln w="6350" cap="flat" cmpd="sng" algn="ctr">
            <a:solidFill>
              <a:schemeClr val="tx1">
                <a:lumMod val="65000"/>
                <a:lumOff val="3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742488968"/>
        <c:crosses val="autoZero"/>
        <c:auto val="1"/>
        <c:lblAlgn val="ctr"/>
        <c:lblOffset val="100"/>
        <c:noMultiLvlLbl val="0"/>
      </c:catAx>
      <c:valAx>
        <c:axId val="742488968"/>
        <c:scaling>
          <c:orientation val="minMax"/>
          <c:max val="1300000"/>
          <c:min val="-20000"/>
        </c:scaling>
        <c:delete val="0"/>
        <c:axPos val="t"/>
        <c:numFmt formatCode="&quot;$&quot;#,##0.0" sourceLinked="0"/>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742492248"/>
        <c:crosses val="autoZero"/>
        <c:crossBetween val="between"/>
        <c:majorUnit val="500000"/>
        <c:dispUnits>
          <c:builtInUnit val="thousands"/>
        </c:dispUnits>
      </c:valAx>
      <c:spPr>
        <a:noFill/>
        <a:ln>
          <a:noFill/>
        </a:ln>
        <a:effectLst/>
      </c:spPr>
    </c:plotArea>
    <c:plotVisOnly val="1"/>
    <c:dispBlanksAs val="gap"/>
    <c:showDLblsOverMax val="0"/>
  </c:chart>
  <c:spPr>
    <a:noFill/>
    <a:ln>
      <a:noFill/>
    </a:ln>
    <a:effectLst/>
  </c:spPr>
  <c:txPr>
    <a:bodyPr/>
    <a:lstStyle/>
    <a:p>
      <a:pPr>
        <a:defRPr sz="900">
          <a:solidFill>
            <a:schemeClr val="tx1">
              <a:lumMod val="95000"/>
              <a:lumOff val="5000"/>
            </a:schemeClr>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72551633010496"/>
          <c:y val="9.2733973271234157E-2"/>
          <c:w val="0.47999892409338757"/>
          <c:h val="0.78780788619075082"/>
        </c:manualLayout>
      </c:layout>
      <c:pieChart>
        <c:varyColors val="1"/>
        <c:ser>
          <c:idx val="0"/>
          <c:order val="0"/>
          <c:tx>
            <c:strRef>
              <c:f>Sheet1!$B$1</c:f>
              <c:strCache>
                <c:ptCount val="1"/>
                <c:pt idx="0">
                  <c:v>Sales</c:v>
                </c:pt>
              </c:strCache>
            </c:strRef>
          </c:tx>
          <c:spPr>
            <a:ln w="6350"/>
          </c:spPr>
          <c:dPt>
            <c:idx val="0"/>
            <c:bubble3D val="0"/>
            <c:spPr>
              <a:solidFill>
                <a:schemeClr val="accent1"/>
              </a:solidFill>
              <a:ln w="6350">
                <a:solidFill>
                  <a:schemeClr val="lt1"/>
                </a:solidFill>
              </a:ln>
              <a:effectLst/>
            </c:spPr>
            <c:extLst>
              <c:ext xmlns:c16="http://schemas.microsoft.com/office/drawing/2014/chart" uri="{C3380CC4-5D6E-409C-BE32-E72D297353CC}">
                <c16:uniqueId val="{00000001-BF12-45A0-8AAF-E8A12F22E30F}"/>
              </c:ext>
            </c:extLst>
          </c:dPt>
          <c:dPt>
            <c:idx val="1"/>
            <c:bubble3D val="0"/>
            <c:spPr>
              <a:solidFill>
                <a:schemeClr val="accent2"/>
              </a:solidFill>
              <a:ln w="6350">
                <a:solidFill>
                  <a:schemeClr val="lt1"/>
                </a:solidFill>
              </a:ln>
              <a:effectLst/>
            </c:spPr>
            <c:extLst>
              <c:ext xmlns:c16="http://schemas.microsoft.com/office/drawing/2014/chart" uri="{C3380CC4-5D6E-409C-BE32-E72D297353CC}">
                <c16:uniqueId val="{00000004-BF12-45A0-8AAF-E8A12F22E30F}"/>
              </c:ext>
            </c:extLst>
          </c:dPt>
          <c:dPt>
            <c:idx val="2"/>
            <c:bubble3D val="0"/>
            <c:spPr>
              <a:solidFill>
                <a:schemeClr val="accent3"/>
              </a:solidFill>
              <a:ln w="6350">
                <a:solidFill>
                  <a:schemeClr val="lt1"/>
                </a:solidFill>
              </a:ln>
              <a:effectLst/>
            </c:spPr>
            <c:extLst>
              <c:ext xmlns:c16="http://schemas.microsoft.com/office/drawing/2014/chart" uri="{C3380CC4-5D6E-409C-BE32-E72D297353CC}">
                <c16:uniqueId val="{00000003-BF12-45A0-8AAF-E8A12F22E30F}"/>
              </c:ext>
            </c:extLst>
          </c:dPt>
          <c:dPt>
            <c:idx val="3"/>
            <c:bubble3D val="0"/>
            <c:spPr>
              <a:solidFill>
                <a:schemeClr val="tx2"/>
              </a:solidFill>
              <a:ln w="6350">
                <a:solidFill>
                  <a:schemeClr val="lt1"/>
                </a:solidFill>
              </a:ln>
              <a:effectLst/>
            </c:spPr>
            <c:extLst>
              <c:ext xmlns:c16="http://schemas.microsoft.com/office/drawing/2014/chart" uri="{C3380CC4-5D6E-409C-BE32-E72D297353CC}">
                <c16:uniqueId val="{00000002-BF12-45A0-8AAF-E8A12F22E30F}"/>
              </c:ext>
            </c:extLst>
          </c:dPt>
          <c:dLbls>
            <c:dLbl>
              <c:idx val="0"/>
              <c:layout>
                <c:manualLayout>
                  <c:x val="-4.6435485285628375E-3"/>
                  <c:y val="-9.8458000052796917E-3"/>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F12-45A0-8AAF-E8A12F22E30F}"/>
                </c:ext>
              </c:extLst>
            </c:dLbl>
            <c:dLbl>
              <c:idx val="1"/>
              <c:delete val="1"/>
              <c:extLst>
                <c:ext xmlns:c15="http://schemas.microsoft.com/office/drawing/2012/chart" uri="{CE6537A1-D6FC-4f65-9D91-7224C49458BB}"/>
                <c:ext xmlns:c16="http://schemas.microsoft.com/office/drawing/2014/chart" uri="{C3380CC4-5D6E-409C-BE32-E72D297353CC}">
                  <c16:uniqueId val="{00000004-BF12-45A0-8AAF-E8A12F22E30F}"/>
                </c:ext>
              </c:extLst>
            </c:dLbl>
            <c:dLbl>
              <c:idx val="2"/>
              <c:delete val="1"/>
              <c:extLst>
                <c:ext xmlns:c15="http://schemas.microsoft.com/office/drawing/2012/chart" uri="{CE6537A1-D6FC-4f65-9D91-7224C49458BB}"/>
                <c:ext xmlns:c16="http://schemas.microsoft.com/office/drawing/2014/chart" uri="{C3380CC4-5D6E-409C-BE32-E72D297353CC}">
                  <c16:uniqueId val="{00000003-BF12-45A0-8AAF-E8A12F22E30F}"/>
                </c:ext>
              </c:extLst>
            </c:dLbl>
            <c:dLbl>
              <c:idx val="3"/>
              <c:layout>
                <c:manualLayout>
                  <c:x val="-4.8616648768845201E-2"/>
                  <c:y val="-5.107482972994377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BF12-45A0-8AAF-E8A12F22E30F}"/>
                </c:ext>
              </c:extLst>
            </c:dLbl>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AAA</c:v>
                </c:pt>
                <c:pt idx="1">
                  <c:v>AA</c:v>
                </c:pt>
                <c:pt idx="2">
                  <c:v>A</c:v>
                </c:pt>
                <c:pt idx="3">
                  <c:v>&lt;BBB²</c:v>
                </c:pt>
              </c:strCache>
            </c:strRef>
          </c:cat>
          <c:val>
            <c:numRef>
              <c:f>Sheet1!$B$2:$B$5</c:f>
              <c:numCache>
                <c:formatCode>General</c:formatCode>
                <c:ptCount val="4"/>
                <c:pt idx="0">
                  <c:v>23</c:v>
                </c:pt>
                <c:pt idx="1">
                  <c:v>0</c:v>
                </c:pt>
                <c:pt idx="2">
                  <c:v>0</c:v>
                </c:pt>
                <c:pt idx="3">
                  <c:v>70</c:v>
                </c:pt>
              </c:numCache>
            </c:numRef>
          </c:val>
          <c:extLst>
            <c:ext xmlns:c16="http://schemas.microsoft.com/office/drawing/2014/chart" uri="{C3380CC4-5D6E-409C-BE32-E72D297353CC}">
              <c16:uniqueId val="{00000000-BF12-45A0-8AAF-E8A12F22E30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94494988644555E-2"/>
          <c:y val="7.6291793373163708E-3"/>
          <c:w val="0.88974389049814384"/>
          <c:h val="0.97676706506926025"/>
        </c:manualLayout>
      </c:layout>
      <c:barChart>
        <c:barDir val="bar"/>
        <c:grouping val="clustered"/>
        <c:varyColors val="0"/>
        <c:ser>
          <c:idx val="0"/>
          <c:order val="0"/>
          <c:tx>
            <c:strRef>
              <c:f>Sheet1!$B$1</c:f>
              <c:strCache>
                <c:ptCount val="1"/>
                <c:pt idx="0">
                  <c:v>2015-YTD 2018</c:v>
                </c:pt>
              </c:strCache>
            </c:strRef>
          </c:tx>
          <c:spPr>
            <a:solidFill>
              <a:schemeClr val="accent1"/>
            </a:solidFill>
            <a:ln w="6350">
              <a:solidFill>
                <a:schemeClr val="bg1"/>
              </a:solidFill>
            </a:ln>
            <a:effectLst/>
          </c:spPr>
          <c:invertIfNegative val="0"/>
          <c:dPt>
            <c:idx val="6"/>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28-7888-40E7-BCC4-2E703870C5AA}"/>
              </c:ext>
            </c:extLst>
          </c:dPt>
          <c:dPt>
            <c:idx val="8"/>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2A-B9DF-461B-AF39-E40357A60031}"/>
              </c:ext>
            </c:extLst>
          </c:dPt>
          <c:dPt>
            <c:idx val="10"/>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1-4AEB-4280-B05A-FC1699C3EF9A}"/>
              </c:ext>
            </c:extLst>
          </c:dPt>
          <c:dPt>
            <c:idx val="11"/>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3-4AEB-4280-B05A-FC1699C3EF9A}"/>
              </c:ext>
            </c:extLst>
          </c:dPt>
          <c:dPt>
            <c:idx val="12"/>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5-4AEB-4280-B05A-FC1699C3EF9A}"/>
              </c:ext>
            </c:extLst>
          </c:dPt>
          <c:dPt>
            <c:idx val="13"/>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7-4AEB-4280-B05A-FC1699C3EF9A}"/>
              </c:ext>
            </c:extLst>
          </c:dPt>
          <c:dPt>
            <c:idx val="14"/>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9-4AEB-4280-B05A-FC1699C3EF9A}"/>
              </c:ext>
            </c:extLst>
          </c:dPt>
          <c:dPt>
            <c:idx val="15"/>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B-4AEB-4280-B05A-FC1699C3EF9A}"/>
              </c:ext>
            </c:extLst>
          </c:dPt>
          <c:dPt>
            <c:idx val="16"/>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D-4AEB-4280-B05A-FC1699C3EF9A}"/>
              </c:ext>
            </c:extLst>
          </c:dPt>
          <c:dPt>
            <c:idx val="17"/>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0F-4AEB-4280-B05A-FC1699C3EF9A}"/>
              </c:ext>
            </c:extLst>
          </c:dPt>
          <c:dPt>
            <c:idx val="18"/>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11-4AEB-4280-B05A-FC1699C3EF9A}"/>
              </c:ext>
            </c:extLst>
          </c:dPt>
          <c:dPt>
            <c:idx val="19"/>
            <c:invertIfNegative val="0"/>
            <c:bubble3D val="0"/>
            <c:spPr>
              <a:solidFill>
                <a:schemeClr val="accent1"/>
              </a:solidFill>
              <a:ln w="6350">
                <a:solidFill>
                  <a:schemeClr val="bg1"/>
                </a:solidFill>
              </a:ln>
              <a:effectLst/>
            </c:spPr>
            <c:extLst>
              <c:ext xmlns:c16="http://schemas.microsoft.com/office/drawing/2014/chart" uri="{C3380CC4-5D6E-409C-BE32-E72D297353CC}">
                <c16:uniqueId val="{00000013-4AEB-4280-B05A-FC1699C3EF9A}"/>
              </c:ext>
            </c:extLst>
          </c:dPt>
          <c:cat>
            <c:strRef>
              <c:f>Sheet1!$A$2:$A$22</c:f>
              <c:strCache>
                <c:ptCount val="21"/>
                <c:pt idx="0">
                  <c:v>US Core Fixed Income/ Core Plus</c:v>
                </c:pt>
                <c:pt idx="1">
                  <c:v>US Long Duration Fixed Income</c:v>
                </c:pt>
                <c:pt idx="2">
                  <c:v>Global Emerging Mkts Fixed Income - Hedged</c:v>
                </c:pt>
                <c:pt idx="3">
                  <c:v>Global Fixed Income - Hedged</c:v>
                </c:pt>
                <c:pt idx="4">
                  <c:v>Global Unconstrained Fixed Income</c:v>
                </c:pt>
                <c:pt idx="5">
                  <c:v>US Long Duration - Gov/Cred Fixed Income</c:v>
                </c:pt>
                <c:pt idx="6">
                  <c:v>US Passive Core Fixed Income</c:v>
                </c:pt>
                <c:pt idx="7">
                  <c:v>US Passive Short Duration Fixed Income</c:v>
                </c:pt>
                <c:pt idx="8">
                  <c:v>Global Aggregate Fixed Income</c:v>
                </c:pt>
                <c:pt idx="9">
                  <c:v>Global Emerging Mkts Fixed Income - Blended Currency</c:v>
                </c:pt>
                <c:pt idx="10">
                  <c:v>Global Aggregate Fixed Income</c:v>
                </c:pt>
                <c:pt idx="11">
                  <c:v>Global Emerging Mkts Fixed Income - Blended Currency</c:v>
                </c:pt>
                <c:pt idx="12">
                  <c:v>US Securitized Fixed Income</c:v>
                </c:pt>
                <c:pt idx="13">
                  <c:v>US Large Cap Core Equity</c:v>
                </c:pt>
                <c:pt idx="14">
                  <c:v>Global Equity - Unhedged</c:v>
                </c:pt>
                <c:pt idx="15">
                  <c:v>US Passive S&amp;P 500 Equity</c:v>
                </c:pt>
                <c:pt idx="16">
                  <c:v>US Large Cap Growth Equity</c:v>
                </c:pt>
                <c:pt idx="17">
                  <c:v>US Large Cap Value Equity</c:v>
                </c:pt>
                <c:pt idx="18">
                  <c:v>US Passive Large Cap Equity</c:v>
                </c:pt>
                <c:pt idx="19">
                  <c:v>US Passive Equity</c:v>
                </c:pt>
                <c:pt idx="20">
                  <c:v>US Large Cap Equity</c:v>
                </c:pt>
              </c:strCache>
            </c:strRef>
          </c:cat>
          <c:val>
            <c:numRef>
              <c:f>Sheet1!$B$2:$B$22</c:f>
              <c:numCache>
                <c:formatCode>0.00</c:formatCode>
                <c:ptCount val="21"/>
                <c:pt idx="0">
                  <c:v>86.367812702999998</c:v>
                </c:pt>
                <c:pt idx="1">
                  <c:v>69.347515971000007</c:v>
                </c:pt>
                <c:pt idx="2">
                  <c:v>22.492428675999999</c:v>
                </c:pt>
                <c:pt idx="3">
                  <c:v>143.19772162000004</c:v>
                </c:pt>
                <c:pt idx="4">
                  <c:v>50.830105689000007</c:v>
                </c:pt>
                <c:pt idx="5">
                  <c:v>23.164586534999998</c:v>
                </c:pt>
                <c:pt idx="6">
                  <c:v>68.161295350999993</c:v>
                </c:pt>
                <c:pt idx="7">
                  <c:v>45.72509621999999</c:v>
                </c:pt>
                <c:pt idx="8">
                  <c:v>-13.922933434999988</c:v>
                </c:pt>
                <c:pt idx="9">
                  <c:v>0.20475594699999783</c:v>
                </c:pt>
                <c:pt idx="10">
                  <c:v>-13.922933434999988</c:v>
                </c:pt>
                <c:pt idx="11">
                  <c:v>0.20475594699999783</c:v>
                </c:pt>
                <c:pt idx="12">
                  <c:v>2.2000000000000002</c:v>
                </c:pt>
                <c:pt idx="13">
                  <c:v>-8.9513202859999996</c:v>
                </c:pt>
                <c:pt idx="14">
                  <c:v>-32.546872139999998</c:v>
                </c:pt>
                <c:pt idx="15">
                  <c:v>-4.0622371530000008</c:v>
                </c:pt>
                <c:pt idx="16">
                  <c:v>-21.478092222000001</c:v>
                </c:pt>
                <c:pt idx="17">
                  <c:v>-19.208127936</c:v>
                </c:pt>
                <c:pt idx="18">
                  <c:v>39.103748568999997</c:v>
                </c:pt>
                <c:pt idx="19">
                  <c:v>3.5041579219999974</c:v>
                </c:pt>
                <c:pt idx="20">
                  <c:v>-51.207893104999997</c:v>
                </c:pt>
              </c:numCache>
            </c:numRef>
          </c:val>
          <c:extLst>
            <c:ext xmlns:c16="http://schemas.microsoft.com/office/drawing/2014/chart" uri="{C3380CC4-5D6E-409C-BE32-E72D297353CC}">
              <c16:uniqueId val="{00000014-4AEB-4280-B05A-FC1699C3EF9A}"/>
            </c:ext>
          </c:extLst>
        </c:ser>
        <c:ser>
          <c:idx val="1"/>
          <c:order val="1"/>
          <c:tx>
            <c:strRef>
              <c:f>Sheet1!$C$1</c:f>
              <c:strCache>
                <c:ptCount val="1"/>
                <c:pt idx="0">
                  <c:v>2017-YTD 20182</c:v>
                </c:pt>
              </c:strCache>
            </c:strRef>
          </c:tx>
          <c:spPr>
            <a:solidFill>
              <a:schemeClr val="tx2"/>
            </a:solidFill>
            <a:ln w="6350">
              <a:solidFill>
                <a:schemeClr val="bg1"/>
              </a:solidFill>
            </a:ln>
            <a:effectLst/>
          </c:spPr>
          <c:invertIfNegative val="0"/>
          <c:dPt>
            <c:idx val="10"/>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16-4AEB-4280-B05A-FC1699C3EF9A}"/>
              </c:ext>
            </c:extLst>
          </c:dPt>
          <c:dPt>
            <c:idx val="11"/>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18-4AEB-4280-B05A-FC1699C3EF9A}"/>
              </c:ext>
            </c:extLst>
          </c:dPt>
          <c:dPt>
            <c:idx val="12"/>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1A-4AEB-4280-B05A-FC1699C3EF9A}"/>
              </c:ext>
            </c:extLst>
          </c:dPt>
          <c:dPt>
            <c:idx val="13"/>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1C-4AEB-4280-B05A-FC1699C3EF9A}"/>
              </c:ext>
            </c:extLst>
          </c:dPt>
          <c:dPt>
            <c:idx val="14"/>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1E-4AEB-4280-B05A-FC1699C3EF9A}"/>
              </c:ext>
            </c:extLst>
          </c:dPt>
          <c:dPt>
            <c:idx val="15"/>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20-4AEB-4280-B05A-FC1699C3EF9A}"/>
              </c:ext>
            </c:extLst>
          </c:dPt>
          <c:dPt>
            <c:idx val="16"/>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22-4AEB-4280-B05A-FC1699C3EF9A}"/>
              </c:ext>
            </c:extLst>
          </c:dPt>
          <c:dPt>
            <c:idx val="17"/>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24-4AEB-4280-B05A-FC1699C3EF9A}"/>
              </c:ext>
            </c:extLst>
          </c:dPt>
          <c:dPt>
            <c:idx val="18"/>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26-4AEB-4280-B05A-FC1699C3EF9A}"/>
              </c:ext>
            </c:extLst>
          </c:dPt>
          <c:dPt>
            <c:idx val="19"/>
            <c:invertIfNegative val="0"/>
            <c:bubble3D val="0"/>
            <c:spPr>
              <a:solidFill>
                <a:schemeClr val="tx2"/>
              </a:solidFill>
              <a:ln w="6350">
                <a:solidFill>
                  <a:schemeClr val="bg1"/>
                </a:solidFill>
              </a:ln>
              <a:effectLst/>
            </c:spPr>
            <c:extLst>
              <c:ext xmlns:c16="http://schemas.microsoft.com/office/drawing/2014/chart" uri="{C3380CC4-5D6E-409C-BE32-E72D297353CC}">
                <c16:uniqueId val="{00000028-4AEB-4280-B05A-FC1699C3EF9A}"/>
              </c:ext>
            </c:extLst>
          </c:dPt>
          <c:cat>
            <c:strRef>
              <c:f>Sheet1!$A$2:$A$22</c:f>
              <c:strCache>
                <c:ptCount val="21"/>
                <c:pt idx="0">
                  <c:v>US Core Fixed Income/ Core Plus</c:v>
                </c:pt>
                <c:pt idx="1">
                  <c:v>US Long Duration Fixed Income</c:v>
                </c:pt>
                <c:pt idx="2">
                  <c:v>Global Emerging Mkts Fixed Income - Hedged</c:v>
                </c:pt>
                <c:pt idx="3">
                  <c:v>Global Fixed Income - Hedged</c:v>
                </c:pt>
                <c:pt idx="4">
                  <c:v>Global Unconstrained Fixed Income</c:v>
                </c:pt>
                <c:pt idx="5">
                  <c:v>US Long Duration - Gov/Cred Fixed Income</c:v>
                </c:pt>
                <c:pt idx="6">
                  <c:v>US Passive Core Fixed Income</c:v>
                </c:pt>
                <c:pt idx="7">
                  <c:v>US Passive Short Duration Fixed Income</c:v>
                </c:pt>
                <c:pt idx="8">
                  <c:v>Global Aggregate Fixed Income</c:v>
                </c:pt>
                <c:pt idx="9">
                  <c:v>Global Emerging Mkts Fixed Income - Blended Currency</c:v>
                </c:pt>
                <c:pt idx="10">
                  <c:v>Global Aggregate Fixed Income</c:v>
                </c:pt>
                <c:pt idx="11">
                  <c:v>Global Emerging Mkts Fixed Income - Blended Currency</c:v>
                </c:pt>
                <c:pt idx="12">
                  <c:v>US Securitized Fixed Income</c:v>
                </c:pt>
                <c:pt idx="13">
                  <c:v>US Large Cap Core Equity</c:v>
                </c:pt>
                <c:pt idx="14">
                  <c:v>Global Equity - Unhedged</c:v>
                </c:pt>
                <c:pt idx="15">
                  <c:v>US Passive S&amp;P 500 Equity</c:v>
                </c:pt>
                <c:pt idx="16">
                  <c:v>US Large Cap Growth Equity</c:v>
                </c:pt>
                <c:pt idx="17">
                  <c:v>US Large Cap Value Equity</c:v>
                </c:pt>
                <c:pt idx="18">
                  <c:v>US Passive Large Cap Equity</c:v>
                </c:pt>
                <c:pt idx="19">
                  <c:v>US Passive Equity</c:v>
                </c:pt>
                <c:pt idx="20">
                  <c:v>US Large Cap Equity</c:v>
                </c:pt>
              </c:strCache>
            </c:strRef>
          </c:cat>
          <c:val>
            <c:numRef>
              <c:f>Sheet1!$C$2:$C$22</c:f>
              <c:numCache>
                <c:formatCode>0.00</c:formatCode>
                <c:ptCount val="21"/>
                <c:pt idx="0">
                  <c:v>75.917186213000008</c:v>
                </c:pt>
                <c:pt idx="1">
                  <c:v>55.720907617000002</c:v>
                </c:pt>
                <c:pt idx="2">
                  <c:v>31.970040628000003</c:v>
                </c:pt>
                <c:pt idx="3">
                  <c:v>31.095354714000003</c:v>
                </c:pt>
                <c:pt idx="4">
                  <c:v>25.457663606999997</c:v>
                </c:pt>
                <c:pt idx="5">
                  <c:v>23.022184462999999</c:v>
                </c:pt>
                <c:pt idx="6">
                  <c:v>22.105375176000003</c:v>
                </c:pt>
                <c:pt idx="7">
                  <c:v>19.978943267999998</c:v>
                </c:pt>
                <c:pt idx="8">
                  <c:v>19.336397261999998</c:v>
                </c:pt>
                <c:pt idx="9">
                  <c:v>17.681051595</c:v>
                </c:pt>
                <c:pt idx="10">
                  <c:v>19.336397261999998</c:v>
                </c:pt>
                <c:pt idx="11">
                  <c:v>17.681051595</c:v>
                </c:pt>
                <c:pt idx="12">
                  <c:v>7.6</c:v>
                </c:pt>
                <c:pt idx="13">
                  <c:v>-6.5723308310000004</c:v>
                </c:pt>
                <c:pt idx="14">
                  <c:v>-9.0002241419999987</c:v>
                </c:pt>
                <c:pt idx="15">
                  <c:v>-12.722864902000001</c:v>
                </c:pt>
                <c:pt idx="16">
                  <c:v>-12.875861064999999</c:v>
                </c:pt>
                <c:pt idx="17">
                  <c:v>-12.895258314000003</c:v>
                </c:pt>
                <c:pt idx="18">
                  <c:v>-13.902703902000001</c:v>
                </c:pt>
                <c:pt idx="19">
                  <c:v>-40.107011442000001</c:v>
                </c:pt>
                <c:pt idx="20">
                  <c:v>-45.592909507999998</c:v>
                </c:pt>
              </c:numCache>
            </c:numRef>
          </c:val>
          <c:extLst>
            <c:ext xmlns:c16="http://schemas.microsoft.com/office/drawing/2014/chart" uri="{C3380CC4-5D6E-409C-BE32-E72D297353CC}">
              <c16:uniqueId val="{00000029-4AEB-4280-B05A-FC1699C3EF9A}"/>
            </c:ext>
          </c:extLst>
        </c:ser>
        <c:dLbls>
          <c:showLegendKey val="0"/>
          <c:showVal val="0"/>
          <c:showCatName val="0"/>
          <c:showSerName val="0"/>
          <c:showPercent val="0"/>
          <c:showBubbleSize val="0"/>
        </c:dLbls>
        <c:gapWidth val="110"/>
        <c:axId val="742492248"/>
        <c:axId val="742488968"/>
      </c:barChart>
      <c:catAx>
        <c:axId val="742492248"/>
        <c:scaling>
          <c:orientation val="maxMin"/>
        </c:scaling>
        <c:delete val="0"/>
        <c:axPos val="l"/>
        <c:numFmt formatCode="General" sourceLinked="1"/>
        <c:majorTickMark val="none"/>
        <c:minorTickMark val="none"/>
        <c:tickLblPos val="none"/>
        <c:spPr>
          <a:solidFill>
            <a:srgbClr val="A4D76B"/>
          </a:solidFill>
          <a:ln w="6350" cap="flat" cmpd="sng" algn="ctr">
            <a:solidFill>
              <a:schemeClr val="tx1">
                <a:lumMod val="65000"/>
                <a:lumOff val="35000"/>
              </a:schemeClr>
            </a:solidFill>
            <a:round/>
          </a:ln>
          <a:effectLst/>
        </c:spPr>
        <c:txPr>
          <a:bodyPr rot="-60000000" spcFirstLastPara="1" vertOverflow="ellipsis" vert="horz" wrap="square" anchor="ctr" anchorCtr="1"/>
          <a:lstStyle/>
          <a:p>
            <a:pPr>
              <a:defRPr sz="700" b="0" i="0" u="none" strike="noStrike" kern="1200" baseline="0">
                <a:solidFill>
                  <a:schemeClr val="tx1">
                    <a:lumMod val="95000"/>
                    <a:lumOff val="5000"/>
                  </a:schemeClr>
                </a:solidFill>
                <a:latin typeface="+mn-lt"/>
                <a:ea typeface="+mn-ea"/>
                <a:cs typeface="+mn-cs"/>
              </a:defRPr>
            </a:pPr>
            <a:endParaRPr lang="en-US"/>
          </a:p>
        </c:txPr>
        <c:crossAx val="742488968"/>
        <c:crosses val="autoZero"/>
        <c:auto val="1"/>
        <c:lblAlgn val="ctr"/>
        <c:lblOffset val="100"/>
        <c:noMultiLvlLbl val="0"/>
      </c:catAx>
      <c:valAx>
        <c:axId val="742488968"/>
        <c:scaling>
          <c:orientation val="minMax"/>
          <c:max val="150"/>
          <c:min val="-100"/>
        </c:scaling>
        <c:delete val="0"/>
        <c:axPos val="t"/>
        <c:numFmt formatCode="&quot;$&quot;#,##0" sourceLinked="0"/>
        <c:majorTickMark val="out"/>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742492248"/>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sz="700">
          <a:solidFill>
            <a:schemeClr val="tx1">
              <a:lumMod val="95000"/>
              <a:lumOff val="5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7018183514618"/>
          <c:y val="3.5576842432924007E-2"/>
          <c:w val="0.75063285233923893"/>
          <c:h val="0.89940761245328227"/>
        </c:manualLayout>
      </c:layout>
      <c:barChart>
        <c:barDir val="col"/>
        <c:grouping val="stacked"/>
        <c:varyColors val="0"/>
        <c:ser>
          <c:idx val="0"/>
          <c:order val="0"/>
          <c:tx>
            <c:strRef>
              <c:f>Sheet1!$B$1</c:f>
              <c:strCache>
                <c:ptCount val="1"/>
                <c:pt idx="0">
                  <c:v>US Treasury</c:v>
                </c:pt>
              </c:strCache>
            </c:strRef>
          </c:tx>
          <c:spPr>
            <a:solidFill>
              <a:schemeClr val="accent1"/>
            </a:solidFill>
            <a:ln w="6350">
              <a:solidFill>
                <a:schemeClr val="bg1"/>
              </a:solidFill>
            </a:ln>
            <a:effectLst/>
          </c:spPr>
          <c:invertIfNegative val="0"/>
          <c:dLbls>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Sheet1!$B$2:$B$3</c:f>
              <c:numCache>
                <c:formatCode>0.0</c:formatCode>
                <c:ptCount val="2"/>
                <c:pt idx="0">
                  <c:v>19.350000000000001</c:v>
                </c:pt>
                <c:pt idx="1">
                  <c:v>30.612859999999998</c:v>
                </c:pt>
              </c:numCache>
            </c:numRef>
          </c:val>
          <c:extLst>
            <c:ext xmlns:c16="http://schemas.microsoft.com/office/drawing/2014/chart" uri="{C3380CC4-5D6E-409C-BE32-E72D297353CC}">
              <c16:uniqueId val="{00000000-8E2A-423E-8EE2-076414F397D5}"/>
            </c:ext>
          </c:extLst>
        </c:ser>
        <c:ser>
          <c:idx val="1"/>
          <c:order val="1"/>
          <c:tx>
            <c:strRef>
              <c:f>Sheet1!$C$1</c:f>
              <c:strCache>
                <c:ptCount val="1"/>
                <c:pt idx="0">
                  <c:v>US Agency</c:v>
                </c:pt>
              </c:strCache>
            </c:strRef>
          </c:tx>
          <c:spPr>
            <a:solidFill>
              <a:schemeClr val="accent2"/>
            </a:solidFill>
            <a:ln w="6350">
              <a:solidFill>
                <a:schemeClr val="bg1"/>
              </a:solidFill>
            </a:ln>
            <a:effectLst/>
          </c:spPr>
          <c:invertIfNegative val="0"/>
          <c:dLbls>
            <c:dLbl>
              <c:idx val="1"/>
              <c:layout>
                <c:manualLayout>
                  <c:x val="0.13064952743915204"/>
                  <c:y val="0"/>
                </c:manualLayout>
              </c:layout>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2A-423E-8EE2-076414F397D5}"/>
                </c:ext>
              </c:extLst>
            </c:dLbl>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Sheet1!$C$2:$C$3</c:f>
              <c:numCache>
                <c:formatCode>0.0</c:formatCode>
                <c:ptCount val="2"/>
                <c:pt idx="0">
                  <c:v>8.4</c:v>
                </c:pt>
                <c:pt idx="1">
                  <c:v>2.0137300000000002</c:v>
                </c:pt>
              </c:numCache>
            </c:numRef>
          </c:val>
          <c:extLst>
            <c:ext xmlns:c16="http://schemas.microsoft.com/office/drawing/2014/chart" uri="{C3380CC4-5D6E-409C-BE32-E72D297353CC}">
              <c16:uniqueId val="{00000002-8E2A-423E-8EE2-076414F397D5}"/>
            </c:ext>
          </c:extLst>
        </c:ser>
        <c:ser>
          <c:idx val="2"/>
          <c:order val="2"/>
          <c:tx>
            <c:strRef>
              <c:f>Sheet1!$D$1</c:f>
              <c:strCache>
                <c:ptCount val="1"/>
                <c:pt idx="0">
                  <c:v>Securitized</c:v>
                </c:pt>
              </c:strCache>
            </c:strRef>
          </c:tx>
          <c:spPr>
            <a:solidFill>
              <a:schemeClr val="accent3"/>
            </a:solidFill>
            <a:ln w="6350">
              <a:solidFill>
                <a:schemeClr val="bg1"/>
              </a:solidFill>
            </a:ln>
            <a:effectLst/>
          </c:spPr>
          <c:invertIfNegative val="0"/>
          <c:dLbls>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Sheet1!$D$2:$D$3</c:f>
              <c:numCache>
                <c:formatCode>0.0</c:formatCode>
                <c:ptCount val="2"/>
                <c:pt idx="0">
                  <c:v>39.94</c:v>
                </c:pt>
                <c:pt idx="1">
                  <c:v>25.639409999999998</c:v>
                </c:pt>
              </c:numCache>
            </c:numRef>
          </c:val>
          <c:extLst>
            <c:ext xmlns:c16="http://schemas.microsoft.com/office/drawing/2014/chart" uri="{C3380CC4-5D6E-409C-BE32-E72D297353CC}">
              <c16:uniqueId val="{00000003-8E2A-423E-8EE2-076414F397D5}"/>
            </c:ext>
          </c:extLst>
        </c:ser>
        <c:ser>
          <c:idx val="3"/>
          <c:order val="3"/>
          <c:tx>
            <c:strRef>
              <c:f>Sheet1!$E$1</c:f>
              <c:strCache>
                <c:ptCount val="1"/>
                <c:pt idx="0">
                  <c:v>IG Corporate</c:v>
                </c:pt>
              </c:strCache>
            </c:strRef>
          </c:tx>
          <c:spPr>
            <a:solidFill>
              <a:schemeClr val="accent4"/>
            </a:solidFill>
            <a:ln w="6350">
              <a:solidFill>
                <a:schemeClr val="bg1"/>
              </a:solidFill>
            </a:ln>
            <a:effectLst/>
          </c:spPr>
          <c:invertIfNegative val="0"/>
          <c:dLbls>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Sheet1!$E$2:$E$3</c:f>
              <c:numCache>
                <c:formatCode>0.0</c:formatCode>
                <c:ptCount val="2"/>
                <c:pt idx="0">
                  <c:v>19.078615384615382</c:v>
                </c:pt>
                <c:pt idx="1">
                  <c:v>24.505809999999972</c:v>
                </c:pt>
              </c:numCache>
            </c:numRef>
          </c:val>
          <c:extLst>
            <c:ext xmlns:c16="http://schemas.microsoft.com/office/drawing/2014/chart" uri="{C3380CC4-5D6E-409C-BE32-E72D297353CC}">
              <c16:uniqueId val="{00000004-8E2A-423E-8EE2-076414F397D5}"/>
            </c:ext>
          </c:extLst>
        </c:ser>
        <c:ser>
          <c:idx val="4"/>
          <c:order val="4"/>
          <c:tx>
            <c:strRef>
              <c:f>Sheet1!$F$1</c:f>
              <c:strCache>
                <c:ptCount val="1"/>
                <c:pt idx="0">
                  <c:v>HY Corporate</c:v>
                </c:pt>
              </c:strCache>
            </c:strRef>
          </c:tx>
          <c:spPr>
            <a:solidFill>
              <a:schemeClr val="accent5"/>
            </a:solidFill>
            <a:ln w="6350">
              <a:solidFill>
                <a:schemeClr val="bg1"/>
              </a:solidFill>
            </a:ln>
            <a:effectLst/>
          </c:spPr>
          <c:invertIfNegative val="0"/>
          <c:dLbls>
            <c:dLbl>
              <c:idx val="5"/>
              <c:layout>
                <c:manualLayout>
                  <c:x val="0"/>
                  <c:y val="-2.519494326352839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E2A-423E-8EE2-076414F397D5}"/>
                </c:ext>
              </c:extLst>
            </c:dLbl>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Sheet1!$F$2:$F$3</c:f>
              <c:numCache>
                <c:formatCode>0.0</c:formatCode>
                <c:ptCount val="2"/>
                <c:pt idx="0">
                  <c:v>5.021692307692307</c:v>
                </c:pt>
                <c:pt idx="1">
                  <c:v>5.491700000000006</c:v>
                </c:pt>
              </c:numCache>
            </c:numRef>
          </c:val>
          <c:extLst>
            <c:ext xmlns:c16="http://schemas.microsoft.com/office/drawing/2014/chart" uri="{C3380CC4-5D6E-409C-BE32-E72D297353CC}">
              <c16:uniqueId val="{00000006-8E2A-423E-8EE2-076414F397D5}"/>
            </c:ext>
          </c:extLst>
        </c:ser>
        <c:ser>
          <c:idx val="5"/>
          <c:order val="5"/>
          <c:tx>
            <c:strRef>
              <c:f>Sheet1!$G$1</c:f>
              <c:strCache>
                <c:ptCount val="1"/>
                <c:pt idx="0">
                  <c:v>Emerging Markets</c:v>
                </c:pt>
              </c:strCache>
            </c:strRef>
          </c:tx>
          <c:spPr>
            <a:solidFill>
              <a:schemeClr val="accent6"/>
            </a:solidFill>
            <a:ln w="6350">
              <a:solidFill>
                <a:schemeClr val="bg1"/>
              </a:solidFill>
            </a:ln>
            <a:effectLst/>
          </c:spPr>
          <c:invertIfNegative val="0"/>
          <c:dLbls>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Sheet1!$G$2:$G$3</c:f>
              <c:numCache>
                <c:formatCode>0.0</c:formatCode>
                <c:ptCount val="2"/>
                <c:pt idx="0">
                  <c:v>4.07</c:v>
                </c:pt>
                <c:pt idx="1">
                  <c:v>8.0147699999999986</c:v>
                </c:pt>
              </c:numCache>
            </c:numRef>
          </c:val>
          <c:extLst>
            <c:ext xmlns:c16="http://schemas.microsoft.com/office/drawing/2014/chart" uri="{C3380CC4-5D6E-409C-BE32-E72D297353CC}">
              <c16:uniqueId val="{00000007-8E2A-423E-8EE2-076414F397D5}"/>
            </c:ext>
          </c:extLst>
        </c:ser>
        <c:ser>
          <c:idx val="6"/>
          <c:order val="6"/>
          <c:tx>
            <c:strRef>
              <c:f>Sheet1!$H$1</c:f>
              <c:strCache>
                <c:ptCount val="1"/>
                <c:pt idx="0">
                  <c:v>Sovereign/Municipals</c:v>
                </c:pt>
              </c:strCache>
            </c:strRef>
          </c:tx>
          <c:spPr>
            <a:solidFill>
              <a:schemeClr val="tx2"/>
            </a:solidFill>
            <a:ln w="6350">
              <a:solidFill>
                <a:schemeClr val="bg1"/>
              </a:solidFill>
            </a:ln>
            <a:effectLst/>
          </c:spPr>
          <c:invertIfNegative val="0"/>
          <c:dLbls>
            <c:numFmt formatCode="#0&quot;%&quot;;\ \-#0&quot;%&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2007</c:v>
                </c:pt>
                <c:pt idx="1">
                  <c:v>2017</c:v>
                </c:pt>
              </c:numCache>
            </c:numRef>
          </c:cat>
          <c:val>
            <c:numRef>
              <c:f>Sheet1!$H$2:$H$3</c:f>
              <c:numCache>
                <c:formatCode>0.0</c:formatCode>
                <c:ptCount val="2"/>
                <c:pt idx="0">
                  <c:v>4.1196923076923078</c:v>
                </c:pt>
                <c:pt idx="1">
                  <c:v>3.7214700000000014</c:v>
                </c:pt>
              </c:numCache>
            </c:numRef>
          </c:val>
          <c:extLst>
            <c:ext xmlns:c16="http://schemas.microsoft.com/office/drawing/2014/chart" uri="{C3380CC4-5D6E-409C-BE32-E72D297353CC}">
              <c16:uniqueId val="{00000008-8E2A-423E-8EE2-076414F397D5}"/>
            </c:ext>
          </c:extLst>
        </c:ser>
        <c:dLbls>
          <c:showLegendKey val="0"/>
          <c:showVal val="0"/>
          <c:showCatName val="0"/>
          <c:showSerName val="0"/>
          <c:showPercent val="0"/>
          <c:showBubbleSize val="0"/>
        </c:dLbls>
        <c:gapWidth val="95"/>
        <c:overlap val="100"/>
        <c:axId val="596198416"/>
        <c:axId val="596194496"/>
      </c:barChart>
      <c:catAx>
        <c:axId val="596198416"/>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596194496"/>
        <c:crosses val="autoZero"/>
        <c:auto val="1"/>
        <c:lblAlgn val="ctr"/>
        <c:lblOffset val="100"/>
        <c:noMultiLvlLbl val="0"/>
      </c:catAx>
      <c:valAx>
        <c:axId val="596194496"/>
        <c:scaling>
          <c:orientation val="minMax"/>
          <c:max val="100"/>
        </c:scaling>
        <c:delete val="1"/>
        <c:axPos val="l"/>
        <c:numFmt formatCode="#0&quot;%&quot;;\ \-#0&quot;%&quot;" sourceLinked="0"/>
        <c:majorTickMark val="none"/>
        <c:minorTickMark val="none"/>
        <c:tickLblPos val="nextTo"/>
        <c:crossAx val="596198416"/>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68402857409813"/>
          <c:y val="4.6123007819898802E-2"/>
          <c:w val="0.86127371619000714"/>
          <c:h val="0.84660508158129733"/>
        </c:manualLayout>
      </c:layout>
      <c:lineChart>
        <c:grouping val="standard"/>
        <c:varyColors val="0"/>
        <c:ser>
          <c:idx val="0"/>
          <c:order val="0"/>
          <c:tx>
            <c:strRef>
              <c:f>Sheet1!$B$1</c:f>
              <c:strCache>
                <c:ptCount val="1"/>
                <c:pt idx="0">
                  <c:v>Agency MBS</c:v>
                </c:pt>
              </c:strCache>
            </c:strRef>
          </c:tx>
          <c:spPr>
            <a:ln w="28575" cap="rnd">
              <a:solidFill>
                <a:schemeClr val="accent1"/>
              </a:solidFill>
              <a:round/>
            </a:ln>
            <a:effectLst/>
          </c:spPr>
          <c:marker>
            <c:symbol val="none"/>
          </c:marker>
          <c:cat>
            <c:strRef>
              <c:f>Sheet1!$A$2:$A$18</c:f>
              <c:strCach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1H
2018</c:v>
                </c:pt>
              </c:strCache>
            </c:strRef>
          </c:cat>
          <c:val>
            <c:numRef>
              <c:f>Sheet1!$B$2:$B$18</c:f>
              <c:numCache>
                <c:formatCode>General</c:formatCode>
                <c:ptCount val="17"/>
                <c:pt idx="0">
                  <c:v>2630</c:v>
                </c:pt>
                <c:pt idx="1">
                  <c:v>2889</c:v>
                </c:pt>
                <c:pt idx="2">
                  <c:v>2867</c:v>
                </c:pt>
                <c:pt idx="3">
                  <c:v>2970</c:v>
                </c:pt>
                <c:pt idx="4">
                  <c:v>3244</c:v>
                </c:pt>
                <c:pt idx="5">
                  <c:v>3759</c:v>
                </c:pt>
                <c:pt idx="6">
                  <c:v>4284</c:v>
                </c:pt>
                <c:pt idx="7">
                  <c:v>4811</c:v>
                </c:pt>
                <c:pt idx="8">
                  <c:v>4743</c:v>
                </c:pt>
                <c:pt idx="9">
                  <c:v>4763</c:v>
                </c:pt>
                <c:pt idx="10">
                  <c:v>4829</c:v>
                </c:pt>
                <c:pt idx="11">
                  <c:v>5100</c:v>
                </c:pt>
                <c:pt idx="12">
                  <c:v>5178</c:v>
                </c:pt>
                <c:pt idx="13">
                  <c:v>5375</c:v>
                </c:pt>
                <c:pt idx="14">
                  <c:v>5645</c:v>
                </c:pt>
                <c:pt idx="15">
                  <c:v>5982</c:v>
                </c:pt>
                <c:pt idx="16">
                  <c:v>6108</c:v>
                </c:pt>
              </c:numCache>
            </c:numRef>
          </c:val>
          <c:smooth val="0"/>
          <c:extLst>
            <c:ext xmlns:c16="http://schemas.microsoft.com/office/drawing/2014/chart" uri="{C3380CC4-5D6E-409C-BE32-E72D297353CC}">
              <c16:uniqueId val="{00000000-68F5-4314-8AF4-AEED779B10C2}"/>
            </c:ext>
          </c:extLst>
        </c:ser>
        <c:ser>
          <c:idx val="1"/>
          <c:order val="1"/>
          <c:tx>
            <c:strRef>
              <c:f>Sheet1!$C$1</c:f>
              <c:strCache>
                <c:ptCount val="1"/>
                <c:pt idx="0">
                  <c:v>Non-agency MBS</c:v>
                </c:pt>
              </c:strCache>
            </c:strRef>
          </c:tx>
          <c:spPr>
            <a:ln w="28575" cap="rnd">
              <a:solidFill>
                <a:schemeClr val="accent2"/>
              </a:solidFill>
              <a:round/>
            </a:ln>
            <a:effectLst/>
          </c:spPr>
          <c:marker>
            <c:symbol val="none"/>
          </c:marker>
          <c:cat>
            <c:strRef>
              <c:f>Sheet1!$A$2:$A$18</c:f>
              <c:strCach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1H
2018</c:v>
                </c:pt>
              </c:strCache>
            </c:strRef>
          </c:cat>
          <c:val>
            <c:numRef>
              <c:f>Sheet1!$C$2:$C$18</c:f>
              <c:numCache>
                <c:formatCode>General</c:formatCode>
                <c:ptCount val="17"/>
                <c:pt idx="0">
                  <c:v>543</c:v>
                </c:pt>
                <c:pt idx="1">
                  <c:v>679</c:v>
                </c:pt>
                <c:pt idx="2">
                  <c:v>1097</c:v>
                </c:pt>
                <c:pt idx="3">
                  <c:v>1695</c:v>
                </c:pt>
                <c:pt idx="4">
                  <c:v>2196</c:v>
                </c:pt>
                <c:pt idx="5">
                  <c:v>2398</c:v>
                </c:pt>
                <c:pt idx="6">
                  <c:v>2065</c:v>
                </c:pt>
                <c:pt idx="7">
                  <c:v>1701</c:v>
                </c:pt>
                <c:pt idx="8">
                  <c:v>1435</c:v>
                </c:pt>
                <c:pt idx="9">
                  <c:v>1242</c:v>
                </c:pt>
                <c:pt idx="10">
                  <c:v>1044</c:v>
                </c:pt>
                <c:pt idx="11">
                  <c:v>891</c:v>
                </c:pt>
                <c:pt idx="12">
                  <c:v>811</c:v>
                </c:pt>
                <c:pt idx="13">
                  <c:v>735</c:v>
                </c:pt>
                <c:pt idx="14">
                  <c:v>666</c:v>
                </c:pt>
                <c:pt idx="15">
                  <c:v>603</c:v>
                </c:pt>
                <c:pt idx="16">
                  <c:v>581</c:v>
                </c:pt>
              </c:numCache>
            </c:numRef>
          </c:val>
          <c:smooth val="0"/>
          <c:extLst>
            <c:ext xmlns:c16="http://schemas.microsoft.com/office/drawing/2014/chart" uri="{C3380CC4-5D6E-409C-BE32-E72D297353CC}">
              <c16:uniqueId val="{00000001-68F5-4314-8AF4-AEED779B10C2}"/>
            </c:ext>
          </c:extLst>
        </c:ser>
        <c:ser>
          <c:idx val="2"/>
          <c:order val="2"/>
          <c:tx>
            <c:strRef>
              <c:f>Sheet1!$D$1</c:f>
              <c:strCache>
                <c:ptCount val="1"/>
                <c:pt idx="0">
                  <c:v>CMBS</c:v>
                </c:pt>
              </c:strCache>
            </c:strRef>
          </c:tx>
          <c:spPr>
            <a:ln w="28575" cap="rnd">
              <a:solidFill>
                <a:srgbClr val="F28F0C"/>
              </a:solidFill>
              <a:round/>
            </a:ln>
            <a:effectLst/>
          </c:spPr>
          <c:marker>
            <c:symbol val="none"/>
          </c:marker>
          <c:cat>
            <c:strRef>
              <c:f>Sheet1!$A$2:$A$18</c:f>
              <c:strCach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1H
2018</c:v>
                </c:pt>
              </c:strCache>
            </c:strRef>
          </c:cat>
          <c:val>
            <c:numRef>
              <c:f>Sheet1!$D$2:$D$18</c:f>
              <c:numCache>
                <c:formatCode>General</c:formatCode>
                <c:ptCount val="17"/>
                <c:pt idx="0">
                  <c:v>295</c:v>
                </c:pt>
                <c:pt idx="1">
                  <c:v>347</c:v>
                </c:pt>
                <c:pt idx="2">
                  <c:v>423</c:v>
                </c:pt>
                <c:pt idx="3">
                  <c:v>539</c:v>
                </c:pt>
                <c:pt idx="4">
                  <c:v>698</c:v>
                </c:pt>
                <c:pt idx="5">
                  <c:v>870</c:v>
                </c:pt>
                <c:pt idx="6">
                  <c:v>828</c:v>
                </c:pt>
                <c:pt idx="7">
                  <c:v>787</c:v>
                </c:pt>
                <c:pt idx="8">
                  <c:v>748</c:v>
                </c:pt>
                <c:pt idx="9">
                  <c:v>718</c:v>
                </c:pt>
                <c:pt idx="10">
                  <c:v>714</c:v>
                </c:pt>
                <c:pt idx="11">
                  <c:v>750</c:v>
                </c:pt>
                <c:pt idx="12">
                  <c:v>790</c:v>
                </c:pt>
                <c:pt idx="13">
                  <c:v>819</c:v>
                </c:pt>
                <c:pt idx="14">
                  <c:v>807</c:v>
                </c:pt>
                <c:pt idx="15">
                  <c:v>841</c:v>
                </c:pt>
                <c:pt idx="16">
                  <c:v>879</c:v>
                </c:pt>
              </c:numCache>
            </c:numRef>
          </c:val>
          <c:smooth val="0"/>
          <c:extLst>
            <c:ext xmlns:c16="http://schemas.microsoft.com/office/drawing/2014/chart" uri="{C3380CC4-5D6E-409C-BE32-E72D297353CC}">
              <c16:uniqueId val="{00000002-68F5-4314-8AF4-AEED779B10C2}"/>
            </c:ext>
          </c:extLst>
        </c:ser>
        <c:ser>
          <c:idx val="3"/>
          <c:order val="3"/>
          <c:tx>
            <c:strRef>
              <c:f>Sheet1!$E$1</c:f>
              <c:strCache>
                <c:ptCount val="1"/>
                <c:pt idx="0">
                  <c:v>ABS</c:v>
                </c:pt>
              </c:strCache>
            </c:strRef>
          </c:tx>
          <c:spPr>
            <a:ln w="28575" cap="rnd">
              <a:solidFill>
                <a:schemeClr val="tx2"/>
              </a:solidFill>
              <a:round/>
            </a:ln>
            <a:effectLst/>
          </c:spPr>
          <c:marker>
            <c:symbol val="none"/>
          </c:marker>
          <c:cat>
            <c:strRef>
              <c:f>Sheet1!$A$2:$A$18</c:f>
              <c:strCach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1H
2018</c:v>
                </c:pt>
              </c:strCache>
            </c:strRef>
          </c:cat>
          <c:val>
            <c:numRef>
              <c:f>Sheet1!$E$2:$E$18</c:f>
              <c:numCache>
                <c:formatCode>General</c:formatCode>
                <c:ptCount val="17"/>
                <c:pt idx="0">
                  <c:v>646</c:v>
                </c:pt>
                <c:pt idx="1">
                  <c:v>697</c:v>
                </c:pt>
                <c:pt idx="2">
                  <c:v>713</c:v>
                </c:pt>
                <c:pt idx="3">
                  <c:v>772</c:v>
                </c:pt>
                <c:pt idx="4">
                  <c:v>837</c:v>
                </c:pt>
                <c:pt idx="5">
                  <c:v>903</c:v>
                </c:pt>
                <c:pt idx="6">
                  <c:v>848</c:v>
                </c:pt>
                <c:pt idx="7">
                  <c:v>816</c:v>
                </c:pt>
                <c:pt idx="8">
                  <c:v>711</c:v>
                </c:pt>
                <c:pt idx="9">
                  <c:v>652</c:v>
                </c:pt>
                <c:pt idx="10">
                  <c:v>651</c:v>
                </c:pt>
                <c:pt idx="11">
                  <c:v>680</c:v>
                </c:pt>
                <c:pt idx="12">
                  <c:v>711</c:v>
                </c:pt>
                <c:pt idx="13">
                  <c:v>714</c:v>
                </c:pt>
                <c:pt idx="14">
                  <c:v>718</c:v>
                </c:pt>
                <c:pt idx="15">
                  <c:v>746</c:v>
                </c:pt>
                <c:pt idx="16">
                  <c:v>786</c:v>
                </c:pt>
              </c:numCache>
            </c:numRef>
          </c:val>
          <c:smooth val="0"/>
          <c:extLst>
            <c:ext xmlns:c16="http://schemas.microsoft.com/office/drawing/2014/chart" uri="{C3380CC4-5D6E-409C-BE32-E72D297353CC}">
              <c16:uniqueId val="{00000003-68F5-4314-8AF4-AEED779B10C2}"/>
            </c:ext>
          </c:extLst>
        </c:ser>
        <c:ser>
          <c:idx val="4"/>
          <c:order val="4"/>
          <c:tx>
            <c:strRef>
              <c:f>Sheet1!$F$1</c:f>
              <c:strCache>
                <c:ptCount val="1"/>
                <c:pt idx="0">
                  <c:v>CLO</c:v>
                </c:pt>
              </c:strCache>
            </c:strRef>
          </c:tx>
          <c:spPr>
            <a:ln w="28575" cap="rnd">
              <a:solidFill>
                <a:schemeClr val="bg1">
                  <a:lumMod val="75000"/>
                </a:schemeClr>
              </a:solidFill>
              <a:round/>
            </a:ln>
            <a:effectLst/>
          </c:spPr>
          <c:marker>
            <c:symbol val="none"/>
          </c:marker>
          <c:cat>
            <c:strRef>
              <c:f>Sheet1!$A$2:$A$18</c:f>
              <c:strCach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1H
2018</c:v>
                </c:pt>
              </c:strCache>
            </c:strRef>
          </c:cat>
          <c:val>
            <c:numRef>
              <c:f>Sheet1!$F$2:$F$18</c:f>
              <c:numCache>
                <c:formatCode>General</c:formatCode>
                <c:ptCount val="17"/>
                <c:pt idx="0">
                  <c:v>83</c:v>
                </c:pt>
                <c:pt idx="1">
                  <c:v>100</c:v>
                </c:pt>
                <c:pt idx="2">
                  <c:v>125</c:v>
                </c:pt>
                <c:pt idx="3">
                  <c:v>167</c:v>
                </c:pt>
                <c:pt idx="4">
                  <c:v>252</c:v>
                </c:pt>
                <c:pt idx="5">
                  <c:v>327</c:v>
                </c:pt>
                <c:pt idx="6">
                  <c:v>332</c:v>
                </c:pt>
                <c:pt idx="7">
                  <c:v>314</c:v>
                </c:pt>
                <c:pt idx="8">
                  <c:v>298</c:v>
                </c:pt>
                <c:pt idx="9">
                  <c:v>284</c:v>
                </c:pt>
                <c:pt idx="10">
                  <c:v>298</c:v>
                </c:pt>
                <c:pt idx="11">
                  <c:v>314</c:v>
                </c:pt>
                <c:pt idx="12">
                  <c:v>381</c:v>
                </c:pt>
                <c:pt idx="13">
                  <c:v>438</c:v>
                </c:pt>
                <c:pt idx="14">
                  <c:v>464</c:v>
                </c:pt>
                <c:pt idx="15">
                  <c:v>519</c:v>
                </c:pt>
                <c:pt idx="16">
                  <c:v>544</c:v>
                </c:pt>
              </c:numCache>
            </c:numRef>
          </c:val>
          <c:smooth val="0"/>
          <c:extLst>
            <c:ext xmlns:c16="http://schemas.microsoft.com/office/drawing/2014/chart" uri="{C3380CC4-5D6E-409C-BE32-E72D297353CC}">
              <c16:uniqueId val="{00000004-68F5-4314-8AF4-AEED779B10C2}"/>
            </c:ext>
          </c:extLst>
        </c:ser>
        <c:dLbls>
          <c:showLegendKey val="0"/>
          <c:showVal val="0"/>
          <c:showCatName val="0"/>
          <c:showSerName val="0"/>
          <c:showPercent val="0"/>
          <c:showBubbleSize val="0"/>
        </c:dLbls>
        <c:smooth val="0"/>
        <c:axId val="1827190240"/>
        <c:axId val="1827197456"/>
      </c:lineChart>
      <c:catAx>
        <c:axId val="182719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827197456"/>
        <c:crosses val="autoZero"/>
        <c:auto val="1"/>
        <c:lblAlgn val="ctr"/>
        <c:lblOffset val="100"/>
        <c:noMultiLvlLbl val="0"/>
      </c:catAx>
      <c:valAx>
        <c:axId val="1827197456"/>
        <c:scaling>
          <c:orientation val="minMax"/>
          <c:max val="8000"/>
        </c:scaling>
        <c:delete val="0"/>
        <c:axPos val="l"/>
        <c:majorGridlines>
          <c:spPr>
            <a:ln w="6350"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r>
                  <a:rPr lang="en-US" dirty="0"/>
                  <a:t>$ in Billions</a:t>
                </a:r>
              </a:p>
            </c:rich>
          </c:tx>
          <c:layout>
            <c:manualLayout>
              <c:xMode val="edge"/>
              <c:yMode val="edge"/>
              <c:x val="7.2154411119322069E-3"/>
              <c:y val="0.3772011655322745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827190240"/>
        <c:crosses val="autoZero"/>
        <c:crossBetween val="between"/>
        <c:majorUnit val="2000"/>
      </c:valAx>
      <c:spPr>
        <a:noFill/>
        <a:ln>
          <a:noFill/>
        </a:ln>
        <a:effectLst/>
      </c:spPr>
    </c:plotArea>
    <c:plotVisOnly val="1"/>
    <c:dispBlanksAs val="gap"/>
    <c:showDLblsOverMax val="0"/>
  </c:chart>
  <c:spPr>
    <a:noFill/>
    <a:ln>
      <a:noFill/>
    </a:ln>
    <a:effectLst/>
  </c:spPr>
  <c:txPr>
    <a:bodyPr/>
    <a:lstStyle/>
    <a:p>
      <a:pPr>
        <a:defRPr sz="1200">
          <a:solidFill>
            <a:schemeClr val="tx1">
              <a:lumMod val="95000"/>
              <a:lumOff val="5000"/>
            </a:schemeClr>
          </a:solidFill>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67669235230752E-2"/>
          <c:y val="0.18371465731091127"/>
          <c:w val="0.84215759383544619"/>
          <c:h val="0.73719599781573431"/>
        </c:manualLayout>
      </c:layout>
      <c:barChart>
        <c:barDir val="col"/>
        <c:grouping val="clustered"/>
        <c:varyColors val="0"/>
        <c:ser>
          <c:idx val="0"/>
          <c:order val="0"/>
          <c:tx>
            <c:strRef>
              <c:f>Sheet1!$D$12</c:f>
              <c:strCache>
                <c:ptCount val="1"/>
                <c:pt idx="0">
                  <c:v>Prime ARM</c:v>
                </c:pt>
              </c:strCache>
            </c:strRef>
          </c:tx>
          <c:invertIfNegative val="0"/>
          <c:dLbls>
            <c:dLbl>
              <c:idx val="1"/>
              <c:tx>
                <c:rich>
                  <a:bodyPr/>
                  <a:lstStyle/>
                  <a:p>
                    <a:r>
                      <a:rPr lang="en-US" dirty="0">
                        <a:latin typeface="+mj-lt"/>
                      </a:rPr>
                      <a:t>58.7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B35-43A2-9725-5400AFC76B3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Sheet1!$E$12:$F$12</c:f>
              <c:numCache>
                <c:formatCode>General</c:formatCode>
                <c:ptCount val="2"/>
                <c:pt idx="0">
                  <c:v>146.5</c:v>
                </c:pt>
                <c:pt idx="1">
                  <c:v>-58.7</c:v>
                </c:pt>
              </c:numCache>
            </c:numRef>
          </c:val>
          <c:extLst>
            <c:ext xmlns:c16="http://schemas.microsoft.com/office/drawing/2014/chart" uri="{C3380CC4-5D6E-409C-BE32-E72D297353CC}">
              <c16:uniqueId val="{00000001-DB35-43A2-9725-5400AFC76B32}"/>
            </c:ext>
          </c:extLst>
        </c:ser>
        <c:ser>
          <c:idx val="1"/>
          <c:order val="1"/>
          <c:tx>
            <c:strRef>
              <c:f>Sheet1!$D$13</c:f>
              <c:strCache>
                <c:ptCount val="1"/>
                <c:pt idx="0">
                  <c:v>Bloomberg US Universal Index</c:v>
                </c:pt>
              </c:strCache>
            </c:strRef>
          </c:tx>
          <c:spPr>
            <a:solidFill>
              <a:schemeClr val="tx2"/>
            </a:solidFill>
          </c:spPr>
          <c:invertIfNegative val="0"/>
          <c:dPt>
            <c:idx val="0"/>
            <c:invertIfNegative val="0"/>
            <c:bubble3D val="0"/>
            <c:extLst>
              <c:ext xmlns:c16="http://schemas.microsoft.com/office/drawing/2014/chart" uri="{C3380CC4-5D6E-409C-BE32-E72D297353CC}">
                <c16:uniqueId val="{00000002-DB35-43A2-9725-5400AFC76B32}"/>
              </c:ext>
            </c:extLst>
          </c:dPt>
          <c:dPt>
            <c:idx val="1"/>
            <c:invertIfNegative val="0"/>
            <c:bubble3D val="0"/>
            <c:extLst>
              <c:ext xmlns:c16="http://schemas.microsoft.com/office/drawing/2014/chart" uri="{C3380CC4-5D6E-409C-BE32-E72D297353CC}">
                <c16:uniqueId val="{00000003-DB35-43A2-9725-5400AFC76B32}"/>
              </c:ext>
            </c:extLst>
          </c:dPt>
          <c:dLbls>
            <c:dLbl>
              <c:idx val="1"/>
              <c:tx>
                <c:rich>
                  <a:bodyPr/>
                  <a:lstStyle/>
                  <a:p>
                    <a:r>
                      <a:rPr lang="en-US" dirty="0"/>
                      <a:t>100.0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B35-43A2-9725-5400AFC76B32}"/>
                </c:ext>
              </c:extLst>
            </c:dLbl>
            <c:spPr>
              <a:noFill/>
              <a:ln>
                <a:noFill/>
              </a:ln>
              <a:effectLst/>
            </c:spPr>
            <c:txPr>
              <a:bodyPr wrap="square" lIns="38100" tIns="19050" rIns="38100" bIns="19050" anchor="ctr">
                <a:spAutoFit/>
              </a:bodyPr>
              <a:lstStyle/>
              <a:p>
                <a:pPr>
                  <a:defRPr>
                    <a:latin typeface="+mj-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Sheet1!$E$13:$F$13</c:f>
              <c:numCache>
                <c:formatCode>0.0</c:formatCode>
                <c:ptCount val="2"/>
                <c:pt idx="0">
                  <c:v>100</c:v>
                </c:pt>
                <c:pt idx="1">
                  <c:v>-100</c:v>
                </c:pt>
              </c:numCache>
            </c:numRef>
          </c:val>
          <c:extLst>
            <c:ext xmlns:c16="http://schemas.microsoft.com/office/drawing/2014/chart" uri="{C3380CC4-5D6E-409C-BE32-E72D297353CC}">
              <c16:uniqueId val="{00000004-DB35-43A2-9725-5400AFC76B32}"/>
            </c:ext>
          </c:extLst>
        </c:ser>
        <c:dLbls>
          <c:showLegendKey val="0"/>
          <c:showVal val="0"/>
          <c:showCatName val="0"/>
          <c:showSerName val="0"/>
          <c:showPercent val="0"/>
          <c:showBubbleSize val="0"/>
        </c:dLbls>
        <c:gapWidth val="150"/>
        <c:overlap val="-9"/>
        <c:axId val="1021181760"/>
        <c:axId val="1021182152"/>
      </c:barChart>
      <c:catAx>
        <c:axId val="1021181760"/>
        <c:scaling>
          <c:orientation val="minMax"/>
        </c:scaling>
        <c:delete val="0"/>
        <c:axPos val="b"/>
        <c:numFmt formatCode="General" sourceLinked="0"/>
        <c:majorTickMark val="none"/>
        <c:minorTickMark val="none"/>
        <c:tickLblPos val="low"/>
        <c:txPr>
          <a:bodyPr/>
          <a:lstStyle/>
          <a:p>
            <a:pPr>
              <a:defRPr sz="1050">
                <a:latin typeface="+mj-lt"/>
              </a:defRPr>
            </a:pPr>
            <a:endParaRPr lang="en-US"/>
          </a:p>
        </c:txPr>
        <c:crossAx val="1021182152"/>
        <c:crosses val="autoZero"/>
        <c:auto val="1"/>
        <c:lblAlgn val="ctr"/>
        <c:lblOffset val="100"/>
        <c:noMultiLvlLbl val="0"/>
      </c:catAx>
      <c:valAx>
        <c:axId val="1021182152"/>
        <c:scaling>
          <c:orientation val="minMax"/>
          <c:max val="108"/>
          <c:min val="-108"/>
        </c:scaling>
        <c:delete val="1"/>
        <c:axPos val="l"/>
        <c:numFmt formatCode="General" sourceLinked="1"/>
        <c:majorTickMark val="none"/>
        <c:minorTickMark val="none"/>
        <c:tickLblPos val="nextTo"/>
        <c:crossAx val="1021181760"/>
        <c:crosses val="autoZero"/>
        <c:crossBetween val="between"/>
      </c:valAx>
    </c:plotArea>
    <c:legend>
      <c:legendPos val="t"/>
      <c:legendEntry>
        <c:idx val="0"/>
        <c:txPr>
          <a:bodyPr/>
          <a:lstStyle/>
          <a:p>
            <a:pPr>
              <a:defRPr sz="950"/>
            </a:pPr>
            <a:endParaRPr lang="en-US"/>
          </a:p>
        </c:txPr>
      </c:legendEntry>
      <c:legendEntry>
        <c:idx val="1"/>
        <c:txPr>
          <a:bodyPr/>
          <a:lstStyle/>
          <a:p>
            <a:pPr>
              <a:defRPr sz="950"/>
            </a:pPr>
            <a:endParaRPr lang="en-US"/>
          </a:p>
        </c:txPr>
      </c:legendEntry>
      <c:layout>
        <c:manualLayout>
          <c:xMode val="edge"/>
          <c:yMode val="edge"/>
          <c:x val="3.1375482309063424E-2"/>
          <c:y val="5.5743677201341803E-2"/>
          <c:w val="0.96220281555482434"/>
          <c:h val="7.8151257248722433E-2"/>
        </c:manualLayout>
      </c:layout>
      <c:overlay val="0"/>
      <c:txPr>
        <a:bodyPr/>
        <a:lstStyle/>
        <a:p>
          <a:pPr>
            <a:defRPr sz="1000"/>
          </a:pPr>
          <a:endParaRPr lang="en-US"/>
        </a:p>
      </c:txPr>
    </c:legend>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67669235230752E-2"/>
          <c:y val="0.18371465731091127"/>
          <c:w val="0.84215759383544619"/>
          <c:h val="0.73719599781573431"/>
        </c:manualLayout>
      </c:layout>
      <c:barChart>
        <c:barDir val="col"/>
        <c:grouping val="clustered"/>
        <c:varyColors val="0"/>
        <c:ser>
          <c:idx val="0"/>
          <c:order val="0"/>
          <c:tx>
            <c:strRef>
              <c:f>Sheet1!$D$12</c:f>
              <c:strCache>
                <c:ptCount val="1"/>
                <c:pt idx="0">
                  <c:v>Prime Fixed</c:v>
                </c:pt>
              </c:strCache>
            </c:strRef>
          </c:tx>
          <c:invertIfNegative val="0"/>
          <c:dLbls>
            <c:dLbl>
              <c:idx val="1"/>
              <c:tx>
                <c:rich>
                  <a:bodyPr/>
                  <a:lstStyle/>
                  <a:p>
                    <a:r>
                      <a:rPr lang="en-US" dirty="0">
                        <a:latin typeface="+mj-lt"/>
                      </a:rPr>
                      <a:t>56.4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062-41CC-BD38-D9344BC91F9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Sheet1!$E$12:$F$12</c:f>
              <c:numCache>
                <c:formatCode>General</c:formatCode>
                <c:ptCount val="2"/>
                <c:pt idx="0">
                  <c:v>146.6</c:v>
                </c:pt>
                <c:pt idx="1">
                  <c:v>-56.4</c:v>
                </c:pt>
              </c:numCache>
            </c:numRef>
          </c:val>
          <c:extLst>
            <c:ext xmlns:c16="http://schemas.microsoft.com/office/drawing/2014/chart" uri="{C3380CC4-5D6E-409C-BE32-E72D297353CC}">
              <c16:uniqueId val="{00000001-D062-41CC-BD38-D9344BC91F92}"/>
            </c:ext>
          </c:extLst>
        </c:ser>
        <c:ser>
          <c:idx val="1"/>
          <c:order val="1"/>
          <c:tx>
            <c:strRef>
              <c:f>Sheet1!$D$13</c:f>
              <c:strCache>
                <c:ptCount val="1"/>
                <c:pt idx="0">
                  <c:v>Bloomberg US Universal Index</c:v>
                </c:pt>
              </c:strCache>
            </c:strRef>
          </c:tx>
          <c:spPr>
            <a:solidFill>
              <a:schemeClr val="tx2"/>
            </a:solidFill>
          </c:spPr>
          <c:invertIfNegative val="0"/>
          <c:dPt>
            <c:idx val="0"/>
            <c:invertIfNegative val="0"/>
            <c:bubble3D val="0"/>
            <c:extLst>
              <c:ext xmlns:c16="http://schemas.microsoft.com/office/drawing/2014/chart" uri="{C3380CC4-5D6E-409C-BE32-E72D297353CC}">
                <c16:uniqueId val="{00000002-D062-41CC-BD38-D9344BC91F92}"/>
              </c:ext>
            </c:extLst>
          </c:dPt>
          <c:dPt>
            <c:idx val="1"/>
            <c:invertIfNegative val="0"/>
            <c:bubble3D val="0"/>
            <c:extLst>
              <c:ext xmlns:c16="http://schemas.microsoft.com/office/drawing/2014/chart" uri="{C3380CC4-5D6E-409C-BE32-E72D297353CC}">
                <c16:uniqueId val="{00000003-D062-41CC-BD38-D9344BC91F92}"/>
              </c:ext>
            </c:extLst>
          </c:dPt>
          <c:dLbls>
            <c:dLbl>
              <c:idx val="1"/>
              <c:tx>
                <c:rich>
                  <a:bodyPr/>
                  <a:lstStyle/>
                  <a:p>
                    <a:r>
                      <a:rPr lang="en-US" dirty="0"/>
                      <a:t>100.0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062-41CC-BD38-D9344BC91F92}"/>
                </c:ext>
              </c:extLst>
            </c:dLbl>
            <c:spPr>
              <a:noFill/>
              <a:ln>
                <a:noFill/>
              </a:ln>
              <a:effectLst/>
            </c:spPr>
            <c:txPr>
              <a:bodyPr wrap="square" lIns="38100" tIns="19050" rIns="38100" bIns="19050" anchor="ctr">
                <a:spAutoFit/>
              </a:bodyPr>
              <a:lstStyle/>
              <a:p>
                <a:pPr>
                  <a:defRPr>
                    <a:latin typeface="+mj-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Sheet1!$E$13:$F$13</c:f>
              <c:numCache>
                <c:formatCode>0.0</c:formatCode>
                <c:ptCount val="2"/>
                <c:pt idx="0">
                  <c:v>100</c:v>
                </c:pt>
                <c:pt idx="1">
                  <c:v>-100</c:v>
                </c:pt>
              </c:numCache>
            </c:numRef>
          </c:val>
          <c:extLst>
            <c:ext xmlns:c16="http://schemas.microsoft.com/office/drawing/2014/chart" uri="{C3380CC4-5D6E-409C-BE32-E72D297353CC}">
              <c16:uniqueId val="{00000004-D062-41CC-BD38-D9344BC91F92}"/>
            </c:ext>
          </c:extLst>
        </c:ser>
        <c:dLbls>
          <c:showLegendKey val="0"/>
          <c:showVal val="0"/>
          <c:showCatName val="0"/>
          <c:showSerName val="0"/>
          <c:showPercent val="0"/>
          <c:showBubbleSize val="0"/>
        </c:dLbls>
        <c:gapWidth val="150"/>
        <c:overlap val="-9"/>
        <c:axId val="1021181760"/>
        <c:axId val="1021182152"/>
      </c:barChart>
      <c:catAx>
        <c:axId val="1021181760"/>
        <c:scaling>
          <c:orientation val="minMax"/>
        </c:scaling>
        <c:delete val="0"/>
        <c:axPos val="b"/>
        <c:numFmt formatCode="General" sourceLinked="0"/>
        <c:majorTickMark val="none"/>
        <c:minorTickMark val="none"/>
        <c:tickLblPos val="low"/>
        <c:txPr>
          <a:bodyPr/>
          <a:lstStyle/>
          <a:p>
            <a:pPr>
              <a:defRPr sz="1050">
                <a:latin typeface="+mj-lt"/>
              </a:defRPr>
            </a:pPr>
            <a:endParaRPr lang="en-US"/>
          </a:p>
        </c:txPr>
        <c:crossAx val="1021182152"/>
        <c:crosses val="autoZero"/>
        <c:auto val="1"/>
        <c:lblAlgn val="ctr"/>
        <c:lblOffset val="100"/>
        <c:noMultiLvlLbl val="0"/>
      </c:catAx>
      <c:valAx>
        <c:axId val="1021182152"/>
        <c:scaling>
          <c:orientation val="minMax"/>
          <c:max val="108"/>
          <c:min val="-108"/>
        </c:scaling>
        <c:delete val="1"/>
        <c:axPos val="l"/>
        <c:numFmt formatCode="General" sourceLinked="1"/>
        <c:majorTickMark val="none"/>
        <c:minorTickMark val="none"/>
        <c:tickLblPos val="nextTo"/>
        <c:crossAx val="1021181760"/>
        <c:crosses val="autoZero"/>
        <c:crossBetween val="between"/>
      </c:valAx>
    </c:plotArea>
    <c:legend>
      <c:legendPos val="t"/>
      <c:legendEntry>
        <c:idx val="0"/>
        <c:txPr>
          <a:bodyPr/>
          <a:lstStyle/>
          <a:p>
            <a:pPr>
              <a:defRPr sz="950"/>
            </a:pPr>
            <a:endParaRPr lang="en-US"/>
          </a:p>
        </c:txPr>
      </c:legendEntry>
      <c:legendEntry>
        <c:idx val="1"/>
        <c:txPr>
          <a:bodyPr/>
          <a:lstStyle/>
          <a:p>
            <a:pPr>
              <a:defRPr sz="950"/>
            </a:pPr>
            <a:endParaRPr lang="en-US"/>
          </a:p>
        </c:txPr>
      </c:legendEntry>
      <c:layout>
        <c:manualLayout>
          <c:xMode val="edge"/>
          <c:yMode val="edge"/>
          <c:x val="2.3172150787568277E-2"/>
          <c:y val="5.313354074669633E-2"/>
          <c:w val="0.96220281555482434"/>
          <c:h val="7.8151257248722433E-2"/>
        </c:manualLayout>
      </c:layout>
      <c:overlay val="0"/>
      <c:txPr>
        <a:bodyPr/>
        <a:lstStyle/>
        <a:p>
          <a:pPr>
            <a:defRPr sz="1000"/>
          </a:pPr>
          <a:endParaRPr lang="en-US"/>
        </a:p>
      </c:txPr>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67669235230752E-2"/>
          <c:y val="0.18371465731091127"/>
          <c:w val="0.84215759383544619"/>
          <c:h val="0.73719599781573431"/>
        </c:manualLayout>
      </c:layout>
      <c:barChart>
        <c:barDir val="col"/>
        <c:grouping val="clustered"/>
        <c:varyColors val="0"/>
        <c:ser>
          <c:idx val="0"/>
          <c:order val="0"/>
          <c:tx>
            <c:strRef>
              <c:f>Sheet1!$D$12</c:f>
              <c:strCache>
                <c:ptCount val="1"/>
                <c:pt idx="0">
                  <c:v>ALT-A Fixed</c:v>
                </c:pt>
              </c:strCache>
            </c:strRef>
          </c:tx>
          <c:invertIfNegative val="0"/>
          <c:dLbls>
            <c:dLbl>
              <c:idx val="1"/>
              <c:tx>
                <c:rich>
                  <a:bodyPr/>
                  <a:lstStyle/>
                  <a:p>
                    <a:r>
                      <a:rPr lang="en-US" dirty="0">
                        <a:latin typeface="+mj-lt"/>
                      </a:rPr>
                      <a:t>76.9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E9-468A-8799-FE8273159D8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Sheet1!$E$12:$F$12</c:f>
              <c:numCache>
                <c:formatCode>General</c:formatCode>
                <c:ptCount val="2"/>
                <c:pt idx="0">
                  <c:v>207.8</c:v>
                </c:pt>
                <c:pt idx="1">
                  <c:v>-76.900000000000006</c:v>
                </c:pt>
              </c:numCache>
            </c:numRef>
          </c:val>
          <c:extLst>
            <c:ext xmlns:c16="http://schemas.microsoft.com/office/drawing/2014/chart" uri="{C3380CC4-5D6E-409C-BE32-E72D297353CC}">
              <c16:uniqueId val="{00000001-DCE9-468A-8799-FE8273159D8D}"/>
            </c:ext>
          </c:extLst>
        </c:ser>
        <c:ser>
          <c:idx val="1"/>
          <c:order val="1"/>
          <c:tx>
            <c:strRef>
              <c:f>Sheet1!$D$13</c:f>
              <c:strCache>
                <c:ptCount val="1"/>
                <c:pt idx="0">
                  <c:v>Bloomberg US Universal</c:v>
                </c:pt>
              </c:strCache>
            </c:strRef>
          </c:tx>
          <c:spPr>
            <a:solidFill>
              <a:schemeClr val="tx2"/>
            </a:solidFill>
          </c:spPr>
          <c:invertIfNegative val="0"/>
          <c:dPt>
            <c:idx val="0"/>
            <c:invertIfNegative val="0"/>
            <c:bubble3D val="0"/>
            <c:extLst>
              <c:ext xmlns:c16="http://schemas.microsoft.com/office/drawing/2014/chart" uri="{C3380CC4-5D6E-409C-BE32-E72D297353CC}">
                <c16:uniqueId val="{00000002-DCE9-468A-8799-FE8273159D8D}"/>
              </c:ext>
            </c:extLst>
          </c:dPt>
          <c:dPt>
            <c:idx val="1"/>
            <c:invertIfNegative val="0"/>
            <c:bubble3D val="0"/>
            <c:extLst>
              <c:ext xmlns:c16="http://schemas.microsoft.com/office/drawing/2014/chart" uri="{C3380CC4-5D6E-409C-BE32-E72D297353CC}">
                <c16:uniqueId val="{00000003-DCE9-468A-8799-FE8273159D8D}"/>
              </c:ext>
            </c:extLst>
          </c:dPt>
          <c:dLbls>
            <c:dLbl>
              <c:idx val="1"/>
              <c:tx>
                <c:rich>
                  <a:bodyPr/>
                  <a:lstStyle/>
                  <a:p>
                    <a:r>
                      <a:rPr lang="en-US" dirty="0"/>
                      <a:t>100.0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E9-468A-8799-FE8273159D8D}"/>
                </c:ext>
              </c:extLst>
            </c:dLbl>
            <c:spPr>
              <a:noFill/>
              <a:ln>
                <a:noFill/>
              </a:ln>
              <a:effectLst/>
            </c:spPr>
            <c:txPr>
              <a:bodyPr wrap="square" lIns="38100" tIns="19050" rIns="38100" bIns="19050" anchor="ctr">
                <a:spAutoFit/>
              </a:bodyPr>
              <a:lstStyle/>
              <a:p>
                <a:pPr>
                  <a:defRPr>
                    <a:latin typeface="+mj-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Sheet1!$E$11:$F$11</c:f>
              <c:strCache>
                <c:ptCount val="2"/>
                <c:pt idx="0">
                  <c:v>Upside Capture (%)</c:v>
                </c:pt>
                <c:pt idx="1">
                  <c:v>Downside Capture (%)</c:v>
                </c:pt>
              </c:strCache>
            </c:strRef>
          </c:cat>
          <c:val>
            <c:numRef>
              <c:f>Sheet1!$E$13:$F$13</c:f>
              <c:numCache>
                <c:formatCode>0.0</c:formatCode>
                <c:ptCount val="2"/>
                <c:pt idx="0">
                  <c:v>100</c:v>
                </c:pt>
                <c:pt idx="1">
                  <c:v>-100</c:v>
                </c:pt>
              </c:numCache>
            </c:numRef>
          </c:val>
          <c:extLst>
            <c:ext xmlns:c16="http://schemas.microsoft.com/office/drawing/2014/chart" uri="{C3380CC4-5D6E-409C-BE32-E72D297353CC}">
              <c16:uniqueId val="{00000004-DCE9-468A-8799-FE8273159D8D}"/>
            </c:ext>
          </c:extLst>
        </c:ser>
        <c:dLbls>
          <c:showLegendKey val="0"/>
          <c:showVal val="0"/>
          <c:showCatName val="0"/>
          <c:showSerName val="0"/>
          <c:showPercent val="0"/>
          <c:showBubbleSize val="0"/>
        </c:dLbls>
        <c:gapWidth val="150"/>
        <c:overlap val="-9"/>
        <c:axId val="1021181760"/>
        <c:axId val="1021182152"/>
      </c:barChart>
      <c:catAx>
        <c:axId val="1021181760"/>
        <c:scaling>
          <c:orientation val="minMax"/>
        </c:scaling>
        <c:delete val="0"/>
        <c:axPos val="b"/>
        <c:numFmt formatCode="General" sourceLinked="0"/>
        <c:majorTickMark val="none"/>
        <c:minorTickMark val="none"/>
        <c:tickLblPos val="low"/>
        <c:txPr>
          <a:bodyPr/>
          <a:lstStyle/>
          <a:p>
            <a:pPr>
              <a:defRPr sz="1050">
                <a:latin typeface="+mj-lt"/>
              </a:defRPr>
            </a:pPr>
            <a:endParaRPr lang="en-US"/>
          </a:p>
        </c:txPr>
        <c:crossAx val="1021182152"/>
        <c:crosses val="autoZero"/>
        <c:auto val="1"/>
        <c:lblAlgn val="ctr"/>
        <c:lblOffset val="100"/>
        <c:noMultiLvlLbl val="0"/>
      </c:catAx>
      <c:valAx>
        <c:axId val="1021182152"/>
        <c:scaling>
          <c:orientation val="minMax"/>
          <c:max val="108"/>
          <c:min val="-108"/>
        </c:scaling>
        <c:delete val="1"/>
        <c:axPos val="l"/>
        <c:numFmt formatCode="General" sourceLinked="1"/>
        <c:majorTickMark val="none"/>
        <c:minorTickMark val="none"/>
        <c:tickLblPos val="nextTo"/>
        <c:crossAx val="1021181760"/>
        <c:crosses val="autoZero"/>
        <c:crossBetween val="between"/>
      </c:valAx>
    </c:plotArea>
    <c:legend>
      <c:legendPos val="t"/>
      <c:legendEntry>
        <c:idx val="0"/>
        <c:txPr>
          <a:bodyPr/>
          <a:lstStyle/>
          <a:p>
            <a:pPr>
              <a:defRPr sz="950"/>
            </a:pPr>
            <a:endParaRPr lang="en-US"/>
          </a:p>
        </c:txPr>
      </c:legendEntry>
      <c:legendEntry>
        <c:idx val="1"/>
        <c:txPr>
          <a:bodyPr/>
          <a:lstStyle/>
          <a:p>
            <a:pPr>
              <a:defRPr sz="950"/>
            </a:pPr>
            <a:endParaRPr lang="en-US"/>
          </a:p>
        </c:txPr>
      </c:legendEntry>
      <c:layout>
        <c:manualLayout>
          <c:xMode val="edge"/>
          <c:yMode val="edge"/>
          <c:x val="3.3695668673253229E-2"/>
          <c:y val="5.5743677201341817E-2"/>
          <c:w val="0.93837388379287534"/>
          <c:h val="7.8151257248722433E-2"/>
        </c:manualLayout>
      </c:layout>
      <c:overlay val="0"/>
      <c:txPr>
        <a:bodyPr/>
        <a:lstStyle/>
        <a:p>
          <a:pPr>
            <a:defRPr sz="1000"/>
          </a:pPr>
          <a:endParaRPr lang="en-US"/>
        </a:p>
      </c:txPr>
    </c:legend>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72539682021092"/>
          <c:y val="0.20953776299464111"/>
          <c:w val="0.43374065641988108"/>
          <c:h val="0.71188557588236834"/>
        </c:manualLayout>
      </c:layout>
      <c:pieChart>
        <c:varyColors val="1"/>
        <c:ser>
          <c:idx val="0"/>
          <c:order val="0"/>
          <c:tx>
            <c:strRef>
              <c:f>Sheet1!$B$1</c:f>
              <c:strCache>
                <c:ptCount val="1"/>
                <c:pt idx="0">
                  <c:v>Sales</c:v>
                </c:pt>
              </c:strCache>
            </c:strRef>
          </c:tx>
          <c:spPr>
            <a:ln w="6350"/>
          </c:spPr>
          <c:dPt>
            <c:idx val="0"/>
            <c:bubble3D val="0"/>
            <c:spPr>
              <a:solidFill>
                <a:schemeClr val="accent1"/>
              </a:solidFill>
              <a:ln w="6350">
                <a:solidFill>
                  <a:schemeClr val="lt1"/>
                </a:solidFill>
              </a:ln>
              <a:effectLst/>
            </c:spPr>
            <c:extLst>
              <c:ext xmlns:c16="http://schemas.microsoft.com/office/drawing/2014/chart" uri="{C3380CC4-5D6E-409C-BE32-E72D297353CC}">
                <c16:uniqueId val="{00000001-BF12-45A0-8AAF-E8A12F22E30F}"/>
              </c:ext>
            </c:extLst>
          </c:dPt>
          <c:dPt>
            <c:idx val="1"/>
            <c:bubble3D val="0"/>
            <c:spPr>
              <a:solidFill>
                <a:schemeClr val="accent2"/>
              </a:solidFill>
              <a:ln w="6350">
                <a:solidFill>
                  <a:schemeClr val="lt1"/>
                </a:solidFill>
              </a:ln>
              <a:effectLst/>
            </c:spPr>
            <c:extLst>
              <c:ext xmlns:c16="http://schemas.microsoft.com/office/drawing/2014/chart" uri="{C3380CC4-5D6E-409C-BE32-E72D297353CC}">
                <c16:uniqueId val="{00000004-BF12-45A0-8AAF-E8A12F22E30F}"/>
              </c:ext>
            </c:extLst>
          </c:dPt>
          <c:dPt>
            <c:idx val="2"/>
            <c:bubble3D val="0"/>
            <c:spPr>
              <a:solidFill>
                <a:schemeClr val="accent3"/>
              </a:solidFill>
              <a:ln w="6350">
                <a:solidFill>
                  <a:schemeClr val="lt1"/>
                </a:solidFill>
              </a:ln>
              <a:effectLst/>
            </c:spPr>
            <c:extLst>
              <c:ext xmlns:c16="http://schemas.microsoft.com/office/drawing/2014/chart" uri="{C3380CC4-5D6E-409C-BE32-E72D297353CC}">
                <c16:uniqueId val="{00000003-BF12-45A0-8AAF-E8A12F22E30F}"/>
              </c:ext>
            </c:extLst>
          </c:dPt>
          <c:dPt>
            <c:idx val="3"/>
            <c:bubble3D val="0"/>
            <c:spPr>
              <a:solidFill>
                <a:schemeClr val="accent4"/>
              </a:solidFill>
              <a:ln w="6350">
                <a:solidFill>
                  <a:schemeClr val="lt1"/>
                </a:solidFill>
              </a:ln>
              <a:effectLst/>
            </c:spPr>
            <c:extLst>
              <c:ext xmlns:c16="http://schemas.microsoft.com/office/drawing/2014/chart" uri="{C3380CC4-5D6E-409C-BE32-E72D297353CC}">
                <c16:uniqueId val="{00000002-BF12-45A0-8AAF-E8A12F22E30F}"/>
              </c:ext>
            </c:extLst>
          </c:dPt>
          <c:dLbls>
            <c:dLbl>
              <c:idx val="0"/>
              <c:layout>
                <c:manualLayout>
                  <c:x val="0.25301722588876946"/>
                  <c:y val="-0.178423880045405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F12-45A0-8AAF-E8A12F22E30F}"/>
                </c:ext>
              </c:extLst>
            </c:dLbl>
            <c:dLbl>
              <c:idx val="1"/>
              <c:layout>
                <c:manualLayout>
                  <c:x val="-0.20996896510213825"/>
                  <c:y val="5.54549114331722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F12-45A0-8AAF-E8A12F22E30F}"/>
                </c:ext>
              </c:extLst>
            </c:dLbl>
            <c:dLbl>
              <c:idx val="2"/>
              <c:layout>
                <c:manualLayout>
                  <c:x val="-6.3778738192276216E-3"/>
                  <c:y val="-3.093775573506507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F12-45A0-8AAF-E8A12F22E30F}"/>
                </c:ext>
              </c:extLst>
            </c:dLbl>
            <c:dLbl>
              <c:idx val="3"/>
              <c:layout>
                <c:manualLayout>
                  <c:x val="0.18118572460040275"/>
                  <c:y val="1.3096110187165069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F12-45A0-8AAF-E8A12F22E30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95000"/>
                        <a:lumOff val="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Sheet1!$A$2:$A$5</c:f>
              <c:strCache>
                <c:ptCount val="4"/>
                <c:pt idx="0">
                  <c:v>AAA</c:v>
                </c:pt>
                <c:pt idx="1">
                  <c:v>AA</c:v>
                </c:pt>
                <c:pt idx="2">
                  <c:v>A</c:v>
                </c:pt>
                <c:pt idx="3">
                  <c:v>BBB</c:v>
                </c:pt>
              </c:strCache>
            </c:strRef>
          </c:cat>
          <c:val>
            <c:numRef>
              <c:f>Sheet1!$B$2:$B$5</c:f>
              <c:numCache>
                <c:formatCode>General</c:formatCode>
                <c:ptCount val="4"/>
                <c:pt idx="0">
                  <c:v>99.64</c:v>
                </c:pt>
                <c:pt idx="1">
                  <c:v>0.08</c:v>
                </c:pt>
                <c:pt idx="2">
                  <c:v>0.16</c:v>
                </c:pt>
                <c:pt idx="3">
                  <c:v>0.08</c:v>
                </c:pt>
              </c:numCache>
            </c:numRef>
          </c:val>
          <c:extLst>
            <c:ext xmlns:c16="http://schemas.microsoft.com/office/drawing/2014/chart" uri="{C3380CC4-5D6E-409C-BE32-E72D297353CC}">
              <c16:uniqueId val="{00000000-BF12-45A0-8AAF-E8A12F22E30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72539682021092"/>
          <c:y val="0.20953776299464111"/>
          <c:w val="0.43374065641988108"/>
          <c:h val="0.71188557588236834"/>
        </c:manualLayout>
      </c:layout>
      <c:pieChart>
        <c:varyColors val="1"/>
        <c:ser>
          <c:idx val="0"/>
          <c:order val="0"/>
          <c:tx>
            <c:strRef>
              <c:f>Sheet1!$B$1</c:f>
              <c:strCache>
                <c:ptCount val="1"/>
                <c:pt idx="0">
                  <c:v>Sales</c:v>
                </c:pt>
              </c:strCache>
            </c:strRef>
          </c:tx>
          <c:spPr>
            <a:ln w="6350"/>
          </c:spPr>
          <c:dPt>
            <c:idx val="0"/>
            <c:bubble3D val="0"/>
            <c:spPr>
              <a:solidFill>
                <a:schemeClr val="accent1"/>
              </a:solidFill>
              <a:ln w="6350">
                <a:solidFill>
                  <a:schemeClr val="lt1"/>
                </a:solidFill>
              </a:ln>
              <a:effectLst/>
            </c:spPr>
            <c:extLst>
              <c:ext xmlns:c16="http://schemas.microsoft.com/office/drawing/2014/chart" uri="{C3380CC4-5D6E-409C-BE32-E72D297353CC}">
                <c16:uniqueId val="{00000001-BF12-45A0-8AAF-E8A12F22E30F}"/>
              </c:ext>
            </c:extLst>
          </c:dPt>
          <c:dPt>
            <c:idx val="1"/>
            <c:bubble3D val="0"/>
            <c:spPr>
              <a:solidFill>
                <a:schemeClr val="accent2"/>
              </a:solidFill>
              <a:ln w="6350">
                <a:solidFill>
                  <a:schemeClr val="lt1"/>
                </a:solidFill>
              </a:ln>
              <a:effectLst/>
            </c:spPr>
            <c:extLst>
              <c:ext xmlns:c16="http://schemas.microsoft.com/office/drawing/2014/chart" uri="{C3380CC4-5D6E-409C-BE32-E72D297353CC}">
                <c16:uniqueId val="{00000004-BF12-45A0-8AAF-E8A12F22E30F}"/>
              </c:ext>
            </c:extLst>
          </c:dPt>
          <c:dPt>
            <c:idx val="2"/>
            <c:bubble3D val="0"/>
            <c:spPr>
              <a:solidFill>
                <a:schemeClr val="accent3"/>
              </a:solidFill>
              <a:ln w="6350">
                <a:solidFill>
                  <a:schemeClr val="lt1"/>
                </a:solidFill>
              </a:ln>
              <a:effectLst/>
            </c:spPr>
            <c:extLst>
              <c:ext xmlns:c16="http://schemas.microsoft.com/office/drawing/2014/chart" uri="{C3380CC4-5D6E-409C-BE32-E72D297353CC}">
                <c16:uniqueId val="{00000003-BF12-45A0-8AAF-E8A12F22E30F}"/>
              </c:ext>
            </c:extLst>
          </c:dPt>
          <c:dPt>
            <c:idx val="3"/>
            <c:bubble3D val="0"/>
            <c:spPr>
              <a:solidFill>
                <a:schemeClr val="tx2"/>
              </a:solidFill>
              <a:ln w="6350">
                <a:solidFill>
                  <a:schemeClr val="lt1"/>
                </a:solidFill>
              </a:ln>
              <a:effectLst/>
            </c:spPr>
            <c:extLst>
              <c:ext xmlns:c16="http://schemas.microsoft.com/office/drawing/2014/chart" uri="{C3380CC4-5D6E-409C-BE32-E72D297353CC}">
                <c16:uniqueId val="{00000002-BF12-45A0-8AAF-E8A12F22E30F}"/>
              </c:ext>
            </c:extLst>
          </c:dPt>
          <c:dLbls>
            <c:dLbl>
              <c:idx val="0"/>
              <c:layout>
                <c:manualLayout>
                  <c:x val="0.18918319838132991"/>
                  <c:y val="-0.1312778833716110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F12-45A0-8AAF-E8A12F22E30F}"/>
                </c:ext>
              </c:extLst>
            </c:dLbl>
            <c:dLbl>
              <c:idx val="1"/>
              <c:delete val="1"/>
              <c:extLst>
                <c:ext xmlns:c15="http://schemas.microsoft.com/office/drawing/2012/chart" uri="{CE6537A1-D6FC-4f65-9D91-7224C49458BB}"/>
                <c:ext xmlns:c16="http://schemas.microsoft.com/office/drawing/2014/chart" uri="{C3380CC4-5D6E-409C-BE32-E72D297353CC}">
                  <c16:uniqueId val="{00000004-BF12-45A0-8AAF-E8A12F22E30F}"/>
                </c:ext>
              </c:extLst>
            </c:dLbl>
            <c:dLbl>
              <c:idx val="2"/>
              <c:delete val="1"/>
              <c:extLst>
                <c:ext xmlns:c15="http://schemas.microsoft.com/office/drawing/2012/chart" uri="{CE6537A1-D6FC-4f65-9D91-7224C49458BB}"/>
                <c:ext xmlns:c16="http://schemas.microsoft.com/office/drawing/2014/chart" uri="{C3380CC4-5D6E-409C-BE32-E72D297353CC}">
                  <c16:uniqueId val="{00000003-BF12-45A0-8AAF-E8A12F22E30F}"/>
                </c:ext>
              </c:extLst>
            </c:dLbl>
            <c:dLbl>
              <c:idx val="3"/>
              <c:layout>
                <c:manualLayout>
                  <c:x val="5.6422746124784465E-3"/>
                  <c:y val="-9.16727713101556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F12-45A0-8AAF-E8A12F22E30F}"/>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95000"/>
                        <a:lumOff val="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Sheet1!$A$2:$A$5</c:f>
              <c:strCache>
                <c:ptCount val="4"/>
                <c:pt idx="0">
                  <c:v>AAA</c:v>
                </c:pt>
                <c:pt idx="1">
                  <c:v>AA</c:v>
                </c:pt>
                <c:pt idx="2">
                  <c:v>A</c:v>
                </c:pt>
                <c:pt idx="3">
                  <c:v>BBB</c:v>
                </c:pt>
              </c:strCache>
            </c:strRef>
          </c:cat>
          <c:val>
            <c:numRef>
              <c:f>Sheet1!$B$2:$B$5</c:f>
              <c:numCache>
                <c:formatCode>General</c:formatCode>
                <c:ptCount val="4"/>
                <c:pt idx="0">
                  <c:v>95</c:v>
                </c:pt>
                <c:pt idx="1">
                  <c:v>0</c:v>
                </c:pt>
                <c:pt idx="2">
                  <c:v>0</c:v>
                </c:pt>
                <c:pt idx="3">
                  <c:v>5</c:v>
                </c:pt>
              </c:numCache>
            </c:numRef>
          </c:val>
          <c:extLst>
            <c:ext xmlns:c16="http://schemas.microsoft.com/office/drawing/2014/chart" uri="{C3380CC4-5D6E-409C-BE32-E72D297353CC}">
              <c16:uniqueId val="{00000000-BF12-45A0-8AAF-E8A12F22E30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drawing1.xml><?xml version="1.0" encoding="utf-8"?>
<c:userShapes xmlns:c="http://schemas.openxmlformats.org/drawingml/2006/chart">
  <cdr:relSizeAnchor xmlns:cdr="http://schemas.openxmlformats.org/drawingml/2006/chartDrawing">
    <cdr:from>
      <cdr:x>0.18933</cdr:x>
      <cdr:y>0.48375</cdr:y>
    </cdr:from>
    <cdr:to>
      <cdr:x>0.31857</cdr:x>
      <cdr:y>0.52145</cdr:y>
    </cdr:to>
    <cdr:sp macro="" textlink="">
      <cdr:nvSpPr>
        <cdr:cNvPr id="2" name="TextBox 1"/>
        <cdr:cNvSpPr txBox="1"/>
      </cdr:nvSpPr>
      <cdr:spPr>
        <a:xfrm xmlns:a="http://schemas.openxmlformats.org/drawingml/2006/main">
          <a:off x="791398" y="2115262"/>
          <a:ext cx="540208" cy="164849"/>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Securitized</a:t>
          </a:r>
        </a:p>
      </cdr:txBody>
    </cdr:sp>
  </cdr:relSizeAnchor>
  <cdr:relSizeAnchor xmlns:cdr="http://schemas.openxmlformats.org/drawingml/2006/chartDrawing">
    <cdr:from>
      <cdr:x>0.17936</cdr:x>
      <cdr:y>0.82616</cdr:y>
    </cdr:from>
    <cdr:to>
      <cdr:x>0.31857</cdr:x>
      <cdr:y>0.86386</cdr:y>
    </cdr:to>
    <cdr:sp macro="" textlink="">
      <cdr:nvSpPr>
        <cdr:cNvPr id="3" name="TextBox 1"/>
        <cdr:cNvSpPr txBox="1"/>
      </cdr:nvSpPr>
      <cdr:spPr>
        <a:xfrm xmlns:a="http://schemas.openxmlformats.org/drawingml/2006/main">
          <a:off x="749724" y="3612496"/>
          <a:ext cx="581882" cy="164848"/>
        </a:xfrm>
        <a:prstGeom xmlns:a="http://schemas.openxmlformats.org/drawingml/2006/main" prst="rect">
          <a:avLst/>
        </a:prstGeom>
      </cdr:spPr>
      <cdr:txBody>
        <a:bodyPr xmlns:a="http://schemas.openxmlformats.org/drawingml/2006/main" wrap="none" lIns="0" tIns="0" rIns="0" bIns="0" rtlCol="0">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dirty="0"/>
            <a:t>US Treasury</a:t>
          </a:r>
        </a:p>
      </cdr:txBody>
    </cdr:sp>
  </cdr:relSizeAnchor>
  <cdr:relSizeAnchor xmlns:cdr="http://schemas.openxmlformats.org/drawingml/2006/chartDrawing">
    <cdr:from>
      <cdr:x>0.197</cdr:x>
      <cdr:y>0.70405</cdr:y>
    </cdr:from>
    <cdr:to>
      <cdr:x>0.31857</cdr:x>
      <cdr:y>0.74175</cdr:y>
    </cdr:to>
    <cdr:sp macro="" textlink="">
      <cdr:nvSpPr>
        <cdr:cNvPr id="4" name="TextBox 3"/>
        <cdr:cNvSpPr txBox="1"/>
      </cdr:nvSpPr>
      <cdr:spPr>
        <a:xfrm xmlns:a="http://schemas.openxmlformats.org/drawingml/2006/main">
          <a:off x="823458" y="3078554"/>
          <a:ext cx="508148" cy="164848"/>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US Agency</a:t>
          </a:r>
        </a:p>
      </cdr:txBody>
    </cdr:sp>
  </cdr:relSizeAnchor>
  <cdr:relSizeAnchor xmlns:cdr="http://schemas.openxmlformats.org/drawingml/2006/chartDrawing">
    <cdr:from>
      <cdr:x>0.17207</cdr:x>
      <cdr:y>0.22002</cdr:y>
    </cdr:from>
    <cdr:to>
      <cdr:x>0.31857</cdr:x>
      <cdr:y>0.25772</cdr:y>
    </cdr:to>
    <cdr:sp macro="" textlink="">
      <cdr:nvSpPr>
        <cdr:cNvPr id="5" name="TextBox 4"/>
        <cdr:cNvSpPr txBox="1"/>
      </cdr:nvSpPr>
      <cdr:spPr>
        <a:xfrm xmlns:a="http://schemas.openxmlformats.org/drawingml/2006/main">
          <a:off x="719253" y="962067"/>
          <a:ext cx="612353" cy="164848"/>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IG Corporate</a:t>
          </a:r>
        </a:p>
      </cdr:txBody>
    </cdr:sp>
  </cdr:relSizeAnchor>
  <cdr:relSizeAnchor xmlns:cdr="http://schemas.openxmlformats.org/drawingml/2006/chartDrawing">
    <cdr:from>
      <cdr:x>0.16517</cdr:x>
      <cdr:y>0.11356</cdr:y>
    </cdr:from>
    <cdr:to>
      <cdr:x>0.31857</cdr:x>
      <cdr:y>0.15126</cdr:y>
    </cdr:to>
    <cdr:sp macro="" textlink="">
      <cdr:nvSpPr>
        <cdr:cNvPr id="6" name="TextBox 5"/>
        <cdr:cNvSpPr txBox="1"/>
      </cdr:nvSpPr>
      <cdr:spPr>
        <a:xfrm xmlns:a="http://schemas.openxmlformats.org/drawingml/2006/main">
          <a:off x="690412" y="496556"/>
          <a:ext cx="641194" cy="164849"/>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HY Corporate</a:t>
          </a:r>
        </a:p>
      </cdr:txBody>
    </cdr:sp>
  </cdr:relSizeAnchor>
  <cdr:relSizeAnchor xmlns:cdr="http://schemas.openxmlformats.org/drawingml/2006/chartDrawing">
    <cdr:from>
      <cdr:x>0.10726</cdr:x>
      <cdr:y>0.07107</cdr:y>
    </cdr:from>
    <cdr:to>
      <cdr:x>0.31857</cdr:x>
      <cdr:y>0.12911</cdr:y>
    </cdr:to>
    <cdr:sp macro="" textlink="">
      <cdr:nvSpPr>
        <cdr:cNvPr id="7" name="TextBox 6"/>
        <cdr:cNvSpPr txBox="1"/>
      </cdr:nvSpPr>
      <cdr:spPr>
        <a:xfrm xmlns:a="http://schemas.openxmlformats.org/drawingml/2006/main">
          <a:off x="448355" y="310763"/>
          <a:ext cx="883251" cy="253788"/>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Emerging Markets</a:t>
          </a:r>
        </a:p>
      </cdr:txBody>
    </cdr:sp>
  </cdr:relSizeAnchor>
  <cdr:relSizeAnchor xmlns:cdr="http://schemas.openxmlformats.org/drawingml/2006/chartDrawing">
    <cdr:from>
      <cdr:x>0.03224</cdr:x>
      <cdr:y>0.03076</cdr:y>
    </cdr:from>
    <cdr:to>
      <cdr:x>0.31857</cdr:x>
      <cdr:y>0.08498</cdr:y>
    </cdr:to>
    <cdr:sp macro="" textlink="">
      <cdr:nvSpPr>
        <cdr:cNvPr id="8" name="TextBox 7"/>
        <cdr:cNvSpPr txBox="1"/>
      </cdr:nvSpPr>
      <cdr:spPr>
        <a:xfrm xmlns:a="http://schemas.openxmlformats.org/drawingml/2006/main">
          <a:off x="134750" y="134502"/>
          <a:ext cx="1196856" cy="237085"/>
        </a:xfrm>
        <a:prstGeom xmlns:a="http://schemas.openxmlformats.org/drawingml/2006/main" prst="rect">
          <a:avLst/>
        </a:prstGeom>
      </cdr:spPr>
      <cdr:txBody>
        <a:bodyPr xmlns:a="http://schemas.openxmlformats.org/drawingml/2006/main" vertOverflow="clip" wrap="none" lIns="0" tIns="0" rIns="0" bIns="0" rtlCol="0">
          <a:noAutofit/>
        </a:bodyPr>
        <a:lstStyle xmlns:a="http://schemas.openxmlformats.org/drawingml/2006/main"/>
        <a:p xmlns:a="http://schemas.openxmlformats.org/drawingml/2006/main">
          <a:pPr algn="r"/>
          <a:r>
            <a:rPr lang="en-US" sz="1100" dirty="0"/>
            <a:t>Sovereign/Municipals</a:t>
          </a:r>
        </a:p>
      </cdr:txBody>
    </cdr:sp>
  </cdr:relSizeAnchor>
</c:userShapes>
</file>

<file path=ppt/drawings/drawing2.xml><?xml version="1.0" encoding="utf-8"?>
<c:userShapes xmlns:c="http://schemas.openxmlformats.org/drawingml/2006/chart">
  <cdr:relSizeAnchor xmlns:cdr="http://schemas.openxmlformats.org/drawingml/2006/chartDrawing">
    <cdr:from>
      <cdr:x>0.86059</cdr:x>
      <cdr:y>0.14161</cdr:y>
    </cdr:from>
    <cdr:to>
      <cdr:x>0.96586</cdr:x>
      <cdr:y>0.24488</cdr:y>
    </cdr:to>
    <cdr:sp macro="" textlink="">
      <cdr:nvSpPr>
        <cdr:cNvPr id="2" name="TextBox 1"/>
        <cdr:cNvSpPr txBox="1"/>
      </cdr:nvSpPr>
      <cdr:spPr>
        <a:xfrm xmlns:a="http://schemas.openxmlformats.org/drawingml/2006/main">
          <a:off x="7598730" y="748583"/>
          <a:ext cx="929500" cy="545924"/>
        </a:xfrm>
        <a:prstGeom xmlns:a="http://schemas.openxmlformats.org/drawingml/2006/main" prst="rect">
          <a:avLst/>
        </a:prstGeom>
      </cdr:spPr>
      <cdr:txBody>
        <a:bodyPr xmlns:a="http://schemas.openxmlformats.org/drawingml/2006/main" vertOverflow="clip" wrap="none" lIns="0" tIns="0" rIns="0" bIns="0" rtlCol="0" anchor="ctr"/>
        <a:lstStyle xmlns:a="http://schemas.openxmlformats.org/drawingml/2006/main"/>
        <a:p xmlns:a="http://schemas.openxmlformats.org/drawingml/2006/main">
          <a:pPr algn="r"/>
          <a:r>
            <a:rPr lang="en-US" sz="1200" dirty="0">
              <a:solidFill>
                <a:schemeClr val="accent1"/>
              </a:solidFill>
              <a:latin typeface="Franklin Gothic Medium Cond" panose="020B0606030402020204" pitchFamily="34" charset="0"/>
            </a:rPr>
            <a:t>Agency MBS</a:t>
          </a:r>
        </a:p>
        <a:p xmlns:a="http://schemas.openxmlformats.org/drawingml/2006/main">
          <a:pPr algn="r"/>
          <a:r>
            <a:rPr lang="en-US" sz="1200" dirty="0">
              <a:solidFill>
                <a:schemeClr val="accent1"/>
              </a:solidFill>
              <a:latin typeface="Franklin Gothic Medium Cond" panose="020B0606030402020204" pitchFamily="34" charset="0"/>
            </a:rPr>
            <a:t>$6,180</a:t>
          </a:r>
        </a:p>
      </cdr:txBody>
    </cdr:sp>
  </cdr:relSizeAnchor>
  <cdr:relSizeAnchor xmlns:cdr="http://schemas.openxmlformats.org/drawingml/2006/chartDrawing">
    <cdr:from>
      <cdr:x>0.91081</cdr:x>
      <cdr:y>0.38036</cdr:y>
    </cdr:from>
    <cdr:to>
      <cdr:x>0.98835</cdr:x>
      <cdr:y>0.54778</cdr:y>
    </cdr:to>
    <cdr:sp macro="" textlink="">
      <cdr:nvSpPr>
        <cdr:cNvPr id="3" name="TextBox 2"/>
        <cdr:cNvSpPr txBox="1"/>
      </cdr:nvSpPr>
      <cdr:spPr>
        <a:xfrm xmlns:a="http://schemas.openxmlformats.org/drawingml/2006/main">
          <a:off x="8042121" y="2010726"/>
          <a:ext cx="684653" cy="885044"/>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none" lIns="0" tIns="0" rIns="0" bIns="0" rtlCol="0" anchor="ctr"/>
        <a:lstStyle xmlns:a="http://schemas.openxmlformats.org/drawingml/2006/main"/>
        <a:p xmlns:a="http://schemas.openxmlformats.org/drawingml/2006/main">
          <a:pPr algn="r"/>
          <a:r>
            <a:rPr lang="en-US" sz="1200" dirty="0">
              <a:solidFill>
                <a:schemeClr val="accent2"/>
              </a:solidFill>
              <a:latin typeface="Franklin Gothic Medium Cond" panose="020B0606030402020204" pitchFamily="34" charset="0"/>
            </a:rPr>
            <a:t>Non-Agency</a:t>
          </a:r>
          <a:br>
            <a:rPr lang="en-US" sz="1200" dirty="0">
              <a:solidFill>
                <a:schemeClr val="accent2"/>
              </a:solidFill>
              <a:latin typeface="Franklin Gothic Medium Cond" panose="020B0606030402020204" pitchFamily="34" charset="0"/>
            </a:rPr>
          </a:br>
          <a:r>
            <a:rPr lang="en-US" sz="1200" dirty="0">
              <a:solidFill>
                <a:schemeClr val="accent2"/>
              </a:solidFill>
              <a:latin typeface="Franklin Gothic Medium Cond" panose="020B0606030402020204" pitchFamily="34" charset="0"/>
            </a:rPr>
            <a:t>MBS</a:t>
          </a:r>
        </a:p>
        <a:p xmlns:a="http://schemas.openxmlformats.org/drawingml/2006/main">
          <a:pPr algn="r"/>
          <a:r>
            <a:rPr lang="en-US" sz="1200" dirty="0">
              <a:solidFill>
                <a:schemeClr val="accent2"/>
              </a:solidFill>
              <a:latin typeface="Franklin Gothic Medium Cond" panose="020B0606030402020204" pitchFamily="34" charset="0"/>
            </a:rPr>
            <a:t>$581</a:t>
          </a:r>
        </a:p>
      </cdr:txBody>
    </cdr:sp>
  </cdr:relSizeAnchor>
  <cdr:relSizeAnchor xmlns:cdr="http://schemas.openxmlformats.org/drawingml/2006/chartDrawing">
    <cdr:from>
      <cdr:x>0.90109</cdr:x>
      <cdr:y>0.57813</cdr:y>
    </cdr:from>
    <cdr:to>
      <cdr:x>0.95869</cdr:x>
      <cdr:y>0.6701</cdr:y>
    </cdr:to>
    <cdr:sp macro="" textlink="">
      <cdr:nvSpPr>
        <cdr:cNvPr id="4" name="TextBox 3"/>
        <cdr:cNvSpPr txBox="1"/>
      </cdr:nvSpPr>
      <cdr:spPr>
        <a:xfrm xmlns:a="http://schemas.openxmlformats.org/drawingml/2006/main">
          <a:off x="7826804" y="2466975"/>
          <a:ext cx="500380" cy="392455"/>
        </a:xfrm>
        <a:prstGeom xmlns:a="http://schemas.openxmlformats.org/drawingml/2006/main" prst="rect">
          <a:avLst/>
        </a:prstGeom>
      </cdr:spPr>
      <cdr:txBody>
        <a:bodyPr xmlns:a="http://schemas.openxmlformats.org/drawingml/2006/main" vertOverflow="clip" wrap="none" lIns="0" tIns="0" rIns="0" bIns="0" rtlCol="0" anchor="ctr"/>
        <a:lstStyle xmlns:a="http://schemas.openxmlformats.org/drawingml/2006/main"/>
        <a:p xmlns:a="http://schemas.openxmlformats.org/drawingml/2006/main">
          <a:pPr algn="r"/>
          <a:r>
            <a:rPr lang="en-US" sz="1200" dirty="0">
              <a:solidFill>
                <a:schemeClr val="tx2"/>
              </a:solidFill>
              <a:latin typeface="Franklin Gothic Medium Cond" panose="020B0606030402020204" pitchFamily="34" charset="0"/>
            </a:rPr>
            <a:t>ABS</a:t>
          </a:r>
        </a:p>
        <a:p xmlns:a="http://schemas.openxmlformats.org/drawingml/2006/main">
          <a:pPr algn="r"/>
          <a:r>
            <a:rPr lang="en-US" sz="1200" dirty="0">
              <a:solidFill>
                <a:schemeClr val="tx2"/>
              </a:solidFill>
              <a:latin typeface="Franklin Gothic Medium Cond" panose="020B0606030402020204" pitchFamily="34" charset="0"/>
            </a:rPr>
            <a:t>$786</a:t>
          </a:r>
        </a:p>
      </cdr:txBody>
    </cdr:sp>
  </cdr:relSizeAnchor>
  <cdr:relSizeAnchor xmlns:cdr="http://schemas.openxmlformats.org/drawingml/2006/chartDrawing">
    <cdr:from>
      <cdr:x>0.88196</cdr:x>
      <cdr:y>0.70423</cdr:y>
    </cdr:from>
    <cdr:to>
      <cdr:x>0.93957</cdr:x>
      <cdr:y>0.79338</cdr:y>
    </cdr:to>
    <cdr:sp macro="" textlink="">
      <cdr:nvSpPr>
        <cdr:cNvPr id="5" name="TextBox 4"/>
        <cdr:cNvSpPr txBox="1"/>
      </cdr:nvSpPr>
      <cdr:spPr>
        <a:xfrm xmlns:a="http://schemas.openxmlformats.org/drawingml/2006/main">
          <a:off x="7787442" y="3722837"/>
          <a:ext cx="508678" cy="471281"/>
        </a:xfrm>
        <a:prstGeom xmlns:a="http://schemas.openxmlformats.org/drawingml/2006/main" prst="rect">
          <a:avLst/>
        </a:prstGeom>
      </cdr:spPr>
      <cdr:txBody>
        <a:bodyPr xmlns:a="http://schemas.openxmlformats.org/drawingml/2006/main" vertOverflow="clip" wrap="none" lIns="0" tIns="0" rIns="0" bIns="0" rtlCol="0" anchor="ctr"/>
        <a:lstStyle xmlns:a="http://schemas.openxmlformats.org/drawingml/2006/main"/>
        <a:p xmlns:a="http://schemas.openxmlformats.org/drawingml/2006/main">
          <a:pPr algn="r"/>
          <a:r>
            <a:rPr lang="en-US" sz="1200" dirty="0">
              <a:solidFill>
                <a:srgbClr val="F28F0C"/>
              </a:solidFill>
              <a:latin typeface="Franklin Gothic Medium Cond" panose="020B0606030402020204" pitchFamily="34" charset="0"/>
            </a:rPr>
            <a:t>CMBS</a:t>
          </a:r>
        </a:p>
        <a:p xmlns:a="http://schemas.openxmlformats.org/drawingml/2006/main">
          <a:pPr algn="r"/>
          <a:r>
            <a:rPr lang="en-US" sz="1200" dirty="0">
              <a:solidFill>
                <a:srgbClr val="F28F0C"/>
              </a:solidFill>
              <a:latin typeface="Franklin Gothic Medium Cond" panose="020B0606030402020204" pitchFamily="34" charset="0"/>
            </a:rPr>
            <a:t>$879</a:t>
          </a:r>
        </a:p>
      </cdr:txBody>
    </cdr:sp>
  </cdr:relSizeAnchor>
  <cdr:relSizeAnchor xmlns:cdr="http://schemas.openxmlformats.org/drawingml/2006/chartDrawing">
    <cdr:from>
      <cdr:x>0.88815</cdr:x>
      <cdr:y>0.83705</cdr:y>
    </cdr:from>
    <cdr:to>
      <cdr:x>0.96601</cdr:x>
      <cdr:y>0.89509</cdr:y>
    </cdr:to>
    <cdr:sp macro="" textlink="">
      <cdr:nvSpPr>
        <cdr:cNvPr id="6" name="TextBox 5"/>
        <cdr:cNvSpPr txBox="1"/>
      </cdr:nvSpPr>
      <cdr:spPr>
        <a:xfrm xmlns:a="http://schemas.openxmlformats.org/drawingml/2006/main">
          <a:off x="7714409" y="3571875"/>
          <a:ext cx="676274" cy="247650"/>
        </a:xfrm>
        <a:prstGeom xmlns:a="http://schemas.openxmlformats.org/drawingml/2006/main" prst="rect">
          <a:avLst/>
        </a:prstGeom>
      </cdr:spPr>
      <cdr:txBody>
        <a:bodyPr xmlns:a="http://schemas.openxmlformats.org/drawingml/2006/main" vertOverflow="clip" wrap="none" lIns="0" tIns="0" rIns="0" bIns="0" rtlCol="0" anchor="ctr"/>
        <a:lstStyle xmlns:a="http://schemas.openxmlformats.org/drawingml/2006/main"/>
        <a:p xmlns:a="http://schemas.openxmlformats.org/drawingml/2006/main">
          <a:pPr algn="r"/>
          <a:r>
            <a:rPr lang="en-US" sz="1200" dirty="0">
              <a:solidFill>
                <a:schemeClr val="bg1">
                  <a:lumMod val="50000"/>
                </a:schemeClr>
              </a:solidFill>
              <a:latin typeface="Franklin Gothic Medium Cond" panose="020B0606030402020204" pitchFamily="34" charset="0"/>
            </a:rPr>
            <a:t>CLO   $544</a:t>
          </a:r>
        </a:p>
      </cdr:txBody>
    </cdr:sp>
  </cdr:relSizeAnchor>
  <cdr:relSizeAnchor xmlns:cdr="http://schemas.openxmlformats.org/drawingml/2006/chartDrawing">
    <cdr:from>
      <cdr:x>0.94412</cdr:x>
      <cdr:y>0.42252</cdr:y>
    </cdr:from>
    <cdr:to>
      <cdr:x>0.99712</cdr:x>
      <cdr:y>0.82961</cdr:y>
    </cdr:to>
    <cdr:sp macro="" textlink="">
      <cdr:nvSpPr>
        <cdr:cNvPr id="8" name="Freeform 7"/>
        <cdr:cNvSpPr/>
      </cdr:nvSpPr>
      <cdr:spPr>
        <a:xfrm xmlns:a="http://schemas.openxmlformats.org/drawingml/2006/main">
          <a:off x="8336302" y="2233612"/>
          <a:ext cx="467973" cy="2152017"/>
        </a:xfrm>
        <a:custGeom xmlns:a="http://schemas.openxmlformats.org/drawingml/2006/main">
          <a:avLst/>
          <a:gdLst>
            <a:gd name="connsiteX0" fmla="*/ 447675 w 447675"/>
            <a:gd name="connsiteY0" fmla="*/ 0 h 542925"/>
            <a:gd name="connsiteX1" fmla="*/ 447675 w 447675"/>
            <a:gd name="connsiteY1" fmla="*/ 542925 h 542925"/>
            <a:gd name="connsiteX2" fmla="*/ 0 w 447675"/>
            <a:gd name="connsiteY2" fmla="*/ 542925 h 542925"/>
          </a:gdLst>
          <a:ahLst/>
          <a:cxnLst>
            <a:cxn ang="0">
              <a:pos x="connsiteX0" y="connsiteY0"/>
            </a:cxn>
            <a:cxn ang="0">
              <a:pos x="connsiteX1" y="connsiteY1"/>
            </a:cxn>
            <a:cxn ang="0">
              <a:pos x="connsiteX2" y="connsiteY2"/>
            </a:cxn>
          </a:cxnLst>
          <a:rect l="l" t="t" r="r" b="b"/>
          <a:pathLst>
            <a:path w="447675" h="542925">
              <a:moveTo>
                <a:pt x="447675" y="0"/>
              </a:moveTo>
              <a:lnTo>
                <a:pt x="447675" y="542925"/>
              </a:lnTo>
              <a:lnTo>
                <a:pt x="0" y="542925"/>
              </a:lnTo>
            </a:path>
          </a:pathLst>
        </a:custGeom>
        <a:noFill xmlns:a="http://schemas.openxmlformats.org/drawingml/2006/main"/>
        <a:ln xmlns:a="http://schemas.openxmlformats.org/drawingml/2006/main" w="6350">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0.93274</cdr:x>
      <cdr:y>0.59459</cdr:y>
    </cdr:from>
    <cdr:to>
      <cdr:x>0.96573</cdr:x>
      <cdr:y>0.80797</cdr:y>
    </cdr:to>
    <cdr:sp macro="" textlink="">
      <cdr:nvSpPr>
        <cdr:cNvPr id="9" name="Freeform 8"/>
        <cdr:cNvSpPr/>
      </cdr:nvSpPr>
      <cdr:spPr>
        <a:xfrm xmlns:a="http://schemas.openxmlformats.org/drawingml/2006/main">
          <a:off x="8235791" y="3143250"/>
          <a:ext cx="291291" cy="1127982"/>
        </a:xfrm>
        <a:custGeom xmlns:a="http://schemas.openxmlformats.org/drawingml/2006/main">
          <a:avLst/>
          <a:gdLst>
            <a:gd name="connsiteX0" fmla="*/ 447675 w 447675"/>
            <a:gd name="connsiteY0" fmla="*/ 0 h 542925"/>
            <a:gd name="connsiteX1" fmla="*/ 447675 w 447675"/>
            <a:gd name="connsiteY1" fmla="*/ 542925 h 542925"/>
            <a:gd name="connsiteX2" fmla="*/ 0 w 447675"/>
            <a:gd name="connsiteY2" fmla="*/ 542925 h 542925"/>
          </a:gdLst>
          <a:ahLst/>
          <a:cxnLst>
            <a:cxn ang="0">
              <a:pos x="connsiteX0" y="connsiteY0"/>
            </a:cxn>
            <a:cxn ang="0">
              <a:pos x="connsiteX1" y="connsiteY1"/>
            </a:cxn>
            <a:cxn ang="0">
              <a:pos x="connsiteX2" y="connsiteY2"/>
            </a:cxn>
          </a:cxnLst>
          <a:rect l="l" t="t" r="r" b="b"/>
          <a:pathLst>
            <a:path w="447675" h="542925">
              <a:moveTo>
                <a:pt x="447675" y="0"/>
              </a:moveTo>
              <a:lnTo>
                <a:pt x="447675" y="542925"/>
              </a:lnTo>
              <a:lnTo>
                <a:pt x="0" y="542925"/>
              </a:lnTo>
            </a:path>
          </a:pathLst>
        </a:custGeom>
        <a:noFill xmlns:a="http://schemas.openxmlformats.org/drawingml/2006/main"/>
        <a:ln xmlns:a="http://schemas.openxmlformats.org/drawingml/2006/main" w="6350">
          <a:solidFill>
            <a:schemeClr val="tx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0.16928</cdr:x>
      <cdr:y>0.15525</cdr:y>
    </cdr:from>
    <cdr:to>
      <cdr:x>0.2482</cdr:x>
      <cdr:y>0.1848</cdr:y>
    </cdr:to>
    <cdr:sp macro="" textlink="">
      <cdr:nvSpPr>
        <cdr:cNvPr id="2" name="TextBox 1"/>
        <cdr:cNvSpPr txBox="1"/>
      </cdr:nvSpPr>
      <cdr:spPr>
        <a:xfrm xmlns:a="http://schemas.openxmlformats.org/drawingml/2006/main">
          <a:off x="490338" y="800630"/>
          <a:ext cx="22860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0.09066</cdr:x>
      <cdr:y>0.12619</cdr:y>
    </cdr:from>
    <cdr:to>
      <cdr:x>0.31</cdr:x>
      <cdr:y>0.1768</cdr:y>
    </cdr:to>
    <cdr:sp macro="" textlink="">
      <cdr:nvSpPr>
        <cdr:cNvPr id="3" name="TextBox 36"/>
        <cdr:cNvSpPr txBox="1"/>
      </cdr:nvSpPr>
      <cdr:spPr>
        <a:xfrm xmlns:a="http://schemas.openxmlformats.org/drawingml/2006/main">
          <a:off x="241598" y="614018"/>
          <a:ext cx="584491"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83263" rtl="0" eaLnBrk="1" latinLnBrk="0" hangingPunct="1">
            <a:defRPr sz="1900" kern="1200">
              <a:solidFill>
                <a:schemeClr val="tx1"/>
              </a:solidFill>
              <a:latin typeface="+mn-lt"/>
              <a:ea typeface="+mn-ea"/>
              <a:cs typeface="+mn-cs"/>
            </a:defRPr>
          </a:lvl1pPr>
          <a:lvl2pPr marL="483263" algn="l" defTabSz="483263" rtl="0" eaLnBrk="1" latinLnBrk="0" hangingPunct="1">
            <a:defRPr sz="1900" kern="1200">
              <a:solidFill>
                <a:schemeClr val="tx1"/>
              </a:solidFill>
              <a:latin typeface="+mn-lt"/>
              <a:ea typeface="+mn-ea"/>
              <a:cs typeface="+mn-cs"/>
            </a:defRPr>
          </a:lvl2pPr>
          <a:lvl3pPr marL="966526" algn="l" defTabSz="483263" rtl="0" eaLnBrk="1" latinLnBrk="0" hangingPunct="1">
            <a:defRPr sz="1900" kern="1200">
              <a:solidFill>
                <a:schemeClr val="tx1"/>
              </a:solidFill>
              <a:latin typeface="+mn-lt"/>
              <a:ea typeface="+mn-ea"/>
              <a:cs typeface="+mn-cs"/>
            </a:defRPr>
          </a:lvl3pPr>
          <a:lvl4pPr marL="1449788" algn="l" defTabSz="483263" rtl="0" eaLnBrk="1" latinLnBrk="0" hangingPunct="1">
            <a:defRPr sz="1900" kern="1200">
              <a:solidFill>
                <a:schemeClr val="tx1"/>
              </a:solidFill>
              <a:latin typeface="+mn-lt"/>
              <a:ea typeface="+mn-ea"/>
              <a:cs typeface="+mn-cs"/>
            </a:defRPr>
          </a:lvl4pPr>
          <a:lvl5pPr marL="1933052" algn="l" defTabSz="483263" rtl="0" eaLnBrk="1" latinLnBrk="0" hangingPunct="1">
            <a:defRPr sz="1900" kern="1200">
              <a:solidFill>
                <a:schemeClr val="tx1"/>
              </a:solidFill>
              <a:latin typeface="+mn-lt"/>
              <a:ea typeface="+mn-ea"/>
              <a:cs typeface="+mn-cs"/>
            </a:defRPr>
          </a:lvl5pPr>
          <a:lvl6pPr marL="2416316" algn="l" defTabSz="483263" rtl="0" eaLnBrk="1" latinLnBrk="0" hangingPunct="1">
            <a:defRPr sz="1900" kern="1200">
              <a:solidFill>
                <a:schemeClr val="tx1"/>
              </a:solidFill>
              <a:latin typeface="+mn-lt"/>
              <a:ea typeface="+mn-ea"/>
              <a:cs typeface="+mn-cs"/>
            </a:defRPr>
          </a:lvl6pPr>
          <a:lvl7pPr marL="2899579" algn="l" defTabSz="483263" rtl="0" eaLnBrk="1" latinLnBrk="0" hangingPunct="1">
            <a:defRPr sz="1900" kern="1200">
              <a:solidFill>
                <a:schemeClr val="tx1"/>
              </a:solidFill>
              <a:latin typeface="+mn-lt"/>
              <a:ea typeface="+mn-ea"/>
              <a:cs typeface="+mn-cs"/>
            </a:defRPr>
          </a:lvl7pPr>
          <a:lvl8pPr marL="3382842" algn="l" defTabSz="483263" rtl="0" eaLnBrk="1" latinLnBrk="0" hangingPunct="1">
            <a:defRPr sz="1900" kern="1200">
              <a:solidFill>
                <a:schemeClr val="tx1"/>
              </a:solidFill>
              <a:latin typeface="+mn-lt"/>
              <a:ea typeface="+mn-ea"/>
              <a:cs typeface="+mn-cs"/>
            </a:defRPr>
          </a:lvl8pPr>
          <a:lvl9pPr marL="3866104" algn="l" defTabSz="483263" rtl="0" eaLnBrk="1" latinLnBrk="0" hangingPunct="1">
            <a:defRPr sz="1900" kern="1200">
              <a:solidFill>
                <a:schemeClr val="tx1"/>
              </a:solidFill>
              <a:latin typeface="+mn-lt"/>
              <a:ea typeface="+mn-ea"/>
              <a:cs typeface="+mn-cs"/>
            </a:defRPr>
          </a:lvl9pPr>
        </a:lstStyle>
        <a:p xmlns:a="http://schemas.openxmlformats.org/drawingml/2006/main">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Franklin Gothic Medium"/>
              <a:ea typeface="+mn-ea"/>
              <a:cs typeface="+mn-cs"/>
            </a:rPr>
            <a:t>146.5</a:t>
          </a:r>
        </a:p>
      </cdr:txBody>
    </cdr:sp>
  </cdr:relSizeAnchor>
</c:userShapes>
</file>

<file path=ppt/drawings/drawing4.xml><?xml version="1.0" encoding="utf-8"?>
<c:userShapes xmlns:c="http://schemas.openxmlformats.org/drawingml/2006/chart">
  <cdr:relSizeAnchor xmlns:cdr="http://schemas.openxmlformats.org/drawingml/2006/chartDrawing">
    <cdr:from>
      <cdr:x>0.16928</cdr:x>
      <cdr:y>0.15525</cdr:y>
    </cdr:from>
    <cdr:to>
      <cdr:x>0.2482</cdr:x>
      <cdr:y>0.1848</cdr:y>
    </cdr:to>
    <cdr:sp macro="" textlink="">
      <cdr:nvSpPr>
        <cdr:cNvPr id="2" name="TextBox 1"/>
        <cdr:cNvSpPr txBox="1"/>
      </cdr:nvSpPr>
      <cdr:spPr>
        <a:xfrm xmlns:a="http://schemas.openxmlformats.org/drawingml/2006/main">
          <a:off x="490338" y="800630"/>
          <a:ext cx="22860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0.09918</cdr:x>
      <cdr:y>0.12824</cdr:y>
    </cdr:from>
    <cdr:to>
      <cdr:x>0.31851</cdr:x>
      <cdr:y>0.17884</cdr:y>
    </cdr:to>
    <cdr:sp macro="" textlink="">
      <cdr:nvSpPr>
        <cdr:cNvPr id="3" name="TextBox 38"/>
        <cdr:cNvSpPr txBox="1"/>
      </cdr:nvSpPr>
      <cdr:spPr>
        <a:xfrm xmlns:a="http://schemas.openxmlformats.org/drawingml/2006/main">
          <a:off x="264293" y="623957"/>
          <a:ext cx="584491"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83263" rtl="0" eaLnBrk="1" latinLnBrk="0" hangingPunct="1">
            <a:defRPr sz="1900" kern="1200">
              <a:solidFill>
                <a:schemeClr val="tx1"/>
              </a:solidFill>
              <a:latin typeface="+mn-lt"/>
              <a:ea typeface="+mn-ea"/>
              <a:cs typeface="+mn-cs"/>
            </a:defRPr>
          </a:lvl1pPr>
          <a:lvl2pPr marL="483263" algn="l" defTabSz="483263" rtl="0" eaLnBrk="1" latinLnBrk="0" hangingPunct="1">
            <a:defRPr sz="1900" kern="1200">
              <a:solidFill>
                <a:schemeClr val="tx1"/>
              </a:solidFill>
              <a:latin typeface="+mn-lt"/>
              <a:ea typeface="+mn-ea"/>
              <a:cs typeface="+mn-cs"/>
            </a:defRPr>
          </a:lvl2pPr>
          <a:lvl3pPr marL="966526" algn="l" defTabSz="483263" rtl="0" eaLnBrk="1" latinLnBrk="0" hangingPunct="1">
            <a:defRPr sz="1900" kern="1200">
              <a:solidFill>
                <a:schemeClr val="tx1"/>
              </a:solidFill>
              <a:latin typeface="+mn-lt"/>
              <a:ea typeface="+mn-ea"/>
              <a:cs typeface="+mn-cs"/>
            </a:defRPr>
          </a:lvl3pPr>
          <a:lvl4pPr marL="1449788" algn="l" defTabSz="483263" rtl="0" eaLnBrk="1" latinLnBrk="0" hangingPunct="1">
            <a:defRPr sz="1900" kern="1200">
              <a:solidFill>
                <a:schemeClr val="tx1"/>
              </a:solidFill>
              <a:latin typeface="+mn-lt"/>
              <a:ea typeface="+mn-ea"/>
              <a:cs typeface="+mn-cs"/>
            </a:defRPr>
          </a:lvl4pPr>
          <a:lvl5pPr marL="1933052" algn="l" defTabSz="483263" rtl="0" eaLnBrk="1" latinLnBrk="0" hangingPunct="1">
            <a:defRPr sz="1900" kern="1200">
              <a:solidFill>
                <a:schemeClr val="tx1"/>
              </a:solidFill>
              <a:latin typeface="+mn-lt"/>
              <a:ea typeface="+mn-ea"/>
              <a:cs typeface="+mn-cs"/>
            </a:defRPr>
          </a:lvl5pPr>
          <a:lvl6pPr marL="2416316" algn="l" defTabSz="483263" rtl="0" eaLnBrk="1" latinLnBrk="0" hangingPunct="1">
            <a:defRPr sz="1900" kern="1200">
              <a:solidFill>
                <a:schemeClr val="tx1"/>
              </a:solidFill>
              <a:latin typeface="+mn-lt"/>
              <a:ea typeface="+mn-ea"/>
              <a:cs typeface="+mn-cs"/>
            </a:defRPr>
          </a:lvl6pPr>
          <a:lvl7pPr marL="2899579" algn="l" defTabSz="483263" rtl="0" eaLnBrk="1" latinLnBrk="0" hangingPunct="1">
            <a:defRPr sz="1900" kern="1200">
              <a:solidFill>
                <a:schemeClr val="tx1"/>
              </a:solidFill>
              <a:latin typeface="+mn-lt"/>
              <a:ea typeface="+mn-ea"/>
              <a:cs typeface="+mn-cs"/>
            </a:defRPr>
          </a:lvl7pPr>
          <a:lvl8pPr marL="3382842" algn="l" defTabSz="483263" rtl="0" eaLnBrk="1" latinLnBrk="0" hangingPunct="1">
            <a:defRPr sz="1900" kern="1200">
              <a:solidFill>
                <a:schemeClr val="tx1"/>
              </a:solidFill>
              <a:latin typeface="+mn-lt"/>
              <a:ea typeface="+mn-ea"/>
              <a:cs typeface="+mn-cs"/>
            </a:defRPr>
          </a:lvl8pPr>
          <a:lvl9pPr marL="3866104" algn="l" defTabSz="483263" rtl="0" eaLnBrk="1" latinLnBrk="0" hangingPunct="1">
            <a:defRPr sz="1900" kern="1200">
              <a:solidFill>
                <a:schemeClr val="tx1"/>
              </a:solidFill>
              <a:latin typeface="+mn-lt"/>
              <a:ea typeface="+mn-ea"/>
              <a:cs typeface="+mn-cs"/>
            </a:defRPr>
          </a:lvl9pPr>
        </a:lstStyle>
        <a:p xmlns:a="http://schemas.openxmlformats.org/drawingml/2006/main">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Franklin Gothic Medium"/>
              <a:ea typeface="+mn-ea"/>
              <a:cs typeface="+mn-cs"/>
            </a:rPr>
            <a:t>146.6</a:t>
          </a:r>
        </a:p>
      </cdr:txBody>
    </cdr:sp>
  </cdr:relSizeAnchor>
</c:userShapes>
</file>

<file path=ppt/drawings/drawing5.xml><?xml version="1.0" encoding="utf-8"?>
<c:userShapes xmlns:c="http://schemas.openxmlformats.org/drawingml/2006/chart">
  <cdr:relSizeAnchor xmlns:cdr="http://schemas.openxmlformats.org/drawingml/2006/chartDrawing">
    <cdr:from>
      <cdr:x>0.16928</cdr:x>
      <cdr:y>0.15525</cdr:y>
    </cdr:from>
    <cdr:to>
      <cdr:x>0.2482</cdr:x>
      <cdr:y>0.1848</cdr:y>
    </cdr:to>
    <cdr:sp macro="" textlink="">
      <cdr:nvSpPr>
        <cdr:cNvPr id="2" name="TextBox 1"/>
        <cdr:cNvSpPr txBox="1"/>
      </cdr:nvSpPr>
      <cdr:spPr>
        <a:xfrm xmlns:a="http://schemas.openxmlformats.org/drawingml/2006/main">
          <a:off x="490338" y="800630"/>
          <a:ext cx="22860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0.0832</cdr:x>
      <cdr:y>0.12415</cdr:y>
    </cdr:from>
    <cdr:to>
      <cdr:x>0.30254</cdr:x>
      <cdr:y>0.17476</cdr:y>
    </cdr:to>
    <cdr:sp macro="" textlink="">
      <cdr:nvSpPr>
        <cdr:cNvPr id="3" name="TextBox 37"/>
        <cdr:cNvSpPr txBox="1"/>
      </cdr:nvSpPr>
      <cdr:spPr>
        <a:xfrm xmlns:a="http://schemas.openxmlformats.org/drawingml/2006/main">
          <a:off x="221719" y="604078"/>
          <a:ext cx="584491"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83263" rtl="0" eaLnBrk="1" latinLnBrk="0" hangingPunct="1">
            <a:defRPr sz="1900" kern="1200">
              <a:solidFill>
                <a:schemeClr val="tx1"/>
              </a:solidFill>
              <a:latin typeface="+mn-lt"/>
              <a:ea typeface="+mn-ea"/>
              <a:cs typeface="+mn-cs"/>
            </a:defRPr>
          </a:lvl1pPr>
          <a:lvl2pPr marL="483263" algn="l" defTabSz="483263" rtl="0" eaLnBrk="1" latinLnBrk="0" hangingPunct="1">
            <a:defRPr sz="1900" kern="1200">
              <a:solidFill>
                <a:schemeClr val="tx1"/>
              </a:solidFill>
              <a:latin typeface="+mn-lt"/>
              <a:ea typeface="+mn-ea"/>
              <a:cs typeface="+mn-cs"/>
            </a:defRPr>
          </a:lvl2pPr>
          <a:lvl3pPr marL="966526" algn="l" defTabSz="483263" rtl="0" eaLnBrk="1" latinLnBrk="0" hangingPunct="1">
            <a:defRPr sz="1900" kern="1200">
              <a:solidFill>
                <a:schemeClr val="tx1"/>
              </a:solidFill>
              <a:latin typeface="+mn-lt"/>
              <a:ea typeface="+mn-ea"/>
              <a:cs typeface="+mn-cs"/>
            </a:defRPr>
          </a:lvl3pPr>
          <a:lvl4pPr marL="1449788" algn="l" defTabSz="483263" rtl="0" eaLnBrk="1" latinLnBrk="0" hangingPunct="1">
            <a:defRPr sz="1900" kern="1200">
              <a:solidFill>
                <a:schemeClr val="tx1"/>
              </a:solidFill>
              <a:latin typeface="+mn-lt"/>
              <a:ea typeface="+mn-ea"/>
              <a:cs typeface="+mn-cs"/>
            </a:defRPr>
          </a:lvl4pPr>
          <a:lvl5pPr marL="1933052" algn="l" defTabSz="483263" rtl="0" eaLnBrk="1" latinLnBrk="0" hangingPunct="1">
            <a:defRPr sz="1900" kern="1200">
              <a:solidFill>
                <a:schemeClr val="tx1"/>
              </a:solidFill>
              <a:latin typeface="+mn-lt"/>
              <a:ea typeface="+mn-ea"/>
              <a:cs typeface="+mn-cs"/>
            </a:defRPr>
          </a:lvl5pPr>
          <a:lvl6pPr marL="2416316" algn="l" defTabSz="483263" rtl="0" eaLnBrk="1" latinLnBrk="0" hangingPunct="1">
            <a:defRPr sz="1900" kern="1200">
              <a:solidFill>
                <a:schemeClr val="tx1"/>
              </a:solidFill>
              <a:latin typeface="+mn-lt"/>
              <a:ea typeface="+mn-ea"/>
              <a:cs typeface="+mn-cs"/>
            </a:defRPr>
          </a:lvl6pPr>
          <a:lvl7pPr marL="2899579" algn="l" defTabSz="483263" rtl="0" eaLnBrk="1" latinLnBrk="0" hangingPunct="1">
            <a:defRPr sz="1900" kern="1200">
              <a:solidFill>
                <a:schemeClr val="tx1"/>
              </a:solidFill>
              <a:latin typeface="+mn-lt"/>
              <a:ea typeface="+mn-ea"/>
              <a:cs typeface="+mn-cs"/>
            </a:defRPr>
          </a:lvl7pPr>
          <a:lvl8pPr marL="3382842" algn="l" defTabSz="483263" rtl="0" eaLnBrk="1" latinLnBrk="0" hangingPunct="1">
            <a:defRPr sz="1900" kern="1200">
              <a:solidFill>
                <a:schemeClr val="tx1"/>
              </a:solidFill>
              <a:latin typeface="+mn-lt"/>
              <a:ea typeface="+mn-ea"/>
              <a:cs typeface="+mn-cs"/>
            </a:defRPr>
          </a:lvl8pPr>
          <a:lvl9pPr marL="3866104" algn="l" defTabSz="483263" rtl="0" eaLnBrk="1" latinLnBrk="0" hangingPunct="1">
            <a:defRPr sz="1900" kern="1200">
              <a:solidFill>
                <a:schemeClr val="tx1"/>
              </a:solidFill>
              <a:latin typeface="+mn-lt"/>
              <a:ea typeface="+mn-ea"/>
              <a:cs typeface="+mn-cs"/>
            </a:defRPr>
          </a:lvl9pPr>
        </a:lstStyle>
        <a:p xmlns:a="http://schemas.openxmlformats.org/drawingml/2006/main">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Franklin Gothic Medium"/>
              <a:ea typeface="+mn-ea"/>
              <a:cs typeface="+mn-cs"/>
            </a:rPr>
            <a:t>207.8</a:t>
          </a:r>
        </a:p>
      </cdr:txBody>
    </cdr:sp>
  </cdr:relSizeAnchor>
</c:userShapes>
</file>

<file path=ppt/drawings/drawing6.xml><?xml version="1.0" encoding="utf-8"?>
<c:userShapes xmlns:c="http://schemas.openxmlformats.org/drawingml/2006/chart">
  <cdr:relSizeAnchor xmlns:cdr="http://schemas.openxmlformats.org/drawingml/2006/chartDrawing">
    <cdr:from>
      <cdr:x>0.3397</cdr:x>
      <cdr:y>0.18881</cdr:y>
    </cdr:from>
    <cdr:to>
      <cdr:x>0.49282</cdr:x>
      <cdr:y>0.20872</cdr:y>
    </cdr:to>
    <cdr:sp macro="" textlink="">
      <cdr:nvSpPr>
        <cdr:cNvPr id="2" name="Freeform 1"/>
        <cdr:cNvSpPr/>
      </cdr:nvSpPr>
      <cdr:spPr>
        <a:xfrm xmlns:a="http://schemas.openxmlformats.org/drawingml/2006/main">
          <a:off x="1351693" y="457753"/>
          <a:ext cx="609263" cy="48274"/>
        </a:xfrm>
        <a:custGeom xmlns:a="http://schemas.openxmlformats.org/drawingml/2006/main">
          <a:avLst/>
          <a:gdLst>
            <a:gd name="connsiteX0" fmla="*/ 0 w 350520"/>
            <a:gd name="connsiteY0" fmla="*/ 0 h 137160"/>
            <a:gd name="connsiteX1" fmla="*/ 350520 w 350520"/>
            <a:gd name="connsiteY1" fmla="*/ 0 h 137160"/>
            <a:gd name="connsiteX2" fmla="*/ 350520 w 350520"/>
            <a:gd name="connsiteY2" fmla="*/ 137160 h 137160"/>
          </a:gdLst>
          <a:ahLst/>
          <a:cxnLst>
            <a:cxn ang="0">
              <a:pos x="connsiteX0" y="connsiteY0"/>
            </a:cxn>
            <a:cxn ang="0">
              <a:pos x="connsiteX1" y="connsiteY1"/>
            </a:cxn>
            <a:cxn ang="0">
              <a:pos x="connsiteX2" y="connsiteY2"/>
            </a:cxn>
          </a:cxnLst>
          <a:rect l="l" t="t" r="r" b="b"/>
          <a:pathLst>
            <a:path w="350520" h="137160">
              <a:moveTo>
                <a:pt x="0" y="0"/>
              </a:moveTo>
              <a:lnTo>
                <a:pt x="350520" y="0"/>
              </a:lnTo>
              <a:lnTo>
                <a:pt x="350520" y="137160"/>
              </a:lnTo>
            </a:path>
          </a:pathLst>
        </a:custGeom>
        <a:noFill xmlns:a="http://schemas.openxmlformats.org/drawingml/2006/main"/>
        <a:ln xmlns:a="http://schemas.openxmlformats.org/drawingml/2006/main" w="6350">
          <a:solidFill>
            <a:schemeClr val="bg1">
              <a:lumMod val="6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0.50359</cdr:x>
      <cdr:y>0.18881</cdr:y>
    </cdr:from>
    <cdr:to>
      <cdr:x>0.65671</cdr:x>
      <cdr:y>0.20872</cdr:y>
    </cdr:to>
    <cdr:sp macro="" textlink="">
      <cdr:nvSpPr>
        <cdr:cNvPr id="3" name="Freeform 2"/>
        <cdr:cNvSpPr/>
      </cdr:nvSpPr>
      <cdr:spPr>
        <a:xfrm xmlns:a="http://schemas.openxmlformats.org/drawingml/2006/main" flipH="1">
          <a:off x="2003823" y="457753"/>
          <a:ext cx="609263" cy="48274"/>
        </a:xfrm>
        <a:custGeom xmlns:a="http://schemas.openxmlformats.org/drawingml/2006/main">
          <a:avLst/>
          <a:gdLst>
            <a:gd name="connsiteX0" fmla="*/ 0 w 350520"/>
            <a:gd name="connsiteY0" fmla="*/ 0 h 137160"/>
            <a:gd name="connsiteX1" fmla="*/ 350520 w 350520"/>
            <a:gd name="connsiteY1" fmla="*/ 0 h 137160"/>
            <a:gd name="connsiteX2" fmla="*/ 350520 w 350520"/>
            <a:gd name="connsiteY2" fmla="*/ 137160 h 137160"/>
          </a:gdLst>
          <a:ahLst/>
          <a:cxnLst>
            <a:cxn ang="0">
              <a:pos x="connsiteX0" y="connsiteY0"/>
            </a:cxn>
            <a:cxn ang="0">
              <a:pos x="connsiteX1" y="connsiteY1"/>
            </a:cxn>
            <a:cxn ang="0">
              <a:pos x="connsiteX2" y="connsiteY2"/>
            </a:cxn>
          </a:cxnLst>
          <a:rect l="l" t="t" r="r" b="b"/>
          <a:pathLst>
            <a:path w="350520" h="137160">
              <a:moveTo>
                <a:pt x="0" y="0"/>
              </a:moveTo>
              <a:lnTo>
                <a:pt x="350520" y="0"/>
              </a:lnTo>
              <a:lnTo>
                <a:pt x="350520" y="137160"/>
              </a:lnTo>
            </a:path>
          </a:pathLst>
        </a:custGeom>
        <a:noFill xmlns:a="http://schemas.openxmlformats.org/drawingml/2006/main"/>
        <a:ln xmlns:a="http://schemas.openxmlformats.org/drawingml/2006/main" w="6350">
          <a:solidFill>
            <a:schemeClr val="bg1">
              <a:lumMod val="6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 y="6"/>
            <a:ext cx="3038475" cy="464505"/>
          </a:xfrm>
          <a:prstGeom prst="rect">
            <a:avLst/>
          </a:prstGeom>
        </p:spPr>
        <p:txBody>
          <a:bodyPr vert="horz" lIns="90257" tIns="45133" rIns="90257" bIns="45133" rtlCol="0"/>
          <a:lstStyle>
            <a:lvl1pPr algn="l">
              <a:defRPr sz="1200"/>
            </a:lvl1pPr>
          </a:lstStyle>
          <a:p>
            <a:endParaRPr lang="en-US" dirty="0">
              <a:latin typeface="Franklin Gothic Book"/>
            </a:endParaRPr>
          </a:p>
        </p:txBody>
      </p:sp>
      <p:sp>
        <p:nvSpPr>
          <p:cNvPr id="3" name="Date Placeholder 2"/>
          <p:cNvSpPr>
            <a:spLocks noGrp="1"/>
          </p:cNvSpPr>
          <p:nvPr>
            <p:ph type="dt" sz="quarter" idx="1"/>
          </p:nvPr>
        </p:nvSpPr>
        <p:spPr>
          <a:xfrm>
            <a:off x="3970344" y="6"/>
            <a:ext cx="3038475" cy="464505"/>
          </a:xfrm>
          <a:prstGeom prst="rect">
            <a:avLst/>
          </a:prstGeom>
        </p:spPr>
        <p:txBody>
          <a:bodyPr vert="horz" lIns="90257" tIns="45133" rIns="90257" bIns="45133" rtlCol="0"/>
          <a:lstStyle>
            <a:lvl1pPr algn="r">
              <a:defRPr sz="1200"/>
            </a:lvl1pPr>
          </a:lstStyle>
          <a:p>
            <a:fld id="{F9C7243D-78AA-4044-94B3-76C2FB8F1D0E}" type="datetimeFigureOut">
              <a:rPr lang="en-US" smtClean="0">
                <a:latin typeface="Franklin Gothic Book"/>
              </a:rPr>
              <a:t>4/17/2019</a:t>
            </a:fld>
            <a:endParaRPr lang="en-US" dirty="0">
              <a:latin typeface="Franklin Gothic Book"/>
            </a:endParaRPr>
          </a:p>
        </p:txBody>
      </p:sp>
      <p:sp>
        <p:nvSpPr>
          <p:cNvPr id="4" name="Footer Placeholder 3"/>
          <p:cNvSpPr>
            <a:spLocks noGrp="1"/>
          </p:cNvSpPr>
          <p:nvPr>
            <p:ph type="ftr" sz="quarter" idx="2"/>
          </p:nvPr>
        </p:nvSpPr>
        <p:spPr>
          <a:xfrm>
            <a:off x="10" y="8830329"/>
            <a:ext cx="3038475" cy="464505"/>
          </a:xfrm>
          <a:prstGeom prst="rect">
            <a:avLst/>
          </a:prstGeom>
        </p:spPr>
        <p:txBody>
          <a:bodyPr vert="horz" lIns="90257" tIns="45133" rIns="90257" bIns="45133" rtlCol="0" anchor="b"/>
          <a:lstStyle>
            <a:lvl1pPr algn="l">
              <a:defRPr sz="1200"/>
            </a:lvl1pPr>
          </a:lstStyle>
          <a:p>
            <a:endParaRPr lang="en-US" dirty="0">
              <a:latin typeface="Franklin Gothic Book"/>
            </a:endParaRPr>
          </a:p>
        </p:txBody>
      </p:sp>
      <p:sp>
        <p:nvSpPr>
          <p:cNvPr id="5" name="Slide Number Placeholder 4"/>
          <p:cNvSpPr>
            <a:spLocks noGrp="1"/>
          </p:cNvSpPr>
          <p:nvPr>
            <p:ph type="sldNum" sz="quarter" idx="3"/>
          </p:nvPr>
        </p:nvSpPr>
        <p:spPr>
          <a:xfrm>
            <a:off x="3970344" y="8830329"/>
            <a:ext cx="3038475" cy="464505"/>
          </a:xfrm>
          <a:prstGeom prst="rect">
            <a:avLst/>
          </a:prstGeom>
        </p:spPr>
        <p:txBody>
          <a:bodyPr vert="horz" lIns="90257" tIns="45133" rIns="90257" bIns="45133" rtlCol="0" anchor="b"/>
          <a:lstStyle>
            <a:lvl1pPr algn="r">
              <a:defRPr sz="1200"/>
            </a:lvl1pPr>
          </a:lstStyle>
          <a:p>
            <a:fld id="{59C7E4E1-1163-E64B-9789-FE7517982963}" type="slidenum">
              <a:rPr lang="en-US" smtClean="0">
                <a:latin typeface="Franklin Gothic Book"/>
              </a:rPr>
              <a:t>‹#›</a:t>
            </a:fld>
            <a:endParaRPr lang="en-US" dirty="0">
              <a:latin typeface="Franklin Gothic Book"/>
            </a:endParaRPr>
          </a:p>
        </p:txBody>
      </p:sp>
    </p:spTree>
    <p:extLst>
      <p:ext uri="{BB962C8B-B14F-4D97-AF65-F5344CB8AC3E}">
        <p14:creationId xmlns:p14="http://schemas.microsoft.com/office/powerpoint/2010/main" val="23223844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0"/>
            <a:ext cx="3037840" cy="464820"/>
          </a:xfrm>
          <a:prstGeom prst="rect">
            <a:avLst/>
          </a:prstGeom>
        </p:spPr>
        <p:txBody>
          <a:bodyPr vert="horz" lIns="92403" tIns="46198" rIns="92403" bIns="46198" rtlCol="0"/>
          <a:lstStyle>
            <a:lvl1pPr algn="l">
              <a:defRPr sz="1200">
                <a:latin typeface="Franklin Gothic Book"/>
              </a:defRPr>
            </a:lvl1pPr>
          </a:lstStyle>
          <a:p>
            <a:endParaRPr lang="en-US" dirty="0"/>
          </a:p>
        </p:txBody>
      </p:sp>
      <p:sp>
        <p:nvSpPr>
          <p:cNvPr id="3" name="Date Placeholder 2"/>
          <p:cNvSpPr>
            <a:spLocks noGrp="1"/>
          </p:cNvSpPr>
          <p:nvPr>
            <p:ph type="dt" idx="1"/>
          </p:nvPr>
        </p:nvSpPr>
        <p:spPr>
          <a:xfrm>
            <a:off x="3970945" y="0"/>
            <a:ext cx="3037840" cy="464820"/>
          </a:xfrm>
          <a:prstGeom prst="rect">
            <a:avLst/>
          </a:prstGeom>
        </p:spPr>
        <p:txBody>
          <a:bodyPr vert="horz" lIns="92403" tIns="46198" rIns="92403" bIns="46198" rtlCol="0"/>
          <a:lstStyle>
            <a:lvl1pPr algn="r">
              <a:defRPr sz="1200">
                <a:latin typeface="Franklin Gothic Book"/>
              </a:defRPr>
            </a:lvl1pPr>
          </a:lstStyle>
          <a:p>
            <a:fld id="{C756264E-BC10-2A4C-9628-1ACB95CE1B5E}" type="datetimeFigureOut">
              <a:rPr lang="en-US" smtClean="0"/>
              <a:pPr/>
              <a:t>4/17/2019</a:t>
            </a:fld>
            <a:endParaRPr lang="en-US" dirty="0"/>
          </a:p>
        </p:txBody>
      </p:sp>
      <p:sp>
        <p:nvSpPr>
          <p:cNvPr id="4" name="Slide Image Placeholder 3"/>
          <p:cNvSpPr>
            <a:spLocks noGrp="1" noRot="1" noChangeAspect="1"/>
          </p:cNvSpPr>
          <p:nvPr>
            <p:ph type="sldImg" idx="2"/>
          </p:nvPr>
        </p:nvSpPr>
        <p:spPr>
          <a:xfrm>
            <a:off x="1220788" y="698500"/>
            <a:ext cx="4572000" cy="3484563"/>
          </a:xfrm>
          <a:prstGeom prst="rect">
            <a:avLst/>
          </a:prstGeom>
          <a:noFill/>
          <a:ln w="12700">
            <a:solidFill>
              <a:prstClr val="black"/>
            </a:solidFill>
          </a:ln>
        </p:spPr>
        <p:txBody>
          <a:bodyPr vert="horz" lIns="92403" tIns="46198" rIns="92403" bIns="46198" rtlCol="0" anchor="ctr"/>
          <a:lstStyle/>
          <a:p>
            <a:endParaRPr lang="en-US" dirty="0"/>
          </a:p>
        </p:txBody>
      </p:sp>
      <p:sp>
        <p:nvSpPr>
          <p:cNvPr id="5" name="Notes Placeholder 4"/>
          <p:cNvSpPr>
            <a:spLocks noGrp="1"/>
          </p:cNvSpPr>
          <p:nvPr>
            <p:ph type="body" sz="quarter" idx="3"/>
          </p:nvPr>
        </p:nvSpPr>
        <p:spPr>
          <a:xfrm>
            <a:off x="701041" y="4415792"/>
            <a:ext cx="5608320" cy="4183380"/>
          </a:xfrm>
          <a:prstGeom prst="rect">
            <a:avLst/>
          </a:prstGeom>
        </p:spPr>
        <p:txBody>
          <a:bodyPr vert="horz" lIns="92403" tIns="46198" rIns="92403" bIns="4619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8" y="8829967"/>
            <a:ext cx="3037840" cy="464820"/>
          </a:xfrm>
          <a:prstGeom prst="rect">
            <a:avLst/>
          </a:prstGeom>
        </p:spPr>
        <p:txBody>
          <a:bodyPr vert="horz" lIns="92403" tIns="46198" rIns="92403" bIns="46198" rtlCol="0" anchor="b"/>
          <a:lstStyle>
            <a:lvl1pPr algn="l">
              <a:defRPr sz="1200">
                <a:latin typeface="Franklin Gothic Book"/>
              </a:defRPr>
            </a:lvl1pPr>
          </a:lstStyle>
          <a:p>
            <a:endParaRPr lang="en-US" dirty="0"/>
          </a:p>
        </p:txBody>
      </p:sp>
      <p:sp>
        <p:nvSpPr>
          <p:cNvPr id="7" name="Slide Number Placeholder 6"/>
          <p:cNvSpPr>
            <a:spLocks noGrp="1"/>
          </p:cNvSpPr>
          <p:nvPr>
            <p:ph type="sldNum" sz="quarter" idx="5"/>
          </p:nvPr>
        </p:nvSpPr>
        <p:spPr>
          <a:xfrm>
            <a:off x="3970945" y="8829967"/>
            <a:ext cx="3037840" cy="464820"/>
          </a:xfrm>
          <a:prstGeom prst="rect">
            <a:avLst/>
          </a:prstGeom>
        </p:spPr>
        <p:txBody>
          <a:bodyPr vert="horz" lIns="92403" tIns="46198" rIns="92403" bIns="46198" rtlCol="0" anchor="b"/>
          <a:lstStyle>
            <a:lvl1pPr algn="r">
              <a:defRPr sz="1200">
                <a:latin typeface="Franklin Gothic Book"/>
              </a:defRPr>
            </a:lvl1pPr>
          </a:lstStyle>
          <a:p>
            <a:fld id="{842E24F2-5809-2041-B46B-F3008BE32958}" type="slidenum">
              <a:rPr lang="en-US" smtClean="0"/>
              <a:pPr/>
              <a:t>‹#›</a:t>
            </a:fld>
            <a:endParaRPr lang="en-US" dirty="0"/>
          </a:p>
        </p:txBody>
      </p:sp>
    </p:spTree>
    <p:extLst>
      <p:ext uri="{BB962C8B-B14F-4D97-AF65-F5344CB8AC3E}">
        <p14:creationId xmlns:p14="http://schemas.microsoft.com/office/powerpoint/2010/main" val="4134163382"/>
      </p:ext>
    </p:extLst>
  </p:cSld>
  <p:clrMap bg1="lt1" tx1="dk1" bg2="lt2" tx2="dk2" accent1="accent1" accent2="accent2" accent3="accent3" accent4="accent4" accent5="accent5" accent6="accent6" hlink="hlink" folHlink="folHlink"/>
  <p:hf hdr="0" ftr="0" dt="0"/>
  <p:notesStyle>
    <a:lvl1pPr marL="0" algn="l" defTabSz="483263" rtl="0" eaLnBrk="1" latinLnBrk="0" hangingPunct="1">
      <a:defRPr sz="1300" kern="1200">
        <a:solidFill>
          <a:schemeClr val="tx1"/>
        </a:solidFill>
        <a:latin typeface="Franklin Gothic Book"/>
        <a:ea typeface="+mn-ea"/>
        <a:cs typeface="+mn-cs"/>
      </a:defRPr>
    </a:lvl1pPr>
    <a:lvl2pPr marL="483263" algn="l" defTabSz="483263" rtl="0" eaLnBrk="1" latinLnBrk="0" hangingPunct="1">
      <a:defRPr sz="1300" kern="1200">
        <a:solidFill>
          <a:schemeClr val="tx1"/>
        </a:solidFill>
        <a:latin typeface="Franklin Gothic Book"/>
        <a:ea typeface="+mn-ea"/>
        <a:cs typeface="+mn-cs"/>
      </a:defRPr>
    </a:lvl2pPr>
    <a:lvl3pPr marL="966526" algn="l" defTabSz="483263" rtl="0" eaLnBrk="1" latinLnBrk="0" hangingPunct="1">
      <a:defRPr sz="1300" kern="1200">
        <a:solidFill>
          <a:schemeClr val="tx1"/>
        </a:solidFill>
        <a:latin typeface="Franklin Gothic Book"/>
        <a:ea typeface="+mn-ea"/>
        <a:cs typeface="+mn-cs"/>
      </a:defRPr>
    </a:lvl3pPr>
    <a:lvl4pPr marL="1449788" algn="l" defTabSz="483263" rtl="0" eaLnBrk="1" latinLnBrk="0" hangingPunct="1">
      <a:defRPr sz="1300" kern="1200">
        <a:solidFill>
          <a:schemeClr val="tx1"/>
        </a:solidFill>
        <a:latin typeface="Franklin Gothic Book"/>
        <a:ea typeface="+mn-ea"/>
        <a:cs typeface="+mn-cs"/>
      </a:defRPr>
    </a:lvl4pPr>
    <a:lvl5pPr marL="1933052" algn="l" defTabSz="483263" rtl="0" eaLnBrk="1" latinLnBrk="0" hangingPunct="1">
      <a:defRPr sz="1300" kern="1200">
        <a:solidFill>
          <a:schemeClr val="tx1"/>
        </a:solidFill>
        <a:latin typeface="Franklin Gothic Book"/>
        <a:ea typeface="+mn-ea"/>
        <a:cs typeface="+mn-cs"/>
      </a:defRPr>
    </a:lvl5pPr>
    <a:lvl6pPr marL="2416316" algn="l" defTabSz="483263" rtl="0" eaLnBrk="1" latinLnBrk="0" hangingPunct="1">
      <a:defRPr sz="1300" kern="1200">
        <a:solidFill>
          <a:schemeClr val="tx1"/>
        </a:solidFill>
        <a:latin typeface="+mn-lt"/>
        <a:ea typeface="+mn-ea"/>
        <a:cs typeface="+mn-cs"/>
      </a:defRPr>
    </a:lvl6pPr>
    <a:lvl7pPr marL="2899579" algn="l" defTabSz="483263" rtl="0" eaLnBrk="1" latinLnBrk="0" hangingPunct="1">
      <a:defRPr sz="1300" kern="1200">
        <a:solidFill>
          <a:schemeClr val="tx1"/>
        </a:solidFill>
        <a:latin typeface="+mn-lt"/>
        <a:ea typeface="+mn-ea"/>
        <a:cs typeface="+mn-cs"/>
      </a:defRPr>
    </a:lvl7pPr>
    <a:lvl8pPr marL="3382842" algn="l" defTabSz="483263" rtl="0" eaLnBrk="1" latinLnBrk="0" hangingPunct="1">
      <a:defRPr sz="1300" kern="1200">
        <a:solidFill>
          <a:schemeClr val="tx1"/>
        </a:solidFill>
        <a:latin typeface="+mn-lt"/>
        <a:ea typeface="+mn-ea"/>
        <a:cs typeface="+mn-cs"/>
      </a:defRPr>
    </a:lvl8pPr>
    <a:lvl9pPr marL="3866104" algn="l" defTabSz="48326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0</a:t>
            </a:fld>
            <a:endParaRPr lang="en-US" dirty="0"/>
          </a:p>
        </p:txBody>
      </p:sp>
    </p:spTree>
    <p:extLst>
      <p:ext uri="{BB962C8B-B14F-4D97-AF65-F5344CB8AC3E}">
        <p14:creationId xmlns:p14="http://schemas.microsoft.com/office/powerpoint/2010/main" val="3435040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9</a:t>
            </a:fld>
            <a:endParaRPr lang="en-US" dirty="0"/>
          </a:p>
        </p:txBody>
      </p:sp>
    </p:spTree>
    <p:extLst>
      <p:ext uri="{BB962C8B-B14F-4D97-AF65-F5344CB8AC3E}">
        <p14:creationId xmlns:p14="http://schemas.microsoft.com/office/powerpoint/2010/main" val="32380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10</a:t>
            </a:fld>
            <a:endParaRPr lang="en-US" dirty="0"/>
          </a:p>
        </p:txBody>
      </p:sp>
    </p:spTree>
    <p:extLst>
      <p:ext uri="{BB962C8B-B14F-4D97-AF65-F5344CB8AC3E}">
        <p14:creationId xmlns:p14="http://schemas.microsoft.com/office/powerpoint/2010/main" val="4005627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BE4391-2E82-5343-AF36-FF69C48F8EE0}" type="slidenum">
              <a:rPr lang="en-US" smtClean="0"/>
              <a:t>11</a:t>
            </a:fld>
            <a:endParaRPr lang="en-US" dirty="0"/>
          </a:p>
        </p:txBody>
      </p:sp>
    </p:spTree>
    <p:extLst>
      <p:ext uri="{BB962C8B-B14F-4D97-AF65-F5344CB8AC3E}">
        <p14:creationId xmlns:p14="http://schemas.microsoft.com/office/powerpoint/2010/main" val="133863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12</a:t>
            </a:fld>
            <a:endParaRPr lang="en-US" dirty="0"/>
          </a:p>
        </p:txBody>
      </p:sp>
    </p:spTree>
    <p:extLst>
      <p:ext uri="{BB962C8B-B14F-4D97-AF65-F5344CB8AC3E}">
        <p14:creationId xmlns:p14="http://schemas.microsoft.com/office/powerpoint/2010/main" val="453655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13</a:t>
            </a:fld>
            <a:endParaRPr lang="en-US" dirty="0"/>
          </a:p>
        </p:txBody>
      </p:sp>
    </p:spTree>
    <p:extLst>
      <p:ext uri="{BB962C8B-B14F-4D97-AF65-F5344CB8AC3E}">
        <p14:creationId xmlns:p14="http://schemas.microsoft.com/office/powerpoint/2010/main" val="316663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14</a:t>
            </a:fld>
            <a:endParaRPr lang="en-US" dirty="0"/>
          </a:p>
        </p:txBody>
      </p:sp>
    </p:spTree>
    <p:extLst>
      <p:ext uri="{BB962C8B-B14F-4D97-AF65-F5344CB8AC3E}">
        <p14:creationId xmlns:p14="http://schemas.microsoft.com/office/powerpoint/2010/main" val="376694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15</a:t>
            </a:fld>
            <a:endParaRPr lang="en-US" dirty="0"/>
          </a:p>
        </p:txBody>
      </p:sp>
    </p:spTree>
    <p:extLst>
      <p:ext uri="{BB962C8B-B14F-4D97-AF65-F5344CB8AC3E}">
        <p14:creationId xmlns:p14="http://schemas.microsoft.com/office/powerpoint/2010/main" val="209798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16</a:t>
            </a:fld>
            <a:endParaRPr lang="en-US" dirty="0"/>
          </a:p>
        </p:txBody>
      </p:sp>
    </p:spTree>
    <p:extLst>
      <p:ext uri="{BB962C8B-B14F-4D97-AF65-F5344CB8AC3E}">
        <p14:creationId xmlns:p14="http://schemas.microsoft.com/office/powerpoint/2010/main" val="231354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83186">
              <a:defRPr/>
            </a:pPr>
            <a:fld id="{842E24F2-5809-2041-B46B-F3008BE32958}" type="slidenum">
              <a:rPr lang="en-US">
                <a:solidFill>
                  <a:prstClr val="black"/>
                </a:solidFill>
                <a:latin typeface="Calibri"/>
              </a:rPr>
              <a:pPr defTabSz="483186">
                <a:defRPr/>
              </a:pPr>
              <a:t>17</a:t>
            </a:fld>
            <a:endParaRPr lang="en-US" dirty="0">
              <a:solidFill>
                <a:prstClr val="black"/>
              </a:solidFill>
              <a:latin typeface="Calibri"/>
            </a:endParaRPr>
          </a:p>
        </p:txBody>
      </p:sp>
    </p:spTree>
    <p:extLst>
      <p:ext uri="{BB962C8B-B14F-4D97-AF65-F5344CB8AC3E}">
        <p14:creationId xmlns:p14="http://schemas.microsoft.com/office/powerpoint/2010/main" val="596444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83257">
              <a:defRPr/>
            </a:pPr>
            <a:fld id="{842E24F2-5809-2041-B46B-F3008BE32958}" type="slidenum">
              <a:rPr lang="en-US">
                <a:solidFill>
                  <a:prstClr val="black"/>
                </a:solidFill>
                <a:latin typeface="Calibri"/>
              </a:rPr>
              <a:pPr defTabSz="483257">
                <a:defRPr/>
              </a:pPr>
              <a:t>18</a:t>
            </a:fld>
            <a:endParaRPr lang="en-US" dirty="0">
              <a:solidFill>
                <a:prstClr val="black"/>
              </a:solidFill>
              <a:latin typeface="Calibri"/>
            </a:endParaRPr>
          </a:p>
        </p:txBody>
      </p:sp>
    </p:spTree>
    <p:extLst>
      <p:ext uri="{BB962C8B-B14F-4D97-AF65-F5344CB8AC3E}">
        <p14:creationId xmlns:p14="http://schemas.microsoft.com/office/powerpoint/2010/main" val="9733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Change</a:t>
            </a:r>
            <a:r>
              <a:rPr lang="en-US" baseline="0" dirty="0"/>
              <a:t>d Graph to show split between NYL Investors and NYLIM by strategy</a:t>
            </a:r>
          </a:p>
          <a:p>
            <a:pPr marL="0" indent="0">
              <a:buNone/>
            </a:pPr>
            <a:endParaRPr lang="en-US" baseline="0" dirty="0"/>
          </a:p>
          <a:p>
            <a:pPr marL="0" indent="0">
              <a:buNone/>
            </a:pPr>
            <a:r>
              <a:rPr lang="en-US" baseline="0" dirty="0"/>
              <a:t>Changed footnotes</a:t>
            </a:r>
            <a:endParaRPr lang="en-US" dirty="0"/>
          </a:p>
          <a:p>
            <a:pPr marL="228600" indent="-228600">
              <a:buAutoNum type="arabicPeriod"/>
            </a:pPr>
            <a:endParaRPr lang="en-US" dirty="0"/>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5B6D259A-4700-4518-BFFF-B94957B7677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1597688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19</a:t>
            </a:fld>
            <a:endParaRPr lang="en-US" dirty="0"/>
          </a:p>
        </p:txBody>
      </p:sp>
    </p:spTree>
    <p:extLst>
      <p:ext uri="{BB962C8B-B14F-4D97-AF65-F5344CB8AC3E}">
        <p14:creationId xmlns:p14="http://schemas.microsoft.com/office/powerpoint/2010/main" val="257295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20</a:t>
            </a:fld>
            <a:endParaRPr lang="en-US" dirty="0"/>
          </a:p>
        </p:txBody>
      </p:sp>
    </p:spTree>
    <p:extLst>
      <p:ext uri="{BB962C8B-B14F-4D97-AF65-F5344CB8AC3E}">
        <p14:creationId xmlns:p14="http://schemas.microsoft.com/office/powerpoint/2010/main" val="4084124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21</a:t>
            </a:fld>
            <a:endParaRPr lang="en-US" dirty="0"/>
          </a:p>
        </p:txBody>
      </p:sp>
    </p:spTree>
    <p:extLst>
      <p:ext uri="{BB962C8B-B14F-4D97-AF65-F5344CB8AC3E}">
        <p14:creationId xmlns:p14="http://schemas.microsoft.com/office/powerpoint/2010/main" val="2088133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22</a:t>
            </a:fld>
            <a:endParaRPr lang="en-US" dirty="0"/>
          </a:p>
        </p:txBody>
      </p:sp>
    </p:spTree>
    <p:extLst>
      <p:ext uri="{BB962C8B-B14F-4D97-AF65-F5344CB8AC3E}">
        <p14:creationId xmlns:p14="http://schemas.microsoft.com/office/powerpoint/2010/main" val="370371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23</a:t>
            </a:fld>
            <a:endParaRPr lang="en-US" dirty="0"/>
          </a:p>
        </p:txBody>
      </p:sp>
    </p:spTree>
    <p:extLst>
      <p:ext uri="{BB962C8B-B14F-4D97-AF65-F5344CB8AC3E}">
        <p14:creationId xmlns:p14="http://schemas.microsoft.com/office/powerpoint/2010/main" val="1222450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24</a:t>
            </a:fld>
            <a:endParaRPr lang="en-US" dirty="0"/>
          </a:p>
        </p:txBody>
      </p:sp>
    </p:spTree>
    <p:extLst>
      <p:ext uri="{BB962C8B-B14F-4D97-AF65-F5344CB8AC3E}">
        <p14:creationId xmlns:p14="http://schemas.microsoft.com/office/powerpoint/2010/main" val="918024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83263" rtl="0" eaLnBrk="1" fontAlgn="auto" latinLnBrk="0" hangingPunct="1">
              <a:lnSpc>
                <a:spcPct val="100000"/>
              </a:lnSpc>
              <a:spcBef>
                <a:spcPts val="0"/>
              </a:spcBef>
              <a:spcAft>
                <a:spcPts val="0"/>
              </a:spcAft>
              <a:buClrTx/>
              <a:buSzTx/>
              <a:buFontTx/>
              <a:buNone/>
              <a:tabLst/>
              <a:defRPr/>
            </a:pPr>
            <a:fld id="{842E24F2-5809-2041-B46B-F3008BE32958}"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48326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83779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26</a:t>
            </a:fld>
            <a:endParaRPr lang="en-US" dirty="0"/>
          </a:p>
        </p:txBody>
      </p:sp>
    </p:spTree>
    <p:extLst>
      <p:ext uri="{BB962C8B-B14F-4D97-AF65-F5344CB8AC3E}">
        <p14:creationId xmlns:p14="http://schemas.microsoft.com/office/powerpoint/2010/main" val="3682100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BE4391-2E82-5343-AF36-FF69C48F8EE0}" type="slidenum">
              <a:rPr lang="en-US" smtClean="0"/>
              <a:t>27</a:t>
            </a:fld>
            <a:endParaRPr lang="en-US" dirty="0"/>
          </a:p>
        </p:txBody>
      </p:sp>
    </p:spTree>
    <p:extLst>
      <p:ext uri="{BB962C8B-B14F-4D97-AF65-F5344CB8AC3E}">
        <p14:creationId xmlns:p14="http://schemas.microsoft.com/office/powerpoint/2010/main" val="3069867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28</a:t>
            </a:fld>
            <a:endParaRPr lang="en-US" dirty="0"/>
          </a:p>
        </p:txBody>
      </p:sp>
    </p:spTree>
    <p:extLst>
      <p:ext uri="{BB962C8B-B14F-4D97-AF65-F5344CB8AC3E}">
        <p14:creationId xmlns:p14="http://schemas.microsoft.com/office/powerpoint/2010/main" val="48387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a:t>
            </a:fld>
            <a:endParaRPr lang="en-US" dirty="0"/>
          </a:p>
        </p:txBody>
      </p:sp>
    </p:spTree>
    <p:extLst>
      <p:ext uri="{BB962C8B-B14F-4D97-AF65-F5344CB8AC3E}">
        <p14:creationId xmlns:p14="http://schemas.microsoft.com/office/powerpoint/2010/main" val="3412562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29</a:t>
            </a:fld>
            <a:endParaRPr lang="en-US" dirty="0"/>
          </a:p>
        </p:txBody>
      </p:sp>
    </p:spTree>
    <p:extLst>
      <p:ext uri="{BB962C8B-B14F-4D97-AF65-F5344CB8AC3E}">
        <p14:creationId xmlns:p14="http://schemas.microsoft.com/office/powerpoint/2010/main" val="2704312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30</a:t>
            </a:fld>
            <a:endParaRPr lang="en-US" dirty="0"/>
          </a:p>
        </p:txBody>
      </p:sp>
    </p:spTree>
    <p:extLst>
      <p:ext uri="{BB962C8B-B14F-4D97-AF65-F5344CB8AC3E}">
        <p14:creationId xmlns:p14="http://schemas.microsoft.com/office/powerpoint/2010/main" val="3630125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31</a:t>
            </a:fld>
            <a:endParaRPr lang="en-US" dirty="0"/>
          </a:p>
        </p:txBody>
      </p:sp>
    </p:spTree>
    <p:extLst>
      <p:ext uri="{BB962C8B-B14F-4D97-AF65-F5344CB8AC3E}">
        <p14:creationId xmlns:p14="http://schemas.microsoft.com/office/powerpoint/2010/main" val="3028748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32</a:t>
            </a:fld>
            <a:endParaRPr lang="en-US" dirty="0"/>
          </a:p>
        </p:txBody>
      </p:sp>
    </p:spTree>
    <p:extLst>
      <p:ext uri="{BB962C8B-B14F-4D97-AF65-F5344CB8AC3E}">
        <p14:creationId xmlns:p14="http://schemas.microsoft.com/office/powerpoint/2010/main" val="4197558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xfrm>
            <a:off x="3970947" y="8902344"/>
            <a:ext cx="3037840" cy="468630"/>
          </a:xfrm>
          <a:prstGeom prst="rect">
            <a:avLst/>
          </a:prstGeom>
          <a:noFill/>
        </p:spPr>
        <p:txBody>
          <a:bodyPr lIns="94316" tIns="47156" rIns="94316" bIns="47156"/>
          <a:lstStyle/>
          <a:p>
            <a:fld id="{233FF11F-44B0-4AC4-BE0E-BD4E331B340B}" type="slidenum">
              <a:rPr lang="en-US"/>
              <a:pPr/>
              <a:t>33</a:t>
            </a:fld>
            <a:endParaRPr lang="en-US" dirty="0"/>
          </a:p>
        </p:txBody>
      </p:sp>
      <p:sp>
        <p:nvSpPr>
          <p:cNvPr id="7171" name="Rectangle 2"/>
          <p:cNvSpPr>
            <a:spLocks noGrp="1" noRot="1" noChangeAspect="1" noChangeArrowheads="1" noTextEdit="1"/>
          </p:cNvSpPr>
          <p:nvPr>
            <p:ph type="sldImg"/>
          </p:nvPr>
        </p:nvSpPr>
        <p:spPr>
          <a:xfrm>
            <a:off x="1204913" y="700088"/>
            <a:ext cx="4616450" cy="3517900"/>
          </a:xfrm>
          <a:prstGeom prst="rect">
            <a:avLst/>
          </a:prstGeom>
          <a:ln/>
        </p:spPr>
      </p:sp>
      <p:sp>
        <p:nvSpPr>
          <p:cNvPr id="7172" name="Rectangle 3"/>
          <p:cNvSpPr>
            <a:spLocks noGrp="1" noChangeArrowheads="1"/>
          </p:cNvSpPr>
          <p:nvPr>
            <p:ph type="body" idx="1"/>
          </p:nvPr>
        </p:nvSpPr>
        <p:spPr>
          <a:xfrm>
            <a:off x="906734" y="4450752"/>
            <a:ext cx="5196946" cy="4239985"/>
          </a:xfrm>
          <a:prstGeom prst="rect">
            <a:avLst/>
          </a:prstGeom>
          <a:noFill/>
          <a:ln/>
        </p:spPr>
        <p:txBody>
          <a:bodyPr lIns="92085" tIns="46040" rIns="92085" bIns="46040"/>
          <a:lstStyle/>
          <a:p>
            <a:endParaRPr lang="en-US" dirty="0"/>
          </a:p>
        </p:txBody>
      </p:sp>
    </p:spTree>
    <p:extLst>
      <p:ext uri="{BB962C8B-B14F-4D97-AF65-F5344CB8AC3E}">
        <p14:creationId xmlns:p14="http://schemas.microsoft.com/office/powerpoint/2010/main" val="2673761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34</a:t>
            </a:fld>
            <a:endParaRPr lang="en-US" dirty="0"/>
          </a:p>
        </p:txBody>
      </p:sp>
    </p:spTree>
    <p:extLst>
      <p:ext uri="{BB962C8B-B14F-4D97-AF65-F5344CB8AC3E}">
        <p14:creationId xmlns:p14="http://schemas.microsoft.com/office/powerpoint/2010/main" val="3950545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35</a:t>
            </a:fld>
            <a:endParaRPr lang="en-US" dirty="0"/>
          </a:p>
        </p:txBody>
      </p:sp>
    </p:spTree>
    <p:extLst>
      <p:ext uri="{BB962C8B-B14F-4D97-AF65-F5344CB8AC3E}">
        <p14:creationId xmlns:p14="http://schemas.microsoft.com/office/powerpoint/2010/main" val="2302446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36</a:t>
            </a:fld>
            <a:endParaRPr lang="en-US" dirty="0"/>
          </a:p>
        </p:txBody>
      </p:sp>
    </p:spTree>
    <p:extLst>
      <p:ext uri="{BB962C8B-B14F-4D97-AF65-F5344CB8AC3E}">
        <p14:creationId xmlns:p14="http://schemas.microsoft.com/office/powerpoint/2010/main" val="2300717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37</a:t>
            </a:fld>
            <a:endParaRPr lang="en-US" dirty="0"/>
          </a:p>
        </p:txBody>
      </p:sp>
    </p:spTree>
    <p:extLst>
      <p:ext uri="{BB962C8B-B14F-4D97-AF65-F5344CB8AC3E}">
        <p14:creationId xmlns:p14="http://schemas.microsoft.com/office/powerpoint/2010/main" val="701979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38</a:t>
            </a:fld>
            <a:endParaRPr lang="en-US" dirty="0"/>
          </a:p>
        </p:txBody>
      </p:sp>
    </p:spTree>
    <p:extLst>
      <p:ext uri="{BB962C8B-B14F-4D97-AF65-F5344CB8AC3E}">
        <p14:creationId xmlns:p14="http://schemas.microsoft.com/office/powerpoint/2010/main" val="416281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3</a:t>
            </a:fld>
            <a:endParaRPr lang="en-US" dirty="0"/>
          </a:p>
        </p:txBody>
      </p:sp>
    </p:spTree>
    <p:extLst>
      <p:ext uri="{BB962C8B-B14F-4D97-AF65-F5344CB8AC3E}">
        <p14:creationId xmlns:p14="http://schemas.microsoft.com/office/powerpoint/2010/main" val="240047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39</a:t>
            </a:fld>
            <a:endParaRPr lang="en-US" dirty="0"/>
          </a:p>
        </p:txBody>
      </p:sp>
    </p:spTree>
    <p:extLst>
      <p:ext uri="{BB962C8B-B14F-4D97-AF65-F5344CB8AC3E}">
        <p14:creationId xmlns:p14="http://schemas.microsoft.com/office/powerpoint/2010/main" val="1094957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40</a:t>
            </a:fld>
            <a:endParaRPr lang="en-US" dirty="0"/>
          </a:p>
        </p:txBody>
      </p:sp>
    </p:spTree>
    <p:extLst>
      <p:ext uri="{BB962C8B-B14F-4D97-AF65-F5344CB8AC3E}">
        <p14:creationId xmlns:p14="http://schemas.microsoft.com/office/powerpoint/2010/main" val="4287943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41</a:t>
            </a:fld>
            <a:endParaRPr lang="en-US" dirty="0"/>
          </a:p>
        </p:txBody>
      </p:sp>
    </p:spTree>
    <p:extLst>
      <p:ext uri="{BB962C8B-B14F-4D97-AF65-F5344CB8AC3E}">
        <p14:creationId xmlns:p14="http://schemas.microsoft.com/office/powerpoint/2010/main" val="283533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42</a:t>
            </a:fld>
            <a:endParaRPr lang="en-US" dirty="0"/>
          </a:p>
        </p:txBody>
      </p:sp>
    </p:spTree>
    <p:extLst>
      <p:ext uri="{BB962C8B-B14F-4D97-AF65-F5344CB8AC3E}">
        <p14:creationId xmlns:p14="http://schemas.microsoft.com/office/powerpoint/2010/main" val="2617198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43</a:t>
            </a:fld>
            <a:endParaRPr lang="en-US" dirty="0"/>
          </a:p>
        </p:txBody>
      </p:sp>
    </p:spTree>
    <p:extLst>
      <p:ext uri="{BB962C8B-B14F-4D97-AF65-F5344CB8AC3E}">
        <p14:creationId xmlns:p14="http://schemas.microsoft.com/office/powerpoint/2010/main" val="451985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44</a:t>
            </a:fld>
            <a:endParaRPr lang="en-US" dirty="0"/>
          </a:p>
        </p:txBody>
      </p:sp>
    </p:spTree>
    <p:extLst>
      <p:ext uri="{BB962C8B-B14F-4D97-AF65-F5344CB8AC3E}">
        <p14:creationId xmlns:p14="http://schemas.microsoft.com/office/powerpoint/2010/main" val="102580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45</a:t>
            </a:fld>
            <a:endParaRPr lang="en-US" dirty="0"/>
          </a:p>
        </p:txBody>
      </p:sp>
    </p:spTree>
    <p:extLst>
      <p:ext uri="{BB962C8B-B14F-4D97-AF65-F5344CB8AC3E}">
        <p14:creationId xmlns:p14="http://schemas.microsoft.com/office/powerpoint/2010/main" val="2338798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46</a:t>
            </a:fld>
            <a:endParaRPr lang="en-US" dirty="0"/>
          </a:p>
        </p:txBody>
      </p:sp>
    </p:spTree>
    <p:extLst>
      <p:ext uri="{BB962C8B-B14F-4D97-AF65-F5344CB8AC3E}">
        <p14:creationId xmlns:p14="http://schemas.microsoft.com/office/powerpoint/2010/main" val="1489551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47</a:t>
            </a:fld>
            <a:endParaRPr lang="en-US" dirty="0"/>
          </a:p>
        </p:txBody>
      </p:sp>
    </p:spTree>
    <p:extLst>
      <p:ext uri="{BB962C8B-B14F-4D97-AF65-F5344CB8AC3E}">
        <p14:creationId xmlns:p14="http://schemas.microsoft.com/office/powerpoint/2010/main" val="964393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48</a:t>
            </a:fld>
            <a:endParaRPr lang="en-US" dirty="0"/>
          </a:p>
        </p:txBody>
      </p:sp>
    </p:spTree>
    <p:extLst>
      <p:ext uri="{BB962C8B-B14F-4D97-AF65-F5344CB8AC3E}">
        <p14:creationId xmlns:p14="http://schemas.microsoft.com/office/powerpoint/2010/main" val="4242118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a:t>
            </a:fld>
            <a:endParaRPr lang="en-US" dirty="0"/>
          </a:p>
        </p:txBody>
      </p:sp>
    </p:spTree>
    <p:extLst>
      <p:ext uri="{BB962C8B-B14F-4D97-AF65-F5344CB8AC3E}">
        <p14:creationId xmlns:p14="http://schemas.microsoft.com/office/powerpoint/2010/main" val="21297947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49</a:t>
            </a:fld>
            <a:endParaRPr lang="en-US" dirty="0"/>
          </a:p>
        </p:txBody>
      </p:sp>
    </p:spTree>
    <p:extLst>
      <p:ext uri="{BB962C8B-B14F-4D97-AF65-F5344CB8AC3E}">
        <p14:creationId xmlns:p14="http://schemas.microsoft.com/office/powerpoint/2010/main" val="116296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BE4391-2E82-5343-AF36-FF69C48F8EE0}" type="slidenum">
              <a:rPr lang="en-US" smtClean="0"/>
              <a:pPr/>
              <a:t>5</a:t>
            </a:fld>
            <a:endParaRPr lang="en-US"/>
          </a:p>
        </p:txBody>
      </p:sp>
    </p:spTree>
    <p:extLst>
      <p:ext uri="{BB962C8B-B14F-4D97-AF65-F5344CB8AC3E}">
        <p14:creationId xmlns:p14="http://schemas.microsoft.com/office/powerpoint/2010/main" val="239988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6</a:t>
            </a:fld>
            <a:endParaRPr lang="en-US" dirty="0"/>
          </a:p>
        </p:txBody>
      </p:sp>
    </p:spTree>
    <p:extLst>
      <p:ext uri="{BB962C8B-B14F-4D97-AF65-F5344CB8AC3E}">
        <p14:creationId xmlns:p14="http://schemas.microsoft.com/office/powerpoint/2010/main" val="208814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7</a:t>
            </a:fld>
            <a:endParaRPr lang="en-US" dirty="0"/>
          </a:p>
        </p:txBody>
      </p:sp>
    </p:spTree>
    <p:extLst>
      <p:ext uri="{BB962C8B-B14F-4D97-AF65-F5344CB8AC3E}">
        <p14:creationId xmlns:p14="http://schemas.microsoft.com/office/powerpoint/2010/main" val="65283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E24F2-5809-2041-B46B-F3008BE32958}" type="slidenum">
              <a:rPr lang="en-US" smtClean="0"/>
              <a:pPr/>
              <a:t>8</a:t>
            </a:fld>
            <a:endParaRPr lang="en-US" dirty="0"/>
          </a:p>
        </p:txBody>
      </p:sp>
    </p:spTree>
    <p:extLst>
      <p:ext uri="{BB962C8B-B14F-4D97-AF65-F5344CB8AC3E}">
        <p14:creationId xmlns:p14="http://schemas.microsoft.com/office/powerpoint/2010/main" val="238043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272145"/>
            <a:ext cx="9601200" cy="1870979"/>
          </a:xfrm>
          <a:prstGeom prst="rect">
            <a:avLst/>
          </a:prstGeom>
          <a:solidFill>
            <a:srgbClr val="004C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0" y="1953471"/>
            <a:ext cx="9601200" cy="189653"/>
            <a:chOff x="0" y="7125547"/>
            <a:chExt cx="9601200" cy="189653"/>
          </a:xfrm>
        </p:grpSpPr>
        <p:sp>
          <p:nvSpPr>
            <p:cNvPr id="9" name="Rectangle 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0" name="Rectangle 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1" name="Rectangle 1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2" name="Rectangle 1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grpSp>
      <p:pic>
        <p:nvPicPr>
          <p:cNvPr id="13" name="Picture 3" descr="G:\MARKETNG\Graphics\Logos\MacKay Shields\Custom\CoverGlob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1980" y="3182812"/>
            <a:ext cx="4709220" cy="413238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Placeholder 2"/>
          <p:cNvSpPr>
            <a:spLocks noGrp="1"/>
          </p:cNvSpPr>
          <p:nvPr>
            <p:ph type="title"/>
          </p:nvPr>
        </p:nvSpPr>
        <p:spPr>
          <a:xfrm>
            <a:off x="479425" y="762361"/>
            <a:ext cx="8642350" cy="445273"/>
          </a:xfrm>
          <a:prstGeom prst="rect">
            <a:avLst/>
          </a:prstGeom>
        </p:spPr>
        <p:txBody>
          <a:bodyPr vert="horz" lIns="0" tIns="0" rIns="0" bIns="0" rtlCol="0" anchor="b" anchorCtr="0">
            <a:noAutofit/>
          </a:bodyPr>
          <a:lstStyle>
            <a:lvl1pPr>
              <a:defRPr sz="2500" cap="all" baseline="0">
                <a:solidFill>
                  <a:schemeClr val="bg1"/>
                </a:solidFill>
                <a:latin typeface="Franklin Gothic Book" panose="020B0503020102020204" pitchFamily="34" charset="0"/>
              </a:defRPr>
            </a:lvl1pPr>
          </a:lstStyle>
          <a:p>
            <a:r>
              <a:rPr lang="en-US" dirty="0"/>
              <a:t>Click to edit Master title style</a:t>
            </a:r>
          </a:p>
        </p:txBody>
      </p:sp>
      <p:sp>
        <p:nvSpPr>
          <p:cNvPr id="15" name="Text Placeholder 3"/>
          <p:cNvSpPr>
            <a:spLocks noGrp="1"/>
          </p:cNvSpPr>
          <p:nvPr>
            <p:ph idx="1"/>
          </p:nvPr>
        </p:nvSpPr>
        <p:spPr>
          <a:xfrm>
            <a:off x="479425" y="1213038"/>
            <a:ext cx="8642350" cy="345419"/>
          </a:xfrm>
          <a:prstGeom prst="rect">
            <a:avLst/>
          </a:prstGeom>
        </p:spPr>
        <p:txBody>
          <a:bodyPr vert="horz" lIns="0" tIns="0" rIns="0" bIns="0" rtlCol="0">
            <a:noAutofit/>
          </a:bodyPr>
          <a:lstStyle>
            <a:lvl1pPr marL="0" indent="0">
              <a:buNone/>
              <a:defRPr sz="1800" cap="all" baseline="0">
                <a:solidFill>
                  <a:schemeClr val="bg1"/>
                </a:solidFill>
              </a:defRPr>
            </a:lvl1pPr>
          </a:lstStyle>
          <a:p>
            <a:pPr lvl="0"/>
            <a:r>
              <a:rPr lang="en-US" dirty="0"/>
              <a:t>Click to edit Master text styles</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8924" y="6334856"/>
            <a:ext cx="2235642" cy="662844"/>
          </a:xfrm>
          <a:prstGeom prst="rect">
            <a:avLst/>
          </a:prstGeom>
        </p:spPr>
      </p:pic>
      <p:sp>
        <p:nvSpPr>
          <p:cNvPr id="17" name="Text Placeholder 21"/>
          <p:cNvSpPr>
            <a:spLocks noGrp="1"/>
          </p:cNvSpPr>
          <p:nvPr>
            <p:ph type="body" sz="quarter" idx="14" hasCustomPrompt="1"/>
          </p:nvPr>
        </p:nvSpPr>
        <p:spPr>
          <a:xfrm>
            <a:off x="7216775" y="1955800"/>
            <a:ext cx="1905000" cy="182562"/>
          </a:xfrm>
          <a:prstGeom prst="rect">
            <a:avLst/>
          </a:prstGeom>
        </p:spPr>
        <p:txBody>
          <a:bodyPr numCol="1" anchor="ctr" anchorCtr="0"/>
          <a:lstStyle>
            <a:lvl1pPr marL="0" indent="0" algn="r">
              <a:buNone/>
              <a:defRPr sz="1000">
                <a:solidFill>
                  <a:schemeClr val="bg1"/>
                </a:solidFill>
              </a:defRPr>
            </a:lvl1pPr>
          </a:lstStyle>
          <a:p>
            <a:pPr lvl="0"/>
            <a:r>
              <a:rPr lang="en-US" dirty="0"/>
              <a:t>DATE</a:t>
            </a:r>
          </a:p>
        </p:txBody>
      </p:sp>
    </p:spTree>
    <p:extLst>
      <p:ext uri="{BB962C8B-B14F-4D97-AF65-F5344CB8AC3E}">
        <p14:creationId xmlns:p14="http://schemas.microsoft.com/office/powerpoint/2010/main" val="84670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SLLC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132216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266197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SLLC_Divider">
    <p:spTree>
      <p:nvGrpSpPr>
        <p:cNvPr id="1" name=""/>
        <p:cNvGrpSpPr/>
        <p:nvPr/>
      </p:nvGrpSpPr>
      <p:grpSpPr>
        <a:xfrm>
          <a:off x="0" y="0"/>
          <a:ext cx="0" cy="0"/>
          <a:chOff x="0" y="0"/>
          <a:chExt cx="0" cy="0"/>
        </a:xfrm>
      </p:grpSpPr>
      <p:sp>
        <p:nvSpPr>
          <p:cNvPr id="5" name="Rectangle 4"/>
          <p:cNvSpPr/>
          <p:nvPr userDrawn="1"/>
        </p:nvSpPr>
        <p:spPr>
          <a:xfrm>
            <a:off x="0" y="3560916"/>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53" tIns="48326" rIns="96653" bIns="48326" rtlCol="0" anchor="ctr"/>
          <a:lstStyle/>
          <a:p>
            <a:pPr algn="ctr"/>
            <a:endParaRPr lang="en-US" dirty="0"/>
          </a:p>
        </p:txBody>
      </p:sp>
      <p:grpSp>
        <p:nvGrpSpPr>
          <p:cNvPr id="15" name="Group 14"/>
          <p:cNvGrpSpPr/>
          <p:nvPr userDrawn="1"/>
        </p:nvGrpSpPr>
        <p:grpSpPr>
          <a:xfrm>
            <a:off x="0" y="7076922"/>
            <a:ext cx="9601200" cy="189653"/>
            <a:chOff x="0" y="7125547"/>
            <a:chExt cx="9601200" cy="189653"/>
          </a:xfrm>
        </p:grpSpPr>
        <p:sp>
          <p:nvSpPr>
            <p:cNvPr id="17" name="Rectangle 16"/>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8" name="Rectangle 17"/>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9" name="Rectangle 18"/>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0" name="Rectangle 19"/>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grpSp>
      <p:sp>
        <p:nvSpPr>
          <p:cNvPr id="21"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a:t>SP B 012019</a:t>
            </a:r>
            <a:endParaRPr lang="en-US" dirty="0"/>
          </a:p>
        </p:txBody>
      </p:sp>
      <p:sp>
        <p:nvSpPr>
          <p:cNvPr id="22"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3" name="Text Placeholder 2"/>
          <p:cNvSpPr>
            <a:spLocks noGrp="1"/>
          </p:cNvSpPr>
          <p:nvPr>
            <p:ph type="body" sz="quarter" idx="10"/>
          </p:nvPr>
        </p:nvSpPr>
        <p:spPr>
          <a:xfrm>
            <a:off x="436563" y="3593592"/>
            <a:ext cx="6457950" cy="674460"/>
          </a:xfrm>
        </p:spPr>
        <p:txBody>
          <a:bodyPr/>
          <a:lstStyle/>
          <a:p>
            <a:pPr lvl="0"/>
            <a:r>
              <a:rPr lang="en-US"/>
              <a:t>Click to edit Master text styles</a:t>
            </a:r>
          </a:p>
          <a:p>
            <a:pPr lvl="1"/>
            <a:r>
              <a:rPr lang="en-US"/>
              <a:t>Second level</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8390" y="3671103"/>
            <a:ext cx="1721445" cy="512064"/>
          </a:xfrm>
          <a:prstGeom prst="rect">
            <a:avLst/>
          </a:prstGeom>
        </p:spPr>
      </p:pic>
    </p:spTree>
    <p:extLst>
      <p:ext uri="{BB962C8B-B14F-4D97-AF65-F5344CB8AC3E}">
        <p14:creationId xmlns:p14="http://schemas.microsoft.com/office/powerpoint/2010/main" val="331084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SLLC_Disclosures">
    <p:spTree>
      <p:nvGrpSpPr>
        <p:cNvPr id="1" name=""/>
        <p:cNvGrpSpPr/>
        <p:nvPr/>
      </p:nvGrpSpPr>
      <p:grpSpPr>
        <a:xfrm>
          <a:off x="0" y="0"/>
          <a:ext cx="0" cy="0"/>
          <a:chOff x="0" y="0"/>
          <a:chExt cx="0" cy="0"/>
        </a:xfrm>
      </p:grpSpPr>
      <p:sp>
        <p:nvSpPr>
          <p:cNvPr id="2" name="Title 1"/>
          <p:cNvSpPr>
            <a:spLocks noGrp="1"/>
          </p:cNvSpPr>
          <p:nvPr>
            <p:ph type="title"/>
          </p:nvPr>
        </p:nvSpPr>
        <p:spPr>
          <a:xfrm>
            <a:off x="430660" y="610128"/>
            <a:ext cx="6760972" cy="300852"/>
          </a:xfrm>
        </p:spPr>
        <p:txBody>
          <a:bodyPr wrap="square">
            <a:spAutoFit/>
          </a:bodyPr>
          <a:lstStyle>
            <a:lvl1pPr>
              <a:defRPr sz="2300">
                <a:solidFill>
                  <a:schemeClr val="accent1"/>
                </a:solidFill>
              </a:defRPr>
            </a:lvl1pPr>
          </a:lstStyle>
          <a:p>
            <a:r>
              <a:rPr lang="en-US"/>
              <a:t>Click to edit Master title style</a:t>
            </a:r>
            <a:endParaRPr lang="en-US" dirty="0"/>
          </a:p>
        </p:txBody>
      </p:sp>
      <p:sp>
        <p:nvSpPr>
          <p:cNvPr id="7" name="Footer Placeholder 6"/>
          <p:cNvSpPr>
            <a:spLocks noGrp="1"/>
          </p:cNvSpPr>
          <p:nvPr>
            <p:ph type="ftr" sz="quarter" idx="10"/>
          </p:nvPr>
        </p:nvSpPr>
        <p:spPr/>
        <p:txBody>
          <a:bodyPr/>
          <a:lstStyle/>
          <a:p>
            <a:r>
              <a:rPr lang="en-US"/>
              <a:t>SP B 012019</a:t>
            </a:r>
            <a:endParaRPr lang="en-US" dirty="0"/>
          </a:p>
        </p:txBody>
      </p:sp>
      <p:sp>
        <p:nvSpPr>
          <p:cNvPr id="8" name="Slide Number Placeholder 7"/>
          <p:cNvSpPr>
            <a:spLocks noGrp="1"/>
          </p:cNvSpPr>
          <p:nvPr>
            <p:ph type="sldNum" sz="quarter" idx="11"/>
          </p:nvPr>
        </p:nvSpPr>
        <p:spPr/>
        <p:txBody>
          <a:bodyPr/>
          <a:lstStyle/>
          <a:p>
            <a:pPr>
              <a:defRPr/>
            </a:pPr>
            <a:fld id="{37E5C067-41E9-4203-BC96-1214B72CCD40}" type="slidenum">
              <a:rPr lang="en-US" smtClean="0"/>
              <a:pPr>
                <a:defRPr/>
              </a:pPr>
              <a:t>‹#›</a:t>
            </a:fld>
            <a:endParaRPr lang="en-US" dirty="0"/>
          </a:p>
        </p:txBody>
      </p:sp>
      <p:sp>
        <p:nvSpPr>
          <p:cNvPr id="5" name="Text Placeholder 4"/>
          <p:cNvSpPr>
            <a:spLocks noGrp="1"/>
          </p:cNvSpPr>
          <p:nvPr>
            <p:ph type="body" sz="quarter" idx="12"/>
          </p:nvPr>
        </p:nvSpPr>
        <p:spPr>
          <a:xfrm>
            <a:off x="431800" y="1535112"/>
            <a:ext cx="8675688" cy="5508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179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SLLC_Bullets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
        <p:nvSpPr>
          <p:cNvPr id="4" name="Text Placeholder 3"/>
          <p:cNvSpPr>
            <a:spLocks noGrp="1"/>
          </p:cNvSpPr>
          <p:nvPr>
            <p:ph type="body" sz="quarter" idx="15"/>
          </p:nvPr>
        </p:nvSpPr>
        <p:spPr>
          <a:xfrm>
            <a:off x="436563" y="1549400"/>
            <a:ext cx="8707437" cy="5278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08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SLLC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289203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387488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7" name="Rectangle 6"/>
          <p:cNvSpPr/>
          <p:nvPr userDrawn="1"/>
        </p:nvSpPr>
        <p:spPr>
          <a:xfrm>
            <a:off x="0" y="3560916"/>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53" tIns="48326" rIns="96653" bIns="48326" rtlCol="0" anchor="ctr"/>
          <a:lstStyle/>
          <a:p>
            <a:pPr algn="ctr"/>
            <a:endParaRPr lang="en-US" dirty="0"/>
          </a:p>
        </p:txBody>
      </p:sp>
      <p:grpSp>
        <p:nvGrpSpPr>
          <p:cNvPr id="8" name="Group 7"/>
          <p:cNvGrpSpPr/>
          <p:nvPr userDrawn="1"/>
        </p:nvGrpSpPr>
        <p:grpSpPr>
          <a:xfrm>
            <a:off x="0" y="7076922"/>
            <a:ext cx="9601200" cy="189653"/>
            <a:chOff x="0" y="7125547"/>
            <a:chExt cx="9601200" cy="189653"/>
          </a:xfrm>
        </p:grpSpPr>
        <p:sp>
          <p:nvSpPr>
            <p:cNvPr id="9" name="Rectangle 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0" name="Rectangle 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1" name="Rectangle 1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12" name="Rectangle 1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grpSp>
      <p:sp>
        <p:nvSpPr>
          <p:cNvPr id="13"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a:t>SP B 012019</a:t>
            </a:r>
            <a:endParaRPr lang="en-US" dirty="0"/>
          </a:p>
        </p:txBody>
      </p:sp>
      <p:sp>
        <p:nvSpPr>
          <p:cNvPr id="14"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grpSp>
        <p:nvGrpSpPr>
          <p:cNvPr id="16" name="Group 15"/>
          <p:cNvGrpSpPr/>
          <p:nvPr userDrawn="1"/>
        </p:nvGrpSpPr>
        <p:grpSpPr>
          <a:xfrm>
            <a:off x="7516960" y="3717399"/>
            <a:ext cx="1630523" cy="483996"/>
            <a:chOff x="787400" y="2778125"/>
            <a:chExt cx="8075613" cy="2397126"/>
          </a:xfrm>
        </p:grpSpPr>
        <p:sp>
          <p:nvSpPr>
            <p:cNvPr id="17" name="Freeform 5"/>
            <p:cNvSpPr>
              <a:spLocks noEditPoints="1"/>
            </p:cNvSpPr>
            <p:nvPr userDrawn="1"/>
          </p:nvSpPr>
          <p:spPr bwMode="auto">
            <a:xfrm>
              <a:off x="1592263" y="2932113"/>
              <a:ext cx="7223125" cy="1579563"/>
            </a:xfrm>
            <a:custGeom>
              <a:avLst/>
              <a:gdLst>
                <a:gd name="T0" fmla="*/ 1703 w 2641"/>
                <a:gd name="T1" fmla="*/ 569 h 577"/>
                <a:gd name="T2" fmla="*/ 1622 w 2641"/>
                <a:gd name="T3" fmla="*/ 567 h 577"/>
                <a:gd name="T4" fmla="*/ 1640 w 2641"/>
                <a:gd name="T5" fmla="*/ 447 h 577"/>
                <a:gd name="T6" fmla="*/ 1514 w 2641"/>
                <a:gd name="T7" fmla="*/ 565 h 577"/>
                <a:gd name="T8" fmla="*/ 1453 w 2641"/>
                <a:gd name="T9" fmla="*/ 572 h 577"/>
                <a:gd name="T10" fmla="*/ 1471 w 2641"/>
                <a:gd name="T11" fmla="*/ 479 h 577"/>
                <a:gd name="T12" fmla="*/ 1443 w 2641"/>
                <a:gd name="T13" fmla="*/ 334 h 577"/>
                <a:gd name="T14" fmla="*/ 1521 w 2641"/>
                <a:gd name="T15" fmla="*/ 337 h 577"/>
                <a:gd name="T16" fmla="*/ 1503 w 2641"/>
                <a:gd name="T17" fmla="*/ 433 h 577"/>
                <a:gd name="T18" fmla="*/ 1628 w 2641"/>
                <a:gd name="T19" fmla="*/ 337 h 577"/>
                <a:gd name="T20" fmla="*/ 1689 w 2641"/>
                <a:gd name="T21" fmla="*/ 331 h 577"/>
                <a:gd name="T22" fmla="*/ 1672 w 2641"/>
                <a:gd name="T23" fmla="*/ 423 h 577"/>
                <a:gd name="T24" fmla="*/ 1820 w 2641"/>
                <a:gd name="T25" fmla="*/ 567 h 577"/>
                <a:gd name="T26" fmla="*/ 1739 w 2641"/>
                <a:gd name="T27" fmla="*/ 569 h 577"/>
                <a:gd name="T28" fmla="*/ 1762 w 2641"/>
                <a:gd name="T29" fmla="*/ 423 h 577"/>
                <a:gd name="T30" fmla="*/ 1743 w 2641"/>
                <a:gd name="T31" fmla="*/ 331 h 577"/>
                <a:gd name="T32" fmla="*/ 1804 w 2641"/>
                <a:gd name="T33" fmla="*/ 337 h 577"/>
                <a:gd name="T34" fmla="*/ 1884 w 2641"/>
                <a:gd name="T35" fmla="*/ 355 h 577"/>
                <a:gd name="T36" fmla="*/ 1900 w 2641"/>
                <a:gd name="T37" fmla="*/ 332 h 577"/>
                <a:gd name="T38" fmla="*/ 1997 w 2641"/>
                <a:gd name="T39" fmla="*/ 347 h 577"/>
                <a:gd name="T40" fmla="*/ 1964 w 2641"/>
                <a:gd name="T41" fmla="*/ 346 h 577"/>
                <a:gd name="T42" fmla="*/ 1972 w 2641"/>
                <a:gd name="T43" fmla="*/ 437 h 577"/>
                <a:gd name="T44" fmla="*/ 1990 w 2641"/>
                <a:gd name="T45" fmla="*/ 469 h 577"/>
                <a:gd name="T46" fmla="*/ 1917 w 2641"/>
                <a:gd name="T47" fmla="*/ 451 h 577"/>
                <a:gd name="T48" fmla="*/ 1987 w 2641"/>
                <a:gd name="T49" fmla="*/ 556 h 577"/>
                <a:gd name="T50" fmla="*/ 1985 w 2641"/>
                <a:gd name="T51" fmla="*/ 573 h 577"/>
                <a:gd name="T52" fmla="*/ 1862 w 2641"/>
                <a:gd name="T53" fmla="*/ 569 h 577"/>
                <a:gd name="T54" fmla="*/ 1885 w 2641"/>
                <a:gd name="T55" fmla="*/ 423 h 577"/>
                <a:gd name="T56" fmla="*/ 2200 w 2641"/>
                <a:gd name="T57" fmla="*/ 531 h 577"/>
                <a:gd name="T58" fmla="*/ 2123 w 2641"/>
                <a:gd name="T59" fmla="*/ 571 h 577"/>
                <a:gd name="T60" fmla="*/ 2052 w 2641"/>
                <a:gd name="T61" fmla="*/ 567 h 577"/>
                <a:gd name="T62" fmla="*/ 2071 w 2641"/>
                <a:gd name="T63" fmla="*/ 355 h 577"/>
                <a:gd name="T64" fmla="*/ 2087 w 2641"/>
                <a:gd name="T65" fmla="*/ 332 h 577"/>
                <a:gd name="T66" fmla="*/ 2102 w 2641"/>
                <a:gd name="T67" fmla="*/ 355 h 577"/>
                <a:gd name="T68" fmla="*/ 2236 w 2641"/>
                <a:gd name="T69" fmla="*/ 337 h 577"/>
                <a:gd name="T70" fmla="*/ 2309 w 2641"/>
                <a:gd name="T71" fmla="*/ 331 h 577"/>
                <a:gd name="T72" fmla="*/ 2292 w 2641"/>
                <a:gd name="T73" fmla="*/ 573 h 577"/>
                <a:gd name="T74" fmla="*/ 2229 w 2641"/>
                <a:gd name="T75" fmla="*/ 567 h 577"/>
                <a:gd name="T76" fmla="*/ 2280 w 2641"/>
                <a:gd name="T77" fmla="*/ 458 h 577"/>
                <a:gd name="T78" fmla="*/ 2441 w 2641"/>
                <a:gd name="T79" fmla="*/ 458 h 577"/>
                <a:gd name="T80" fmla="*/ 2280 w 2641"/>
                <a:gd name="T81" fmla="*/ 458 h 577"/>
                <a:gd name="T82" fmla="*/ 2512 w 2641"/>
                <a:gd name="T83" fmla="*/ 520 h 577"/>
                <a:gd name="T84" fmla="*/ 2558 w 2641"/>
                <a:gd name="T85" fmla="*/ 454 h 577"/>
                <a:gd name="T86" fmla="*/ 2633 w 2641"/>
                <a:gd name="T87" fmla="*/ 334 h 577"/>
                <a:gd name="T88" fmla="*/ 2579 w 2641"/>
                <a:gd name="T89" fmla="*/ 339 h 577"/>
                <a:gd name="T90" fmla="*/ 2610 w 2641"/>
                <a:gd name="T91" fmla="*/ 565 h 577"/>
                <a:gd name="T92" fmla="*/ 1261 w 2641"/>
                <a:gd name="T93" fmla="*/ 513 h 577"/>
                <a:gd name="T94" fmla="*/ 1377 w 2641"/>
                <a:gd name="T95" fmla="*/ 513 h 577"/>
                <a:gd name="T96" fmla="*/ 1381 w 2641"/>
                <a:gd name="T97" fmla="*/ 288 h 577"/>
                <a:gd name="T98" fmla="*/ 1390 w 2641"/>
                <a:gd name="T99" fmla="*/ 335 h 577"/>
                <a:gd name="T100" fmla="*/ 1349 w 2641"/>
                <a:gd name="T101" fmla="*/ 411 h 577"/>
                <a:gd name="T102" fmla="*/ 1892 w 2641"/>
                <a:gd name="T103" fmla="*/ 79 h 577"/>
                <a:gd name="T104" fmla="*/ 1183 w 2641"/>
                <a:gd name="T105"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41" h="577">
                  <a:moveTo>
                    <a:pt x="1672" y="479"/>
                  </a:moveTo>
                  <a:cubicBezTo>
                    <a:pt x="1672" y="510"/>
                    <a:pt x="1672" y="535"/>
                    <a:pt x="1674" y="548"/>
                  </a:cubicBezTo>
                  <a:cubicBezTo>
                    <a:pt x="1675" y="558"/>
                    <a:pt x="1676" y="564"/>
                    <a:pt x="1686" y="565"/>
                  </a:cubicBezTo>
                  <a:cubicBezTo>
                    <a:pt x="1690" y="566"/>
                    <a:pt x="1698" y="567"/>
                    <a:pt x="1700" y="567"/>
                  </a:cubicBezTo>
                  <a:cubicBezTo>
                    <a:pt x="1703" y="567"/>
                    <a:pt x="1703" y="568"/>
                    <a:pt x="1703" y="569"/>
                  </a:cubicBezTo>
                  <a:cubicBezTo>
                    <a:pt x="1703" y="571"/>
                    <a:pt x="1701" y="572"/>
                    <a:pt x="1698" y="572"/>
                  </a:cubicBezTo>
                  <a:cubicBezTo>
                    <a:pt x="1680" y="572"/>
                    <a:pt x="1659" y="571"/>
                    <a:pt x="1657" y="571"/>
                  </a:cubicBezTo>
                  <a:cubicBezTo>
                    <a:pt x="1655" y="571"/>
                    <a:pt x="1634" y="572"/>
                    <a:pt x="1624" y="572"/>
                  </a:cubicBezTo>
                  <a:cubicBezTo>
                    <a:pt x="1621" y="572"/>
                    <a:pt x="1619" y="571"/>
                    <a:pt x="1619" y="569"/>
                  </a:cubicBezTo>
                  <a:cubicBezTo>
                    <a:pt x="1619" y="568"/>
                    <a:pt x="1620" y="567"/>
                    <a:pt x="1622" y="567"/>
                  </a:cubicBezTo>
                  <a:cubicBezTo>
                    <a:pt x="1625" y="567"/>
                    <a:pt x="1629" y="566"/>
                    <a:pt x="1632" y="565"/>
                  </a:cubicBezTo>
                  <a:cubicBezTo>
                    <a:pt x="1638" y="564"/>
                    <a:pt x="1639" y="557"/>
                    <a:pt x="1641" y="548"/>
                  </a:cubicBezTo>
                  <a:cubicBezTo>
                    <a:pt x="1642" y="535"/>
                    <a:pt x="1642" y="511"/>
                    <a:pt x="1642" y="480"/>
                  </a:cubicBezTo>
                  <a:cubicBezTo>
                    <a:pt x="1642" y="448"/>
                    <a:pt x="1642" y="448"/>
                    <a:pt x="1642" y="448"/>
                  </a:cubicBezTo>
                  <a:cubicBezTo>
                    <a:pt x="1642" y="447"/>
                    <a:pt x="1641" y="447"/>
                    <a:pt x="1640" y="447"/>
                  </a:cubicBezTo>
                  <a:cubicBezTo>
                    <a:pt x="1503" y="447"/>
                    <a:pt x="1503" y="447"/>
                    <a:pt x="1503" y="447"/>
                  </a:cubicBezTo>
                  <a:cubicBezTo>
                    <a:pt x="1502" y="447"/>
                    <a:pt x="1501" y="447"/>
                    <a:pt x="1501" y="448"/>
                  </a:cubicBezTo>
                  <a:cubicBezTo>
                    <a:pt x="1501" y="480"/>
                    <a:pt x="1501" y="480"/>
                    <a:pt x="1501" y="480"/>
                  </a:cubicBezTo>
                  <a:cubicBezTo>
                    <a:pt x="1501" y="511"/>
                    <a:pt x="1501" y="535"/>
                    <a:pt x="1502" y="548"/>
                  </a:cubicBezTo>
                  <a:cubicBezTo>
                    <a:pt x="1504" y="558"/>
                    <a:pt x="1505" y="564"/>
                    <a:pt x="1514" y="565"/>
                  </a:cubicBezTo>
                  <a:cubicBezTo>
                    <a:pt x="1519" y="566"/>
                    <a:pt x="1526" y="567"/>
                    <a:pt x="1529" y="567"/>
                  </a:cubicBezTo>
                  <a:cubicBezTo>
                    <a:pt x="1531" y="567"/>
                    <a:pt x="1532" y="568"/>
                    <a:pt x="1532" y="569"/>
                  </a:cubicBezTo>
                  <a:cubicBezTo>
                    <a:pt x="1532" y="571"/>
                    <a:pt x="1531" y="572"/>
                    <a:pt x="1527" y="572"/>
                  </a:cubicBezTo>
                  <a:cubicBezTo>
                    <a:pt x="1508" y="572"/>
                    <a:pt x="1488" y="571"/>
                    <a:pt x="1486" y="571"/>
                  </a:cubicBezTo>
                  <a:cubicBezTo>
                    <a:pt x="1484" y="571"/>
                    <a:pt x="1463" y="572"/>
                    <a:pt x="1453" y="572"/>
                  </a:cubicBezTo>
                  <a:cubicBezTo>
                    <a:pt x="1450" y="572"/>
                    <a:pt x="1448" y="571"/>
                    <a:pt x="1448" y="569"/>
                  </a:cubicBezTo>
                  <a:cubicBezTo>
                    <a:pt x="1448" y="568"/>
                    <a:pt x="1449" y="567"/>
                    <a:pt x="1450" y="567"/>
                  </a:cubicBezTo>
                  <a:cubicBezTo>
                    <a:pt x="1453" y="567"/>
                    <a:pt x="1458" y="566"/>
                    <a:pt x="1461" y="565"/>
                  </a:cubicBezTo>
                  <a:cubicBezTo>
                    <a:pt x="1467" y="564"/>
                    <a:pt x="1468" y="558"/>
                    <a:pt x="1469" y="548"/>
                  </a:cubicBezTo>
                  <a:cubicBezTo>
                    <a:pt x="1471" y="535"/>
                    <a:pt x="1471" y="510"/>
                    <a:pt x="1471" y="479"/>
                  </a:cubicBezTo>
                  <a:cubicBezTo>
                    <a:pt x="1471" y="423"/>
                    <a:pt x="1471" y="423"/>
                    <a:pt x="1471" y="423"/>
                  </a:cubicBezTo>
                  <a:cubicBezTo>
                    <a:pt x="1471" y="374"/>
                    <a:pt x="1471" y="365"/>
                    <a:pt x="1470" y="355"/>
                  </a:cubicBezTo>
                  <a:cubicBezTo>
                    <a:pt x="1470" y="344"/>
                    <a:pt x="1468" y="339"/>
                    <a:pt x="1457" y="337"/>
                  </a:cubicBezTo>
                  <a:cubicBezTo>
                    <a:pt x="1454" y="337"/>
                    <a:pt x="1449" y="337"/>
                    <a:pt x="1446" y="337"/>
                  </a:cubicBezTo>
                  <a:cubicBezTo>
                    <a:pt x="1445" y="337"/>
                    <a:pt x="1443" y="335"/>
                    <a:pt x="1443" y="334"/>
                  </a:cubicBezTo>
                  <a:cubicBezTo>
                    <a:pt x="1443" y="332"/>
                    <a:pt x="1445" y="331"/>
                    <a:pt x="1448" y="331"/>
                  </a:cubicBezTo>
                  <a:cubicBezTo>
                    <a:pt x="1463" y="331"/>
                    <a:pt x="1484" y="332"/>
                    <a:pt x="1486" y="332"/>
                  </a:cubicBezTo>
                  <a:cubicBezTo>
                    <a:pt x="1488" y="332"/>
                    <a:pt x="1508" y="331"/>
                    <a:pt x="1519" y="331"/>
                  </a:cubicBezTo>
                  <a:cubicBezTo>
                    <a:pt x="1522" y="331"/>
                    <a:pt x="1524" y="332"/>
                    <a:pt x="1524" y="334"/>
                  </a:cubicBezTo>
                  <a:cubicBezTo>
                    <a:pt x="1524" y="335"/>
                    <a:pt x="1522" y="337"/>
                    <a:pt x="1521" y="337"/>
                  </a:cubicBezTo>
                  <a:cubicBezTo>
                    <a:pt x="1519" y="337"/>
                    <a:pt x="1517" y="337"/>
                    <a:pt x="1513" y="337"/>
                  </a:cubicBezTo>
                  <a:cubicBezTo>
                    <a:pt x="1504" y="339"/>
                    <a:pt x="1502" y="344"/>
                    <a:pt x="1501" y="355"/>
                  </a:cubicBezTo>
                  <a:cubicBezTo>
                    <a:pt x="1501" y="365"/>
                    <a:pt x="1501" y="375"/>
                    <a:pt x="1501" y="424"/>
                  </a:cubicBezTo>
                  <a:cubicBezTo>
                    <a:pt x="1501" y="431"/>
                    <a:pt x="1501" y="431"/>
                    <a:pt x="1501" y="431"/>
                  </a:cubicBezTo>
                  <a:cubicBezTo>
                    <a:pt x="1501" y="433"/>
                    <a:pt x="1502" y="433"/>
                    <a:pt x="1503" y="433"/>
                  </a:cubicBezTo>
                  <a:cubicBezTo>
                    <a:pt x="1640" y="433"/>
                    <a:pt x="1640" y="433"/>
                    <a:pt x="1640" y="433"/>
                  </a:cubicBezTo>
                  <a:cubicBezTo>
                    <a:pt x="1641" y="433"/>
                    <a:pt x="1642" y="433"/>
                    <a:pt x="1642" y="431"/>
                  </a:cubicBezTo>
                  <a:cubicBezTo>
                    <a:pt x="1642" y="424"/>
                    <a:pt x="1642" y="424"/>
                    <a:pt x="1642" y="424"/>
                  </a:cubicBezTo>
                  <a:cubicBezTo>
                    <a:pt x="1642" y="375"/>
                    <a:pt x="1642" y="365"/>
                    <a:pt x="1641" y="355"/>
                  </a:cubicBezTo>
                  <a:cubicBezTo>
                    <a:pt x="1641" y="344"/>
                    <a:pt x="1639" y="339"/>
                    <a:pt x="1628" y="337"/>
                  </a:cubicBezTo>
                  <a:cubicBezTo>
                    <a:pt x="1626" y="337"/>
                    <a:pt x="1620" y="337"/>
                    <a:pt x="1617" y="337"/>
                  </a:cubicBezTo>
                  <a:cubicBezTo>
                    <a:pt x="1615" y="337"/>
                    <a:pt x="1614" y="335"/>
                    <a:pt x="1614" y="334"/>
                  </a:cubicBezTo>
                  <a:cubicBezTo>
                    <a:pt x="1614" y="332"/>
                    <a:pt x="1616" y="331"/>
                    <a:pt x="1620" y="331"/>
                  </a:cubicBezTo>
                  <a:cubicBezTo>
                    <a:pt x="1634" y="331"/>
                    <a:pt x="1655" y="332"/>
                    <a:pt x="1657" y="332"/>
                  </a:cubicBezTo>
                  <a:cubicBezTo>
                    <a:pt x="1659" y="332"/>
                    <a:pt x="1680" y="331"/>
                    <a:pt x="1689" y="331"/>
                  </a:cubicBezTo>
                  <a:cubicBezTo>
                    <a:pt x="1693" y="331"/>
                    <a:pt x="1695" y="332"/>
                    <a:pt x="1695" y="334"/>
                  </a:cubicBezTo>
                  <a:cubicBezTo>
                    <a:pt x="1695" y="335"/>
                    <a:pt x="1694" y="337"/>
                    <a:pt x="1692" y="337"/>
                  </a:cubicBezTo>
                  <a:cubicBezTo>
                    <a:pt x="1690" y="337"/>
                    <a:pt x="1688" y="337"/>
                    <a:pt x="1684" y="337"/>
                  </a:cubicBezTo>
                  <a:cubicBezTo>
                    <a:pt x="1675" y="339"/>
                    <a:pt x="1673" y="344"/>
                    <a:pt x="1673" y="355"/>
                  </a:cubicBezTo>
                  <a:cubicBezTo>
                    <a:pt x="1672" y="365"/>
                    <a:pt x="1672" y="374"/>
                    <a:pt x="1672" y="423"/>
                  </a:cubicBezTo>
                  <a:lnTo>
                    <a:pt x="1672" y="479"/>
                  </a:lnTo>
                  <a:close/>
                  <a:moveTo>
                    <a:pt x="1792" y="479"/>
                  </a:moveTo>
                  <a:cubicBezTo>
                    <a:pt x="1792" y="510"/>
                    <a:pt x="1792" y="535"/>
                    <a:pt x="1793" y="548"/>
                  </a:cubicBezTo>
                  <a:cubicBezTo>
                    <a:pt x="1794" y="558"/>
                    <a:pt x="1795" y="564"/>
                    <a:pt x="1805" y="565"/>
                  </a:cubicBezTo>
                  <a:cubicBezTo>
                    <a:pt x="1810" y="566"/>
                    <a:pt x="1817" y="567"/>
                    <a:pt x="1820" y="567"/>
                  </a:cubicBezTo>
                  <a:cubicBezTo>
                    <a:pt x="1822" y="567"/>
                    <a:pt x="1823" y="568"/>
                    <a:pt x="1823" y="569"/>
                  </a:cubicBezTo>
                  <a:cubicBezTo>
                    <a:pt x="1823" y="571"/>
                    <a:pt x="1821" y="572"/>
                    <a:pt x="1817" y="572"/>
                  </a:cubicBezTo>
                  <a:cubicBezTo>
                    <a:pt x="1799" y="572"/>
                    <a:pt x="1778" y="571"/>
                    <a:pt x="1776" y="571"/>
                  </a:cubicBezTo>
                  <a:cubicBezTo>
                    <a:pt x="1774" y="571"/>
                    <a:pt x="1754" y="572"/>
                    <a:pt x="1744" y="572"/>
                  </a:cubicBezTo>
                  <a:cubicBezTo>
                    <a:pt x="1740" y="572"/>
                    <a:pt x="1739" y="571"/>
                    <a:pt x="1739" y="569"/>
                  </a:cubicBezTo>
                  <a:cubicBezTo>
                    <a:pt x="1739" y="568"/>
                    <a:pt x="1739" y="567"/>
                    <a:pt x="1741" y="567"/>
                  </a:cubicBezTo>
                  <a:cubicBezTo>
                    <a:pt x="1744" y="567"/>
                    <a:pt x="1748" y="566"/>
                    <a:pt x="1751" y="565"/>
                  </a:cubicBezTo>
                  <a:cubicBezTo>
                    <a:pt x="1758" y="564"/>
                    <a:pt x="1759" y="558"/>
                    <a:pt x="1760" y="548"/>
                  </a:cubicBezTo>
                  <a:cubicBezTo>
                    <a:pt x="1761" y="535"/>
                    <a:pt x="1762" y="510"/>
                    <a:pt x="1762" y="479"/>
                  </a:cubicBezTo>
                  <a:cubicBezTo>
                    <a:pt x="1762" y="423"/>
                    <a:pt x="1762" y="423"/>
                    <a:pt x="1762" y="423"/>
                  </a:cubicBezTo>
                  <a:cubicBezTo>
                    <a:pt x="1762" y="374"/>
                    <a:pt x="1762" y="365"/>
                    <a:pt x="1761" y="355"/>
                  </a:cubicBezTo>
                  <a:cubicBezTo>
                    <a:pt x="1760" y="344"/>
                    <a:pt x="1758" y="339"/>
                    <a:pt x="1750" y="338"/>
                  </a:cubicBezTo>
                  <a:cubicBezTo>
                    <a:pt x="1747" y="337"/>
                    <a:pt x="1743" y="337"/>
                    <a:pt x="1740" y="337"/>
                  </a:cubicBezTo>
                  <a:cubicBezTo>
                    <a:pt x="1739" y="337"/>
                    <a:pt x="1738" y="335"/>
                    <a:pt x="1738" y="334"/>
                  </a:cubicBezTo>
                  <a:cubicBezTo>
                    <a:pt x="1738" y="332"/>
                    <a:pt x="1739" y="331"/>
                    <a:pt x="1743" y="331"/>
                  </a:cubicBezTo>
                  <a:cubicBezTo>
                    <a:pt x="1754" y="331"/>
                    <a:pt x="1774" y="332"/>
                    <a:pt x="1776" y="332"/>
                  </a:cubicBezTo>
                  <a:cubicBezTo>
                    <a:pt x="1778" y="332"/>
                    <a:pt x="1799" y="331"/>
                    <a:pt x="1809" y="331"/>
                  </a:cubicBezTo>
                  <a:cubicBezTo>
                    <a:pt x="1813" y="331"/>
                    <a:pt x="1814" y="332"/>
                    <a:pt x="1814" y="334"/>
                  </a:cubicBezTo>
                  <a:cubicBezTo>
                    <a:pt x="1814" y="335"/>
                    <a:pt x="1813" y="337"/>
                    <a:pt x="1812" y="337"/>
                  </a:cubicBezTo>
                  <a:cubicBezTo>
                    <a:pt x="1810" y="337"/>
                    <a:pt x="1807" y="337"/>
                    <a:pt x="1804" y="337"/>
                  </a:cubicBezTo>
                  <a:cubicBezTo>
                    <a:pt x="1795" y="339"/>
                    <a:pt x="1793" y="344"/>
                    <a:pt x="1792" y="355"/>
                  </a:cubicBezTo>
                  <a:cubicBezTo>
                    <a:pt x="1792" y="365"/>
                    <a:pt x="1792" y="374"/>
                    <a:pt x="1792" y="423"/>
                  </a:cubicBezTo>
                  <a:lnTo>
                    <a:pt x="1792" y="479"/>
                  </a:lnTo>
                  <a:close/>
                  <a:moveTo>
                    <a:pt x="1885" y="423"/>
                  </a:moveTo>
                  <a:cubicBezTo>
                    <a:pt x="1885" y="374"/>
                    <a:pt x="1885" y="365"/>
                    <a:pt x="1884" y="355"/>
                  </a:cubicBezTo>
                  <a:cubicBezTo>
                    <a:pt x="1883" y="344"/>
                    <a:pt x="1881" y="339"/>
                    <a:pt x="1871" y="337"/>
                  </a:cubicBezTo>
                  <a:cubicBezTo>
                    <a:pt x="1868" y="337"/>
                    <a:pt x="1862" y="337"/>
                    <a:pt x="1859" y="337"/>
                  </a:cubicBezTo>
                  <a:cubicBezTo>
                    <a:pt x="1858" y="337"/>
                    <a:pt x="1857" y="335"/>
                    <a:pt x="1857" y="334"/>
                  </a:cubicBezTo>
                  <a:cubicBezTo>
                    <a:pt x="1857" y="332"/>
                    <a:pt x="1858" y="331"/>
                    <a:pt x="1862" y="331"/>
                  </a:cubicBezTo>
                  <a:cubicBezTo>
                    <a:pt x="1877" y="331"/>
                    <a:pt x="1898" y="332"/>
                    <a:pt x="1900" y="332"/>
                  </a:cubicBezTo>
                  <a:cubicBezTo>
                    <a:pt x="1902" y="332"/>
                    <a:pt x="1971" y="332"/>
                    <a:pt x="1979" y="332"/>
                  </a:cubicBezTo>
                  <a:cubicBezTo>
                    <a:pt x="1985" y="332"/>
                    <a:pt x="1991" y="331"/>
                    <a:pt x="1994" y="330"/>
                  </a:cubicBezTo>
                  <a:cubicBezTo>
                    <a:pt x="1995" y="330"/>
                    <a:pt x="1997" y="329"/>
                    <a:pt x="1998" y="329"/>
                  </a:cubicBezTo>
                  <a:cubicBezTo>
                    <a:pt x="1999" y="329"/>
                    <a:pt x="2000" y="330"/>
                    <a:pt x="2000" y="332"/>
                  </a:cubicBezTo>
                  <a:cubicBezTo>
                    <a:pt x="2000" y="334"/>
                    <a:pt x="1998" y="338"/>
                    <a:pt x="1997" y="347"/>
                  </a:cubicBezTo>
                  <a:cubicBezTo>
                    <a:pt x="1997" y="350"/>
                    <a:pt x="1996" y="364"/>
                    <a:pt x="1995" y="368"/>
                  </a:cubicBezTo>
                  <a:cubicBezTo>
                    <a:pt x="1995" y="369"/>
                    <a:pt x="1994" y="371"/>
                    <a:pt x="1992" y="371"/>
                  </a:cubicBezTo>
                  <a:cubicBezTo>
                    <a:pt x="1990" y="371"/>
                    <a:pt x="1989" y="369"/>
                    <a:pt x="1989" y="367"/>
                  </a:cubicBezTo>
                  <a:cubicBezTo>
                    <a:pt x="1989" y="365"/>
                    <a:pt x="1989" y="359"/>
                    <a:pt x="1988" y="356"/>
                  </a:cubicBezTo>
                  <a:cubicBezTo>
                    <a:pt x="1985" y="350"/>
                    <a:pt x="1982" y="348"/>
                    <a:pt x="1964" y="346"/>
                  </a:cubicBezTo>
                  <a:cubicBezTo>
                    <a:pt x="1958" y="345"/>
                    <a:pt x="1920" y="345"/>
                    <a:pt x="1917" y="345"/>
                  </a:cubicBezTo>
                  <a:cubicBezTo>
                    <a:pt x="1915" y="345"/>
                    <a:pt x="1915" y="346"/>
                    <a:pt x="1915" y="348"/>
                  </a:cubicBezTo>
                  <a:cubicBezTo>
                    <a:pt x="1915" y="435"/>
                    <a:pt x="1915" y="435"/>
                    <a:pt x="1915" y="435"/>
                  </a:cubicBezTo>
                  <a:cubicBezTo>
                    <a:pt x="1915" y="437"/>
                    <a:pt x="1915" y="438"/>
                    <a:pt x="1917" y="438"/>
                  </a:cubicBezTo>
                  <a:cubicBezTo>
                    <a:pt x="1921" y="438"/>
                    <a:pt x="1964" y="438"/>
                    <a:pt x="1972" y="437"/>
                  </a:cubicBezTo>
                  <a:cubicBezTo>
                    <a:pt x="1979" y="436"/>
                    <a:pt x="1984" y="436"/>
                    <a:pt x="1988" y="433"/>
                  </a:cubicBezTo>
                  <a:cubicBezTo>
                    <a:pt x="1990" y="430"/>
                    <a:pt x="1991" y="429"/>
                    <a:pt x="1992" y="429"/>
                  </a:cubicBezTo>
                  <a:cubicBezTo>
                    <a:pt x="1994" y="429"/>
                    <a:pt x="1994" y="429"/>
                    <a:pt x="1994" y="431"/>
                  </a:cubicBezTo>
                  <a:cubicBezTo>
                    <a:pt x="1994" y="433"/>
                    <a:pt x="1992" y="438"/>
                    <a:pt x="1992" y="449"/>
                  </a:cubicBezTo>
                  <a:cubicBezTo>
                    <a:pt x="1991" y="455"/>
                    <a:pt x="1990" y="467"/>
                    <a:pt x="1990" y="469"/>
                  </a:cubicBezTo>
                  <a:cubicBezTo>
                    <a:pt x="1990" y="472"/>
                    <a:pt x="1989" y="475"/>
                    <a:pt x="1987" y="475"/>
                  </a:cubicBezTo>
                  <a:cubicBezTo>
                    <a:pt x="1986" y="475"/>
                    <a:pt x="1985" y="474"/>
                    <a:pt x="1985" y="472"/>
                  </a:cubicBezTo>
                  <a:cubicBezTo>
                    <a:pt x="1985" y="469"/>
                    <a:pt x="1985" y="466"/>
                    <a:pt x="1983" y="462"/>
                  </a:cubicBezTo>
                  <a:cubicBezTo>
                    <a:pt x="1982" y="457"/>
                    <a:pt x="1979" y="454"/>
                    <a:pt x="1967" y="452"/>
                  </a:cubicBezTo>
                  <a:cubicBezTo>
                    <a:pt x="1958" y="451"/>
                    <a:pt x="1923" y="451"/>
                    <a:pt x="1917" y="451"/>
                  </a:cubicBezTo>
                  <a:cubicBezTo>
                    <a:pt x="1915" y="451"/>
                    <a:pt x="1915" y="452"/>
                    <a:pt x="1915" y="453"/>
                  </a:cubicBezTo>
                  <a:cubicBezTo>
                    <a:pt x="1915" y="479"/>
                    <a:pt x="1915" y="479"/>
                    <a:pt x="1915" y="479"/>
                  </a:cubicBezTo>
                  <a:cubicBezTo>
                    <a:pt x="1915" y="490"/>
                    <a:pt x="1914" y="527"/>
                    <a:pt x="1915" y="534"/>
                  </a:cubicBezTo>
                  <a:cubicBezTo>
                    <a:pt x="1915" y="555"/>
                    <a:pt x="1921" y="559"/>
                    <a:pt x="1954" y="559"/>
                  </a:cubicBezTo>
                  <a:cubicBezTo>
                    <a:pt x="1963" y="559"/>
                    <a:pt x="1978" y="559"/>
                    <a:pt x="1987" y="556"/>
                  </a:cubicBezTo>
                  <a:cubicBezTo>
                    <a:pt x="1995" y="552"/>
                    <a:pt x="2000" y="546"/>
                    <a:pt x="2002" y="534"/>
                  </a:cubicBezTo>
                  <a:cubicBezTo>
                    <a:pt x="2003" y="530"/>
                    <a:pt x="2003" y="529"/>
                    <a:pt x="2005" y="529"/>
                  </a:cubicBezTo>
                  <a:cubicBezTo>
                    <a:pt x="2007" y="529"/>
                    <a:pt x="2007" y="531"/>
                    <a:pt x="2007" y="534"/>
                  </a:cubicBezTo>
                  <a:cubicBezTo>
                    <a:pt x="2007" y="536"/>
                    <a:pt x="2005" y="558"/>
                    <a:pt x="2003" y="564"/>
                  </a:cubicBezTo>
                  <a:cubicBezTo>
                    <a:pt x="2001" y="573"/>
                    <a:pt x="1997" y="573"/>
                    <a:pt x="1985" y="573"/>
                  </a:cubicBezTo>
                  <a:cubicBezTo>
                    <a:pt x="1960" y="573"/>
                    <a:pt x="1941" y="572"/>
                    <a:pt x="1927" y="571"/>
                  </a:cubicBezTo>
                  <a:cubicBezTo>
                    <a:pt x="1914" y="571"/>
                    <a:pt x="1905" y="571"/>
                    <a:pt x="1900" y="571"/>
                  </a:cubicBezTo>
                  <a:cubicBezTo>
                    <a:pt x="1899" y="571"/>
                    <a:pt x="1893" y="571"/>
                    <a:pt x="1886" y="571"/>
                  </a:cubicBezTo>
                  <a:cubicBezTo>
                    <a:pt x="1880" y="571"/>
                    <a:pt x="1872" y="572"/>
                    <a:pt x="1867" y="572"/>
                  </a:cubicBezTo>
                  <a:cubicBezTo>
                    <a:pt x="1863" y="572"/>
                    <a:pt x="1862" y="571"/>
                    <a:pt x="1862" y="569"/>
                  </a:cubicBezTo>
                  <a:cubicBezTo>
                    <a:pt x="1862" y="568"/>
                    <a:pt x="1862" y="567"/>
                    <a:pt x="1864" y="567"/>
                  </a:cubicBezTo>
                  <a:cubicBezTo>
                    <a:pt x="1867" y="567"/>
                    <a:pt x="1871" y="565"/>
                    <a:pt x="1874" y="565"/>
                  </a:cubicBezTo>
                  <a:cubicBezTo>
                    <a:pt x="1881" y="564"/>
                    <a:pt x="1881" y="558"/>
                    <a:pt x="1883" y="548"/>
                  </a:cubicBezTo>
                  <a:cubicBezTo>
                    <a:pt x="1885" y="535"/>
                    <a:pt x="1885" y="510"/>
                    <a:pt x="1885" y="479"/>
                  </a:cubicBezTo>
                  <a:lnTo>
                    <a:pt x="1885" y="423"/>
                  </a:lnTo>
                  <a:close/>
                  <a:moveTo>
                    <a:pt x="2102" y="480"/>
                  </a:moveTo>
                  <a:cubicBezTo>
                    <a:pt x="2102" y="527"/>
                    <a:pt x="2103" y="546"/>
                    <a:pt x="2109" y="552"/>
                  </a:cubicBezTo>
                  <a:cubicBezTo>
                    <a:pt x="2114" y="557"/>
                    <a:pt x="2127" y="559"/>
                    <a:pt x="2153" y="559"/>
                  </a:cubicBezTo>
                  <a:cubicBezTo>
                    <a:pt x="2170" y="559"/>
                    <a:pt x="2184" y="559"/>
                    <a:pt x="2192" y="549"/>
                  </a:cubicBezTo>
                  <a:cubicBezTo>
                    <a:pt x="2196" y="545"/>
                    <a:pt x="2199" y="538"/>
                    <a:pt x="2200" y="531"/>
                  </a:cubicBezTo>
                  <a:cubicBezTo>
                    <a:pt x="2200" y="529"/>
                    <a:pt x="2202" y="527"/>
                    <a:pt x="2203" y="527"/>
                  </a:cubicBezTo>
                  <a:cubicBezTo>
                    <a:pt x="2205" y="527"/>
                    <a:pt x="2206" y="529"/>
                    <a:pt x="2206" y="532"/>
                  </a:cubicBezTo>
                  <a:cubicBezTo>
                    <a:pt x="2206" y="536"/>
                    <a:pt x="2203" y="555"/>
                    <a:pt x="2201" y="564"/>
                  </a:cubicBezTo>
                  <a:cubicBezTo>
                    <a:pt x="2199" y="571"/>
                    <a:pt x="2197" y="573"/>
                    <a:pt x="2180" y="573"/>
                  </a:cubicBezTo>
                  <a:cubicBezTo>
                    <a:pt x="2156" y="573"/>
                    <a:pt x="2138" y="572"/>
                    <a:pt x="2123" y="571"/>
                  </a:cubicBezTo>
                  <a:cubicBezTo>
                    <a:pt x="2108" y="571"/>
                    <a:pt x="2096" y="571"/>
                    <a:pt x="2087" y="571"/>
                  </a:cubicBezTo>
                  <a:cubicBezTo>
                    <a:pt x="2085" y="571"/>
                    <a:pt x="2080" y="571"/>
                    <a:pt x="2073" y="571"/>
                  </a:cubicBezTo>
                  <a:cubicBezTo>
                    <a:pt x="2067" y="571"/>
                    <a:pt x="2059" y="572"/>
                    <a:pt x="2054" y="572"/>
                  </a:cubicBezTo>
                  <a:cubicBezTo>
                    <a:pt x="2051" y="572"/>
                    <a:pt x="2049" y="571"/>
                    <a:pt x="2049" y="569"/>
                  </a:cubicBezTo>
                  <a:cubicBezTo>
                    <a:pt x="2049" y="568"/>
                    <a:pt x="2050" y="567"/>
                    <a:pt x="2052" y="567"/>
                  </a:cubicBezTo>
                  <a:cubicBezTo>
                    <a:pt x="2055" y="567"/>
                    <a:pt x="2059" y="566"/>
                    <a:pt x="2062" y="565"/>
                  </a:cubicBezTo>
                  <a:cubicBezTo>
                    <a:pt x="2068" y="564"/>
                    <a:pt x="2069" y="558"/>
                    <a:pt x="2070" y="548"/>
                  </a:cubicBezTo>
                  <a:cubicBezTo>
                    <a:pt x="2072" y="535"/>
                    <a:pt x="2072" y="510"/>
                    <a:pt x="2072" y="479"/>
                  </a:cubicBezTo>
                  <a:cubicBezTo>
                    <a:pt x="2072" y="423"/>
                    <a:pt x="2072" y="423"/>
                    <a:pt x="2072" y="423"/>
                  </a:cubicBezTo>
                  <a:cubicBezTo>
                    <a:pt x="2072" y="374"/>
                    <a:pt x="2072" y="365"/>
                    <a:pt x="2071" y="355"/>
                  </a:cubicBezTo>
                  <a:cubicBezTo>
                    <a:pt x="2071" y="344"/>
                    <a:pt x="2069" y="339"/>
                    <a:pt x="2058" y="337"/>
                  </a:cubicBezTo>
                  <a:cubicBezTo>
                    <a:pt x="2055" y="337"/>
                    <a:pt x="2050" y="337"/>
                    <a:pt x="2047" y="337"/>
                  </a:cubicBezTo>
                  <a:cubicBezTo>
                    <a:pt x="2046" y="337"/>
                    <a:pt x="2044" y="335"/>
                    <a:pt x="2044" y="334"/>
                  </a:cubicBezTo>
                  <a:cubicBezTo>
                    <a:pt x="2044" y="332"/>
                    <a:pt x="2046" y="331"/>
                    <a:pt x="2049" y="331"/>
                  </a:cubicBezTo>
                  <a:cubicBezTo>
                    <a:pt x="2064" y="331"/>
                    <a:pt x="2085" y="332"/>
                    <a:pt x="2087" y="332"/>
                  </a:cubicBezTo>
                  <a:cubicBezTo>
                    <a:pt x="2088" y="332"/>
                    <a:pt x="2113" y="331"/>
                    <a:pt x="2123" y="331"/>
                  </a:cubicBezTo>
                  <a:cubicBezTo>
                    <a:pt x="2126" y="331"/>
                    <a:pt x="2128" y="332"/>
                    <a:pt x="2128" y="334"/>
                  </a:cubicBezTo>
                  <a:cubicBezTo>
                    <a:pt x="2128" y="335"/>
                    <a:pt x="2127" y="336"/>
                    <a:pt x="2126" y="336"/>
                  </a:cubicBezTo>
                  <a:cubicBezTo>
                    <a:pt x="2123" y="336"/>
                    <a:pt x="2119" y="337"/>
                    <a:pt x="2115" y="337"/>
                  </a:cubicBezTo>
                  <a:cubicBezTo>
                    <a:pt x="2105" y="339"/>
                    <a:pt x="2103" y="344"/>
                    <a:pt x="2102" y="355"/>
                  </a:cubicBezTo>
                  <a:cubicBezTo>
                    <a:pt x="2102" y="365"/>
                    <a:pt x="2102" y="374"/>
                    <a:pt x="2102" y="423"/>
                  </a:cubicBezTo>
                  <a:lnTo>
                    <a:pt x="2102" y="480"/>
                  </a:lnTo>
                  <a:close/>
                  <a:moveTo>
                    <a:pt x="2250" y="423"/>
                  </a:moveTo>
                  <a:cubicBezTo>
                    <a:pt x="2250" y="374"/>
                    <a:pt x="2250" y="365"/>
                    <a:pt x="2249" y="355"/>
                  </a:cubicBezTo>
                  <a:cubicBezTo>
                    <a:pt x="2248" y="344"/>
                    <a:pt x="2246" y="339"/>
                    <a:pt x="2236" y="337"/>
                  </a:cubicBezTo>
                  <a:cubicBezTo>
                    <a:pt x="2233" y="337"/>
                    <a:pt x="2227" y="337"/>
                    <a:pt x="2224" y="337"/>
                  </a:cubicBezTo>
                  <a:cubicBezTo>
                    <a:pt x="2223" y="337"/>
                    <a:pt x="2222" y="335"/>
                    <a:pt x="2222" y="334"/>
                  </a:cubicBezTo>
                  <a:cubicBezTo>
                    <a:pt x="2222" y="332"/>
                    <a:pt x="2223" y="331"/>
                    <a:pt x="2227" y="331"/>
                  </a:cubicBezTo>
                  <a:cubicBezTo>
                    <a:pt x="2242" y="331"/>
                    <a:pt x="2263" y="332"/>
                    <a:pt x="2265" y="332"/>
                  </a:cubicBezTo>
                  <a:cubicBezTo>
                    <a:pt x="2269" y="332"/>
                    <a:pt x="2290" y="331"/>
                    <a:pt x="2309" y="331"/>
                  </a:cubicBezTo>
                  <a:cubicBezTo>
                    <a:pt x="2342" y="331"/>
                    <a:pt x="2402" y="328"/>
                    <a:pt x="2441" y="368"/>
                  </a:cubicBezTo>
                  <a:cubicBezTo>
                    <a:pt x="2458" y="384"/>
                    <a:pt x="2473" y="411"/>
                    <a:pt x="2473" y="448"/>
                  </a:cubicBezTo>
                  <a:cubicBezTo>
                    <a:pt x="2473" y="488"/>
                    <a:pt x="2456" y="519"/>
                    <a:pt x="2438" y="538"/>
                  </a:cubicBezTo>
                  <a:cubicBezTo>
                    <a:pt x="2424" y="552"/>
                    <a:pt x="2394" y="574"/>
                    <a:pt x="2338" y="574"/>
                  </a:cubicBezTo>
                  <a:cubicBezTo>
                    <a:pt x="2324" y="574"/>
                    <a:pt x="2306" y="573"/>
                    <a:pt x="2292" y="573"/>
                  </a:cubicBezTo>
                  <a:cubicBezTo>
                    <a:pt x="2278" y="571"/>
                    <a:pt x="2267" y="571"/>
                    <a:pt x="2265" y="571"/>
                  </a:cubicBezTo>
                  <a:cubicBezTo>
                    <a:pt x="2264" y="571"/>
                    <a:pt x="2258" y="571"/>
                    <a:pt x="2252" y="571"/>
                  </a:cubicBezTo>
                  <a:cubicBezTo>
                    <a:pt x="2245" y="571"/>
                    <a:pt x="2237" y="572"/>
                    <a:pt x="2232" y="572"/>
                  </a:cubicBezTo>
                  <a:cubicBezTo>
                    <a:pt x="2228" y="572"/>
                    <a:pt x="2227" y="571"/>
                    <a:pt x="2227" y="569"/>
                  </a:cubicBezTo>
                  <a:cubicBezTo>
                    <a:pt x="2227" y="568"/>
                    <a:pt x="2227" y="567"/>
                    <a:pt x="2229" y="567"/>
                  </a:cubicBezTo>
                  <a:cubicBezTo>
                    <a:pt x="2232" y="567"/>
                    <a:pt x="2236" y="566"/>
                    <a:pt x="2239" y="565"/>
                  </a:cubicBezTo>
                  <a:cubicBezTo>
                    <a:pt x="2246" y="564"/>
                    <a:pt x="2246" y="558"/>
                    <a:pt x="2248" y="548"/>
                  </a:cubicBezTo>
                  <a:cubicBezTo>
                    <a:pt x="2250" y="535"/>
                    <a:pt x="2250" y="510"/>
                    <a:pt x="2250" y="479"/>
                  </a:cubicBezTo>
                  <a:lnTo>
                    <a:pt x="2250" y="423"/>
                  </a:lnTo>
                  <a:close/>
                  <a:moveTo>
                    <a:pt x="2280" y="458"/>
                  </a:moveTo>
                  <a:cubicBezTo>
                    <a:pt x="2280" y="491"/>
                    <a:pt x="2280" y="521"/>
                    <a:pt x="2280" y="527"/>
                  </a:cubicBezTo>
                  <a:cubicBezTo>
                    <a:pt x="2280" y="535"/>
                    <a:pt x="2281" y="546"/>
                    <a:pt x="2284" y="550"/>
                  </a:cubicBezTo>
                  <a:cubicBezTo>
                    <a:pt x="2288" y="556"/>
                    <a:pt x="2300" y="562"/>
                    <a:pt x="2338" y="562"/>
                  </a:cubicBezTo>
                  <a:cubicBezTo>
                    <a:pt x="2369" y="562"/>
                    <a:pt x="2396" y="552"/>
                    <a:pt x="2416" y="534"/>
                  </a:cubicBezTo>
                  <a:cubicBezTo>
                    <a:pt x="2433" y="518"/>
                    <a:pt x="2441" y="487"/>
                    <a:pt x="2441" y="458"/>
                  </a:cubicBezTo>
                  <a:cubicBezTo>
                    <a:pt x="2441" y="418"/>
                    <a:pt x="2424" y="392"/>
                    <a:pt x="2410" y="378"/>
                  </a:cubicBezTo>
                  <a:cubicBezTo>
                    <a:pt x="2379" y="347"/>
                    <a:pt x="2343" y="343"/>
                    <a:pt x="2304" y="343"/>
                  </a:cubicBezTo>
                  <a:cubicBezTo>
                    <a:pt x="2297" y="343"/>
                    <a:pt x="2287" y="344"/>
                    <a:pt x="2284" y="345"/>
                  </a:cubicBezTo>
                  <a:cubicBezTo>
                    <a:pt x="2281" y="346"/>
                    <a:pt x="2280" y="348"/>
                    <a:pt x="2280" y="352"/>
                  </a:cubicBezTo>
                  <a:lnTo>
                    <a:pt x="2280" y="458"/>
                  </a:lnTo>
                  <a:close/>
                  <a:moveTo>
                    <a:pt x="2510" y="567"/>
                  </a:moveTo>
                  <a:cubicBezTo>
                    <a:pt x="2505" y="565"/>
                    <a:pt x="2505" y="564"/>
                    <a:pt x="2505" y="555"/>
                  </a:cubicBezTo>
                  <a:cubicBezTo>
                    <a:pt x="2505" y="540"/>
                    <a:pt x="2506" y="527"/>
                    <a:pt x="2507" y="522"/>
                  </a:cubicBezTo>
                  <a:cubicBezTo>
                    <a:pt x="2507" y="518"/>
                    <a:pt x="2508" y="516"/>
                    <a:pt x="2509" y="516"/>
                  </a:cubicBezTo>
                  <a:cubicBezTo>
                    <a:pt x="2511" y="516"/>
                    <a:pt x="2512" y="518"/>
                    <a:pt x="2512" y="520"/>
                  </a:cubicBezTo>
                  <a:cubicBezTo>
                    <a:pt x="2512" y="523"/>
                    <a:pt x="2512" y="527"/>
                    <a:pt x="2514" y="532"/>
                  </a:cubicBezTo>
                  <a:cubicBezTo>
                    <a:pt x="2519" y="555"/>
                    <a:pt x="2543" y="563"/>
                    <a:pt x="2565" y="563"/>
                  </a:cubicBezTo>
                  <a:cubicBezTo>
                    <a:pt x="2598" y="563"/>
                    <a:pt x="2615" y="545"/>
                    <a:pt x="2615" y="521"/>
                  </a:cubicBezTo>
                  <a:cubicBezTo>
                    <a:pt x="2615" y="498"/>
                    <a:pt x="2603" y="487"/>
                    <a:pt x="2573" y="466"/>
                  </a:cubicBezTo>
                  <a:cubicBezTo>
                    <a:pt x="2558" y="454"/>
                    <a:pt x="2558" y="454"/>
                    <a:pt x="2558" y="454"/>
                  </a:cubicBezTo>
                  <a:cubicBezTo>
                    <a:pt x="2523" y="428"/>
                    <a:pt x="2511" y="408"/>
                    <a:pt x="2511" y="386"/>
                  </a:cubicBezTo>
                  <a:cubicBezTo>
                    <a:pt x="2511" y="349"/>
                    <a:pt x="2541" y="326"/>
                    <a:pt x="2584" y="326"/>
                  </a:cubicBezTo>
                  <a:cubicBezTo>
                    <a:pt x="2597" y="326"/>
                    <a:pt x="2610" y="328"/>
                    <a:pt x="2618" y="330"/>
                  </a:cubicBezTo>
                  <a:cubicBezTo>
                    <a:pt x="2625" y="332"/>
                    <a:pt x="2627" y="332"/>
                    <a:pt x="2630" y="332"/>
                  </a:cubicBezTo>
                  <a:cubicBezTo>
                    <a:pt x="2632" y="332"/>
                    <a:pt x="2633" y="332"/>
                    <a:pt x="2633" y="334"/>
                  </a:cubicBezTo>
                  <a:cubicBezTo>
                    <a:pt x="2633" y="335"/>
                    <a:pt x="2632" y="346"/>
                    <a:pt x="2632" y="368"/>
                  </a:cubicBezTo>
                  <a:cubicBezTo>
                    <a:pt x="2632" y="372"/>
                    <a:pt x="2631" y="375"/>
                    <a:pt x="2629" y="375"/>
                  </a:cubicBezTo>
                  <a:cubicBezTo>
                    <a:pt x="2627" y="375"/>
                    <a:pt x="2626" y="373"/>
                    <a:pt x="2626" y="371"/>
                  </a:cubicBezTo>
                  <a:cubicBezTo>
                    <a:pt x="2626" y="367"/>
                    <a:pt x="2623" y="358"/>
                    <a:pt x="2621" y="355"/>
                  </a:cubicBezTo>
                  <a:cubicBezTo>
                    <a:pt x="2619" y="351"/>
                    <a:pt x="2608" y="339"/>
                    <a:pt x="2579" y="339"/>
                  </a:cubicBezTo>
                  <a:cubicBezTo>
                    <a:pt x="2555" y="339"/>
                    <a:pt x="2535" y="351"/>
                    <a:pt x="2535" y="374"/>
                  </a:cubicBezTo>
                  <a:cubicBezTo>
                    <a:pt x="2535" y="394"/>
                    <a:pt x="2545" y="405"/>
                    <a:pt x="2577" y="427"/>
                  </a:cubicBezTo>
                  <a:cubicBezTo>
                    <a:pt x="2587" y="434"/>
                    <a:pt x="2587" y="434"/>
                    <a:pt x="2587" y="434"/>
                  </a:cubicBezTo>
                  <a:cubicBezTo>
                    <a:pt x="2627" y="461"/>
                    <a:pt x="2641" y="483"/>
                    <a:pt x="2641" y="510"/>
                  </a:cubicBezTo>
                  <a:cubicBezTo>
                    <a:pt x="2641" y="529"/>
                    <a:pt x="2634" y="549"/>
                    <a:pt x="2610" y="565"/>
                  </a:cubicBezTo>
                  <a:cubicBezTo>
                    <a:pt x="2596" y="574"/>
                    <a:pt x="2576" y="576"/>
                    <a:pt x="2558" y="576"/>
                  </a:cubicBezTo>
                  <a:cubicBezTo>
                    <a:pt x="2542" y="576"/>
                    <a:pt x="2523" y="574"/>
                    <a:pt x="2510" y="567"/>
                  </a:cubicBezTo>
                  <a:close/>
                  <a:moveTo>
                    <a:pt x="1265" y="567"/>
                  </a:moveTo>
                  <a:cubicBezTo>
                    <a:pt x="1260" y="564"/>
                    <a:pt x="1259" y="563"/>
                    <a:pt x="1259" y="553"/>
                  </a:cubicBezTo>
                  <a:cubicBezTo>
                    <a:pt x="1259" y="534"/>
                    <a:pt x="1261" y="519"/>
                    <a:pt x="1261" y="513"/>
                  </a:cubicBezTo>
                  <a:cubicBezTo>
                    <a:pt x="1262" y="509"/>
                    <a:pt x="1262" y="507"/>
                    <a:pt x="1264" y="507"/>
                  </a:cubicBezTo>
                  <a:cubicBezTo>
                    <a:pt x="1266" y="507"/>
                    <a:pt x="1267" y="508"/>
                    <a:pt x="1267" y="511"/>
                  </a:cubicBezTo>
                  <a:cubicBezTo>
                    <a:pt x="1267" y="515"/>
                    <a:pt x="1267" y="520"/>
                    <a:pt x="1268" y="525"/>
                  </a:cubicBezTo>
                  <a:cubicBezTo>
                    <a:pt x="1274" y="553"/>
                    <a:pt x="1298" y="563"/>
                    <a:pt x="1323" y="563"/>
                  </a:cubicBezTo>
                  <a:cubicBezTo>
                    <a:pt x="1359" y="563"/>
                    <a:pt x="1377" y="537"/>
                    <a:pt x="1377" y="513"/>
                  </a:cubicBezTo>
                  <a:cubicBezTo>
                    <a:pt x="1377" y="488"/>
                    <a:pt x="1366" y="473"/>
                    <a:pt x="1334" y="446"/>
                  </a:cubicBezTo>
                  <a:cubicBezTo>
                    <a:pt x="1317" y="432"/>
                    <a:pt x="1317" y="432"/>
                    <a:pt x="1317" y="432"/>
                  </a:cubicBezTo>
                  <a:cubicBezTo>
                    <a:pt x="1277" y="400"/>
                    <a:pt x="1268" y="377"/>
                    <a:pt x="1268" y="351"/>
                  </a:cubicBezTo>
                  <a:cubicBezTo>
                    <a:pt x="1268" y="311"/>
                    <a:pt x="1298" y="284"/>
                    <a:pt x="1346" y="284"/>
                  </a:cubicBezTo>
                  <a:cubicBezTo>
                    <a:pt x="1360" y="284"/>
                    <a:pt x="1371" y="285"/>
                    <a:pt x="1381" y="288"/>
                  </a:cubicBezTo>
                  <a:cubicBezTo>
                    <a:pt x="1388" y="289"/>
                    <a:pt x="1391" y="289"/>
                    <a:pt x="1394" y="289"/>
                  </a:cubicBezTo>
                  <a:cubicBezTo>
                    <a:pt x="1397" y="289"/>
                    <a:pt x="1397" y="290"/>
                    <a:pt x="1397" y="292"/>
                  </a:cubicBezTo>
                  <a:cubicBezTo>
                    <a:pt x="1397" y="294"/>
                    <a:pt x="1396" y="306"/>
                    <a:pt x="1396" y="332"/>
                  </a:cubicBezTo>
                  <a:cubicBezTo>
                    <a:pt x="1396" y="338"/>
                    <a:pt x="1395" y="340"/>
                    <a:pt x="1393" y="340"/>
                  </a:cubicBezTo>
                  <a:cubicBezTo>
                    <a:pt x="1391" y="340"/>
                    <a:pt x="1391" y="338"/>
                    <a:pt x="1390" y="335"/>
                  </a:cubicBezTo>
                  <a:cubicBezTo>
                    <a:pt x="1390" y="331"/>
                    <a:pt x="1388" y="321"/>
                    <a:pt x="1385" y="317"/>
                  </a:cubicBezTo>
                  <a:cubicBezTo>
                    <a:pt x="1383" y="313"/>
                    <a:pt x="1373" y="297"/>
                    <a:pt x="1339" y="297"/>
                  </a:cubicBezTo>
                  <a:cubicBezTo>
                    <a:pt x="1313" y="297"/>
                    <a:pt x="1293" y="313"/>
                    <a:pt x="1293" y="340"/>
                  </a:cubicBezTo>
                  <a:cubicBezTo>
                    <a:pt x="1293" y="362"/>
                    <a:pt x="1302" y="375"/>
                    <a:pt x="1338" y="403"/>
                  </a:cubicBezTo>
                  <a:cubicBezTo>
                    <a:pt x="1349" y="411"/>
                    <a:pt x="1349" y="411"/>
                    <a:pt x="1349" y="411"/>
                  </a:cubicBezTo>
                  <a:cubicBezTo>
                    <a:pt x="1393" y="446"/>
                    <a:pt x="1403" y="469"/>
                    <a:pt x="1403" y="499"/>
                  </a:cubicBezTo>
                  <a:cubicBezTo>
                    <a:pt x="1403" y="515"/>
                    <a:pt x="1397" y="543"/>
                    <a:pt x="1372" y="561"/>
                  </a:cubicBezTo>
                  <a:cubicBezTo>
                    <a:pt x="1355" y="573"/>
                    <a:pt x="1335" y="577"/>
                    <a:pt x="1315" y="577"/>
                  </a:cubicBezTo>
                  <a:cubicBezTo>
                    <a:pt x="1298" y="577"/>
                    <a:pt x="1280" y="574"/>
                    <a:pt x="1265" y="567"/>
                  </a:cubicBezTo>
                  <a:close/>
                  <a:moveTo>
                    <a:pt x="1892" y="79"/>
                  </a:moveTo>
                  <a:cubicBezTo>
                    <a:pt x="1895" y="72"/>
                    <a:pt x="1897" y="65"/>
                    <a:pt x="1898" y="58"/>
                  </a:cubicBezTo>
                  <a:cubicBezTo>
                    <a:pt x="2111" y="92"/>
                    <a:pt x="2276" y="136"/>
                    <a:pt x="2367" y="170"/>
                  </a:cubicBezTo>
                  <a:cubicBezTo>
                    <a:pt x="2226" y="133"/>
                    <a:pt x="2066" y="102"/>
                    <a:pt x="1892" y="79"/>
                  </a:cubicBezTo>
                  <a:close/>
                  <a:moveTo>
                    <a:pt x="1662" y="26"/>
                  </a:moveTo>
                  <a:cubicBezTo>
                    <a:pt x="1515" y="10"/>
                    <a:pt x="1354" y="0"/>
                    <a:pt x="1183" y="0"/>
                  </a:cubicBezTo>
                  <a:cubicBezTo>
                    <a:pt x="635" y="0"/>
                    <a:pt x="177" y="104"/>
                    <a:pt x="0" y="170"/>
                  </a:cubicBezTo>
                  <a:cubicBezTo>
                    <a:pt x="318" y="85"/>
                    <a:pt x="731" y="34"/>
                    <a:pt x="1183" y="34"/>
                  </a:cubicBezTo>
                  <a:cubicBezTo>
                    <a:pt x="1350" y="34"/>
                    <a:pt x="1511" y="41"/>
                    <a:pt x="1664" y="54"/>
                  </a:cubicBezTo>
                  <a:cubicBezTo>
                    <a:pt x="1662" y="45"/>
                    <a:pt x="1662" y="35"/>
                    <a:pt x="1662" y="26"/>
                  </a:cubicBez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
            <p:cNvSpPr>
              <a:spLocks noEditPoints="1"/>
            </p:cNvSpPr>
            <p:nvPr userDrawn="1"/>
          </p:nvSpPr>
          <p:spPr bwMode="auto">
            <a:xfrm>
              <a:off x="787400" y="2778125"/>
              <a:ext cx="5924550" cy="1731963"/>
            </a:xfrm>
            <a:custGeom>
              <a:avLst/>
              <a:gdLst>
                <a:gd name="T0" fmla="*/ 483 w 2166"/>
                <a:gd name="T1" fmla="*/ 381 h 632"/>
                <a:gd name="T2" fmla="*/ 346 w 2166"/>
                <a:gd name="T3" fmla="*/ 619 h 632"/>
                <a:gd name="T4" fmla="*/ 181 w 2166"/>
                <a:gd name="T5" fmla="*/ 581 h 632"/>
                <a:gd name="T6" fmla="*/ 15 w 2166"/>
                <a:gd name="T7" fmla="*/ 621 h 632"/>
                <a:gd name="T8" fmla="*/ 73 w 2166"/>
                <a:gd name="T9" fmla="*/ 628 h 632"/>
                <a:gd name="T10" fmla="*/ 53 w 2166"/>
                <a:gd name="T11" fmla="*/ 590 h 632"/>
                <a:gd name="T12" fmla="*/ 174 w 2166"/>
                <a:gd name="T13" fmla="*/ 627 h 632"/>
                <a:gd name="T14" fmla="*/ 295 w 2166"/>
                <a:gd name="T15" fmla="*/ 619 h 632"/>
                <a:gd name="T16" fmla="*/ 365 w 2166"/>
                <a:gd name="T17" fmla="*/ 628 h 632"/>
                <a:gd name="T18" fmla="*/ 432 w 2166"/>
                <a:gd name="T19" fmla="*/ 625 h 632"/>
                <a:gd name="T20" fmla="*/ 438 w 2166"/>
                <a:gd name="T21" fmla="*/ 542 h 632"/>
                <a:gd name="T22" fmla="*/ 546 w 2166"/>
                <a:gd name="T23" fmla="*/ 623 h 632"/>
                <a:gd name="T24" fmla="*/ 611 w 2166"/>
                <a:gd name="T25" fmla="*/ 623 h 632"/>
                <a:gd name="T26" fmla="*/ 481 w 2166"/>
                <a:gd name="T27" fmla="*/ 437 h 632"/>
                <a:gd name="T28" fmla="*/ 640 w 2166"/>
                <a:gd name="T29" fmla="*/ 417 h 632"/>
                <a:gd name="T30" fmla="*/ 824 w 2166"/>
                <a:gd name="T31" fmla="*/ 413 h 632"/>
                <a:gd name="T32" fmla="*/ 738 w 2166"/>
                <a:gd name="T33" fmla="*/ 396 h 632"/>
                <a:gd name="T34" fmla="*/ 820 w 2166"/>
                <a:gd name="T35" fmla="*/ 575 h 632"/>
                <a:gd name="T36" fmla="*/ 751 w 2166"/>
                <a:gd name="T37" fmla="*/ 632 h 632"/>
                <a:gd name="T38" fmla="*/ 1209 w 2166"/>
                <a:gd name="T39" fmla="*/ 393 h 632"/>
                <a:gd name="T40" fmla="*/ 1048 w 2166"/>
                <a:gd name="T41" fmla="*/ 575 h 632"/>
                <a:gd name="T42" fmla="*/ 1092 w 2166"/>
                <a:gd name="T43" fmla="*/ 348 h 632"/>
                <a:gd name="T44" fmla="*/ 1021 w 2166"/>
                <a:gd name="T45" fmla="*/ 351 h 632"/>
                <a:gd name="T46" fmla="*/ 917 w 2166"/>
                <a:gd name="T47" fmla="*/ 454 h 632"/>
                <a:gd name="T48" fmla="*/ 938 w 2166"/>
                <a:gd name="T49" fmla="*/ 345 h 632"/>
                <a:gd name="T50" fmla="*/ 870 w 2166"/>
                <a:gd name="T51" fmla="*/ 351 h 632"/>
                <a:gd name="T52" fmla="*/ 874 w 2166"/>
                <a:gd name="T53" fmla="*/ 621 h 632"/>
                <a:gd name="T54" fmla="*/ 945 w 2166"/>
                <a:gd name="T55" fmla="*/ 628 h 632"/>
                <a:gd name="T56" fmla="*/ 917 w 2166"/>
                <a:gd name="T57" fmla="*/ 519 h 632"/>
                <a:gd name="T58" fmla="*/ 1104 w 2166"/>
                <a:gd name="T59" fmla="*/ 628 h 632"/>
                <a:gd name="T60" fmla="*/ 1146 w 2166"/>
                <a:gd name="T61" fmla="*/ 623 h 632"/>
                <a:gd name="T62" fmla="*/ 1158 w 2166"/>
                <a:gd name="T63" fmla="*/ 539 h 632"/>
                <a:gd name="T64" fmla="*/ 1262 w 2166"/>
                <a:gd name="T65" fmla="*/ 625 h 632"/>
                <a:gd name="T66" fmla="*/ 1229 w 2166"/>
                <a:gd name="T67" fmla="*/ 526 h 632"/>
                <a:gd name="T68" fmla="*/ 1231 w 2166"/>
                <a:gd name="T69" fmla="*/ 524 h 632"/>
                <a:gd name="T70" fmla="*/ 1294 w 2166"/>
                <a:gd name="T71" fmla="*/ 397 h 632"/>
                <a:gd name="T72" fmla="*/ 1342 w 2166"/>
                <a:gd name="T73" fmla="*/ 387 h 632"/>
                <a:gd name="T74" fmla="*/ 1402 w 2166"/>
                <a:gd name="T75" fmla="*/ 510 h 632"/>
                <a:gd name="T76" fmla="*/ 1456 w 2166"/>
                <a:gd name="T77" fmla="*/ 387 h 632"/>
                <a:gd name="T78" fmla="*/ 1496 w 2166"/>
                <a:gd name="T79" fmla="*/ 397 h 632"/>
                <a:gd name="T80" fmla="*/ 1412 w 2166"/>
                <a:gd name="T81" fmla="*/ 604 h 632"/>
                <a:gd name="T82" fmla="*/ 1396 w 2166"/>
                <a:gd name="T83" fmla="*/ 627 h 632"/>
                <a:gd name="T84" fmla="*/ 1381 w 2166"/>
                <a:gd name="T85" fmla="*/ 604 h 632"/>
                <a:gd name="T86" fmla="*/ 2027 w 2166"/>
                <a:gd name="T87" fmla="*/ 46 h 632"/>
                <a:gd name="T88" fmla="*/ 2109 w 2166"/>
                <a:gd name="T89" fmla="*/ 128 h 632"/>
                <a:gd name="T90" fmla="*/ 2042 w 2166"/>
                <a:gd name="T91" fmla="*/ 48 h 632"/>
                <a:gd name="T92" fmla="*/ 2154 w 2166"/>
                <a:gd name="T93" fmla="*/ 134 h 632"/>
                <a:gd name="T94" fmla="*/ 2086 w 2166"/>
                <a:gd name="T95" fmla="*/ 53 h 632"/>
                <a:gd name="T96" fmla="*/ 2063 w 2166"/>
                <a:gd name="T97" fmla="*/ 123 h 632"/>
                <a:gd name="T98" fmla="*/ 2162 w 2166"/>
                <a:gd name="T99" fmla="*/ 63 h 632"/>
                <a:gd name="T100" fmla="*/ 1987 w 2166"/>
                <a:gd name="T101" fmla="*/ 113 h 632"/>
                <a:gd name="T102" fmla="*/ 2050 w 2166"/>
                <a:gd name="T103" fmla="*/ 32 h 632"/>
                <a:gd name="T104" fmla="*/ 2035 w 2166"/>
                <a:gd name="T105" fmla="*/ 136 h 632"/>
                <a:gd name="T106" fmla="*/ 2117 w 2166"/>
                <a:gd name="T107" fmla="*/ 146 h 632"/>
                <a:gd name="T108" fmla="*/ 2112 w 2166"/>
                <a:gd name="T109" fmla="*/ 40 h 632"/>
                <a:gd name="T110" fmla="*/ 2004 w 2166"/>
                <a:gd name="T111" fmla="*/ 146 h 632"/>
                <a:gd name="T112" fmla="*/ 2112 w 2166"/>
                <a:gd name="T113" fmla="*/ 6 h 632"/>
                <a:gd name="T114" fmla="*/ 2009 w 2166"/>
                <a:gd name="T115" fmla="*/ 27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6" h="632">
                  <a:moveTo>
                    <a:pt x="611" y="623"/>
                  </a:moveTo>
                  <a:cubicBezTo>
                    <a:pt x="608" y="623"/>
                    <a:pt x="603" y="622"/>
                    <a:pt x="598" y="621"/>
                  </a:cubicBezTo>
                  <a:cubicBezTo>
                    <a:pt x="591" y="618"/>
                    <a:pt x="582" y="614"/>
                    <a:pt x="570" y="586"/>
                  </a:cubicBezTo>
                  <a:cubicBezTo>
                    <a:pt x="550" y="538"/>
                    <a:pt x="497" y="406"/>
                    <a:pt x="491" y="393"/>
                  </a:cubicBezTo>
                  <a:cubicBezTo>
                    <a:pt x="488" y="386"/>
                    <a:pt x="487" y="381"/>
                    <a:pt x="483" y="381"/>
                  </a:cubicBezTo>
                  <a:cubicBezTo>
                    <a:pt x="481" y="381"/>
                    <a:pt x="480" y="383"/>
                    <a:pt x="475" y="394"/>
                  </a:cubicBezTo>
                  <a:cubicBezTo>
                    <a:pt x="398" y="593"/>
                    <a:pt x="398" y="593"/>
                    <a:pt x="398" y="593"/>
                  </a:cubicBezTo>
                  <a:cubicBezTo>
                    <a:pt x="392" y="609"/>
                    <a:pt x="385" y="620"/>
                    <a:pt x="370" y="622"/>
                  </a:cubicBezTo>
                  <a:cubicBezTo>
                    <a:pt x="369" y="622"/>
                    <a:pt x="366" y="622"/>
                    <a:pt x="364" y="622"/>
                  </a:cubicBezTo>
                  <a:cubicBezTo>
                    <a:pt x="360" y="622"/>
                    <a:pt x="353" y="621"/>
                    <a:pt x="346" y="619"/>
                  </a:cubicBezTo>
                  <a:cubicBezTo>
                    <a:pt x="330" y="614"/>
                    <a:pt x="328" y="593"/>
                    <a:pt x="326" y="580"/>
                  </a:cubicBezTo>
                  <a:cubicBezTo>
                    <a:pt x="301" y="350"/>
                    <a:pt x="301" y="350"/>
                    <a:pt x="301" y="350"/>
                  </a:cubicBezTo>
                  <a:cubicBezTo>
                    <a:pt x="300" y="343"/>
                    <a:pt x="299" y="340"/>
                    <a:pt x="297" y="340"/>
                  </a:cubicBezTo>
                  <a:cubicBezTo>
                    <a:pt x="294" y="340"/>
                    <a:pt x="292" y="342"/>
                    <a:pt x="291" y="346"/>
                  </a:cubicBezTo>
                  <a:cubicBezTo>
                    <a:pt x="181" y="581"/>
                    <a:pt x="181" y="581"/>
                    <a:pt x="181" y="581"/>
                  </a:cubicBezTo>
                  <a:cubicBezTo>
                    <a:pt x="67" y="345"/>
                    <a:pt x="67" y="345"/>
                    <a:pt x="67" y="345"/>
                  </a:cubicBezTo>
                  <a:cubicBezTo>
                    <a:pt x="65" y="341"/>
                    <a:pt x="63" y="340"/>
                    <a:pt x="61" y="340"/>
                  </a:cubicBezTo>
                  <a:cubicBezTo>
                    <a:pt x="59" y="340"/>
                    <a:pt x="57" y="342"/>
                    <a:pt x="57" y="347"/>
                  </a:cubicBezTo>
                  <a:cubicBezTo>
                    <a:pt x="30" y="590"/>
                    <a:pt x="30" y="590"/>
                    <a:pt x="30" y="590"/>
                  </a:cubicBezTo>
                  <a:cubicBezTo>
                    <a:pt x="28" y="605"/>
                    <a:pt x="27" y="619"/>
                    <a:pt x="15" y="621"/>
                  </a:cubicBezTo>
                  <a:cubicBezTo>
                    <a:pt x="9" y="623"/>
                    <a:pt x="7" y="623"/>
                    <a:pt x="4" y="623"/>
                  </a:cubicBezTo>
                  <a:cubicBezTo>
                    <a:pt x="2" y="623"/>
                    <a:pt x="0" y="623"/>
                    <a:pt x="0" y="624"/>
                  </a:cubicBezTo>
                  <a:cubicBezTo>
                    <a:pt x="0" y="627"/>
                    <a:pt x="3" y="628"/>
                    <a:pt x="6" y="628"/>
                  </a:cubicBezTo>
                  <a:cubicBezTo>
                    <a:pt x="16" y="628"/>
                    <a:pt x="34" y="627"/>
                    <a:pt x="38" y="627"/>
                  </a:cubicBezTo>
                  <a:cubicBezTo>
                    <a:pt x="41" y="627"/>
                    <a:pt x="59" y="628"/>
                    <a:pt x="73" y="628"/>
                  </a:cubicBezTo>
                  <a:cubicBezTo>
                    <a:pt x="77" y="628"/>
                    <a:pt x="79" y="627"/>
                    <a:pt x="79" y="624"/>
                  </a:cubicBezTo>
                  <a:cubicBezTo>
                    <a:pt x="79" y="623"/>
                    <a:pt x="78" y="623"/>
                    <a:pt x="76" y="623"/>
                  </a:cubicBezTo>
                  <a:cubicBezTo>
                    <a:pt x="74" y="623"/>
                    <a:pt x="68" y="622"/>
                    <a:pt x="62" y="621"/>
                  </a:cubicBezTo>
                  <a:cubicBezTo>
                    <a:pt x="56" y="620"/>
                    <a:pt x="52" y="615"/>
                    <a:pt x="52" y="609"/>
                  </a:cubicBezTo>
                  <a:cubicBezTo>
                    <a:pt x="52" y="603"/>
                    <a:pt x="52" y="596"/>
                    <a:pt x="53" y="590"/>
                  </a:cubicBezTo>
                  <a:cubicBezTo>
                    <a:pt x="68" y="417"/>
                    <a:pt x="68" y="417"/>
                    <a:pt x="68" y="417"/>
                  </a:cubicBezTo>
                  <a:cubicBezTo>
                    <a:pt x="69" y="417"/>
                    <a:pt x="69" y="417"/>
                    <a:pt x="69" y="417"/>
                  </a:cubicBezTo>
                  <a:cubicBezTo>
                    <a:pt x="73" y="427"/>
                    <a:pt x="115" y="516"/>
                    <a:pt x="119" y="523"/>
                  </a:cubicBezTo>
                  <a:cubicBezTo>
                    <a:pt x="120" y="527"/>
                    <a:pt x="153" y="592"/>
                    <a:pt x="162" y="610"/>
                  </a:cubicBezTo>
                  <a:cubicBezTo>
                    <a:pt x="169" y="623"/>
                    <a:pt x="171" y="627"/>
                    <a:pt x="174" y="627"/>
                  </a:cubicBezTo>
                  <a:cubicBezTo>
                    <a:pt x="177" y="627"/>
                    <a:pt x="178" y="624"/>
                    <a:pt x="186" y="607"/>
                  </a:cubicBezTo>
                  <a:cubicBezTo>
                    <a:pt x="278" y="413"/>
                    <a:pt x="278" y="413"/>
                    <a:pt x="278" y="413"/>
                  </a:cubicBezTo>
                  <a:cubicBezTo>
                    <a:pt x="279" y="413"/>
                    <a:pt x="279" y="413"/>
                    <a:pt x="279" y="413"/>
                  </a:cubicBezTo>
                  <a:cubicBezTo>
                    <a:pt x="297" y="606"/>
                    <a:pt x="297" y="606"/>
                    <a:pt x="297" y="606"/>
                  </a:cubicBezTo>
                  <a:cubicBezTo>
                    <a:pt x="298" y="612"/>
                    <a:pt x="297" y="619"/>
                    <a:pt x="295" y="619"/>
                  </a:cubicBezTo>
                  <a:cubicBezTo>
                    <a:pt x="294" y="620"/>
                    <a:pt x="293" y="620"/>
                    <a:pt x="293" y="622"/>
                  </a:cubicBezTo>
                  <a:cubicBezTo>
                    <a:pt x="293" y="624"/>
                    <a:pt x="295" y="625"/>
                    <a:pt x="303" y="626"/>
                  </a:cubicBezTo>
                  <a:cubicBezTo>
                    <a:pt x="316" y="627"/>
                    <a:pt x="352" y="628"/>
                    <a:pt x="364" y="628"/>
                  </a:cubicBezTo>
                  <a:cubicBezTo>
                    <a:pt x="364" y="628"/>
                    <a:pt x="364" y="628"/>
                    <a:pt x="364" y="628"/>
                  </a:cubicBezTo>
                  <a:cubicBezTo>
                    <a:pt x="364" y="628"/>
                    <a:pt x="365" y="628"/>
                    <a:pt x="365" y="628"/>
                  </a:cubicBezTo>
                  <a:cubicBezTo>
                    <a:pt x="365" y="628"/>
                    <a:pt x="366" y="628"/>
                    <a:pt x="366" y="628"/>
                  </a:cubicBezTo>
                  <a:cubicBezTo>
                    <a:pt x="366" y="628"/>
                    <a:pt x="366" y="628"/>
                    <a:pt x="366" y="628"/>
                  </a:cubicBezTo>
                  <a:cubicBezTo>
                    <a:pt x="379" y="628"/>
                    <a:pt x="394" y="627"/>
                    <a:pt x="397" y="627"/>
                  </a:cubicBezTo>
                  <a:cubicBezTo>
                    <a:pt x="401" y="627"/>
                    <a:pt x="419" y="628"/>
                    <a:pt x="427" y="628"/>
                  </a:cubicBezTo>
                  <a:cubicBezTo>
                    <a:pt x="430" y="628"/>
                    <a:pt x="432" y="627"/>
                    <a:pt x="432" y="625"/>
                  </a:cubicBezTo>
                  <a:cubicBezTo>
                    <a:pt x="432" y="624"/>
                    <a:pt x="431" y="623"/>
                    <a:pt x="428" y="623"/>
                  </a:cubicBezTo>
                  <a:cubicBezTo>
                    <a:pt x="425" y="623"/>
                    <a:pt x="425" y="623"/>
                    <a:pt x="425" y="623"/>
                  </a:cubicBezTo>
                  <a:cubicBezTo>
                    <a:pt x="420" y="623"/>
                    <a:pt x="414" y="620"/>
                    <a:pt x="414" y="614"/>
                  </a:cubicBezTo>
                  <a:cubicBezTo>
                    <a:pt x="414" y="608"/>
                    <a:pt x="416" y="601"/>
                    <a:pt x="419" y="593"/>
                  </a:cubicBezTo>
                  <a:cubicBezTo>
                    <a:pt x="438" y="542"/>
                    <a:pt x="438" y="542"/>
                    <a:pt x="438" y="542"/>
                  </a:cubicBezTo>
                  <a:cubicBezTo>
                    <a:pt x="438" y="540"/>
                    <a:pt x="439" y="539"/>
                    <a:pt x="441" y="539"/>
                  </a:cubicBezTo>
                  <a:cubicBezTo>
                    <a:pt x="517" y="539"/>
                    <a:pt x="517" y="539"/>
                    <a:pt x="517" y="539"/>
                  </a:cubicBezTo>
                  <a:cubicBezTo>
                    <a:pt x="519" y="539"/>
                    <a:pt x="519" y="540"/>
                    <a:pt x="520" y="541"/>
                  </a:cubicBezTo>
                  <a:cubicBezTo>
                    <a:pt x="549" y="614"/>
                    <a:pt x="549" y="614"/>
                    <a:pt x="549" y="614"/>
                  </a:cubicBezTo>
                  <a:cubicBezTo>
                    <a:pt x="552" y="619"/>
                    <a:pt x="548" y="622"/>
                    <a:pt x="546" y="623"/>
                  </a:cubicBezTo>
                  <a:cubicBezTo>
                    <a:pt x="545" y="623"/>
                    <a:pt x="544" y="623"/>
                    <a:pt x="544" y="625"/>
                  </a:cubicBezTo>
                  <a:cubicBezTo>
                    <a:pt x="544" y="627"/>
                    <a:pt x="549" y="627"/>
                    <a:pt x="556" y="627"/>
                  </a:cubicBezTo>
                  <a:cubicBezTo>
                    <a:pt x="579" y="628"/>
                    <a:pt x="603" y="628"/>
                    <a:pt x="608" y="628"/>
                  </a:cubicBezTo>
                  <a:cubicBezTo>
                    <a:pt x="612" y="628"/>
                    <a:pt x="615" y="627"/>
                    <a:pt x="615" y="625"/>
                  </a:cubicBezTo>
                  <a:cubicBezTo>
                    <a:pt x="615" y="623"/>
                    <a:pt x="613" y="623"/>
                    <a:pt x="611" y="623"/>
                  </a:cubicBezTo>
                  <a:close/>
                  <a:moveTo>
                    <a:pt x="512" y="526"/>
                  </a:moveTo>
                  <a:cubicBezTo>
                    <a:pt x="445" y="526"/>
                    <a:pt x="445" y="526"/>
                    <a:pt x="445" y="526"/>
                  </a:cubicBezTo>
                  <a:cubicBezTo>
                    <a:pt x="444" y="526"/>
                    <a:pt x="444" y="525"/>
                    <a:pt x="444" y="524"/>
                  </a:cubicBezTo>
                  <a:cubicBezTo>
                    <a:pt x="475" y="437"/>
                    <a:pt x="475" y="437"/>
                    <a:pt x="475" y="437"/>
                  </a:cubicBezTo>
                  <a:cubicBezTo>
                    <a:pt x="477" y="432"/>
                    <a:pt x="479" y="432"/>
                    <a:pt x="481" y="437"/>
                  </a:cubicBezTo>
                  <a:cubicBezTo>
                    <a:pt x="513" y="524"/>
                    <a:pt x="513" y="524"/>
                    <a:pt x="513" y="524"/>
                  </a:cubicBezTo>
                  <a:cubicBezTo>
                    <a:pt x="514" y="525"/>
                    <a:pt x="514" y="526"/>
                    <a:pt x="512" y="526"/>
                  </a:cubicBezTo>
                  <a:close/>
                  <a:moveTo>
                    <a:pt x="643" y="598"/>
                  </a:moveTo>
                  <a:cubicBezTo>
                    <a:pt x="610" y="570"/>
                    <a:pt x="603" y="534"/>
                    <a:pt x="603" y="504"/>
                  </a:cubicBezTo>
                  <a:cubicBezTo>
                    <a:pt x="603" y="482"/>
                    <a:pt x="610" y="445"/>
                    <a:pt x="640" y="417"/>
                  </a:cubicBezTo>
                  <a:cubicBezTo>
                    <a:pt x="659" y="398"/>
                    <a:pt x="689" y="383"/>
                    <a:pt x="740" y="383"/>
                  </a:cubicBezTo>
                  <a:cubicBezTo>
                    <a:pt x="753" y="383"/>
                    <a:pt x="772" y="384"/>
                    <a:pt x="788" y="387"/>
                  </a:cubicBezTo>
                  <a:cubicBezTo>
                    <a:pt x="800" y="389"/>
                    <a:pt x="811" y="391"/>
                    <a:pt x="821" y="391"/>
                  </a:cubicBezTo>
                  <a:cubicBezTo>
                    <a:pt x="825" y="391"/>
                    <a:pt x="825" y="393"/>
                    <a:pt x="825" y="395"/>
                  </a:cubicBezTo>
                  <a:cubicBezTo>
                    <a:pt x="825" y="397"/>
                    <a:pt x="825" y="401"/>
                    <a:pt x="824" y="413"/>
                  </a:cubicBezTo>
                  <a:cubicBezTo>
                    <a:pt x="824" y="423"/>
                    <a:pt x="824" y="441"/>
                    <a:pt x="823" y="445"/>
                  </a:cubicBezTo>
                  <a:cubicBezTo>
                    <a:pt x="823" y="450"/>
                    <a:pt x="821" y="452"/>
                    <a:pt x="819" y="452"/>
                  </a:cubicBezTo>
                  <a:cubicBezTo>
                    <a:pt x="817" y="452"/>
                    <a:pt x="817" y="450"/>
                    <a:pt x="817" y="445"/>
                  </a:cubicBezTo>
                  <a:cubicBezTo>
                    <a:pt x="817" y="433"/>
                    <a:pt x="812" y="420"/>
                    <a:pt x="803" y="414"/>
                  </a:cubicBezTo>
                  <a:cubicBezTo>
                    <a:pt x="791" y="404"/>
                    <a:pt x="768" y="396"/>
                    <a:pt x="738" y="396"/>
                  </a:cubicBezTo>
                  <a:cubicBezTo>
                    <a:pt x="696" y="396"/>
                    <a:pt x="676" y="407"/>
                    <a:pt x="664" y="418"/>
                  </a:cubicBezTo>
                  <a:cubicBezTo>
                    <a:pt x="640" y="440"/>
                    <a:pt x="635" y="469"/>
                    <a:pt x="635" y="501"/>
                  </a:cubicBezTo>
                  <a:cubicBezTo>
                    <a:pt x="635" y="562"/>
                    <a:pt x="683" y="616"/>
                    <a:pt x="753" y="616"/>
                  </a:cubicBezTo>
                  <a:cubicBezTo>
                    <a:pt x="778" y="616"/>
                    <a:pt x="794" y="614"/>
                    <a:pt x="808" y="601"/>
                  </a:cubicBezTo>
                  <a:cubicBezTo>
                    <a:pt x="815" y="594"/>
                    <a:pt x="819" y="581"/>
                    <a:pt x="820" y="575"/>
                  </a:cubicBezTo>
                  <a:cubicBezTo>
                    <a:pt x="821" y="571"/>
                    <a:pt x="821" y="570"/>
                    <a:pt x="824" y="570"/>
                  </a:cubicBezTo>
                  <a:cubicBezTo>
                    <a:pt x="825" y="570"/>
                    <a:pt x="827" y="572"/>
                    <a:pt x="827" y="575"/>
                  </a:cubicBezTo>
                  <a:cubicBezTo>
                    <a:pt x="827" y="577"/>
                    <a:pt x="822" y="605"/>
                    <a:pt x="819" y="615"/>
                  </a:cubicBezTo>
                  <a:cubicBezTo>
                    <a:pt x="817" y="621"/>
                    <a:pt x="816" y="623"/>
                    <a:pt x="811" y="625"/>
                  </a:cubicBezTo>
                  <a:cubicBezTo>
                    <a:pt x="797" y="630"/>
                    <a:pt x="772" y="632"/>
                    <a:pt x="751" y="632"/>
                  </a:cubicBezTo>
                  <a:cubicBezTo>
                    <a:pt x="702" y="632"/>
                    <a:pt x="668" y="620"/>
                    <a:pt x="643" y="598"/>
                  </a:cubicBezTo>
                  <a:close/>
                  <a:moveTo>
                    <a:pt x="1329" y="623"/>
                  </a:moveTo>
                  <a:cubicBezTo>
                    <a:pt x="1325" y="623"/>
                    <a:pt x="1320" y="622"/>
                    <a:pt x="1315" y="621"/>
                  </a:cubicBezTo>
                  <a:cubicBezTo>
                    <a:pt x="1308" y="618"/>
                    <a:pt x="1299" y="614"/>
                    <a:pt x="1287" y="586"/>
                  </a:cubicBezTo>
                  <a:cubicBezTo>
                    <a:pt x="1267" y="538"/>
                    <a:pt x="1214" y="406"/>
                    <a:pt x="1209" y="393"/>
                  </a:cubicBezTo>
                  <a:cubicBezTo>
                    <a:pt x="1205" y="386"/>
                    <a:pt x="1204" y="381"/>
                    <a:pt x="1201" y="381"/>
                  </a:cubicBezTo>
                  <a:cubicBezTo>
                    <a:pt x="1198" y="381"/>
                    <a:pt x="1197" y="383"/>
                    <a:pt x="1193" y="394"/>
                  </a:cubicBezTo>
                  <a:cubicBezTo>
                    <a:pt x="1115" y="593"/>
                    <a:pt x="1115" y="593"/>
                    <a:pt x="1115" y="593"/>
                  </a:cubicBezTo>
                  <a:cubicBezTo>
                    <a:pt x="1111" y="603"/>
                    <a:pt x="1107" y="611"/>
                    <a:pt x="1101" y="617"/>
                  </a:cubicBezTo>
                  <a:cubicBezTo>
                    <a:pt x="1085" y="610"/>
                    <a:pt x="1077" y="603"/>
                    <a:pt x="1048" y="575"/>
                  </a:cubicBezTo>
                  <a:cubicBezTo>
                    <a:pt x="1032" y="561"/>
                    <a:pt x="955" y="480"/>
                    <a:pt x="945" y="470"/>
                  </a:cubicBezTo>
                  <a:cubicBezTo>
                    <a:pt x="953" y="460"/>
                    <a:pt x="1018" y="397"/>
                    <a:pt x="1027" y="388"/>
                  </a:cubicBezTo>
                  <a:cubicBezTo>
                    <a:pt x="1044" y="372"/>
                    <a:pt x="1052" y="362"/>
                    <a:pt x="1067" y="356"/>
                  </a:cubicBezTo>
                  <a:cubicBezTo>
                    <a:pt x="1075" y="352"/>
                    <a:pt x="1083" y="350"/>
                    <a:pt x="1088" y="350"/>
                  </a:cubicBezTo>
                  <a:cubicBezTo>
                    <a:pt x="1091" y="350"/>
                    <a:pt x="1092" y="350"/>
                    <a:pt x="1092" y="348"/>
                  </a:cubicBezTo>
                  <a:cubicBezTo>
                    <a:pt x="1092" y="346"/>
                    <a:pt x="1091" y="345"/>
                    <a:pt x="1087" y="345"/>
                  </a:cubicBezTo>
                  <a:cubicBezTo>
                    <a:pt x="1077" y="345"/>
                    <a:pt x="1053" y="346"/>
                    <a:pt x="1051" y="346"/>
                  </a:cubicBezTo>
                  <a:cubicBezTo>
                    <a:pt x="1042" y="346"/>
                    <a:pt x="1030" y="345"/>
                    <a:pt x="1023" y="345"/>
                  </a:cubicBezTo>
                  <a:cubicBezTo>
                    <a:pt x="1020" y="345"/>
                    <a:pt x="1018" y="346"/>
                    <a:pt x="1018" y="348"/>
                  </a:cubicBezTo>
                  <a:cubicBezTo>
                    <a:pt x="1018" y="349"/>
                    <a:pt x="1020" y="350"/>
                    <a:pt x="1021" y="351"/>
                  </a:cubicBezTo>
                  <a:cubicBezTo>
                    <a:pt x="1024" y="352"/>
                    <a:pt x="1026" y="354"/>
                    <a:pt x="1026" y="359"/>
                  </a:cubicBezTo>
                  <a:cubicBezTo>
                    <a:pt x="1026" y="365"/>
                    <a:pt x="1017" y="375"/>
                    <a:pt x="1006" y="385"/>
                  </a:cubicBezTo>
                  <a:cubicBezTo>
                    <a:pt x="993" y="400"/>
                    <a:pt x="925" y="469"/>
                    <a:pt x="919" y="476"/>
                  </a:cubicBezTo>
                  <a:cubicBezTo>
                    <a:pt x="917" y="476"/>
                    <a:pt x="917" y="476"/>
                    <a:pt x="917" y="476"/>
                  </a:cubicBezTo>
                  <a:cubicBezTo>
                    <a:pt x="917" y="454"/>
                    <a:pt x="917" y="454"/>
                    <a:pt x="917" y="454"/>
                  </a:cubicBezTo>
                  <a:cubicBezTo>
                    <a:pt x="917" y="395"/>
                    <a:pt x="917" y="385"/>
                    <a:pt x="918" y="373"/>
                  </a:cubicBezTo>
                  <a:cubicBezTo>
                    <a:pt x="919" y="360"/>
                    <a:pt x="922" y="353"/>
                    <a:pt x="932" y="351"/>
                  </a:cubicBezTo>
                  <a:cubicBezTo>
                    <a:pt x="936" y="351"/>
                    <a:pt x="938" y="350"/>
                    <a:pt x="941" y="350"/>
                  </a:cubicBezTo>
                  <a:cubicBezTo>
                    <a:pt x="943" y="350"/>
                    <a:pt x="944" y="350"/>
                    <a:pt x="944" y="348"/>
                  </a:cubicBezTo>
                  <a:cubicBezTo>
                    <a:pt x="944" y="346"/>
                    <a:pt x="942" y="345"/>
                    <a:pt x="938" y="345"/>
                  </a:cubicBezTo>
                  <a:cubicBezTo>
                    <a:pt x="927" y="345"/>
                    <a:pt x="905" y="346"/>
                    <a:pt x="902" y="346"/>
                  </a:cubicBezTo>
                  <a:cubicBezTo>
                    <a:pt x="900" y="346"/>
                    <a:pt x="877" y="345"/>
                    <a:pt x="861" y="345"/>
                  </a:cubicBezTo>
                  <a:cubicBezTo>
                    <a:pt x="857" y="345"/>
                    <a:pt x="855" y="346"/>
                    <a:pt x="855" y="348"/>
                  </a:cubicBezTo>
                  <a:cubicBezTo>
                    <a:pt x="855" y="350"/>
                    <a:pt x="856" y="350"/>
                    <a:pt x="858" y="350"/>
                  </a:cubicBezTo>
                  <a:cubicBezTo>
                    <a:pt x="861" y="350"/>
                    <a:pt x="867" y="351"/>
                    <a:pt x="870" y="351"/>
                  </a:cubicBezTo>
                  <a:cubicBezTo>
                    <a:pt x="883" y="354"/>
                    <a:pt x="886" y="360"/>
                    <a:pt x="886" y="373"/>
                  </a:cubicBezTo>
                  <a:cubicBezTo>
                    <a:pt x="887" y="385"/>
                    <a:pt x="887" y="395"/>
                    <a:pt x="887" y="454"/>
                  </a:cubicBezTo>
                  <a:cubicBezTo>
                    <a:pt x="887" y="519"/>
                    <a:pt x="887" y="519"/>
                    <a:pt x="887" y="519"/>
                  </a:cubicBezTo>
                  <a:cubicBezTo>
                    <a:pt x="887" y="555"/>
                    <a:pt x="887" y="585"/>
                    <a:pt x="885" y="601"/>
                  </a:cubicBezTo>
                  <a:cubicBezTo>
                    <a:pt x="884" y="611"/>
                    <a:pt x="882" y="620"/>
                    <a:pt x="874" y="621"/>
                  </a:cubicBezTo>
                  <a:cubicBezTo>
                    <a:pt x="871" y="622"/>
                    <a:pt x="867" y="623"/>
                    <a:pt x="863" y="623"/>
                  </a:cubicBezTo>
                  <a:cubicBezTo>
                    <a:pt x="861" y="623"/>
                    <a:pt x="860" y="624"/>
                    <a:pt x="860" y="625"/>
                  </a:cubicBezTo>
                  <a:cubicBezTo>
                    <a:pt x="860" y="627"/>
                    <a:pt x="862" y="628"/>
                    <a:pt x="866" y="628"/>
                  </a:cubicBezTo>
                  <a:cubicBezTo>
                    <a:pt x="877" y="628"/>
                    <a:pt x="899" y="627"/>
                    <a:pt x="902" y="627"/>
                  </a:cubicBezTo>
                  <a:cubicBezTo>
                    <a:pt x="905" y="627"/>
                    <a:pt x="927" y="628"/>
                    <a:pt x="945" y="628"/>
                  </a:cubicBezTo>
                  <a:cubicBezTo>
                    <a:pt x="949" y="628"/>
                    <a:pt x="951" y="627"/>
                    <a:pt x="951" y="625"/>
                  </a:cubicBezTo>
                  <a:cubicBezTo>
                    <a:pt x="951" y="624"/>
                    <a:pt x="950" y="623"/>
                    <a:pt x="948" y="623"/>
                  </a:cubicBezTo>
                  <a:cubicBezTo>
                    <a:pt x="945" y="623"/>
                    <a:pt x="939" y="622"/>
                    <a:pt x="934" y="621"/>
                  </a:cubicBezTo>
                  <a:cubicBezTo>
                    <a:pt x="922" y="620"/>
                    <a:pt x="920" y="611"/>
                    <a:pt x="919" y="601"/>
                  </a:cubicBezTo>
                  <a:cubicBezTo>
                    <a:pt x="917" y="585"/>
                    <a:pt x="917" y="555"/>
                    <a:pt x="917" y="519"/>
                  </a:cubicBezTo>
                  <a:cubicBezTo>
                    <a:pt x="917" y="483"/>
                    <a:pt x="917" y="483"/>
                    <a:pt x="917" y="483"/>
                  </a:cubicBezTo>
                  <a:cubicBezTo>
                    <a:pt x="919" y="483"/>
                    <a:pt x="919" y="483"/>
                    <a:pt x="919" y="483"/>
                  </a:cubicBezTo>
                  <a:cubicBezTo>
                    <a:pt x="937" y="505"/>
                    <a:pt x="1016" y="590"/>
                    <a:pt x="1033" y="604"/>
                  </a:cubicBezTo>
                  <a:cubicBezTo>
                    <a:pt x="1049" y="617"/>
                    <a:pt x="1059" y="625"/>
                    <a:pt x="1078" y="627"/>
                  </a:cubicBezTo>
                  <a:cubicBezTo>
                    <a:pt x="1087" y="628"/>
                    <a:pt x="1094" y="628"/>
                    <a:pt x="1104" y="628"/>
                  </a:cubicBezTo>
                  <a:cubicBezTo>
                    <a:pt x="1123" y="628"/>
                    <a:pt x="1123" y="628"/>
                    <a:pt x="1123" y="628"/>
                  </a:cubicBezTo>
                  <a:cubicBezTo>
                    <a:pt x="1126" y="628"/>
                    <a:pt x="1130" y="628"/>
                    <a:pt x="1134" y="628"/>
                  </a:cubicBezTo>
                  <a:cubicBezTo>
                    <a:pt x="1138" y="628"/>
                    <a:pt x="1141" y="628"/>
                    <a:pt x="1144" y="628"/>
                  </a:cubicBezTo>
                  <a:cubicBezTo>
                    <a:pt x="1147" y="628"/>
                    <a:pt x="1149" y="627"/>
                    <a:pt x="1149" y="625"/>
                  </a:cubicBezTo>
                  <a:cubicBezTo>
                    <a:pt x="1149" y="624"/>
                    <a:pt x="1148" y="623"/>
                    <a:pt x="1146" y="623"/>
                  </a:cubicBezTo>
                  <a:cubicBezTo>
                    <a:pt x="1143" y="623"/>
                    <a:pt x="1143" y="623"/>
                    <a:pt x="1143" y="623"/>
                  </a:cubicBezTo>
                  <a:cubicBezTo>
                    <a:pt x="1137" y="623"/>
                    <a:pt x="1131" y="620"/>
                    <a:pt x="1131" y="614"/>
                  </a:cubicBezTo>
                  <a:cubicBezTo>
                    <a:pt x="1131" y="608"/>
                    <a:pt x="1133" y="601"/>
                    <a:pt x="1136" y="593"/>
                  </a:cubicBezTo>
                  <a:cubicBezTo>
                    <a:pt x="1155" y="542"/>
                    <a:pt x="1155" y="542"/>
                    <a:pt x="1155" y="542"/>
                  </a:cubicBezTo>
                  <a:cubicBezTo>
                    <a:pt x="1156" y="540"/>
                    <a:pt x="1157" y="539"/>
                    <a:pt x="1158" y="539"/>
                  </a:cubicBezTo>
                  <a:cubicBezTo>
                    <a:pt x="1234" y="539"/>
                    <a:pt x="1234" y="539"/>
                    <a:pt x="1234" y="539"/>
                  </a:cubicBezTo>
                  <a:cubicBezTo>
                    <a:pt x="1236" y="539"/>
                    <a:pt x="1237" y="540"/>
                    <a:pt x="1237" y="541"/>
                  </a:cubicBezTo>
                  <a:cubicBezTo>
                    <a:pt x="1267" y="614"/>
                    <a:pt x="1267" y="614"/>
                    <a:pt x="1267" y="614"/>
                  </a:cubicBezTo>
                  <a:cubicBezTo>
                    <a:pt x="1269" y="619"/>
                    <a:pt x="1266" y="622"/>
                    <a:pt x="1264" y="623"/>
                  </a:cubicBezTo>
                  <a:cubicBezTo>
                    <a:pt x="1262" y="623"/>
                    <a:pt x="1262" y="623"/>
                    <a:pt x="1262" y="625"/>
                  </a:cubicBezTo>
                  <a:cubicBezTo>
                    <a:pt x="1262" y="627"/>
                    <a:pt x="1267" y="627"/>
                    <a:pt x="1273" y="627"/>
                  </a:cubicBezTo>
                  <a:cubicBezTo>
                    <a:pt x="1296" y="628"/>
                    <a:pt x="1320" y="628"/>
                    <a:pt x="1325" y="628"/>
                  </a:cubicBezTo>
                  <a:cubicBezTo>
                    <a:pt x="1329" y="628"/>
                    <a:pt x="1333" y="627"/>
                    <a:pt x="1333" y="625"/>
                  </a:cubicBezTo>
                  <a:cubicBezTo>
                    <a:pt x="1333" y="623"/>
                    <a:pt x="1330" y="623"/>
                    <a:pt x="1329" y="623"/>
                  </a:cubicBezTo>
                  <a:close/>
                  <a:moveTo>
                    <a:pt x="1229" y="526"/>
                  </a:moveTo>
                  <a:cubicBezTo>
                    <a:pt x="1163" y="526"/>
                    <a:pt x="1163" y="526"/>
                    <a:pt x="1163" y="526"/>
                  </a:cubicBezTo>
                  <a:cubicBezTo>
                    <a:pt x="1162" y="526"/>
                    <a:pt x="1161" y="525"/>
                    <a:pt x="1162" y="524"/>
                  </a:cubicBezTo>
                  <a:cubicBezTo>
                    <a:pt x="1192" y="437"/>
                    <a:pt x="1192" y="437"/>
                    <a:pt x="1192" y="437"/>
                  </a:cubicBezTo>
                  <a:cubicBezTo>
                    <a:pt x="1194" y="432"/>
                    <a:pt x="1196" y="432"/>
                    <a:pt x="1198" y="437"/>
                  </a:cubicBezTo>
                  <a:cubicBezTo>
                    <a:pt x="1231" y="524"/>
                    <a:pt x="1231" y="524"/>
                    <a:pt x="1231" y="524"/>
                  </a:cubicBezTo>
                  <a:cubicBezTo>
                    <a:pt x="1231" y="525"/>
                    <a:pt x="1231" y="526"/>
                    <a:pt x="1229" y="526"/>
                  </a:cubicBezTo>
                  <a:close/>
                  <a:moveTo>
                    <a:pt x="1381" y="545"/>
                  </a:moveTo>
                  <a:cubicBezTo>
                    <a:pt x="1381" y="528"/>
                    <a:pt x="1379" y="522"/>
                    <a:pt x="1374" y="513"/>
                  </a:cubicBezTo>
                  <a:cubicBezTo>
                    <a:pt x="1372" y="508"/>
                    <a:pt x="1327" y="437"/>
                    <a:pt x="1316" y="420"/>
                  </a:cubicBezTo>
                  <a:cubicBezTo>
                    <a:pt x="1308" y="408"/>
                    <a:pt x="1300" y="401"/>
                    <a:pt x="1294" y="397"/>
                  </a:cubicBezTo>
                  <a:cubicBezTo>
                    <a:pt x="1289" y="394"/>
                    <a:pt x="1283" y="393"/>
                    <a:pt x="1280" y="393"/>
                  </a:cubicBezTo>
                  <a:cubicBezTo>
                    <a:pt x="1278" y="393"/>
                    <a:pt x="1277" y="391"/>
                    <a:pt x="1277" y="390"/>
                  </a:cubicBezTo>
                  <a:cubicBezTo>
                    <a:pt x="1277" y="388"/>
                    <a:pt x="1278" y="387"/>
                    <a:pt x="1281" y="387"/>
                  </a:cubicBezTo>
                  <a:cubicBezTo>
                    <a:pt x="1287" y="387"/>
                    <a:pt x="1312" y="388"/>
                    <a:pt x="1314" y="388"/>
                  </a:cubicBezTo>
                  <a:cubicBezTo>
                    <a:pt x="1316" y="388"/>
                    <a:pt x="1329" y="387"/>
                    <a:pt x="1342" y="387"/>
                  </a:cubicBezTo>
                  <a:cubicBezTo>
                    <a:pt x="1346" y="387"/>
                    <a:pt x="1347" y="388"/>
                    <a:pt x="1347" y="390"/>
                  </a:cubicBezTo>
                  <a:cubicBezTo>
                    <a:pt x="1347" y="391"/>
                    <a:pt x="1344" y="392"/>
                    <a:pt x="1341" y="393"/>
                  </a:cubicBezTo>
                  <a:cubicBezTo>
                    <a:pt x="1339" y="394"/>
                    <a:pt x="1337" y="396"/>
                    <a:pt x="1337" y="398"/>
                  </a:cubicBezTo>
                  <a:cubicBezTo>
                    <a:pt x="1337" y="403"/>
                    <a:pt x="1339" y="406"/>
                    <a:pt x="1342" y="411"/>
                  </a:cubicBezTo>
                  <a:cubicBezTo>
                    <a:pt x="1402" y="510"/>
                    <a:pt x="1402" y="510"/>
                    <a:pt x="1402" y="510"/>
                  </a:cubicBezTo>
                  <a:cubicBezTo>
                    <a:pt x="1408" y="496"/>
                    <a:pt x="1449" y="428"/>
                    <a:pt x="1455" y="418"/>
                  </a:cubicBezTo>
                  <a:cubicBezTo>
                    <a:pt x="1459" y="411"/>
                    <a:pt x="1461" y="405"/>
                    <a:pt x="1461" y="401"/>
                  </a:cubicBezTo>
                  <a:cubicBezTo>
                    <a:pt x="1461" y="397"/>
                    <a:pt x="1459" y="394"/>
                    <a:pt x="1456" y="393"/>
                  </a:cubicBezTo>
                  <a:cubicBezTo>
                    <a:pt x="1453" y="392"/>
                    <a:pt x="1451" y="391"/>
                    <a:pt x="1451" y="389"/>
                  </a:cubicBezTo>
                  <a:cubicBezTo>
                    <a:pt x="1451" y="388"/>
                    <a:pt x="1453" y="387"/>
                    <a:pt x="1456" y="387"/>
                  </a:cubicBezTo>
                  <a:cubicBezTo>
                    <a:pt x="1465" y="387"/>
                    <a:pt x="1476" y="388"/>
                    <a:pt x="1479" y="388"/>
                  </a:cubicBezTo>
                  <a:cubicBezTo>
                    <a:pt x="1481" y="388"/>
                    <a:pt x="1505" y="387"/>
                    <a:pt x="1511" y="387"/>
                  </a:cubicBezTo>
                  <a:cubicBezTo>
                    <a:pt x="1513" y="387"/>
                    <a:pt x="1515" y="388"/>
                    <a:pt x="1515" y="389"/>
                  </a:cubicBezTo>
                  <a:cubicBezTo>
                    <a:pt x="1515" y="391"/>
                    <a:pt x="1514" y="393"/>
                    <a:pt x="1511" y="393"/>
                  </a:cubicBezTo>
                  <a:cubicBezTo>
                    <a:pt x="1507" y="393"/>
                    <a:pt x="1501" y="394"/>
                    <a:pt x="1496" y="397"/>
                  </a:cubicBezTo>
                  <a:cubicBezTo>
                    <a:pt x="1489" y="400"/>
                    <a:pt x="1486" y="404"/>
                    <a:pt x="1479" y="412"/>
                  </a:cubicBezTo>
                  <a:cubicBezTo>
                    <a:pt x="1468" y="425"/>
                    <a:pt x="1422" y="500"/>
                    <a:pt x="1415" y="513"/>
                  </a:cubicBezTo>
                  <a:cubicBezTo>
                    <a:pt x="1410" y="525"/>
                    <a:pt x="1411" y="535"/>
                    <a:pt x="1411" y="545"/>
                  </a:cubicBezTo>
                  <a:cubicBezTo>
                    <a:pt x="1411" y="572"/>
                    <a:pt x="1411" y="572"/>
                    <a:pt x="1411" y="572"/>
                  </a:cubicBezTo>
                  <a:cubicBezTo>
                    <a:pt x="1411" y="578"/>
                    <a:pt x="1411" y="591"/>
                    <a:pt x="1412" y="604"/>
                  </a:cubicBezTo>
                  <a:cubicBezTo>
                    <a:pt x="1413" y="614"/>
                    <a:pt x="1415" y="620"/>
                    <a:pt x="1425" y="621"/>
                  </a:cubicBezTo>
                  <a:cubicBezTo>
                    <a:pt x="1430" y="622"/>
                    <a:pt x="1437" y="623"/>
                    <a:pt x="1440" y="623"/>
                  </a:cubicBezTo>
                  <a:cubicBezTo>
                    <a:pt x="1442" y="623"/>
                    <a:pt x="1443" y="624"/>
                    <a:pt x="1443" y="625"/>
                  </a:cubicBezTo>
                  <a:cubicBezTo>
                    <a:pt x="1443" y="627"/>
                    <a:pt x="1441" y="628"/>
                    <a:pt x="1437" y="628"/>
                  </a:cubicBezTo>
                  <a:cubicBezTo>
                    <a:pt x="1419" y="628"/>
                    <a:pt x="1398" y="627"/>
                    <a:pt x="1396" y="627"/>
                  </a:cubicBezTo>
                  <a:cubicBezTo>
                    <a:pt x="1394" y="627"/>
                    <a:pt x="1373" y="628"/>
                    <a:pt x="1364" y="628"/>
                  </a:cubicBezTo>
                  <a:cubicBezTo>
                    <a:pt x="1360" y="628"/>
                    <a:pt x="1359" y="627"/>
                    <a:pt x="1359" y="625"/>
                  </a:cubicBezTo>
                  <a:cubicBezTo>
                    <a:pt x="1359" y="624"/>
                    <a:pt x="1359" y="623"/>
                    <a:pt x="1361" y="623"/>
                  </a:cubicBezTo>
                  <a:cubicBezTo>
                    <a:pt x="1364" y="623"/>
                    <a:pt x="1368" y="622"/>
                    <a:pt x="1371" y="621"/>
                  </a:cubicBezTo>
                  <a:cubicBezTo>
                    <a:pt x="1378" y="620"/>
                    <a:pt x="1380" y="614"/>
                    <a:pt x="1381" y="604"/>
                  </a:cubicBezTo>
                  <a:cubicBezTo>
                    <a:pt x="1381" y="591"/>
                    <a:pt x="1381" y="578"/>
                    <a:pt x="1381" y="572"/>
                  </a:cubicBezTo>
                  <a:lnTo>
                    <a:pt x="1381" y="545"/>
                  </a:lnTo>
                  <a:close/>
                  <a:moveTo>
                    <a:pt x="1986" y="69"/>
                  </a:moveTo>
                  <a:cubicBezTo>
                    <a:pt x="1988" y="60"/>
                    <a:pt x="1992" y="51"/>
                    <a:pt x="1997" y="42"/>
                  </a:cubicBezTo>
                  <a:cubicBezTo>
                    <a:pt x="2027" y="46"/>
                    <a:pt x="2027" y="46"/>
                    <a:pt x="2027" y="46"/>
                  </a:cubicBezTo>
                  <a:cubicBezTo>
                    <a:pt x="2024" y="55"/>
                    <a:pt x="2021" y="64"/>
                    <a:pt x="2020" y="73"/>
                  </a:cubicBezTo>
                  <a:lnTo>
                    <a:pt x="1986" y="69"/>
                  </a:lnTo>
                  <a:close/>
                  <a:moveTo>
                    <a:pt x="2081" y="98"/>
                  </a:moveTo>
                  <a:cubicBezTo>
                    <a:pt x="2078" y="124"/>
                    <a:pt x="2078" y="124"/>
                    <a:pt x="2078" y="124"/>
                  </a:cubicBezTo>
                  <a:cubicBezTo>
                    <a:pt x="2109" y="128"/>
                    <a:pt x="2109" y="128"/>
                    <a:pt x="2109" y="128"/>
                  </a:cubicBezTo>
                  <a:cubicBezTo>
                    <a:pt x="2112" y="120"/>
                    <a:pt x="2114" y="112"/>
                    <a:pt x="2115" y="102"/>
                  </a:cubicBezTo>
                  <a:lnTo>
                    <a:pt x="2081" y="98"/>
                  </a:lnTo>
                  <a:close/>
                  <a:moveTo>
                    <a:pt x="2069" y="79"/>
                  </a:moveTo>
                  <a:cubicBezTo>
                    <a:pt x="2072" y="52"/>
                    <a:pt x="2072" y="52"/>
                    <a:pt x="2072" y="52"/>
                  </a:cubicBezTo>
                  <a:cubicBezTo>
                    <a:pt x="2042" y="48"/>
                    <a:pt x="2042" y="48"/>
                    <a:pt x="2042" y="48"/>
                  </a:cubicBezTo>
                  <a:cubicBezTo>
                    <a:pt x="2039" y="56"/>
                    <a:pt x="2036" y="65"/>
                    <a:pt x="2034" y="75"/>
                  </a:cubicBezTo>
                  <a:lnTo>
                    <a:pt x="2069" y="79"/>
                  </a:lnTo>
                  <a:close/>
                  <a:moveTo>
                    <a:pt x="2130" y="104"/>
                  </a:moveTo>
                  <a:cubicBezTo>
                    <a:pt x="2128" y="113"/>
                    <a:pt x="2126" y="122"/>
                    <a:pt x="2124" y="130"/>
                  </a:cubicBezTo>
                  <a:cubicBezTo>
                    <a:pt x="2154" y="134"/>
                    <a:pt x="2154" y="134"/>
                    <a:pt x="2154" y="134"/>
                  </a:cubicBezTo>
                  <a:cubicBezTo>
                    <a:pt x="2159" y="126"/>
                    <a:pt x="2162" y="117"/>
                    <a:pt x="2164" y="108"/>
                  </a:cubicBezTo>
                  <a:lnTo>
                    <a:pt x="2130" y="104"/>
                  </a:lnTo>
                  <a:close/>
                  <a:moveTo>
                    <a:pt x="2117" y="85"/>
                  </a:moveTo>
                  <a:cubicBezTo>
                    <a:pt x="2118" y="75"/>
                    <a:pt x="2117" y="66"/>
                    <a:pt x="2116" y="57"/>
                  </a:cubicBezTo>
                  <a:cubicBezTo>
                    <a:pt x="2086" y="53"/>
                    <a:pt x="2086" y="53"/>
                    <a:pt x="2086" y="53"/>
                  </a:cubicBezTo>
                  <a:cubicBezTo>
                    <a:pt x="2083" y="81"/>
                    <a:pt x="2083" y="81"/>
                    <a:pt x="2083" y="81"/>
                  </a:cubicBezTo>
                  <a:lnTo>
                    <a:pt x="2117" y="85"/>
                  </a:lnTo>
                  <a:close/>
                  <a:moveTo>
                    <a:pt x="2032" y="92"/>
                  </a:moveTo>
                  <a:cubicBezTo>
                    <a:pt x="2031" y="101"/>
                    <a:pt x="2031" y="110"/>
                    <a:pt x="2032" y="119"/>
                  </a:cubicBezTo>
                  <a:cubicBezTo>
                    <a:pt x="2063" y="123"/>
                    <a:pt x="2063" y="123"/>
                    <a:pt x="2063" y="123"/>
                  </a:cubicBezTo>
                  <a:cubicBezTo>
                    <a:pt x="2066" y="96"/>
                    <a:pt x="2066" y="96"/>
                    <a:pt x="2066" y="96"/>
                  </a:cubicBezTo>
                  <a:lnTo>
                    <a:pt x="2032" y="92"/>
                  </a:lnTo>
                  <a:close/>
                  <a:moveTo>
                    <a:pt x="2132" y="87"/>
                  </a:moveTo>
                  <a:cubicBezTo>
                    <a:pt x="2166" y="91"/>
                    <a:pt x="2166" y="91"/>
                    <a:pt x="2166" y="91"/>
                  </a:cubicBezTo>
                  <a:cubicBezTo>
                    <a:pt x="2166" y="82"/>
                    <a:pt x="2164" y="72"/>
                    <a:pt x="2162" y="63"/>
                  </a:cubicBezTo>
                  <a:cubicBezTo>
                    <a:pt x="2131" y="59"/>
                    <a:pt x="2131" y="59"/>
                    <a:pt x="2131" y="59"/>
                  </a:cubicBezTo>
                  <a:cubicBezTo>
                    <a:pt x="2132" y="68"/>
                    <a:pt x="2132" y="77"/>
                    <a:pt x="2132" y="87"/>
                  </a:cubicBezTo>
                  <a:close/>
                  <a:moveTo>
                    <a:pt x="2018" y="90"/>
                  </a:moveTo>
                  <a:cubicBezTo>
                    <a:pt x="1984" y="86"/>
                    <a:pt x="1984" y="86"/>
                    <a:pt x="1984" y="86"/>
                  </a:cubicBezTo>
                  <a:cubicBezTo>
                    <a:pt x="1983" y="95"/>
                    <a:pt x="1985" y="104"/>
                    <a:pt x="1987" y="113"/>
                  </a:cubicBezTo>
                  <a:cubicBezTo>
                    <a:pt x="2017" y="117"/>
                    <a:pt x="2017" y="117"/>
                    <a:pt x="2017" y="117"/>
                  </a:cubicBezTo>
                  <a:cubicBezTo>
                    <a:pt x="2017" y="108"/>
                    <a:pt x="2017" y="99"/>
                    <a:pt x="2018" y="90"/>
                  </a:cubicBezTo>
                  <a:close/>
                  <a:moveTo>
                    <a:pt x="2074" y="35"/>
                  </a:moveTo>
                  <a:cubicBezTo>
                    <a:pt x="2078" y="4"/>
                    <a:pt x="2078" y="4"/>
                    <a:pt x="2078" y="4"/>
                  </a:cubicBezTo>
                  <a:cubicBezTo>
                    <a:pt x="2070" y="9"/>
                    <a:pt x="2059" y="17"/>
                    <a:pt x="2050" y="32"/>
                  </a:cubicBezTo>
                  <a:lnTo>
                    <a:pt x="2074" y="35"/>
                  </a:lnTo>
                  <a:close/>
                  <a:moveTo>
                    <a:pt x="2035" y="136"/>
                  </a:moveTo>
                  <a:cubicBezTo>
                    <a:pt x="2041" y="156"/>
                    <a:pt x="2051" y="168"/>
                    <a:pt x="2057" y="174"/>
                  </a:cubicBezTo>
                  <a:cubicBezTo>
                    <a:pt x="2061" y="139"/>
                    <a:pt x="2061" y="139"/>
                    <a:pt x="2061" y="139"/>
                  </a:cubicBezTo>
                  <a:lnTo>
                    <a:pt x="2035" y="136"/>
                  </a:lnTo>
                  <a:close/>
                  <a:moveTo>
                    <a:pt x="2076" y="141"/>
                  </a:moveTo>
                  <a:cubicBezTo>
                    <a:pt x="2072" y="176"/>
                    <a:pt x="2072" y="176"/>
                    <a:pt x="2072" y="176"/>
                  </a:cubicBezTo>
                  <a:cubicBezTo>
                    <a:pt x="2079" y="172"/>
                    <a:pt x="2092" y="163"/>
                    <a:pt x="2102" y="144"/>
                  </a:cubicBezTo>
                  <a:lnTo>
                    <a:pt x="2076" y="141"/>
                  </a:lnTo>
                  <a:close/>
                  <a:moveTo>
                    <a:pt x="2117" y="146"/>
                  </a:moveTo>
                  <a:cubicBezTo>
                    <a:pt x="2111" y="159"/>
                    <a:pt x="2103" y="170"/>
                    <a:pt x="2094" y="178"/>
                  </a:cubicBezTo>
                  <a:cubicBezTo>
                    <a:pt x="2107" y="175"/>
                    <a:pt x="2120" y="169"/>
                    <a:pt x="2130" y="161"/>
                  </a:cubicBezTo>
                  <a:cubicBezTo>
                    <a:pt x="2135" y="157"/>
                    <a:pt x="2139" y="154"/>
                    <a:pt x="2142" y="149"/>
                  </a:cubicBezTo>
                  <a:lnTo>
                    <a:pt x="2117" y="146"/>
                  </a:lnTo>
                  <a:close/>
                  <a:moveTo>
                    <a:pt x="2112" y="40"/>
                  </a:moveTo>
                  <a:cubicBezTo>
                    <a:pt x="2107" y="23"/>
                    <a:pt x="2099" y="12"/>
                    <a:pt x="2092" y="6"/>
                  </a:cubicBezTo>
                  <a:cubicBezTo>
                    <a:pt x="2088" y="37"/>
                    <a:pt x="2088" y="37"/>
                    <a:pt x="2088" y="37"/>
                  </a:cubicBezTo>
                  <a:lnTo>
                    <a:pt x="2112" y="40"/>
                  </a:lnTo>
                  <a:close/>
                  <a:moveTo>
                    <a:pt x="1994" y="131"/>
                  </a:moveTo>
                  <a:cubicBezTo>
                    <a:pt x="1997" y="136"/>
                    <a:pt x="2000" y="141"/>
                    <a:pt x="2004" y="146"/>
                  </a:cubicBezTo>
                  <a:cubicBezTo>
                    <a:pt x="2012" y="156"/>
                    <a:pt x="2023" y="165"/>
                    <a:pt x="2035" y="171"/>
                  </a:cubicBezTo>
                  <a:cubicBezTo>
                    <a:pt x="2028" y="160"/>
                    <a:pt x="2023" y="148"/>
                    <a:pt x="2020" y="134"/>
                  </a:cubicBezTo>
                  <a:lnTo>
                    <a:pt x="1994" y="131"/>
                  </a:lnTo>
                  <a:close/>
                  <a:moveTo>
                    <a:pt x="2154" y="45"/>
                  </a:moveTo>
                  <a:cubicBezTo>
                    <a:pt x="2144" y="28"/>
                    <a:pt x="2130" y="14"/>
                    <a:pt x="2112" y="6"/>
                  </a:cubicBezTo>
                  <a:cubicBezTo>
                    <a:pt x="2119" y="16"/>
                    <a:pt x="2125" y="28"/>
                    <a:pt x="2128" y="42"/>
                  </a:cubicBezTo>
                  <a:lnTo>
                    <a:pt x="2154" y="45"/>
                  </a:lnTo>
                  <a:close/>
                  <a:moveTo>
                    <a:pt x="2034" y="30"/>
                  </a:moveTo>
                  <a:cubicBezTo>
                    <a:pt x="2041" y="18"/>
                    <a:pt x="2049" y="8"/>
                    <a:pt x="2058" y="0"/>
                  </a:cubicBezTo>
                  <a:cubicBezTo>
                    <a:pt x="2039" y="3"/>
                    <a:pt x="2022" y="13"/>
                    <a:pt x="2009" y="27"/>
                  </a:cubicBezTo>
                  <a:lnTo>
                    <a:pt x="2034" y="30"/>
                  </a:ln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userDrawn="1"/>
          </p:nvSpPr>
          <p:spPr bwMode="auto">
            <a:xfrm>
              <a:off x="787400" y="4668838"/>
              <a:ext cx="8075613" cy="53975"/>
            </a:xfrm>
            <a:prstGeom prst="rect">
              <a:avLst/>
            </a:prstGeom>
            <a:solidFill>
              <a:srgbClr val="6671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userDrawn="1"/>
          </p:nvSpPr>
          <p:spPr bwMode="auto">
            <a:xfrm>
              <a:off x="787400" y="4895850"/>
              <a:ext cx="260350" cy="271463"/>
            </a:xfrm>
            <a:custGeom>
              <a:avLst/>
              <a:gdLst>
                <a:gd name="T0" fmla="*/ 66 w 164"/>
                <a:gd name="T1" fmla="*/ 0 h 171"/>
                <a:gd name="T2" fmla="*/ 98 w 164"/>
                <a:gd name="T3" fmla="*/ 0 h 171"/>
                <a:gd name="T4" fmla="*/ 164 w 164"/>
                <a:gd name="T5" fmla="*/ 171 h 171"/>
                <a:gd name="T6" fmla="*/ 128 w 164"/>
                <a:gd name="T7" fmla="*/ 171 h 171"/>
                <a:gd name="T8" fmla="*/ 112 w 164"/>
                <a:gd name="T9" fmla="*/ 127 h 171"/>
                <a:gd name="T10" fmla="*/ 48 w 164"/>
                <a:gd name="T11" fmla="*/ 127 h 171"/>
                <a:gd name="T12" fmla="*/ 35 w 164"/>
                <a:gd name="T13" fmla="*/ 171 h 171"/>
                <a:gd name="T14" fmla="*/ 0 w 164"/>
                <a:gd name="T15" fmla="*/ 171 h 171"/>
                <a:gd name="T16" fmla="*/ 66 w 164"/>
                <a:gd name="T17" fmla="*/ 0 h 171"/>
                <a:gd name="T18" fmla="*/ 104 w 164"/>
                <a:gd name="T19" fmla="*/ 100 h 171"/>
                <a:gd name="T20" fmla="*/ 81 w 164"/>
                <a:gd name="T21" fmla="*/ 34 h 171"/>
                <a:gd name="T22" fmla="*/ 59 w 164"/>
                <a:gd name="T23" fmla="*/ 100 h 171"/>
                <a:gd name="T24" fmla="*/ 104 w 164"/>
                <a:gd name="T25" fmla="*/ 10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171">
                  <a:moveTo>
                    <a:pt x="66" y="0"/>
                  </a:moveTo>
                  <a:lnTo>
                    <a:pt x="98" y="0"/>
                  </a:lnTo>
                  <a:lnTo>
                    <a:pt x="164" y="171"/>
                  </a:lnTo>
                  <a:lnTo>
                    <a:pt x="128" y="171"/>
                  </a:lnTo>
                  <a:lnTo>
                    <a:pt x="112" y="127"/>
                  </a:lnTo>
                  <a:lnTo>
                    <a:pt x="48" y="127"/>
                  </a:lnTo>
                  <a:lnTo>
                    <a:pt x="35" y="171"/>
                  </a:lnTo>
                  <a:lnTo>
                    <a:pt x="0" y="171"/>
                  </a:lnTo>
                  <a:lnTo>
                    <a:pt x="66" y="0"/>
                  </a:lnTo>
                  <a:close/>
                  <a:moveTo>
                    <a:pt x="104" y="100"/>
                  </a:moveTo>
                  <a:lnTo>
                    <a:pt x="81" y="34"/>
                  </a:lnTo>
                  <a:lnTo>
                    <a:pt x="59" y="100"/>
                  </a:lnTo>
                  <a:lnTo>
                    <a:pt x="104" y="10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9"/>
            <p:cNvSpPr>
              <a:spLocks/>
            </p:cNvSpPr>
            <p:nvPr userDrawn="1"/>
          </p:nvSpPr>
          <p:spPr bwMode="auto">
            <a:xfrm>
              <a:off x="1160463" y="4895850"/>
              <a:ext cx="231775" cy="271463"/>
            </a:xfrm>
            <a:custGeom>
              <a:avLst/>
              <a:gdLst>
                <a:gd name="T0" fmla="*/ 0 w 146"/>
                <a:gd name="T1" fmla="*/ 0 h 171"/>
                <a:gd name="T2" fmla="*/ 32 w 146"/>
                <a:gd name="T3" fmla="*/ 0 h 171"/>
                <a:gd name="T4" fmla="*/ 115 w 146"/>
                <a:gd name="T5" fmla="*/ 121 h 171"/>
                <a:gd name="T6" fmla="*/ 115 w 146"/>
                <a:gd name="T7" fmla="*/ 0 h 171"/>
                <a:gd name="T8" fmla="*/ 146 w 146"/>
                <a:gd name="T9" fmla="*/ 0 h 171"/>
                <a:gd name="T10" fmla="*/ 146 w 146"/>
                <a:gd name="T11" fmla="*/ 171 h 171"/>
                <a:gd name="T12" fmla="*/ 115 w 146"/>
                <a:gd name="T13" fmla="*/ 171 h 171"/>
                <a:gd name="T14" fmla="*/ 31 w 146"/>
                <a:gd name="T15" fmla="*/ 48 h 171"/>
                <a:gd name="T16" fmla="*/ 31 w 146"/>
                <a:gd name="T17" fmla="*/ 171 h 171"/>
                <a:gd name="T18" fmla="*/ 0 w 146"/>
                <a:gd name="T19" fmla="*/ 171 h 171"/>
                <a:gd name="T20" fmla="*/ 0 w 14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171">
                  <a:moveTo>
                    <a:pt x="0" y="0"/>
                  </a:moveTo>
                  <a:lnTo>
                    <a:pt x="32" y="0"/>
                  </a:lnTo>
                  <a:lnTo>
                    <a:pt x="115" y="121"/>
                  </a:lnTo>
                  <a:lnTo>
                    <a:pt x="115" y="0"/>
                  </a:lnTo>
                  <a:lnTo>
                    <a:pt x="146" y="0"/>
                  </a:lnTo>
                  <a:lnTo>
                    <a:pt x="146" y="171"/>
                  </a:lnTo>
                  <a:lnTo>
                    <a:pt x="115" y="171"/>
                  </a:lnTo>
                  <a:lnTo>
                    <a:pt x="31" y="48"/>
                  </a:lnTo>
                  <a:lnTo>
                    <a:pt x="31"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
            <p:cNvSpPr>
              <a:spLocks/>
            </p:cNvSpPr>
            <p:nvPr userDrawn="1"/>
          </p:nvSpPr>
          <p:spPr bwMode="auto">
            <a:xfrm>
              <a:off x="1452563" y="4895850"/>
              <a:ext cx="185738" cy="271463"/>
            </a:xfrm>
            <a:custGeom>
              <a:avLst/>
              <a:gdLst>
                <a:gd name="T0" fmla="*/ 0 w 117"/>
                <a:gd name="T1" fmla="*/ 0 h 171"/>
                <a:gd name="T2" fmla="*/ 112 w 117"/>
                <a:gd name="T3" fmla="*/ 0 h 171"/>
                <a:gd name="T4" fmla="*/ 112 w 117"/>
                <a:gd name="T5" fmla="*/ 27 h 171"/>
                <a:gd name="T6" fmla="*/ 33 w 117"/>
                <a:gd name="T7" fmla="*/ 27 h 171"/>
                <a:gd name="T8" fmla="*/ 33 w 117"/>
                <a:gd name="T9" fmla="*/ 69 h 171"/>
                <a:gd name="T10" fmla="*/ 91 w 117"/>
                <a:gd name="T11" fmla="*/ 69 h 171"/>
                <a:gd name="T12" fmla="*/ 91 w 117"/>
                <a:gd name="T13" fmla="*/ 96 h 171"/>
                <a:gd name="T14" fmla="*/ 33 w 117"/>
                <a:gd name="T15" fmla="*/ 96 h 171"/>
                <a:gd name="T16" fmla="*/ 33 w 117"/>
                <a:gd name="T17" fmla="*/ 141 h 171"/>
                <a:gd name="T18" fmla="*/ 117 w 117"/>
                <a:gd name="T19" fmla="*/ 141 h 171"/>
                <a:gd name="T20" fmla="*/ 117 w 117"/>
                <a:gd name="T21" fmla="*/ 171 h 171"/>
                <a:gd name="T22" fmla="*/ 0 w 117"/>
                <a:gd name="T23" fmla="*/ 171 h 171"/>
                <a:gd name="T24" fmla="*/ 0 w 117"/>
                <a:gd name="T2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1">
                  <a:moveTo>
                    <a:pt x="0" y="0"/>
                  </a:moveTo>
                  <a:lnTo>
                    <a:pt x="112" y="0"/>
                  </a:lnTo>
                  <a:lnTo>
                    <a:pt x="112" y="27"/>
                  </a:lnTo>
                  <a:lnTo>
                    <a:pt x="33" y="27"/>
                  </a:lnTo>
                  <a:lnTo>
                    <a:pt x="33" y="69"/>
                  </a:lnTo>
                  <a:lnTo>
                    <a:pt x="91" y="69"/>
                  </a:lnTo>
                  <a:lnTo>
                    <a:pt x="91" y="96"/>
                  </a:lnTo>
                  <a:lnTo>
                    <a:pt x="33" y="96"/>
                  </a:lnTo>
                  <a:lnTo>
                    <a:pt x="33" y="141"/>
                  </a:lnTo>
                  <a:lnTo>
                    <a:pt x="117" y="141"/>
                  </a:lnTo>
                  <a:lnTo>
                    <a:pt x="117"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1"/>
            <p:cNvSpPr>
              <a:spLocks/>
            </p:cNvSpPr>
            <p:nvPr userDrawn="1"/>
          </p:nvSpPr>
          <p:spPr bwMode="auto">
            <a:xfrm>
              <a:off x="1665288" y="4895850"/>
              <a:ext cx="350838" cy="271463"/>
            </a:xfrm>
            <a:custGeom>
              <a:avLst/>
              <a:gdLst>
                <a:gd name="T0" fmla="*/ 0 w 221"/>
                <a:gd name="T1" fmla="*/ 0 h 171"/>
                <a:gd name="T2" fmla="*/ 35 w 221"/>
                <a:gd name="T3" fmla="*/ 0 h 171"/>
                <a:gd name="T4" fmla="*/ 62 w 221"/>
                <a:gd name="T5" fmla="*/ 127 h 171"/>
                <a:gd name="T6" fmla="*/ 97 w 221"/>
                <a:gd name="T7" fmla="*/ 3 h 171"/>
                <a:gd name="T8" fmla="*/ 126 w 221"/>
                <a:gd name="T9" fmla="*/ 3 h 171"/>
                <a:gd name="T10" fmla="*/ 159 w 221"/>
                <a:gd name="T11" fmla="*/ 127 h 171"/>
                <a:gd name="T12" fmla="*/ 186 w 221"/>
                <a:gd name="T13" fmla="*/ 0 h 171"/>
                <a:gd name="T14" fmla="*/ 221 w 221"/>
                <a:gd name="T15" fmla="*/ 0 h 171"/>
                <a:gd name="T16" fmla="*/ 176 w 221"/>
                <a:gd name="T17" fmla="*/ 171 h 171"/>
                <a:gd name="T18" fmla="*/ 142 w 221"/>
                <a:gd name="T19" fmla="*/ 171 h 171"/>
                <a:gd name="T20" fmla="*/ 109 w 221"/>
                <a:gd name="T21" fmla="*/ 57 h 171"/>
                <a:gd name="T22" fmla="*/ 78 w 221"/>
                <a:gd name="T23" fmla="*/ 171 h 171"/>
                <a:gd name="T24" fmla="*/ 43 w 221"/>
                <a:gd name="T25" fmla="*/ 171 h 171"/>
                <a:gd name="T26" fmla="*/ 0 w 22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171">
                  <a:moveTo>
                    <a:pt x="0" y="0"/>
                  </a:moveTo>
                  <a:lnTo>
                    <a:pt x="35" y="0"/>
                  </a:lnTo>
                  <a:lnTo>
                    <a:pt x="62" y="127"/>
                  </a:lnTo>
                  <a:lnTo>
                    <a:pt x="97" y="3"/>
                  </a:lnTo>
                  <a:lnTo>
                    <a:pt x="126" y="3"/>
                  </a:lnTo>
                  <a:lnTo>
                    <a:pt x="159" y="127"/>
                  </a:lnTo>
                  <a:lnTo>
                    <a:pt x="186" y="0"/>
                  </a:lnTo>
                  <a:lnTo>
                    <a:pt x="221" y="0"/>
                  </a:lnTo>
                  <a:lnTo>
                    <a:pt x="176" y="171"/>
                  </a:lnTo>
                  <a:lnTo>
                    <a:pt x="142" y="171"/>
                  </a:lnTo>
                  <a:lnTo>
                    <a:pt x="109" y="57"/>
                  </a:lnTo>
                  <a:lnTo>
                    <a:pt x="78" y="171"/>
                  </a:lnTo>
                  <a:lnTo>
                    <a:pt x="43"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2"/>
            <p:cNvSpPr>
              <a:spLocks/>
            </p:cNvSpPr>
            <p:nvPr userDrawn="1"/>
          </p:nvSpPr>
          <p:spPr bwMode="auto">
            <a:xfrm>
              <a:off x="2103438" y="4895850"/>
              <a:ext cx="241300" cy="271463"/>
            </a:xfrm>
            <a:custGeom>
              <a:avLst/>
              <a:gdLst>
                <a:gd name="T0" fmla="*/ 59 w 152"/>
                <a:gd name="T1" fmla="*/ 95 h 171"/>
                <a:gd name="T2" fmla="*/ 0 w 152"/>
                <a:gd name="T3" fmla="*/ 0 h 171"/>
                <a:gd name="T4" fmla="*/ 34 w 152"/>
                <a:gd name="T5" fmla="*/ 0 h 171"/>
                <a:gd name="T6" fmla="*/ 76 w 152"/>
                <a:gd name="T7" fmla="*/ 67 h 171"/>
                <a:gd name="T8" fmla="*/ 117 w 152"/>
                <a:gd name="T9" fmla="*/ 0 h 171"/>
                <a:gd name="T10" fmla="*/ 152 w 152"/>
                <a:gd name="T11" fmla="*/ 0 h 171"/>
                <a:gd name="T12" fmla="*/ 91 w 152"/>
                <a:gd name="T13" fmla="*/ 95 h 171"/>
                <a:gd name="T14" fmla="*/ 91 w 152"/>
                <a:gd name="T15" fmla="*/ 171 h 171"/>
                <a:gd name="T16" fmla="*/ 59 w 152"/>
                <a:gd name="T17" fmla="*/ 171 h 171"/>
                <a:gd name="T18" fmla="*/ 59 w 152"/>
                <a:gd name="T19" fmla="*/ 9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71">
                  <a:moveTo>
                    <a:pt x="59" y="95"/>
                  </a:moveTo>
                  <a:lnTo>
                    <a:pt x="0" y="0"/>
                  </a:lnTo>
                  <a:lnTo>
                    <a:pt x="34" y="0"/>
                  </a:lnTo>
                  <a:lnTo>
                    <a:pt x="76" y="67"/>
                  </a:lnTo>
                  <a:lnTo>
                    <a:pt x="117" y="0"/>
                  </a:lnTo>
                  <a:lnTo>
                    <a:pt x="152" y="0"/>
                  </a:lnTo>
                  <a:lnTo>
                    <a:pt x="91" y="95"/>
                  </a:lnTo>
                  <a:lnTo>
                    <a:pt x="91" y="171"/>
                  </a:lnTo>
                  <a:lnTo>
                    <a:pt x="59" y="171"/>
                  </a:lnTo>
                  <a:lnTo>
                    <a:pt x="59" y="95"/>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3"/>
            <p:cNvSpPr>
              <a:spLocks noEditPoints="1"/>
            </p:cNvSpPr>
            <p:nvPr userDrawn="1"/>
          </p:nvSpPr>
          <p:spPr bwMode="auto">
            <a:xfrm>
              <a:off x="2344738" y="4887913"/>
              <a:ext cx="284163" cy="287338"/>
            </a:xfrm>
            <a:custGeom>
              <a:avLst/>
              <a:gdLst>
                <a:gd name="T0" fmla="*/ 52 w 104"/>
                <a:gd name="T1" fmla="*/ 105 h 105"/>
                <a:gd name="T2" fmla="*/ 32 w 104"/>
                <a:gd name="T3" fmla="*/ 101 h 105"/>
                <a:gd name="T4" fmla="*/ 15 w 104"/>
                <a:gd name="T5" fmla="*/ 89 h 105"/>
                <a:gd name="T6" fmla="*/ 4 w 104"/>
                <a:gd name="T7" fmla="*/ 73 h 105"/>
                <a:gd name="T8" fmla="*/ 0 w 104"/>
                <a:gd name="T9" fmla="*/ 52 h 105"/>
                <a:gd name="T10" fmla="*/ 4 w 104"/>
                <a:gd name="T11" fmla="*/ 32 h 105"/>
                <a:gd name="T12" fmla="*/ 15 w 104"/>
                <a:gd name="T13" fmla="*/ 15 h 105"/>
                <a:gd name="T14" fmla="*/ 32 w 104"/>
                <a:gd name="T15" fmla="*/ 4 h 105"/>
                <a:gd name="T16" fmla="*/ 52 w 104"/>
                <a:gd name="T17" fmla="*/ 0 h 105"/>
                <a:gd name="T18" fmla="*/ 72 w 104"/>
                <a:gd name="T19" fmla="*/ 4 h 105"/>
                <a:gd name="T20" fmla="*/ 89 w 104"/>
                <a:gd name="T21" fmla="*/ 15 h 105"/>
                <a:gd name="T22" fmla="*/ 100 w 104"/>
                <a:gd name="T23" fmla="*/ 32 h 105"/>
                <a:gd name="T24" fmla="*/ 104 w 104"/>
                <a:gd name="T25" fmla="*/ 52 h 105"/>
                <a:gd name="T26" fmla="*/ 100 w 104"/>
                <a:gd name="T27" fmla="*/ 73 h 105"/>
                <a:gd name="T28" fmla="*/ 89 w 104"/>
                <a:gd name="T29" fmla="*/ 89 h 105"/>
                <a:gd name="T30" fmla="*/ 72 w 104"/>
                <a:gd name="T31" fmla="*/ 101 h 105"/>
                <a:gd name="T32" fmla="*/ 52 w 104"/>
                <a:gd name="T33" fmla="*/ 105 h 105"/>
                <a:gd name="T34" fmla="*/ 52 w 104"/>
                <a:gd name="T35" fmla="*/ 87 h 105"/>
                <a:gd name="T36" fmla="*/ 65 w 104"/>
                <a:gd name="T37" fmla="*/ 84 h 105"/>
                <a:gd name="T38" fmla="*/ 75 w 104"/>
                <a:gd name="T39" fmla="*/ 76 h 105"/>
                <a:gd name="T40" fmla="*/ 82 w 104"/>
                <a:gd name="T41" fmla="*/ 65 h 105"/>
                <a:gd name="T42" fmla="*/ 84 w 104"/>
                <a:gd name="T43" fmla="*/ 52 h 105"/>
                <a:gd name="T44" fmla="*/ 82 w 104"/>
                <a:gd name="T45" fmla="*/ 38 h 105"/>
                <a:gd name="T46" fmla="*/ 75 w 104"/>
                <a:gd name="T47" fmla="*/ 27 h 105"/>
                <a:gd name="T48" fmla="*/ 65 w 104"/>
                <a:gd name="T49" fmla="*/ 20 h 105"/>
                <a:gd name="T50" fmla="*/ 52 w 104"/>
                <a:gd name="T51" fmla="*/ 17 h 105"/>
                <a:gd name="T52" fmla="*/ 39 w 104"/>
                <a:gd name="T53" fmla="*/ 20 h 105"/>
                <a:gd name="T54" fmla="*/ 29 w 104"/>
                <a:gd name="T55" fmla="*/ 27 h 105"/>
                <a:gd name="T56" fmla="*/ 22 w 104"/>
                <a:gd name="T57" fmla="*/ 38 h 105"/>
                <a:gd name="T58" fmla="*/ 20 w 104"/>
                <a:gd name="T59" fmla="*/ 52 h 105"/>
                <a:gd name="T60" fmla="*/ 22 w 104"/>
                <a:gd name="T61" fmla="*/ 65 h 105"/>
                <a:gd name="T62" fmla="*/ 29 w 104"/>
                <a:gd name="T63" fmla="*/ 76 h 105"/>
                <a:gd name="T64" fmla="*/ 39 w 104"/>
                <a:gd name="T65" fmla="*/ 84 h 105"/>
                <a:gd name="T66" fmla="*/ 52 w 104"/>
                <a:gd name="T67"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5">
                  <a:moveTo>
                    <a:pt x="52" y="105"/>
                  </a:moveTo>
                  <a:cubicBezTo>
                    <a:pt x="45" y="105"/>
                    <a:pt x="38" y="103"/>
                    <a:pt x="32" y="101"/>
                  </a:cubicBezTo>
                  <a:cubicBezTo>
                    <a:pt x="25" y="98"/>
                    <a:pt x="20" y="94"/>
                    <a:pt x="15" y="89"/>
                  </a:cubicBezTo>
                  <a:cubicBezTo>
                    <a:pt x="11" y="85"/>
                    <a:pt x="7" y="79"/>
                    <a:pt x="4" y="73"/>
                  </a:cubicBezTo>
                  <a:cubicBezTo>
                    <a:pt x="2" y="66"/>
                    <a:pt x="0" y="59"/>
                    <a:pt x="0" y="52"/>
                  </a:cubicBezTo>
                  <a:cubicBezTo>
                    <a:pt x="0" y="45"/>
                    <a:pt x="2" y="38"/>
                    <a:pt x="4" y="32"/>
                  </a:cubicBezTo>
                  <a:cubicBezTo>
                    <a:pt x="7" y="25"/>
                    <a:pt x="11" y="20"/>
                    <a:pt x="15" y="15"/>
                  </a:cubicBezTo>
                  <a:cubicBezTo>
                    <a:pt x="20" y="11"/>
                    <a:pt x="25" y="7"/>
                    <a:pt x="32" y="4"/>
                  </a:cubicBezTo>
                  <a:cubicBezTo>
                    <a:pt x="38" y="1"/>
                    <a:pt x="45" y="0"/>
                    <a:pt x="52" y="0"/>
                  </a:cubicBezTo>
                  <a:cubicBezTo>
                    <a:pt x="59" y="0"/>
                    <a:pt x="66" y="1"/>
                    <a:pt x="72" y="4"/>
                  </a:cubicBezTo>
                  <a:cubicBezTo>
                    <a:pt x="78" y="7"/>
                    <a:pt x="84" y="11"/>
                    <a:pt x="89" y="15"/>
                  </a:cubicBezTo>
                  <a:cubicBezTo>
                    <a:pt x="93" y="20"/>
                    <a:pt x="97" y="25"/>
                    <a:pt x="100" y="32"/>
                  </a:cubicBezTo>
                  <a:cubicBezTo>
                    <a:pt x="102" y="38"/>
                    <a:pt x="104" y="45"/>
                    <a:pt x="104" y="52"/>
                  </a:cubicBezTo>
                  <a:cubicBezTo>
                    <a:pt x="104" y="59"/>
                    <a:pt x="102" y="66"/>
                    <a:pt x="100" y="73"/>
                  </a:cubicBezTo>
                  <a:cubicBezTo>
                    <a:pt x="97" y="79"/>
                    <a:pt x="93" y="85"/>
                    <a:pt x="89" y="89"/>
                  </a:cubicBezTo>
                  <a:cubicBezTo>
                    <a:pt x="84" y="94"/>
                    <a:pt x="78" y="98"/>
                    <a:pt x="72" y="101"/>
                  </a:cubicBezTo>
                  <a:cubicBezTo>
                    <a:pt x="66" y="103"/>
                    <a:pt x="59" y="105"/>
                    <a:pt x="52" y="105"/>
                  </a:cubicBezTo>
                  <a:close/>
                  <a:moveTo>
                    <a:pt x="52" y="87"/>
                  </a:moveTo>
                  <a:cubicBezTo>
                    <a:pt x="57" y="87"/>
                    <a:pt x="61" y="86"/>
                    <a:pt x="65" y="84"/>
                  </a:cubicBezTo>
                  <a:cubicBezTo>
                    <a:pt x="69" y="82"/>
                    <a:pt x="73" y="80"/>
                    <a:pt x="75" y="76"/>
                  </a:cubicBezTo>
                  <a:cubicBezTo>
                    <a:pt x="78" y="73"/>
                    <a:pt x="80" y="69"/>
                    <a:pt x="82" y="65"/>
                  </a:cubicBezTo>
                  <a:cubicBezTo>
                    <a:pt x="83" y="61"/>
                    <a:pt x="84" y="56"/>
                    <a:pt x="84" y="52"/>
                  </a:cubicBezTo>
                  <a:cubicBezTo>
                    <a:pt x="84" y="47"/>
                    <a:pt x="83" y="43"/>
                    <a:pt x="82" y="38"/>
                  </a:cubicBezTo>
                  <a:cubicBezTo>
                    <a:pt x="80" y="34"/>
                    <a:pt x="78" y="30"/>
                    <a:pt x="75" y="27"/>
                  </a:cubicBezTo>
                  <a:cubicBezTo>
                    <a:pt x="73" y="24"/>
                    <a:pt x="69" y="22"/>
                    <a:pt x="65" y="20"/>
                  </a:cubicBezTo>
                  <a:cubicBezTo>
                    <a:pt x="61" y="18"/>
                    <a:pt x="57" y="17"/>
                    <a:pt x="52" y="17"/>
                  </a:cubicBezTo>
                  <a:cubicBezTo>
                    <a:pt x="47" y="17"/>
                    <a:pt x="43" y="18"/>
                    <a:pt x="39" y="20"/>
                  </a:cubicBezTo>
                  <a:cubicBezTo>
                    <a:pt x="35" y="22"/>
                    <a:pt x="31" y="24"/>
                    <a:pt x="29" y="27"/>
                  </a:cubicBezTo>
                  <a:cubicBezTo>
                    <a:pt x="26" y="30"/>
                    <a:pt x="24" y="34"/>
                    <a:pt x="22" y="38"/>
                  </a:cubicBezTo>
                  <a:cubicBezTo>
                    <a:pt x="21" y="43"/>
                    <a:pt x="20" y="47"/>
                    <a:pt x="20" y="52"/>
                  </a:cubicBezTo>
                  <a:cubicBezTo>
                    <a:pt x="20" y="56"/>
                    <a:pt x="21" y="61"/>
                    <a:pt x="22" y="65"/>
                  </a:cubicBezTo>
                  <a:cubicBezTo>
                    <a:pt x="24" y="69"/>
                    <a:pt x="26" y="73"/>
                    <a:pt x="29" y="76"/>
                  </a:cubicBezTo>
                  <a:cubicBezTo>
                    <a:pt x="31" y="80"/>
                    <a:pt x="35" y="82"/>
                    <a:pt x="39" y="84"/>
                  </a:cubicBezTo>
                  <a:cubicBezTo>
                    <a:pt x="43" y="86"/>
                    <a:pt x="47" y="87"/>
                    <a:pt x="52" y="87"/>
                  </a:cubicBez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4"/>
            <p:cNvSpPr>
              <a:spLocks noEditPoints="1"/>
            </p:cNvSpPr>
            <p:nvPr userDrawn="1"/>
          </p:nvSpPr>
          <p:spPr bwMode="auto">
            <a:xfrm>
              <a:off x="2678113" y="4895850"/>
              <a:ext cx="201613" cy="271463"/>
            </a:xfrm>
            <a:custGeom>
              <a:avLst/>
              <a:gdLst>
                <a:gd name="T0" fmla="*/ 0 w 74"/>
                <a:gd name="T1" fmla="*/ 0 h 99"/>
                <a:gd name="T2" fmla="*/ 33 w 74"/>
                <a:gd name="T3" fmla="*/ 0 h 99"/>
                <a:gd name="T4" fmla="*/ 49 w 74"/>
                <a:gd name="T5" fmla="*/ 2 h 99"/>
                <a:gd name="T6" fmla="*/ 60 w 74"/>
                <a:gd name="T7" fmla="*/ 10 h 99"/>
                <a:gd name="T8" fmla="*/ 65 w 74"/>
                <a:gd name="T9" fmla="*/ 19 h 99"/>
                <a:gd name="T10" fmla="*/ 67 w 74"/>
                <a:gd name="T11" fmla="*/ 29 h 99"/>
                <a:gd name="T12" fmla="*/ 63 w 74"/>
                <a:gd name="T13" fmla="*/ 46 h 99"/>
                <a:gd name="T14" fmla="*/ 51 w 74"/>
                <a:gd name="T15" fmla="*/ 57 h 99"/>
                <a:gd name="T16" fmla="*/ 74 w 74"/>
                <a:gd name="T17" fmla="*/ 99 h 99"/>
                <a:gd name="T18" fmla="*/ 52 w 74"/>
                <a:gd name="T19" fmla="*/ 99 h 99"/>
                <a:gd name="T20" fmla="*/ 32 w 74"/>
                <a:gd name="T21" fmla="*/ 60 h 99"/>
                <a:gd name="T22" fmla="*/ 18 w 74"/>
                <a:gd name="T23" fmla="*/ 60 h 99"/>
                <a:gd name="T24" fmla="*/ 18 w 74"/>
                <a:gd name="T25" fmla="*/ 99 h 99"/>
                <a:gd name="T26" fmla="*/ 0 w 74"/>
                <a:gd name="T27" fmla="*/ 99 h 99"/>
                <a:gd name="T28" fmla="*/ 0 w 74"/>
                <a:gd name="T29" fmla="*/ 0 h 99"/>
                <a:gd name="T30" fmla="*/ 33 w 74"/>
                <a:gd name="T31" fmla="*/ 44 h 99"/>
                <a:gd name="T32" fmla="*/ 44 w 74"/>
                <a:gd name="T33" fmla="*/ 40 h 99"/>
                <a:gd name="T34" fmla="*/ 48 w 74"/>
                <a:gd name="T35" fmla="*/ 30 h 99"/>
                <a:gd name="T36" fmla="*/ 44 w 74"/>
                <a:gd name="T37" fmla="*/ 20 h 99"/>
                <a:gd name="T38" fmla="*/ 33 w 74"/>
                <a:gd name="T39" fmla="*/ 16 h 99"/>
                <a:gd name="T40" fmla="*/ 18 w 74"/>
                <a:gd name="T41" fmla="*/ 16 h 99"/>
                <a:gd name="T42" fmla="*/ 18 w 74"/>
                <a:gd name="T43" fmla="*/ 44 h 99"/>
                <a:gd name="T44" fmla="*/ 33 w 74"/>
                <a:gd name="T45" fmla="*/ 4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99">
                  <a:moveTo>
                    <a:pt x="0" y="0"/>
                  </a:moveTo>
                  <a:cubicBezTo>
                    <a:pt x="33" y="0"/>
                    <a:pt x="33" y="0"/>
                    <a:pt x="33" y="0"/>
                  </a:cubicBezTo>
                  <a:cubicBezTo>
                    <a:pt x="39" y="0"/>
                    <a:pt x="45" y="1"/>
                    <a:pt x="49" y="2"/>
                  </a:cubicBezTo>
                  <a:cubicBezTo>
                    <a:pt x="53" y="4"/>
                    <a:pt x="57" y="7"/>
                    <a:pt x="60" y="10"/>
                  </a:cubicBezTo>
                  <a:cubicBezTo>
                    <a:pt x="62" y="13"/>
                    <a:pt x="64" y="16"/>
                    <a:pt x="65" y="19"/>
                  </a:cubicBezTo>
                  <a:cubicBezTo>
                    <a:pt x="67" y="23"/>
                    <a:pt x="67" y="26"/>
                    <a:pt x="67" y="29"/>
                  </a:cubicBezTo>
                  <a:cubicBezTo>
                    <a:pt x="67" y="36"/>
                    <a:pt x="66" y="41"/>
                    <a:pt x="63" y="46"/>
                  </a:cubicBezTo>
                  <a:cubicBezTo>
                    <a:pt x="60" y="51"/>
                    <a:pt x="56" y="55"/>
                    <a:pt x="51" y="57"/>
                  </a:cubicBezTo>
                  <a:cubicBezTo>
                    <a:pt x="74" y="99"/>
                    <a:pt x="74" y="99"/>
                    <a:pt x="74" y="99"/>
                  </a:cubicBezTo>
                  <a:cubicBezTo>
                    <a:pt x="52" y="99"/>
                    <a:pt x="52" y="99"/>
                    <a:pt x="52" y="99"/>
                  </a:cubicBezTo>
                  <a:cubicBezTo>
                    <a:pt x="32" y="60"/>
                    <a:pt x="32" y="60"/>
                    <a:pt x="32" y="60"/>
                  </a:cubicBezTo>
                  <a:cubicBezTo>
                    <a:pt x="18" y="60"/>
                    <a:pt x="18" y="60"/>
                    <a:pt x="18" y="60"/>
                  </a:cubicBezTo>
                  <a:cubicBezTo>
                    <a:pt x="18" y="99"/>
                    <a:pt x="18" y="99"/>
                    <a:pt x="18" y="99"/>
                  </a:cubicBezTo>
                  <a:cubicBezTo>
                    <a:pt x="0" y="99"/>
                    <a:pt x="0" y="99"/>
                    <a:pt x="0" y="99"/>
                  </a:cubicBezTo>
                  <a:lnTo>
                    <a:pt x="0" y="0"/>
                  </a:lnTo>
                  <a:close/>
                  <a:moveTo>
                    <a:pt x="33" y="44"/>
                  </a:moveTo>
                  <a:cubicBezTo>
                    <a:pt x="38" y="44"/>
                    <a:pt x="42" y="43"/>
                    <a:pt x="44" y="40"/>
                  </a:cubicBezTo>
                  <a:cubicBezTo>
                    <a:pt x="47" y="37"/>
                    <a:pt x="48" y="34"/>
                    <a:pt x="48" y="30"/>
                  </a:cubicBezTo>
                  <a:cubicBezTo>
                    <a:pt x="48" y="26"/>
                    <a:pt x="47" y="22"/>
                    <a:pt x="44" y="20"/>
                  </a:cubicBezTo>
                  <a:cubicBezTo>
                    <a:pt x="41" y="17"/>
                    <a:pt x="38" y="16"/>
                    <a:pt x="33" y="16"/>
                  </a:cubicBezTo>
                  <a:cubicBezTo>
                    <a:pt x="18" y="16"/>
                    <a:pt x="18" y="16"/>
                    <a:pt x="18" y="16"/>
                  </a:cubicBezTo>
                  <a:cubicBezTo>
                    <a:pt x="18" y="44"/>
                    <a:pt x="18" y="44"/>
                    <a:pt x="18" y="44"/>
                  </a:cubicBezTo>
                  <a:lnTo>
                    <a:pt x="33" y="44"/>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5"/>
            <p:cNvSpPr>
              <a:spLocks/>
            </p:cNvSpPr>
            <p:nvPr userDrawn="1"/>
          </p:nvSpPr>
          <p:spPr bwMode="auto">
            <a:xfrm>
              <a:off x="2921000" y="4895850"/>
              <a:ext cx="222250" cy="271463"/>
            </a:xfrm>
            <a:custGeom>
              <a:avLst/>
              <a:gdLst>
                <a:gd name="T0" fmla="*/ 0 w 140"/>
                <a:gd name="T1" fmla="*/ 0 h 171"/>
                <a:gd name="T2" fmla="*/ 33 w 140"/>
                <a:gd name="T3" fmla="*/ 0 h 171"/>
                <a:gd name="T4" fmla="*/ 33 w 140"/>
                <a:gd name="T5" fmla="*/ 69 h 171"/>
                <a:gd name="T6" fmla="*/ 95 w 140"/>
                <a:gd name="T7" fmla="*/ 0 h 171"/>
                <a:gd name="T8" fmla="*/ 133 w 140"/>
                <a:gd name="T9" fmla="*/ 0 h 171"/>
                <a:gd name="T10" fmla="*/ 69 w 140"/>
                <a:gd name="T11" fmla="*/ 69 h 171"/>
                <a:gd name="T12" fmla="*/ 140 w 140"/>
                <a:gd name="T13" fmla="*/ 171 h 171"/>
                <a:gd name="T14" fmla="*/ 100 w 140"/>
                <a:gd name="T15" fmla="*/ 171 h 171"/>
                <a:gd name="T16" fmla="*/ 48 w 140"/>
                <a:gd name="T17" fmla="*/ 93 h 171"/>
                <a:gd name="T18" fmla="*/ 33 w 140"/>
                <a:gd name="T19" fmla="*/ 110 h 171"/>
                <a:gd name="T20" fmla="*/ 33 w 140"/>
                <a:gd name="T21" fmla="*/ 171 h 171"/>
                <a:gd name="T22" fmla="*/ 0 w 140"/>
                <a:gd name="T23" fmla="*/ 171 h 171"/>
                <a:gd name="T24" fmla="*/ 0 w 140"/>
                <a:gd name="T2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71">
                  <a:moveTo>
                    <a:pt x="0" y="0"/>
                  </a:moveTo>
                  <a:lnTo>
                    <a:pt x="33" y="0"/>
                  </a:lnTo>
                  <a:lnTo>
                    <a:pt x="33" y="69"/>
                  </a:lnTo>
                  <a:lnTo>
                    <a:pt x="95" y="0"/>
                  </a:lnTo>
                  <a:lnTo>
                    <a:pt x="133" y="0"/>
                  </a:lnTo>
                  <a:lnTo>
                    <a:pt x="69" y="69"/>
                  </a:lnTo>
                  <a:lnTo>
                    <a:pt x="140" y="171"/>
                  </a:lnTo>
                  <a:lnTo>
                    <a:pt x="100" y="171"/>
                  </a:lnTo>
                  <a:lnTo>
                    <a:pt x="48" y="93"/>
                  </a:lnTo>
                  <a:lnTo>
                    <a:pt x="33" y="110"/>
                  </a:lnTo>
                  <a:lnTo>
                    <a:pt x="33"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6"/>
            <p:cNvSpPr>
              <a:spLocks/>
            </p:cNvSpPr>
            <p:nvPr userDrawn="1"/>
          </p:nvSpPr>
          <p:spPr bwMode="auto">
            <a:xfrm>
              <a:off x="3254375" y="4895850"/>
              <a:ext cx="187325" cy="271463"/>
            </a:xfrm>
            <a:custGeom>
              <a:avLst/>
              <a:gdLst>
                <a:gd name="T0" fmla="*/ 0 w 118"/>
                <a:gd name="T1" fmla="*/ 0 h 171"/>
                <a:gd name="T2" fmla="*/ 33 w 118"/>
                <a:gd name="T3" fmla="*/ 0 h 171"/>
                <a:gd name="T4" fmla="*/ 33 w 118"/>
                <a:gd name="T5" fmla="*/ 141 h 171"/>
                <a:gd name="T6" fmla="*/ 118 w 118"/>
                <a:gd name="T7" fmla="*/ 141 h 171"/>
                <a:gd name="T8" fmla="*/ 118 w 118"/>
                <a:gd name="T9" fmla="*/ 171 h 171"/>
                <a:gd name="T10" fmla="*/ 0 w 118"/>
                <a:gd name="T11" fmla="*/ 171 h 171"/>
                <a:gd name="T12" fmla="*/ 0 w 118"/>
                <a:gd name="T13" fmla="*/ 0 h 171"/>
              </a:gdLst>
              <a:ahLst/>
              <a:cxnLst>
                <a:cxn ang="0">
                  <a:pos x="T0" y="T1"/>
                </a:cxn>
                <a:cxn ang="0">
                  <a:pos x="T2" y="T3"/>
                </a:cxn>
                <a:cxn ang="0">
                  <a:pos x="T4" y="T5"/>
                </a:cxn>
                <a:cxn ang="0">
                  <a:pos x="T6" y="T7"/>
                </a:cxn>
                <a:cxn ang="0">
                  <a:pos x="T8" y="T9"/>
                </a:cxn>
                <a:cxn ang="0">
                  <a:pos x="T10" y="T11"/>
                </a:cxn>
                <a:cxn ang="0">
                  <a:pos x="T12" y="T13"/>
                </a:cxn>
              </a:cxnLst>
              <a:rect l="0" t="0" r="r" b="b"/>
              <a:pathLst>
                <a:path w="118" h="171">
                  <a:moveTo>
                    <a:pt x="0" y="0"/>
                  </a:moveTo>
                  <a:lnTo>
                    <a:pt x="33" y="0"/>
                  </a:lnTo>
                  <a:lnTo>
                    <a:pt x="33" y="141"/>
                  </a:lnTo>
                  <a:lnTo>
                    <a:pt x="118" y="141"/>
                  </a:lnTo>
                  <a:lnTo>
                    <a:pt x="118"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17"/>
            <p:cNvSpPr>
              <a:spLocks noChangeArrowheads="1"/>
            </p:cNvSpPr>
            <p:nvPr userDrawn="1"/>
          </p:nvSpPr>
          <p:spPr bwMode="auto">
            <a:xfrm>
              <a:off x="3484563" y="4895850"/>
              <a:ext cx="52388" cy="271463"/>
            </a:xfrm>
            <a:prstGeom prst="rect">
              <a:avLst/>
            </a:prstGeom>
            <a:solidFill>
              <a:srgbClr val="6671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8"/>
            <p:cNvSpPr>
              <a:spLocks/>
            </p:cNvSpPr>
            <p:nvPr userDrawn="1"/>
          </p:nvSpPr>
          <p:spPr bwMode="auto">
            <a:xfrm>
              <a:off x="3597275" y="4895850"/>
              <a:ext cx="174625" cy="271463"/>
            </a:xfrm>
            <a:custGeom>
              <a:avLst/>
              <a:gdLst>
                <a:gd name="T0" fmla="*/ 0 w 110"/>
                <a:gd name="T1" fmla="*/ 0 h 171"/>
                <a:gd name="T2" fmla="*/ 110 w 110"/>
                <a:gd name="T3" fmla="*/ 0 h 171"/>
                <a:gd name="T4" fmla="*/ 110 w 110"/>
                <a:gd name="T5" fmla="*/ 27 h 171"/>
                <a:gd name="T6" fmla="*/ 33 w 110"/>
                <a:gd name="T7" fmla="*/ 27 h 171"/>
                <a:gd name="T8" fmla="*/ 33 w 110"/>
                <a:gd name="T9" fmla="*/ 72 h 171"/>
                <a:gd name="T10" fmla="*/ 91 w 110"/>
                <a:gd name="T11" fmla="*/ 72 h 171"/>
                <a:gd name="T12" fmla="*/ 91 w 110"/>
                <a:gd name="T13" fmla="*/ 102 h 171"/>
                <a:gd name="T14" fmla="*/ 33 w 110"/>
                <a:gd name="T15" fmla="*/ 102 h 171"/>
                <a:gd name="T16" fmla="*/ 33 w 110"/>
                <a:gd name="T17" fmla="*/ 171 h 171"/>
                <a:gd name="T18" fmla="*/ 0 w 110"/>
                <a:gd name="T19" fmla="*/ 171 h 171"/>
                <a:gd name="T20" fmla="*/ 0 w 110"/>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71">
                  <a:moveTo>
                    <a:pt x="0" y="0"/>
                  </a:moveTo>
                  <a:lnTo>
                    <a:pt x="110" y="0"/>
                  </a:lnTo>
                  <a:lnTo>
                    <a:pt x="110" y="27"/>
                  </a:lnTo>
                  <a:lnTo>
                    <a:pt x="33" y="27"/>
                  </a:lnTo>
                  <a:lnTo>
                    <a:pt x="33" y="72"/>
                  </a:lnTo>
                  <a:lnTo>
                    <a:pt x="91" y="72"/>
                  </a:lnTo>
                  <a:lnTo>
                    <a:pt x="91" y="102"/>
                  </a:lnTo>
                  <a:lnTo>
                    <a:pt x="33" y="102"/>
                  </a:lnTo>
                  <a:lnTo>
                    <a:pt x="33"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9"/>
            <p:cNvSpPr>
              <a:spLocks/>
            </p:cNvSpPr>
            <p:nvPr userDrawn="1"/>
          </p:nvSpPr>
          <p:spPr bwMode="auto">
            <a:xfrm>
              <a:off x="3817938" y="4895850"/>
              <a:ext cx="187325" cy="271463"/>
            </a:xfrm>
            <a:custGeom>
              <a:avLst/>
              <a:gdLst>
                <a:gd name="T0" fmla="*/ 0 w 118"/>
                <a:gd name="T1" fmla="*/ 0 h 171"/>
                <a:gd name="T2" fmla="*/ 112 w 118"/>
                <a:gd name="T3" fmla="*/ 0 h 171"/>
                <a:gd name="T4" fmla="*/ 112 w 118"/>
                <a:gd name="T5" fmla="*/ 27 h 171"/>
                <a:gd name="T6" fmla="*/ 33 w 118"/>
                <a:gd name="T7" fmla="*/ 27 h 171"/>
                <a:gd name="T8" fmla="*/ 33 w 118"/>
                <a:gd name="T9" fmla="*/ 69 h 171"/>
                <a:gd name="T10" fmla="*/ 90 w 118"/>
                <a:gd name="T11" fmla="*/ 69 h 171"/>
                <a:gd name="T12" fmla="*/ 90 w 118"/>
                <a:gd name="T13" fmla="*/ 96 h 171"/>
                <a:gd name="T14" fmla="*/ 33 w 118"/>
                <a:gd name="T15" fmla="*/ 96 h 171"/>
                <a:gd name="T16" fmla="*/ 33 w 118"/>
                <a:gd name="T17" fmla="*/ 141 h 171"/>
                <a:gd name="T18" fmla="*/ 118 w 118"/>
                <a:gd name="T19" fmla="*/ 141 h 171"/>
                <a:gd name="T20" fmla="*/ 118 w 118"/>
                <a:gd name="T21" fmla="*/ 171 h 171"/>
                <a:gd name="T22" fmla="*/ 0 w 118"/>
                <a:gd name="T23" fmla="*/ 171 h 171"/>
                <a:gd name="T24" fmla="*/ 0 w 118"/>
                <a:gd name="T2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71">
                  <a:moveTo>
                    <a:pt x="0" y="0"/>
                  </a:moveTo>
                  <a:lnTo>
                    <a:pt x="112" y="0"/>
                  </a:lnTo>
                  <a:lnTo>
                    <a:pt x="112" y="27"/>
                  </a:lnTo>
                  <a:lnTo>
                    <a:pt x="33" y="27"/>
                  </a:lnTo>
                  <a:lnTo>
                    <a:pt x="33" y="69"/>
                  </a:lnTo>
                  <a:lnTo>
                    <a:pt x="90" y="69"/>
                  </a:lnTo>
                  <a:lnTo>
                    <a:pt x="90" y="96"/>
                  </a:lnTo>
                  <a:lnTo>
                    <a:pt x="33" y="96"/>
                  </a:lnTo>
                  <a:lnTo>
                    <a:pt x="33" y="141"/>
                  </a:lnTo>
                  <a:lnTo>
                    <a:pt x="118" y="141"/>
                  </a:lnTo>
                  <a:lnTo>
                    <a:pt x="118"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20"/>
            <p:cNvSpPr>
              <a:spLocks noChangeArrowheads="1"/>
            </p:cNvSpPr>
            <p:nvPr userDrawn="1"/>
          </p:nvSpPr>
          <p:spPr bwMode="auto">
            <a:xfrm>
              <a:off x="4149725" y="4895850"/>
              <a:ext cx="52388" cy="271463"/>
            </a:xfrm>
            <a:prstGeom prst="rect">
              <a:avLst/>
            </a:prstGeom>
            <a:solidFill>
              <a:srgbClr val="6671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1"/>
            <p:cNvSpPr>
              <a:spLocks/>
            </p:cNvSpPr>
            <p:nvPr userDrawn="1"/>
          </p:nvSpPr>
          <p:spPr bwMode="auto">
            <a:xfrm>
              <a:off x="4262438" y="4895850"/>
              <a:ext cx="231775" cy="271463"/>
            </a:xfrm>
            <a:custGeom>
              <a:avLst/>
              <a:gdLst>
                <a:gd name="T0" fmla="*/ 0 w 146"/>
                <a:gd name="T1" fmla="*/ 0 h 171"/>
                <a:gd name="T2" fmla="*/ 32 w 146"/>
                <a:gd name="T3" fmla="*/ 0 h 171"/>
                <a:gd name="T4" fmla="*/ 115 w 146"/>
                <a:gd name="T5" fmla="*/ 121 h 171"/>
                <a:gd name="T6" fmla="*/ 115 w 146"/>
                <a:gd name="T7" fmla="*/ 0 h 171"/>
                <a:gd name="T8" fmla="*/ 146 w 146"/>
                <a:gd name="T9" fmla="*/ 0 h 171"/>
                <a:gd name="T10" fmla="*/ 146 w 146"/>
                <a:gd name="T11" fmla="*/ 171 h 171"/>
                <a:gd name="T12" fmla="*/ 115 w 146"/>
                <a:gd name="T13" fmla="*/ 171 h 171"/>
                <a:gd name="T14" fmla="*/ 31 w 146"/>
                <a:gd name="T15" fmla="*/ 48 h 171"/>
                <a:gd name="T16" fmla="*/ 31 w 146"/>
                <a:gd name="T17" fmla="*/ 171 h 171"/>
                <a:gd name="T18" fmla="*/ 0 w 146"/>
                <a:gd name="T19" fmla="*/ 171 h 171"/>
                <a:gd name="T20" fmla="*/ 0 w 14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171">
                  <a:moveTo>
                    <a:pt x="0" y="0"/>
                  </a:moveTo>
                  <a:lnTo>
                    <a:pt x="32" y="0"/>
                  </a:lnTo>
                  <a:lnTo>
                    <a:pt x="115" y="121"/>
                  </a:lnTo>
                  <a:lnTo>
                    <a:pt x="115" y="0"/>
                  </a:lnTo>
                  <a:lnTo>
                    <a:pt x="146" y="0"/>
                  </a:lnTo>
                  <a:lnTo>
                    <a:pt x="146" y="171"/>
                  </a:lnTo>
                  <a:lnTo>
                    <a:pt x="115" y="171"/>
                  </a:lnTo>
                  <a:lnTo>
                    <a:pt x="31" y="48"/>
                  </a:lnTo>
                  <a:lnTo>
                    <a:pt x="31"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2"/>
            <p:cNvSpPr>
              <a:spLocks/>
            </p:cNvSpPr>
            <p:nvPr userDrawn="1"/>
          </p:nvSpPr>
          <p:spPr bwMode="auto">
            <a:xfrm>
              <a:off x="4529138" y="4895850"/>
              <a:ext cx="255588" cy="271463"/>
            </a:xfrm>
            <a:custGeom>
              <a:avLst/>
              <a:gdLst>
                <a:gd name="T0" fmla="*/ 0 w 161"/>
                <a:gd name="T1" fmla="*/ 0 h 171"/>
                <a:gd name="T2" fmla="*/ 37 w 161"/>
                <a:gd name="T3" fmla="*/ 0 h 171"/>
                <a:gd name="T4" fmla="*/ 81 w 161"/>
                <a:gd name="T5" fmla="*/ 129 h 171"/>
                <a:gd name="T6" fmla="*/ 128 w 161"/>
                <a:gd name="T7" fmla="*/ 0 h 171"/>
                <a:gd name="T8" fmla="*/ 161 w 161"/>
                <a:gd name="T9" fmla="*/ 0 h 171"/>
                <a:gd name="T10" fmla="*/ 97 w 161"/>
                <a:gd name="T11" fmla="*/ 171 h 171"/>
                <a:gd name="T12" fmla="*/ 64 w 161"/>
                <a:gd name="T13" fmla="*/ 171 h 171"/>
                <a:gd name="T14" fmla="*/ 0 w 161"/>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71">
                  <a:moveTo>
                    <a:pt x="0" y="0"/>
                  </a:moveTo>
                  <a:lnTo>
                    <a:pt x="37" y="0"/>
                  </a:lnTo>
                  <a:lnTo>
                    <a:pt x="81" y="129"/>
                  </a:lnTo>
                  <a:lnTo>
                    <a:pt x="128" y="0"/>
                  </a:lnTo>
                  <a:lnTo>
                    <a:pt x="161" y="0"/>
                  </a:lnTo>
                  <a:lnTo>
                    <a:pt x="97" y="171"/>
                  </a:lnTo>
                  <a:lnTo>
                    <a:pt x="64"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3"/>
            <p:cNvSpPr>
              <a:spLocks/>
            </p:cNvSpPr>
            <p:nvPr userDrawn="1"/>
          </p:nvSpPr>
          <p:spPr bwMode="auto">
            <a:xfrm>
              <a:off x="4819650" y="4895850"/>
              <a:ext cx="185738" cy="271463"/>
            </a:xfrm>
            <a:custGeom>
              <a:avLst/>
              <a:gdLst>
                <a:gd name="T0" fmla="*/ 0 w 117"/>
                <a:gd name="T1" fmla="*/ 0 h 171"/>
                <a:gd name="T2" fmla="*/ 110 w 117"/>
                <a:gd name="T3" fmla="*/ 0 h 171"/>
                <a:gd name="T4" fmla="*/ 110 w 117"/>
                <a:gd name="T5" fmla="*/ 27 h 171"/>
                <a:gd name="T6" fmla="*/ 33 w 117"/>
                <a:gd name="T7" fmla="*/ 27 h 171"/>
                <a:gd name="T8" fmla="*/ 33 w 117"/>
                <a:gd name="T9" fmla="*/ 69 h 171"/>
                <a:gd name="T10" fmla="*/ 90 w 117"/>
                <a:gd name="T11" fmla="*/ 69 h 171"/>
                <a:gd name="T12" fmla="*/ 90 w 117"/>
                <a:gd name="T13" fmla="*/ 96 h 171"/>
                <a:gd name="T14" fmla="*/ 33 w 117"/>
                <a:gd name="T15" fmla="*/ 96 h 171"/>
                <a:gd name="T16" fmla="*/ 33 w 117"/>
                <a:gd name="T17" fmla="*/ 141 h 171"/>
                <a:gd name="T18" fmla="*/ 117 w 117"/>
                <a:gd name="T19" fmla="*/ 141 h 171"/>
                <a:gd name="T20" fmla="*/ 117 w 117"/>
                <a:gd name="T21" fmla="*/ 171 h 171"/>
                <a:gd name="T22" fmla="*/ 0 w 117"/>
                <a:gd name="T23" fmla="*/ 171 h 171"/>
                <a:gd name="T24" fmla="*/ 0 w 117"/>
                <a:gd name="T2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1">
                  <a:moveTo>
                    <a:pt x="0" y="0"/>
                  </a:moveTo>
                  <a:lnTo>
                    <a:pt x="110" y="0"/>
                  </a:lnTo>
                  <a:lnTo>
                    <a:pt x="110" y="27"/>
                  </a:lnTo>
                  <a:lnTo>
                    <a:pt x="33" y="27"/>
                  </a:lnTo>
                  <a:lnTo>
                    <a:pt x="33" y="69"/>
                  </a:lnTo>
                  <a:lnTo>
                    <a:pt x="90" y="69"/>
                  </a:lnTo>
                  <a:lnTo>
                    <a:pt x="90" y="96"/>
                  </a:lnTo>
                  <a:lnTo>
                    <a:pt x="33" y="96"/>
                  </a:lnTo>
                  <a:lnTo>
                    <a:pt x="33" y="141"/>
                  </a:lnTo>
                  <a:lnTo>
                    <a:pt x="117" y="141"/>
                  </a:lnTo>
                  <a:lnTo>
                    <a:pt x="117"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4"/>
            <p:cNvSpPr>
              <a:spLocks/>
            </p:cNvSpPr>
            <p:nvPr userDrawn="1"/>
          </p:nvSpPr>
          <p:spPr bwMode="auto">
            <a:xfrm>
              <a:off x="5038725" y="4887913"/>
              <a:ext cx="204788" cy="287338"/>
            </a:xfrm>
            <a:custGeom>
              <a:avLst/>
              <a:gdLst>
                <a:gd name="T0" fmla="*/ 13 w 75"/>
                <a:gd name="T1" fmla="*/ 74 h 105"/>
                <a:gd name="T2" fmla="*/ 18 w 75"/>
                <a:gd name="T3" fmla="*/ 78 h 105"/>
                <a:gd name="T4" fmla="*/ 23 w 75"/>
                <a:gd name="T5" fmla="*/ 83 h 105"/>
                <a:gd name="T6" fmla="*/ 30 w 75"/>
                <a:gd name="T7" fmla="*/ 86 h 105"/>
                <a:gd name="T8" fmla="*/ 39 w 75"/>
                <a:gd name="T9" fmla="*/ 87 h 105"/>
                <a:gd name="T10" fmla="*/ 52 w 75"/>
                <a:gd name="T11" fmla="*/ 83 h 105"/>
                <a:gd name="T12" fmla="*/ 56 w 75"/>
                <a:gd name="T13" fmla="*/ 74 h 105"/>
                <a:gd name="T14" fmla="*/ 55 w 75"/>
                <a:gd name="T15" fmla="*/ 68 h 105"/>
                <a:gd name="T16" fmla="*/ 51 w 75"/>
                <a:gd name="T17" fmla="*/ 64 h 105"/>
                <a:gd name="T18" fmla="*/ 43 w 75"/>
                <a:gd name="T19" fmla="*/ 60 h 105"/>
                <a:gd name="T20" fmla="*/ 32 w 75"/>
                <a:gd name="T21" fmla="*/ 58 h 105"/>
                <a:gd name="T22" fmla="*/ 20 w 75"/>
                <a:gd name="T23" fmla="*/ 53 h 105"/>
                <a:gd name="T24" fmla="*/ 12 w 75"/>
                <a:gd name="T25" fmla="*/ 47 h 105"/>
                <a:gd name="T26" fmla="*/ 7 w 75"/>
                <a:gd name="T27" fmla="*/ 38 h 105"/>
                <a:gd name="T28" fmla="*/ 5 w 75"/>
                <a:gd name="T29" fmla="*/ 29 h 105"/>
                <a:gd name="T30" fmla="*/ 7 w 75"/>
                <a:gd name="T31" fmla="*/ 18 h 105"/>
                <a:gd name="T32" fmla="*/ 14 w 75"/>
                <a:gd name="T33" fmla="*/ 9 h 105"/>
                <a:gd name="T34" fmla="*/ 25 w 75"/>
                <a:gd name="T35" fmla="*/ 2 h 105"/>
                <a:gd name="T36" fmla="*/ 40 w 75"/>
                <a:gd name="T37" fmla="*/ 0 h 105"/>
                <a:gd name="T38" fmla="*/ 53 w 75"/>
                <a:gd name="T39" fmla="*/ 2 h 105"/>
                <a:gd name="T40" fmla="*/ 63 w 75"/>
                <a:gd name="T41" fmla="*/ 6 h 105"/>
                <a:gd name="T42" fmla="*/ 69 w 75"/>
                <a:gd name="T43" fmla="*/ 11 h 105"/>
                <a:gd name="T44" fmla="*/ 72 w 75"/>
                <a:gd name="T45" fmla="*/ 14 h 105"/>
                <a:gd name="T46" fmla="*/ 59 w 75"/>
                <a:gd name="T47" fmla="*/ 26 h 105"/>
                <a:gd name="T48" fmla="*/ 57 w 75"/>
                <a:gd name="T49" fmla="*/ 23 h 105"/>
                <a:gd name="T50" fmla="*/ 53 w 75"/>
                <a:gd name="T51" fmla="*/ 20 h 105"/>
                <a:gd name="T52" fmla="*/ 47 w 75"/>
                <a:gd name="T53" fmla="*/ 18 h 105"/>
                <a:gd name="T54" fmla="*/ 39 w 75"/>
                <a:gd name="T55" fmla="*/ 17 h 105"/>
                <a:gd name="T56" fmla="*/ 33 w 75"/>
                <a:gd name="T57" fmla="*/ 18 h 105"/>
                <a:gd name="T58" fmla="*/ 28 w 75"/>
                <a:gd name="T59" fmla="*/ 20 h 105"/>
                <a:gd name="T60" fmla="*/ 25 w 75"/>
                <a:gd name="T61" fmla="*/ 24 h 105"/>
                <a:gd name="T62" fmla="*/ 24 w 75"/>
                <a:gd name="T63" fmla="*/ 28 h 105"/>
                <a:gd name="T64" fmla="*/ 25 w 75"/>
                <a:gd name="T65" fmla="*/ 32 h 105"/>
                <a:gd name="T66" fmla="*/ 29 w 75"/>
                <a:gd name="T67" fmla="*/ 36 h 105"/>
                <a:gd name="T68" fmla="*/ 35 w 75"/>
                <a:gd name="T69" fmla="*/ 40 h 105"/>
                <a:gd name="T70" fmla="*/ 45 w 75"/>
                <a:gd name="T71" fmla="*/ 42 h 105"/>
                <a:gd name="T72" fmla="*/ 56 w 75"/>
                <a:gd name="T73" fmla="*/ 46 h 105"/>
                <a:gd name="T74" fmla="*/ 66 w 75"/>
                <a:gd name="T75" fmla="*/ 52 h 105"/>
                <a:gd name="T76" fmla="*/ 72 w 75"/>
                <a:gd name="T77" fmla="*/ 61 h 105"/>
                <a:gd name="T78" fmla="*/ 75 w 75"/>
                <a:gd name="T79" fmla="*/ 74 h 105"/>
                <a:gd name="T80" fmla="*/ 72 w 75"/>
                <a:gd name="T81" fmla="*/ 86 h 105"/>
                <a:gd name="T82" fmla="*/ 64 w 75"/>
                <a:gd name="T83" fmla="*/ 96 h 105"/>
                <a:gd name="T84" fmla="*/ 53 w 75"/>
                <a:gd name="T85" fmla="*/ 102 h 105"/>
                <a:gd name="T86" fmla="*/ 39 w 75"/>
                <a:gd name="T87" fmla="*/ 105 h 105"/>
                <a:gd name="T88" fmla="*/ 25 w 75"/>
                <a:gd name="T89" fmla="*/ 103 h 105"/>
                <a:gd name="T90" fmla="*/ 15 w 75"/>
                <a:gd name="T91" fmla="*/ 98 h 105"/>
                <a:gd name="T92" fmla="*/ 6 w 75"/>
                <a:gd name="T93" fmla="*/ 92 h 105"/>
                <a:gd name="T94" fmla="*/ 0 w 75"/>
                <a:gd name="T95" fmla="*/ 86 h 105"/>
                <a:gd name="T96" fmla="*/ 13 w 75"/>
                <a:gd name="T97"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105">
                  <a:moveTo>
                    <a:pt x="13" y="74"/>
                  </a:moveTo>
                  <a:cubicBezTo>
                    <a:pt x="15" y="75"/>
                    <a:pt x="16" y="77"/>
                    <a:pt x="18" y="78"/>
                  </a:cubicBezTo>
                  <a:cubicBezTo>
                    <a:pt x="19" y="80"/>
                    <a:pt x="21" y="81"/>
                    <a:pt x="23" y="83"/>
                  </a:cubicBezTo>
                  <a:cubicBezTo>
                    <a:pt x="25" y="84"/>
                    <a:pt x="27" y="85"/>
                    <a:pt x="30" y="86"/>
                  </a:cubicBezTo>
                  <a:cubicBezTo>
                    <a:pt x="33" y="87"/>
                    <a:pt x="35" y="87"/>
                    <a:pt x="39" y="87"/>
                  </a:cubicBezTo>
                  <a:cubicBezTo>
                    <a:pt x="44" y="87"/>
                    <a:pt x="49" y="86"/>
                    <a:pt x="52" y="83"/>
                  </a:cubicBezTo>
                  <a:cubicBezTo>
                    <a:pt x="54" y="81"/>
                    <a:pt x="56" y="77"/>
                    <a:pt x="56" y="74"/>
                  </a:cubicBezTo>
                  <a:cubicBezTo>
                    <a:pt x="56" y="72"/>
                    <a:pt x="55" y="70"/>
                    <a:pt x="55" y="68"/>
                  </a:cubicBezTo>
                  <a:cubicBezTo>
                    <a:pt x="54" y="66"/>
                    <a:pt x="53" y="65"/>
                    <a:pt x="51" y="64"/>
                  </a:cubicBezTo>
                  <a:cubicBezTo>
                    <a:pt x="49" y="63"/>
                    <a:pt x="46" y="61"/>
                    <a:pt x="43" y="60"/>
                  </a:cubicBezTo>
                  <a:cubicBezTo>
                    <a:pt x="40" y="59"/>
                    <a:pt x="36" y="59"/>
                    <a:pt x="32" y="58"/>
                  </a:cubicBezTo>
                  <a:cubicBezTo>
                    <a:pt x="27" y="57"/>
                    <a:pt x="23" y="55"/>
                    <a:pt x="20" y="53"/>
                  </a:cubicBezTo>
                  <a:cubicBezTo>
                    <a:pt x="17" y="52"/>
                    <a:pt x="14" y="49"/>
                    <a:pt x="12" y="47"/>
                  </a:cubicBezTo>
                  <a:cubicBezTo>
                    <a:pt x="10" y="44"/>
                    <a:pt x="8" y="41"/>
                    <a:pt x="7" y="38"/>
                  </a:cubicBezTo>
                  <a:cubicBezTo>
                    <a:pt x="6" y="35"/>
                    <a:pt x="5" y="32"/>
                    <a:pt x="5" y="29"/>
                  </a:cubicBezTo>
                  <a:cubicBezTo>
                    <a:pt x="5" y="25"/>
                    <a:pt x="6" y="21"/>
                    <a:pt x="7" y="18"/>
                  </a:cubicBezTo>
                  <a:cubicBezTo>
                    <a:pt x="9" y="14"/>
                    <a:pt x="11" y="11"/>
                    <a:pt x="14" y="9"/>
                  </a:cubicBezTo>
                  <a:cubicBezTo>
                    <a:pt x="17" y="6"/>
                    <a:pt x="20" y="4"/>
                    <a:pt x="25" y="2"/>
                  </a:cubicBezTo>
                  <a:cubicBezTo>
                    <a:pt x="29" y="1"/>
                    <a:pt x="34" y="0"/>
                    <a:pt x="40" y="0"/>
                  </a:cubicBezTo>
                  <a:cubicBezTo>
                    <a:pt x="45" y="0"/>
                    <a:pt x="50" y="1"/>
                    <a:pt x="53" y="2"/>
                  </a:cubicBezTo>
                  <a:cubicBezTo>
                    <a:pt x="57" y="3"/>
                    <a:pt x="60" y="4"/>
                    <a:pt x="63" y="6"/>
                  </a:cubicBezTo>
                  <a:cubicBezTo>
                    <a:pt x="65" y="8"/>
                    <a:pt x="67" y="9"/>
                    <a:pt x="69" y="11"/>
                  </a:cubicBezTo>
                  <a:cubicBezTo>
                    <a:pt x="70" y="12"/>
                    <a:pt x="71" y="13"/>
                    <a:pt x="72" y="14"/>
                  </a:cubicBezTo>
                  <a:cubicBezTo>
                    <a:pt x="59" y="26"/>
                    <a:pt x="59" y="26"/>
                    <a:pt x="59" y="26"/>
                  </a:cubicBezTo>
                  <a:cubicBezTo>
                    <a:pt x="59" y="25"/>
                    <a:pt x="58" y="24"/>
                    <a:pt x="57" y="23"/>
                  </a:cubicBezTo>
                  <a:cubicBezTo>
                    <a:pt x="56" y="22"/>
                    <a:pt x="55" y="21"/>
                    <a:pt x="53" y="20"/>
                  </a:cubicBezTo>
                  <a:cubicBezTo>
                    <a:pt x="51" y="19"/>
                    <a:pt x="49" y="18"/>
                    <a:pt x="47" y="18"/>
                  </a:cubicBezTo>
                  <a:cubicBezTo>
                    <a:pt x="45" y="17"/>
                    <a:pt x="42" y="17"/>
                    <a:pt x="39" y="17"/>
                  </a:cubicBezTo>
                  <a:cubicBezTo>
                    <a:pt x="37" y="17"/>
                    <a:pt x="34" y="17"/>
                    <a:pt x="33" y="18"/>
                  </a:cubicBezTo>
                  <a:cubicBezTo>
                    <a:pt x="31" y="18"/>
                    <a:pt x="29" y="19"/>
                    <a:pt x="28" y="20"/>
                  </a:cubicBezTo>
                  <a:cubicBezTo>
                    <a:pt x="27" y="21"/>
                    <a:pt x="26" y="23"/>
                    <a:pt x="25" y="24"/>
                  </a:cubicBezTo>
                  <a:cubicBezTo>
                    <a:pt x="25" y="25"/>
                    <a:pt x="24" y="26"/>
                    <a:pt x="24" y="28"/>
                  </a:cubicBezTo>
                  <a:cubicBezTo>
                    <a:pt x="24" y="29"/>
                    <a:pt x="25" y="31"/>
                    <a:pt x="25" y="32"/>
                  </a:cubicBezTo>
                  <a:cubicBezTo>
                    <a:pt x="26" y="34"/>
                    <a:pt x="27" y="35"/>
                    <a:pt x="29" y="36"/>
                  </a:cubicBezTo>
                  <a:cubicBezTo>
                    <a:pt x="30" y="38"/>
                    <a:pt x="32" y="39"/>
                    <a:pt x="35" y="40"/>
                  </a:cubicBezTo>
                  <a:cubicBezTo>
                    <a:pt x="38" y="40"/>
                    <a:pt x="41" y="41"/>
                    <a:pt x="45" y="42"/>
                  </a:cubicBezTo>
                  <a:cubicBezTo>
                    <a:pt x="49" y="43"/>
                    <a:pt x="53" y="44"/>
                    <a:pt x="56" y="46"/>
                  </a:cubicBezTo>
                  <a:cubicBezTo>
                    <a:pt x="60" y="47"/>
                    <a:pt x="63" y="49"/>
                    <a:pt x="66" y="52"/>
                  </a:cubicBezTo>
                  <a:cubicBezTo>
                    <a:pt x="68" y="54"/>
                    <a:pt x="70" y="57"/>
                    <a:pt x="72" y="61"/>
                  </a:cubicBezTo>
                  <a:cubicBezTo>
                    <a:pt x="74" y="65"/>
                    <a:pt x="75" y="69"/>
                    <a:pt x="75" y="74"/>
                  </a:cubicBezTo>
                  <a:cubicBezTo>
                    <a:pt x="75" y="79"/>
                    <a:pt x="74" y="83"/>
                    <a:pt x="72" y="86"/>
                  </a:cubicBezTo>
                  <a:cubicBezTo>
                    <a:pt x="70" y="90"/>
                    <a:pt x="68" y="93"/>
                    <a:pt x="64" y="96"/>
                  </a:cubicBezTo>
                  <a:cubicBezTo>
                    <a:pt x="61" y="99"/>
                    <a:pt x="58" y="101"/>
                    <a:pt x="53" y="102"/>
                  </a:cubicBezTo>
                  <a:cubicBezTo>
                    <a:pt x="49" y="104"/>
                    <a:pt x="44" y="105"/>
                    <a:pt x="39" y="105"/>
                  </a:cubicBezTo>
                  <a:cubicBezTo>
                    <a:pt x="34" y="105"/>
                    <a:pt x="29" y="104"/>
                    <a:pt x="25" y="103"/>
                  </a:cubicBezTo>
                  <a:cubicBezTo>
                    <a:pt x="21" y="102"/>
                    <a:pt x="18" y="100"/>
                    <a:pt x="15" y="98"/>
                  </a:cubicBezTo>
                  <a:cubicBezTo>
                    <a:pt x="11" y="97"/>
                    <a:pt x="9" y="94"/>
                    <a:pt x="6" y="92"/>
                  </a:cubicBezTo>
                  <a:cubicBezTo>
                    <a:pt x="4" y="90"/>
                    <a:pt x="2" y="88"/>
                    <a:pt x="0" y="86"/>
                  </a:cubicBezTo>
                  <a:lnTo>
                    <a:pt x="13" y="74"/>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5"/>
            <p:cNvSpPr>
              <a:spLocks/>
            </p:cNvSpPr>
            <p:nvPr userDrawn="1"/>
          </p:nvSpPr>
          <p:spPr bwMode="auto">
            <a:xfrm>
              <a:off x="5265738" y="4895850"/>
              <a:ext cx="234950" cy="271463"/>
            </a:xfrm>
            <a:custGeom>
              <a:avLst/>
              <a:gdLst>
                <a:gd name="T0" fmla="*/ 57 w 148"/>
                <a:gd name="T1" fmla="*/ 27 h 171"/>
                <a:gd name="T2" fmla="*/ 0 w 148"/>
                <a:gd name="T3" fmla="*/ 27 h 171"/>
                <a:gd name="T4" fmla="*/ 0 w 148"/>
                <a:gd name="T5" fmla="*/ 0 h 171"/>
                <a:gd name="T6" fmla="*/ 148 w 148"/>
                <a:gd name="T7" fmla="*/ 0 h 171"/>
                <a:gd name="T8" fmla="*/ 148 w 148"/>
                <a:gd name="T9" fmla="*/ 27 h 171"/>
                <a:gd name="T10" fmla="*/ 89 w 148"/>
                <a:gd name="T11" fmla="*/ 27 h 171"/>
                <a:gd name="T12" fmla="*/ 89 w 148"/>
                <a:gd name="T13" fmla="*/ 171 h 171"/>
                <a:gd name="T14" fmla="*/ 57 w 148"/>
                <a:gd name="T15" fmla="*/ 171 h 171"/>
                <a:gd name="T16" fmla="*/ 57 w 148"/>
                <a:gd name="T17"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71">
                  <a:moveTo>
                    <a:pt x="57" y="27"/>
                  </a:moveTo>
                  <a:lnTo>
                    <a:pt x="0" y="27"/>
                  </a:lnTo>
                  <a:lnTo>
                    <a:pt x="0" y="0"/>
                  </a:lnTo>
                  <a:lnTo>
                    <a:pt x="148" y="0"/>
                  </a:lnTo>
                  <a:lnTo>
                    <a:pt x="148" y="27"/>
                  </a:lnTo>
                  <a:lnTo>
                    <a:pt x="89" y="27"/>
                  </a:lnTo>
                  <a:lnTo>
                    <a:pt x="89" y="171"/>
                  </a:lnTo>
                  <a:lnTo>
                    <a:pt x="57" y="171"/>
                  </a:lnTo>
                  <a:lnTo>
                    <a:pt x="57" y="27"/>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6"/>
            <p:cNvSpPr>
              <a:spLocks/>
            </p:cNvSpPr>
            <p:nvPr userDrawn="1"/>
          </p:nvSpPr>
          <p:spPr bwMode="auto">
            <a:xfrm>
              <a:off x="5534025" y="4895850"/>
              <a:ext cx="269875" cy="271463"/>
            </a:xfrm>
            <a:custGeom>
              <a:avLst/>
              <a:gdLst>
                <a:gd name="T0" fmla="*/ 8 w 170"/>
                <a:gd name="T1" fmla="*/ 0 h 171"/>
                <a:gd name="T2" fmla="*/ 39 w 170"/>
                <a:gd name="T3" fmla="*/ 0 h 171"/>
                <a:gd name="T4" fmla="*/ 86 w 170"/>
                <a:gd name="T5" fmla="*/ 81 h 171"/>
                <a:gd name="T6" fmla="*/ 132 w 170"/>
                <a:gd name="T7" fmla="*/ 0 h 171"/>
                <a:gd name="T8" fmla="*/ 163 w 170"/>
                <a:gd name="T9" fmla="*/ 0 h 171"/>
                <a:gd name="T10" fmla="*/ 170 w 170"/>
                <a:gd name="T11" fmla="*/ 171 h 171"/>
                <a:gd name="T12" fmla="*/ 139 w 170"/>
                <a:gd name="T13" fmla="*/ 171 h 171"/>
                <a:gd name="T14" fmla="*/ 134 w 170"/>
                <a:gd name="T15" fmla="*/ 52 h 171"/>
                <a:gd name="T16" fmla="*/ 93 w 170"/>
                <a:gd name="T17" fmla="*/ 122 h 171"/>
                <a:gd name="T18" fmla="*/ 77 w 170"/>
                <a:gd name="T19" fmla="*/ 122 h 171"/>
                <a:gd name="T20" fmla="*/ 36 w 170"/>
                <a:gd name="T21" fmla="*/ 53 h 171"/>
                <a:gd name="T22" fmla="*/ 31 w 170"/>
                <a:gd name="T23" fmla="*/ 171 h 171"/>
                <a:gd name="T24" fmla="*/ 0 w 170"/>
                <a:gd name="T25" fmla="*/ 171 h 171"/>
                <a:gd name="T26" fmla="*/ 8 w 170"/>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171">
                  <a:moveTo>
                    <a:pt x="8" y="0"/>
                  </a:moveTo>
                  <a:lnTo>
                    <a:pt x="39" y="0"/>
                  </a:lnTo>
                  <a:lnTo>
                    <a:pt x="86" y="81"/>
                  </a:lnTo>
                  <a:lnTo>
                    <a:pt x="132" y="0"/>
                  </a:lnTo>
                  <a:lnTo>
                    <a:pt x="163" y="0"/>
                  </a:lnTo>
                  <a:lnTo>
                    <a:pt x="170" y="171"/>
                  </a:lnTo>
                  <a:lnTo>
                    <a:pt x="139" y="171"/>
                  </a:lnTo>
                  <a:lnTo>
                    <a:pt x="134" y="52"/>
                  </a:lnTo>
                  <a:lnTo>
                    <a:pt x="93" y="122"/>
                  </a:lnTo>
                  <a:lnTo>
                    <a:pt x="77" y="122"/>
                  </a:lnTo>
                  <a:lnTo>
                    <a:pt x="36" y="53"/>
                  </a:lnTo>
                  <a:lnTo>
                    <a:pt x="31" y="171"/>
                  </a:lnTo>
                  <a:lnTo>
                    <a:pt x="0" y="171"/>
                  </a:lnTo>
                  <a:lnTo>
                    <a:pt x="8"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7"/>
            <p:cNvSpPr>
              <a:spLocks/>
            </p:cNvSpPr>
            <p:nvPr userDrawn="1"/>
          </p:nvSpPr>
          <p:spPr bwMode="auto">
            <a:xfrm>
              <a:off x="5864225" y="4895850"/>
              <a:ext cx="184150" cy="271463"/>
            </a:xfrm>
            <a:custGeom>
              <a:avLst/>
              <a:gdLst>
                <a:gd name="T0" fmla="*/ 0 w 116"/>
                <a:gd name="T1" fmla="*/ 0 h 171"/>
                <a:gd name="T2" fmla="*/ 111 w 116"/>
                <a:gd name="T3" fmla="*/ 0 h 171"/>
                <a:gd name="T4" fmla="*/ 111 w 116"/>
                <a:gd name="T5" fmla="*/ 27 h 171"/>
                <a:gd name="T6" fmla="*/ 31 w 116"/>
                <a:gd name="T7" fmla="*/ 27 h 171"/>
                <a:gd name="T8" fmla="*/ 31 w 116"/>
                <a:gd name="T9" fmla="*/ 69 h 171"/>
                <a:gd name="T10" fmla="*/ 90 w 116"/>
                <a:gd name="T11" fmla="*/ 69 h 171"/>
                <a:gd name="T12" fmla="*/ 90 w 116"/>
                <a:gd name="T13" fmla="*/ 96 h 171"/>
                <a:gd name="T14" fmla="*/ 31 w 116"/>
                <a:gd name="T15" fmla="*/ 96 h 171"/>
                <a:gd name="T16" fmla="*/ 31 w 116"/>
                <a:gd name="T17" fmla="*/ 141 h 171"/>
                <a:gd name="T18" fmla="*/ 116 w 116"/>
                <a:gd name="T19" fmla="*/ 141 h 171"/>
                <a:gd name="T20" fmla="*/ 116 w 116"/>
                <a:gd name="T21" fmla="*/ 171 h 171"/>
                <a:gd name="T22" fmla="*/ 0 w 116"/>
                <a:gd name="T23" fmla="*/ 171 h 171"/>
                <a:gd name="T24" fmla="*/ 0 w 116"/>
                <a:gd name="T2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1">
                  <a:moveTo>
                    <a:pt x="0" y="0"/>
                  </a:moveTo>
                  <a:lnTo>
                    <a:pt x="111" y="0"/>
                  </a:lnTo>
                  <a:lnTo>
                    <a:pt x="111" y="27"/>
                  </a:lnTo>
                  <a:lnTo>
                    <a:pt x="31" y="27"/>
                  </a:lnTo>
                  <a:lnTo>
                    <a:pt x="31" y="69"/>
                  </a:lnTo>
                  <a:lnTo>
                    <a:pt x="90" y="69"/>
                  </a:lnTo>
                  <a:lnTo>
                    <a:pt x="90" y="96"/>
                  </a:lnTo>
                  <a:lnTo>
                    <a:pt x="31" y="96"/>
                  </a:lnTo>
                  <a:lnTo>
                    <a:pt x="31" y="141"/>
                  </a:lnTo>
                  <a:lnTo>
                    <a:pt x="116" y="141"/>
                  </a:lnTo>
                  <a:lnTo>
                    <a:pt x="116"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8"/>
            <p:cNvSpPr>
              <a:spLocks/>
            </p:cNvSpPr>
            <p:nvPr userDrawn="1"/>
          </p:nvSpPr>
          <p:spPr bwMode="auto">
            <a:xfrm>
              <a:off x="6099175" y="4895850"/>
              <a:ext cx="233363" cy="271463"/>
            </a:xfrm>
            <a:custGeom>
              <a:avLst/>
              <a:gdLst>
                <a:gd name="T0" fmla="*/ 0 w 147"/>
                <a:gd name="T1" fmla="*/ 0 h 171"/>
                <a:gd name="T2" fmla="*/ 33 w 147"/>
                <a:gd name="T3" fmla="*/ 0 h 171"/>
                <a:gd name="T4" fmla="*/ 116 w 147"/>
                <a:gd name="T5" fmla="*/ 121 h 171"/>
                <a:gd name="T6" fmla="*/ 116 w 147"/>
                <a:gd name="T7" fmla="*/ 0 h 171"/>
                <a:gd name="T8" fmla="*/ 147 w 147"/>
                <a:gd name="T9" fmla="*/ 0 h 171"/>
                <a:gd name="T10" fmla="*/ 147 w 147"/>
                <a:gd name="T11" fmla="*/ 171 h 171"/>
                <a:gd name="T12" fmla="*/ 114 w 147"/>
                <a:gd name="T13" fmla="*/ 171 h 171"/>
                <a:gd name="T14" fmla="*/ 31 w 147"/>
                <a:gd name="T15" fmla="*/ 48 h 171"/>
                <a:gd name="T16" fmla="*/ 31 w 147"/>
                <a:gd name="T17" fmla="*/ 171 h 171"/>
                <a:gd name="T18" fmla="*/ 0 w 147"/>
                <a:gd name="T19" fmla="*/ 171 h 171"/>
                <a:gd name="T20" fmla="*/ 0 w 147"/>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71">
                  <a:moveTo>
                    <a:pt x="0" y="0"/>
                  </a:moveTo>
                  <a:lnTo>
                    <a:pt x="33" y="0"/>
                  </a:lnTo>
                  <a:lnTo>
                    <a:pt x="116" y="121"/>
                  </a:lnTo>
                  <a:lnTo>
                    <a:pt x="116" y="0"/>
                  </a:lnTo>
                  <a:lnTo>
                    <a:pt x="147" y="0"/>
                  </a:lnTo>
                  <a:lnTo>
                    <a:pt x="147" y="171"/>
                  </a:lnTo>
                  <a:lnTo>
                    <a:pt x="114" y="171"/>
                  </a:lnTo>
                  <a:lnTo>
                    <a:pt x="31" y="48"/>
                  </a:lnTo>
                  <a:lnTo>
                    <a:pt x="31"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9"/>
            <p:cNvSpPr>
              <a:spLocks/>
            </p:cNvSpPr>
            <p:nvPr userDrawn="1"/>
          </p:nvSpPr>
          <p:spPr bwMode="auto">
            <a:xfrm>
              <a:off x="6373813" y="4895850"/>
              <a:ext cx="234950" cy="271463"/>
            </a:xfrm>
            <a:custGeom>
              <a:avLst/>
              <a:gdLst>
                <a:gd name="T0" fmla="*/ 58 w 148"/>
                <a:gd name="T1" fmla="*/ 27 h 171"/>
                <a:gd name="T2" fmla="*/ 0 w 148"/>
                <a:gd name="T3" fmla="*/ 27 h 171"/>
                <a:gd name="T4" fmla="*/ 0 w 148"/>
                <a:gd name="T5" fmla="*/ 0 h 171"/>
                <a:gd name="T6" fmla="*/ 148 w 148"/>
                <a:gd name="T7" fmla="*/ 0 h 171"/>
                <a:gd name="T8" fmla="*/ 148 w 148"/>
                <a:gd name="T9" fmla="*/ 27 h 171"/>
                <a:gd name="T10" fmla="*/ 91 w 148"/>
                <a:gd name="T11" fmla="*/ 27 h 171"/>
                <a:gd name="T12" fmla="*/ 91 w 148"/>
                <a:gd name="T13" fmla="*/ 171 h 171"/>
                <a:gd name="T14" fmla="*/ 58 w 148"/>
                <a:gd name="T15" fmla="*/ 171 h 171"/>
                <a:gd name="T16" fmla="*/ 58 w 148"/>
                <a:gd name="T17"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71">
                  <a:moveTo>
                    <a:pt x="58" y="27"/>
                  </a:moveTo>
                  <a:lnTo>
                    <a:pt x="0" y="27"/>
                  </a:lnTo>
                  <a:lnTo>
                    <a:pt x="0" y="0"/>
                  </a:lnTo>
                  <a:lnTo>
                    <a:pt x="148" y="0"/>
                  </a:lnTo>
                  <a:lnTo>
                    <a:pt x="148" y="27"/>
                  </a:lnTo>
                  <a:lnTo>
                    <a:pt x="91" y="27"/>
                  </a:lnTo>
                  <a:lnTo>
                    <a:pt x="91" y="171"/>
                  </a:lnTo>
                  <a:lnTo>
                    <a:pt x="58" y="171"/>
                  </a:lnTo>
                  <a:lnTo>
                    <a:pt x="58" y="27"/>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0"/>
            <p:cNvSpPr>
              <a:spLocks/>
            </p:cNvSpPr>
            <p:nvPr userDrawn="1"/>
          </p:nvSpPr>
          <p:spPr bwMode="auto">
            <a:xfrm>
              <a:off x="6624638" y="4887913"/>
              <a:ext cx="203200" cy="287338"/>
            </a:xfrm>
            <a:custGeom>
              <a:avLst/>
              <a:gdLst>
                <a:gd name="T0" fmla="*/ 13 w 74"/>
                <a:gd name="T1" fmla="*/ 74 h 105"/>
                <a:gd name="T2" fmla="*/ 17 w 74"/>
                <a:gd name="T3" fmla="*/ 78 h 105"/>
                <a:gd name="T4" fmla="*/ 23 w 74"/>
                <a:gd name="T5" fmla="*/ 83 h 105"/>
                <a:gd name="T6" fmla="*/ 30 w 74"/>
                <a:gd name="T7" fmla="*/ 86 h 105"/>
                <a:gd name="T8" fmla="*/ 38 w 74"/>
                <a:gd name="T9" fmla="*/ 87 h 105"/>
                <a:gd name="T10" fmla="*/ 51 w 74"/>
                <a:gd name="T11" fmla="*/ 83 h 105"/>
                <a:gd name="T12" fmla="*/ 56 w 74"/>
                <a:gd name="T13" fmla="*/ 74 h 105"/>
                <a:gd name="T14" fmla="*/ 54 w 74"/>
                <a:gd name="T15" fmla="*/ 68 h 105"/>
                <a:gd name="T16" fmla="*/ 50 w 74"/>
                <a:gd name="T17" fmla="*/ 64 h 105"/>
                <a:gd name="T18" fmla="*/ 43 w 74"/>
                <a:gd name="T19" fmla="*/ 60 h 105"/>
                <a:gd name="T20" fmla="*/ 32 w 74"/>
                <a:gd name="T21" fmla="*/ 58 h 105"/>
                <a:gd name="T22" fmla="*/ 20 w 74"/>
                <a:gd name="T23" fmla="*/ 53 h 105"/>
                <a:gd name="T24" fmla="*/ 12 w 74"/>
                <a:gd name="T25" fmla="*/ 47 h 105"/>
                <a:gd name="T26" fmla="*/ 7 w 74"/>
                <a:gd name="T27" fmla="*/ 38 h 105"/>
                <a:gd name="T28" fmla="*/ 5 w 74"/>
                <a:gd name="T29" fmla="*/ 29 h 105"/>
                <a:gd name="T30" fmla="*/ 7 w 74"/>
                <a:gd name="T31" fmla="*/ 18 h 105"/>
                <a:gd name="T32" fmla="*/ 14 w 74"/>
                <a:gd name="T33" fmla="*/ 9 h 105"/>
                <a:gd name="T34" fmla="*/ 24 w 74"/>
                <a:gd name="T35" fmla="*/ 2 h 105"/>
                <a:gd name="T36" fmla="*/ 40 w 74"/>
                <a:gd name="T37" fmla="*/ 0 h 105"/>
                <a:gd name="T38" fmla="*/ 53 w 74"/>
                <a:gd name="T39" fmla="*/ 2 h 105"/>
                <a:gd name="T40" fmla="*/ 63 w 74"/>
                <a:gd name="T41" fmla="*/ 6 h 105"/>
                <a:gd name="T42" fmla="*/ 69 w 74"/>
                <a:gd name="T43" fmla="*/ 11 h 105"/>
                <a:gd name="T44" fmla="*/ 72 w 74"/>
                <a:gd name="T45" fmla="*/ 14 h 105"/>
                <a:gd name="T46" fmla="*/ 59 w 74"/>
                <a:gd name="T47" fmla="*/ 26 h 105"/>
                <a:gd name="T48" fmla="*/ 57 w 74"/>
                <a:gd name="T49" fmla="*/ 23 h 105"/>
                <a:gd name="T50" fmla="*/ 53 w 74"/>
                <a:gd name="T51" fmla="*/ 20 h 105"/>
                <a:gd name="T52" fmla="*/ 47 w 74"/>
                <a:gd name="T53" fmla="*/ 18 h 105"/>
                <a:gd name="T54" fmla="*/ 39 w 74"/>
                <a:gd name="T55" fmla="*/ 17 h 105"/>
                <a:gd name="T56" fmla="*/ 32 w 74"/>
                <a:gd name="T57" fmla="*/ 18 h 105"/>
                <a:gd name="T58" fmla="*/ 28 w 74"/>
                <a:gd name="T59" fmla="*/ 20 h 105"/>
                <a:gd name="T60" fmla="*/ 25 w 74"/>
                <a:gd name="T61" fmla="*/ 24 h 105"/>
                <a:gd name="T62" fmla="*/ 24 w 74"/>
                <a:gd name="T63" fmla="*/ 28 h 105"/>
                <a:gd name="T64" fmla="*/ 25 w 74"/>
                <a:gd name="T65" fmla="*/ 32 h 105"/>
                <a:gd name="T66" fmla="*/ 28 w 74"/>
                <a:gd name="T67" fmla="*/ 36 h 105"/>
                <a:gd name="T68" fmla="*/ 35 w 74"/>
                <a:gd name="T69" fmla="*/ 40 h 105"/>
                <a:gd name="T70" fmla="*/ 45 w 74"/>
                <a:gd name="T71" fmla="*/ 42 h 105"/>
                <a:gd name="T72" fmla="*/ 56 w 74"/>
                <a:gd name="T73" fmla="*/ 46 h 105"/>
                <a:gd name="T74" fmla="*/ 65 w 74"/>
                <a:gd name="T75" fmla="*/ 52 h 105"/>
                <a:gd name="T76" fmla="*/ 72 w 74"/>
                <a:gd name="T77" fmla="*/ 61 h 105"/>
                <a:gd name="T78" fmla="*/ 74 w 74"/>
                <a:gd name="T79" fmla="*/ 74 h 105"/>
                <a:gd name="T80" fmla="*/ 72 w 74"/>
                <a:gd name="T81" fmla="*/ 86 h 105"/>
                <a:gd name="T82" fmla="*/ 64 w 74"/>
                <a:gd name="T83" fmla="*/ 96 h 105"/>
                <a:gd name="T84" fmla="*/ 53 w 74"/>
                <a:gd name="T85" fmla="*/ 102 h 105"/>
                <a:gd name="T86" fmla="*/ 39 w 74"/>
                <a:gd name="T87" fmla="*/ 105 h 105"/>
                <a:gd name="T88" fmla="*/ 25 w 74"/>
                <a:gd name="T89" fmla="*/ 103 h 105"/>
                <a:gd name="T90" fmla="*/ 14 w 74"/>
                <a:gd name="T91" fmla="*/ 98 h 105"/>
                <a:gd name="T92" fmla="*/ 6 w 74"/>
                <a:gd name="T93" fmla="*/ 92 h 105"/>
                <a:gd name="T94" fmla="*/ 0 w 74"/>
                <a:gd name="T95" fmla="*/ 86 h 105"/>
                <a:gd name="T96" fmla="*/ 13 w 74"/>
                <a:gd name="T97"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105">
                  <a:moveTo>
                    <a:pt x="13" y="74"/>
                  </a:moveTo>
                  <a:cubicBezTo>
                    <a:pt x="14" y="75"/>
                    <a:pt x="16" y="77"/>
                    <a:pt x="17" y="78"/>
                  </a:cubicBezTo>
                  <a:cubicBezTo>
                    <a:pt x="19" y="80"/>
                    <a:pt x="21" y="81"/>
                    <a:pt x="23" y="83"/>
                  </a:cubicBezTo>
                  <a:cubicBezTo>
                    <a:pt x="25" y="84"/>
                    <a:pt x="27" y="85"/>
                    <a:pt x="30" y="86"/>
                  </a:cubicBezTo>
                  <a:cubicBezTo>
                    <a:pt x="32" y="87"/>
                    <a:pt x="35" y="87"/>
                    <a:pt x="38" y="87"/>
                  </a:cubicBezTo>
                  <a:cubicBezTo>
                    <a:pt x="44" y="87"/>
                    <a:pt x="49" y="86"/>
                    <a:pt x="51" y="83"/>
                  </a:cubicBezTo>
                  <a:cubicBezTo>
                    <a:pt x="54" y="81"/>
                    <a:pt x="56" y="77"/>
                    <a:pt x="56" y="74"/>
                  </a:cubicBezTo>
                  <a:cubicBezTo>
                    <a:pt x="56" y="72"/>
                    <a:pt x="55" y="70"/>
                    <a:pt x="54" y="68"/>
                  </a:cubicBezTo>
                  <a:cubicBezTo>
                    <a:pt x="54" y="66"/>
                    <a:pt x="52" y="65"/>
                    <a:pt x="50" y="64"/>
                  </a:cubicBezTo>
                  <a:cubicBezTo>
                    <a:pt x="49" y="63"/>
                    <a:pt x="46" y="61"/>
                    <a:pt x="43" y="60"/>
                  </a:cubicBezTo>
                  <a:cubicBezTo>
                    <a:pt x="40" y="59"/>
                    <a:pt x="36" y="59"/>
                    <a:pt x="32" y="58"/>
                  </a:cubicBezTo>
                  <a:cubicBezTo>
                    <a:pt x="27" y="57"/>
                    <a:pt x="23" y="55"/>
                    <a:pt x="20" y="53"/>
                  </a:cubicBezTo>
                  <a:cubicBezTo>
                    <a:pt x="17" y="52"/>
                    <a:pt x="14" y="49"/>
                    <a:pt x="12" y="47"/>
                  </a:cubicBezTo>
                  <a:cubicBezTo>
                    <a:pt x="10" y="44"/>
                    <a:pt x="8" y="41"/>
                    <a:pt x="7" y="38"/>
                  </a:cubicBezTo>
                  <a:cubicBezTo>
                    <a:pt x="6" y="35"/>
                    <a:pt x="5" y="32"/>
                    <a:pt x="5" y="29"/>
                  </a:cubicBezTo>
                  <a:cubicBezTo>
                    <a:pt x="5" y="25"/>
                    <a:pt x="6" y="21"/>
                    <a:pt x="7" y="18"/>
                  </a:cubicBezTo>
                  <a:cubicBezTo>
                    <a:pt x="9" y="14"/>
                    <a:pt x="11" y="11"/>
                    <a:pt x="14" y="9"/>
                  </a:cubicBezTo>
                  <a:cubicBezTo>
                    <a:pt x="17" y="6"/>
                    <a:pt x="20" y="4"/>
                    <a:pt x="24" y="2"/>
                  </a:cubicBezTo>
                  <a:cubicBezTo>
                    <a:pt x="29" y="1"/>
                    <a:pt x="34" y="0"/>
                    <a:pt x="40" y="0"/>
                  </a:cubicBezTo>
                  <a:cubicBezTo>
                    <a:pt x="45" y="0"/>
                    <a:pt x="50" y="1"/>
                    <a:pt x="53" y="2"/>
                  </a:cubicBezTo>
                  <a:cubicBezTo>
                    <a:pt x="57" y="3"/>
                    <a:pt x="60" y="4"/>
                    <a:pt x="63" y="6"/>
                  </a:cubicBezTo>
                  <a:cubicBezTo>
                    <a:pt x="65" y="8"/>
                    <a:pt x="67" y="9"/>
                    <a:pt x="69" y="11"/>
                  </a:cubicBezTo>
                  <a:cubicBezTo>
                    <a:pt x="70" y="12"/>
                    <a:pt x="71" y="13"/>
                    <a:pt x="72" y="14"/>
                  </a:cubicBezTo>
                  <a:cubicBezTo>
                    <a:pt x="59" y="26"/>
                    <a:pt x="59" y="26"/>
                    <a:pt x="59" y="26"/>
                  </a:cubicBezTo>
                  <a:cubicBezTo>
                    <a:pt x="59" y="25"/>
                    <a:pt x="58" y="24"/>
                    <a:pt x="57" y="23"/>
                  </a:cubicBezTo>
                  <a:cubicBezTo>
                    <a:pt x="56" y="22"/>
                    <a:pt x="54" y="21"/>
                    <a:pt x="53" y="20"/>
                  </a:cubicBezTo>
                  <a:cubicBezTo>
                    <a:pt x="51" y="19"/>
                    <a:pt x="49" y="18"/>
                    <a:pt x="47" y="18"/>
                  </a:cubicBezTo>
                  <a:cubicBezTo>
                    <a:pt x="45" y="17"/>
                    <a:pt x="42" y="17"/>
                    <a:pt x="39" y="17"/>
                  </a:cubicBezTo>
                  <a:cubicBezTo>
                    <a:pt x="37" y="17"/>
                    <a:pt x="34" y="17"/>
                    <a:pt x="32" y="18"/>
                  </a:cubicBezTo>
                  <a:cubicBezTo>
                    <a:pt x="31" y="18"/>
                    <a:pt x="29" y="19"/>
                    <a:pt x="28" y="20"/>
                  </a:cubicBezTo>
                  <a:cubicBezTo>
                    <a:pt x="27" y="21"/>
                    <a:pt x="26" y="23"/>
                    <a:pt x="25" y="24"/>
                  </a:cubicBezTo>
                  <a:cubicBezTo>
                    <a:pt x="24" y="25"/>
                    <a:pt x="24" y="26"/>
                    <a:pt x="24" y="28"/>
                  </a:cubicBezTo>
                  <a:cubicBezTo>
                    <a:pt x="24" y="29"/>
                    <a:pt x="24" y="31"/>
                    <a:pt x="25" y="32"/>
                  </a:cubicBezTo>
                  <a:cubicBezTo>
                    <a:pt x="26" y="34"/>
                    <a:pt x="27" y="35"/>
                    <a:pt x="28" y="36"/>
                  </a:cubicBezTo>
                  <a:cubicBezTo>
                    <a:pt x="30" y="38"/>
                    <a:pt x="32" y="39"/>
                    <a:pt x="35" y="40"/>
                  </a:cubicBezTo>
                  <a:cubicBezTo>
                    <a:pt x="37" y="40"/>
                    <a:pt x="41" y="41"/>
                    <a:pt x="45" y="42"/>
                  </a:cubicBezTo>
                  <a:cubicBezTo>
                    <a:pt x="49" y="43"/>
                    <a:pt x="52" y="44"/>
                    <a:pt x="56" y="46"/>
                  </a:cubicBezTo>
                  <a:cubicBezTo>
                    <a:pt x="60" y="47"/>
                    <a:pt x="63" y="49"/>
                    <a:pt x="65" y="52"/>
                  </a:cubicBezTo>
                  <a:cubicBezTo>
                    <a:pt x="68" y="54"/>
                    <a:pt x="70" y="57"/>
                    <a:pt x="72" y="61"/>
                  </a:cubicBezTo>
                  <a:cubicBezTo>
                    <a:pt x="74" y="65"/>
                    <a:pt x="74" y="69"/>
                    <a:pt x="74" y="74"/>
                  </a:cubicBezTo>
                  <a:cubicBezTo>
                    <a:pt x="74" y="79"/>
                    <a:pt x="74" y="83"/>
                    <a:pt x="72" y="86"/>
                  </a:cubicBezTo>
                  <a:cubicBezTo>
                    <a:pt x="70" y="90"/>
                    <a:pt x="67" y="93"/>
                    <a:pt x="64" y="96"/>
                  </a:cubicBezTo>
                  <a:cubicBezTo>
                    <a:pt x="61" y="99"/>
                    <a:pt x="57" y="101"/>
                    <a:pt x="53" y="102"/>
                  </a:cubicBezTo>
                  <a:cubicBezTo>
                    <a:pt x="49" y="104"/>
                    <a:pt x="44" y="105"/>
                    <a:pt x="39" y="105"/>
                  </a:cubicBezTo>
                  <a:cubicBezTo>
                    <a:pt x="34" y="105"/>
                    <a:pt x="29" y="104"/>
                    <a:pt x="25" y="103"/>
                  </a:cubicBezTo>
                  <a:cubicBezTo>
                    <a:pt x="21" y="102"/>
                    <a:pt x="18" y="100"/>
                    <a:pt x="14" y="98"/>
                  </a:cubicBezTo>
                  <a:cubicBezTo>
                    <a:pt x="11" y="97"/>
                    <a:pt x="8" y="94"/>
                    <a:pt x="6" y="92"/>
                  </a:cubicBezTo>
                  <a:cubicBezTo>
                    <a:pt x="4" y="90"/>
                    <a:pt x="2" y="88"/>
                    <a:pt x="0" y="86"/>
                  </a:cubicBezTo>
                  <a:lnTo>
                    <a:pt x="13" y="74"/>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1"/>
            <p:cNvSpPr>
              <a:spLocks/>
            </p:cNvSpPr>
            <p:nvPr userDrawn="1"/>
          </p:nvSpPr>
          <p:spPr bwMode="auto">
            <a:xfrm>
              <a:off x="6953250" y="4887913"/>
              <a:ext cx="252413" cy="284163"/>
            </a:xfrm>
            <a:custGeom>
              <a:avLst/>
              <a:gdLst>
                <a:gd name="T0" fmla="*/ 92 w 92"/>
                <a:gd name="T1" fmla="*/ 84 h 104"/>
                <a:gd name="T2" fmla="*/ 85 w 92"/>
                <a:gd name="T3" fmla="*/ 91 h 104"/>
                <a:gd name="T4" fmla="*/ 76 w 92"/>
                <a:gd name="T5" fmla="*/ 97 h 104"/>
                <a:gd name="T6" fmla="*/ 64 w 92"/>
                <a:gd name="T7" fmla="*/ 102 h 104"/>
                <a:gd name="T8" fmla="*/ 51 w 92"/>
                <a:gd name="T9" fmla="*/ 104 h 104"/>
                <a:gd name="T10" fmla="*/ 30 w 92"/>
                <a:gd name="T11" fmla="*/ 100 h 104"/>
                <a:gd name="T12" fmla="*/ 14 w 92"/>
                <a:gd name="T13" fmla="*/ 90 h 104"/>
                <a:gd name="T14" fmla="*/ 4 w 92"/>
                <a:gd name="T15" fmla="*/ 73 h 104"/>
                <a:gd name="T16" fmla="*/ 0 w 92"/>
                <a:gd name="T17" fmla="*/ 53 h 104"/>
                <a:gd name="T18" fmla="*/ 4 w 92"/>
                <a:gd name="T19" fmla="*/ 32 h 104"/>
                <a:gd name="T20" fmla="*/ 15 w 92"/>
                <a:gd name="T21" fmla="*/ 16 h 104"/>
                <a:gd name="T22" fmla="*/ 31 w 92"/>
                <a:gd name="T23" fmla="*/ 4 h 104"/>
                <a:gd name="T24" fmla="*/ 51 w 92"/>
                <a:gd name="T25" fmla="*/ 0 h 104"/>
                <a:gd name="T26" fmla="*/ 65 w 92"/>
                <a:gd name="T27" fmla="*/ 2 h 104"/>
                <a:gd name="T28" fmla="*/ 76 w 92"/>
                <a:gd name="T29" fmla="*/ 6 h 104"/>
                <a:gd name="T30" fmla="*/ 85 w 92"/>
                <a:gd name="T31" fmla="*/ 12 h 104"/>
                <a:gd name="T32" fmla="*/ 92 w 92"/>
                <a:gd name="T33" fmla="*/ 20 h 104"/>
                <a:gd name="T34" fmla="*/ 78 w 92"/>
                <a:gd name="T35" fmla="*/ 32 h 104"/>
                <a:gd name="T36" fmla="*/ 67 w 92"/>
                <a:gd name="T37" fmla="*/ 21 h 104"/>
                <a:gd name="T38" fmla="*/ 51 w 92"/>
                <a:gd name="T39" fmla="*/ 17 h 104"/>
                <a:gd name="T40" fmla="*/ 38 w 92"/>
                <a:gd name="T41" fmla="*/ 20 h 104"/>
                <a:gd name="T42" fmla="*/ 28 w 92"/>
                <a:gd name="T43" fmla="*/ 27 h 104"/>
                <a:gd name="T44" fmla="*/ 22 w 92"/>
                <a:gd name="T45" fmla="*/ 39 h 104"/>
                <a:gd name="T46" fmla="*/ 20 w 92"/>
                <a:gd name="T47" fmla="*/ 52 h 104"/>
                <a:gd name="T48" fmla="*/ 22 w 92"/>
                <a:gd name="T49" fmla="*/ 66 h 104"/>
                <a:gd name="T50" fmla="*/ 28 w 92"/>
                <a:gd name="T51" fmla="*/ 77 h 104"/>
                <a:gd name="T52" fmla="*/ 38 w 92"/>
                <a:gd name="T53" fmla="*/ 84 h 104"/>
                <a:gd name="T54" fmla="*/ 50 w 92"/>
                <a:gd name="T55" fmla="*/ 87 h 104"/>
                <a:gd name="T56" fmla="*/ 61 w 92"/>
                <a:gd name="T57" fmla="*/ 85 h 104"/>
                <a:gd name="T58" fmla="*/ 69 w 92"/>
                <a:gd name="T59" fmla="*/ 81 h 104"/>
                <a:gd name="T60" fmla="*/ 75 w 92"/>
                <a:gd name="T61" fmla="*/ 77 h 104"/>
                <a:gd name="T62" fmla="*/ 78 w 92"/>
                <a:gd name="T63" fmla="*/ 73 h 104"/>
                <a:gd name="T64" fmla="*/ 92 w 92"/>
                <a:gd name="T65"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04">
                  <a:moveTo>
                    <a:pt x="92" y="84"/>
                  </a:moveTo>
                  <a:cubicBezTo>
                    <a:pt x="90" y="86"/>
                    <a:pt x="88" y="88"/>
                    <a:pt x="85" y="91"/>
                  </a:cubicBezTo>
                  <a:cubicBezTo>
                    <a:pt x="83" y="93"/>
                    <a:pt x="80" y="95"/>
                    <a:pt x="76" y="97"/>
                  </a:cubicBezTo>
                  <a:cubicBezTo>
                    <a:pt x="73" y="99"/>
                    <a:pt x="69" y="101"/>
                    <a:pt x="64" y="102"/>
                  </a:cubicBezTo>
                  <a:cubicBezTo>
                    <a:pt x="60" y="104"/>
                    <a:pt x="56" y="104"/>
                    <a:pt x="51" y="104"/>
                  </a:cubicBezTo>
                  <a:cubicBezTo>
                    <a:pt x="43" y="104"/>
                    <a:pt x="37" y="103"/>
                    <a:pt x="30" y="100"/>
                  </a:cubicBezTo>
                  <a:cubicBezTo>
                    <a:pt x="24" y="98"/>
                    <a:pt x="19" y="94"/>
                    <a:pt x="14" y="90"/>
                  </a:cubicBezTo>
                  <a:cubicBezTo>
                    <a:pt x="10" y="85"/>
                    <a:pt x="7" y="80"/>
                    <a:pt x="4" y="73"/>
                  </a:cubicBezTo>
                  <a:cubicBezTo>
                    <a:pt x="2" y="67"/>
                    <a:pt x="0" y="60"/>
                    <a:pt x="0" y="53"/>
                  </a:cubicBezTo>
                  <a:cubicBezTo>
                    <a:pt x="0" y="46"/>
                    <a:pt x="2" y="39"/>
                    <a:pt x="4" y="32"/>
                  </a:cubicBezTo>
                  <a:cubicBezTo>
                    <a:pt x="7" y="26"/>
                    <a:pt x="10" y="21"/>
                    <a:pt x="15" y="16"/>
                  </a:cubicBezTo>
                  <a:cubicBezTo>
                    <a:pt x="19" y="11"/>
                    <a:pt x="24" y="7"/>
                    <a:pt x="31" y="4"/>
                  </a:cubicBezTo>
                  <a:cubicBezTo>
                    <a:pt x="37" y="2"/>
                    <a:pt x="44" y="0"/>
                    <a:pt x="51" y="0"/>
                  </a:cubicBezTo>
                  <a:cubicBezTo>
                    <a:pt x="56" y="0"/>
                    <a:pt x="61" y="1"/>
                    <a:pt x="65" y="2"/>
                  </a:cubicBezTo>
                  <a:cubicBezTo>
                    <a:pt x="69" y="3"/>
                    <a:pt x="73" y="4"/>
                    <a:pt x="76" y="6"/>
                  </a:cubicBezTo>
                  <a:cubicBezTo>
                    <a:pt x="79" y="8"/>
                    <a:pt x="82" y="10"/>
                    <a:pt x="85" y="12"/>
                  </a:cubicBezTo>
                  <a:cubicBezTo>
                    <a:pt x="87" y="15"/>
                    <a:pt x="90" y="17"/>
                    <a:pt x="92" y="20"/>
                  </a:cubicBezTo>
                  <a:cubicBezTo>
                    <a:pt x="78" y="32"/>
                    <a:pt x="78" y="32"/>
                    <a:pt x="78" y="32"/>
                  </a:cubicBezTo>
                  <a:cubicBezTo>
                    <a:pt x="75" y="27"/>
                    <a:pt x="71" y="24"/>
                    <a:pt x="67" y="21"/>
                  </a:cubicBezTo>
                  <a:cubicBezTo>
                    <a:pt x="63" y="18"/>
                    <a:pt x="58" y="17"/>
                    <a:pt x="51" y="17"/>
                  </a:cubicBezTo>
                  <a:cubicBezTo>
                    <a:pt x="47" y="17"/>
                    <a:pt x="42" y="18"/>
                    <a:pt x="38" y="20"/>
                  </a:cubicBezTo>
                  <a:cubicBezTo>
                    <a:pt x="34" y="22"/>
                    <a:pt x="31" y="24"/>
                    <a:pt x="28" y="27"/>
                  </a:cubicBezTo>
                  <a:cubicBezTo>
                    <a:pt x="26" y="31"/>
                    <a:pt x="24" y="34"/>
                    <a:pt x="22" y="39"/>
                  </a:cubicBezTo>
                  <a:cubicBezTo>
                    <a:pt x="21" y="43"/>
                    <a:pt x="20" y="48"/>
                    <a:pt x="20" y="52"/>
                  </a:cubicBezTo>
                  <a:cubicBezTo>
                    <a:pt x="20" y="57"/>
                    <a:pt x="21" y="62"/>
                    <a:pt x="22" y="66"/>
                  </a:cubicBezTo>
                  <a:cubicBezTo>
                    <a:pt x="24" y="70"/>
                    <a:pt x="26" y="74"/>
                    <a:pt x="28" y="77"/>
                  </a:cubicBezTo>
                  <a:cubicBezTo>
                    <a:pt x="31" y="80"/>
                    <a:pt x="34" y="82"/>
                    <a:pt x="38" y="84"/>
                  </a:cubicBezTo>
                  <a:cubicBezTo>
                    <a:pt x="42" y="86"/>
                    <a:pt x="46" y="87"/>
                    <a:pt x="50" y="87"/>
                  </a:cubicBezTo>
                  <a:cubicBezTo>
                    <a:pt x="55" y="87"/>
                    <a:pt x="58" y="86"/>
                    <a:pt x="61" y="85"/>
                  </a:cubicBezTo>
                  <a:cubicBezTo>
                    <a:pt x="64" y="84"/>
                    <a:pt x="67" y="83"/>
                    <a:pt x="69" y="81"/>
                  </a:cubicBezTo>
                  <a:cubicBezTo>
                    <a:pt x="71" y="80"/>
                    <a:pt x="73" y="78"/>
                    <a:pt x="75" y="77"/>
                  </a:cubicBezTo>
                  <a:cubicBezTo>
                    <a:pt x="76" y="75"/>
                    <a:pt x="77" y="74"/>
                    <a:pt x="78" y="73"/>
                  </a:cubicBezTo>
                  <a:lnTo>
                    <a:pt x="92" y="84"/>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2"/>
            <p:cNvSpPr>
              <a:spLocks noEditPoints="1"/>
            </p:cNvSpPr>
            <p:nvPr userDrawn="1"/>
          </p:nvSpPr>
          <p:spPr bwMode="auto">
            <a:xfrm>
              <a:off x="7226300" y="4887913"/>
              <a:ext cx="285750" cy="287338"/>
            </a:xfrm>
            <a:custGeom>
              <a:avLst/>
              <a:gdLst>
                <a:gd name="T0" fmla="*/ 52 w 104"/>
                <a:gd name="T1" fmla="*/ 105 h 105"/>
                <a:gd name="T2" fmla="*/ 32 w 104"/>
                <a:gd name="T3" fmla="*/ 101 h 105"/>
                <a:gd name="T4" fmla="*/ 15 w 104"/>
                <a:gd name="T5" fmla="*/ 89 h 105"/>
                <a:gd name="T6" fmla="*/ 4 w 104"/>
                <a:gd name="T7" fmla="*/ 73 h 105"/>
                <a:gd name="T8" fmla="*/ 0 w 104"/>
                <a:gd name="T9" fmla="*/ 52 h 105"/>
                <a:gd name="T10" fmla="*/ 4 w 104"/>
                <a:gd name="T11" fmla="*/ 32 h 105"/>
                <a:gd name="T12" fmla="*/ 15 w 104"/>
                <a:gd name="T13" fmla="*/ 15 h 105"/>
                <a:gd name="T14" fmla="*/ 32 w 104"/>
                <a:gd name="T15" fmla="*/ 4 h 105"/>
                <a:gd name="T16" fmla="*/ 52 w 104"/>
                <a:gd name="T17" fmla="*/ 0 h 105"/>
                <a:gd name="T18" fmla="*/ 72 w 104"/>
                <a:gd name="T19" fmla="*/ 4 h 105"/>
                <a:gd name="T20" fmla="*/ 89 w 104"/>
                <a:gd name="T21" fmla="*/ 15 h 105"/>
                <a:gd name="T22" fmla="*/ 100 w 104"/>
                <a:gd name="T23" fmla="*/ 32 h 105"/>
                <a:gd name="T24" fmla="*/ 104 w 104"/>
                <a:gd name="T25" fmla="*/ 52 h 105"/>
                <a:gd name="T26" fmla="*/ 100 w 104"/>
                <a:gd name="T27" fmla="*/ 73 h 105"/>
                <a:gd name="T28" fmla="*/ 89 w 104"/>
                <a:gd name="T29" fmla="*/ 89 h 105"/>
                <a:gd name="T30" fmla="*/ 72 w 104"/>
                <a:gd name="T31" fmla="*/ 101 h 105"/>
                <a:gd name="T32" fmla="*/ 52 w 104"/>
                <a:gd name="T33" fmla="*/ 105 h 105"/>
                <a:gd name="T34" fmla="*/ 52 w 104"/>
                <a:gd name="T35" fmla="*/ 87 h 105"/>
                <a:gd name="T36" fmla="*/ 65 w 104"/>
                <a:gd name="T37" fmla="*/ 84 h 105"/>
                <a:gd name="T38" fmla="*/ 75 w 104"/>
                <a:gd name="T39" fmla="*/ 76 h 105"/>
                <a:gd name="T40" fmla="*/ 82 w 104"/>
                <a:gd name="T41" fmla="*/ 65 h 105"/>
                <a:gd name="T42" fmla="*/ 84 w 104"/>
                <a:gd name="T43" fmla="*/ 52 h 105"/>
                <a:gd name="T44" fmla="*/ 82 w 104"/>
                <a:gd name="T45" fmla="*/ 38 h 105"/>
                <a:gd name="T46" fmla="*/ 75 w 104"/>
                <a:gd name="T47" fmla="*/ 27 h 105"/>
                <a:gd name="T48" fmla="*/ 65 w 104"/>
                <a:gd name="T49" fmla="*/ 20 h 105"/>
                <a:gd name="T50" fmla="*/ 52 w 104"/>
                <a:gd name="T51" fmla="*/ 17 h 105"/>
                <a:gd name="T52" fmla="*/ 39 w 104"/>
                <a:gd name="T53" fmla="*/ 20 h 105"/>
                <a:gd name="T54" fmla="*/ 29 w 104"/>
                <a:gd name="T55" fmla="*/ 27 h 105"/>
                <a:gd name="T56" fmla="*/ 22 w 104"/>
                <a:gd name="T57" fmla="*/ 38 h 105"/>
                <a:gd name="T58" fmla="*/ 20 w 104"/>
                <a:gd name="T59" fmla="*/ 52 h 105"/>
                <a:gd name="T60" fmla="*/ 22 w 104"/>
                <a:gd name="T61" fmla="*/ 65 h 105"/>
                <a:gd name="T62" fmla="*/ 29 w 104"/>
                <a:gd name="T63" fmla="*/ 76 h 105"/>
                <a:gd name="T64" fmla="*/ 39 w 104"/>
                <a:gd name="T65" fmla="*/ 84 h 105"/>
                <a:gd name="T66" fmla="*/ 52 w 104"/>
                <a:gd name="T67"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5">
                  <a:moveTo>
                    <a:pt x="52" y="105"/>
                  </a:moveTo>
                  <a:cubicBezTo>
                    <a:pt x="45" y="105"/>
                    <a:pt x="38" y="103"/>
                    <a:pt x="32" y="101"/>
                  </a:cubicBezTo>
                  <a:cubicBezTo>
                    <a:pt x="26" y="98"/>
                    <a:pt x="20" y="94"/>
                    <a:pt x="15" y="89"/>
                  </a:cubicBezTo>
                  <a:cubicBezTo>
                    <a:pt x="11" y="85"/>
                    <a:pt x="7" y="79"/>
                    <a:pt x="4" y="73"/>
                  </a:cubicBezTo>
                  <a:cubicBezTo>
                    <a:pt x="2" y="66"/>
                    <a:pt x="0" y="59"/>
                    <a:pt x="0" y="52"/>
                  </a:cubicBezTo>
                  <a:cubicBezTo>
                    <a:pt x="0" y="45"/>
                    <a:pt x="2" y="38"/>
                    <a:pt x="4" y="32"/>
                  </a:cubicBezTo>
                  <a:cubicBezTo>
                    <a:pt x="7" y="25"/>
                    <a:pt x="11" y="20"/>
                    <a:pt x="15" y="15"/>
                  </a:cubicBezTo>
                  <a:cubicBezTo>
                    <a:pt x="20" y="11"/>
                    <a:pt x="25" y="7"/>
                    <a:pt x="32" y="4"/>
                  </a:cubicBezTo>
                  <a:cubicBezTo>
                    <a:pt x="38" y="1"/>
                    <a:pt x="45" y="0"/>
                    <a:pt x="52" y="0"/>
                  </a:cubicBezTo>
                  <a:cubicBezTo>
                    <a:pt x="59" y="0"/>
                    <a:pt x="66" y="1"/>
                    <a:pt x="72" y="4"/>
                  </a:cubicBezTo>
                  <a:cubicBezTo>
                    <a:pt x="79" y="7"/>
                    <a:pt x="84" y="11"/>
                    <a:pt x="89" y="15"/>
                  </a:cubicBezTo>
                  <a:cubicBezTo>
                    <a:pt x="93" y="20"/>
                    <a:pt x="97" y="25"/>
                    <a:pt x="100" y="32"/>
                  </a:cubicBezTo>
                  <a:cubicBezTo>
                    <a:pt x="102" y="38"/>
                    <a:pt x="104" y="45"/>
                    <a:pt x="104" y="52"/>
                  </a:cubicBezTo>
                  <a:cubicBezTo>
                    <a:pt x="104" y="59"/>
                    <a:pt x="102" y="66"/>
                    <a:pt x="100" y="73"/>
                  </a:cubicBezTo>
                  <a:cubicBezTo>
                    <a:pt x="97" y="79"/>
                    <a:pt x="93" y="85"/>
                    <a:pt x="89" y="89"/>
                  </a:cubicBezTo>
                  <a:cubicBezTo>
                    <a:pt x="84" y="94"/>
                    <a:pt x="79" y="98"/>
                    <a:pt x="72" y="101"/>
                  </a:cubicBezTo>
                  <a:cubicBezTo>
                    <a:pt x="66" y="103"/>
                    <a:pt x="59" y="105"/>
                    <a:pt x="52" y="105"/>
                  </a:cubicBezTo>
                  <a:close/>
                  <a:moveTo>
                    <a:pt x="52" y="87"/>
                  </a:moveTo>
                  <a:cubicBezTo>
                    <a:pt x="57" y="87"/>
                    <a:pt x="61" y="86"/>
                    <a:pt x="65" y="84"/>
                  </a:cubicBezTo>
                  <a:cubicBezTo>
                    <a:pt x="69" y="82"/>
                    <a:pt x="73" y="80"/>
                    <a:pt x="75" y="76"/>
                  </a:cubicBezTo>
                  <a:cubicBezTo>
                    <a:pt x="78" y="73"/>
                    <a:pt x="80" y="69"/>
                    <a:pt x="82" y="65"/>
                  </a:cubicBezTo>
                  <a:cubicBezTo>
                    <a:pt x="83" y="61"/>
                    <a:pt x="84" y="56"/>
                    <a:pt x="84" y="52"/>
                  </a:cubicBezTo>
                  <a:cubicBezTo>
                    <a:pt x="84" y="47"/>
                    <a:pt x="83" y="43"/>
                    <a:pt x="82" y="38"/>
                  </a:cubicBezTo>
                  <a:cubicBezTo>
                    <a:pt x="80" y="34"/>
                    <a:pt x="78" y="30"/>
                    <a:pt x="75" y="27"/>
                  </a:cubicBezTo>
                  <a:cubicBezTo>
                    <a:pt x="73" y="24"/>
                    <a:pt x="69" y="22"/>
                    <a:pt x="65" y="20"/>
                  </a:cubicBezTo>
                  <a:cubicBezTo>
                    <a:pt x="61" y="18"/>
                    <a:pt x="57" y="17"/>
                    <a:pt x="52" y="17"/>
                  </a:cubicBezTo>
                  <a:cubicBezTo>
                    <a:pt x="47" y="17"/>
                    <a:pt x="43" y="18"/>
                    <a:pt x="39" y="20"/>
                  </a:cubicBezTo>
                  <a:cubicBezTo>
                    <a:pt x="35" y="22"/>
                    <a:pt x="31" y="24"/>
                    <a:pt x="29" y="27"/>
                  </a:cubicBezTo>
                  <a:cubicBezTo>
                    <a:pt x="26" y="30"/>
                    <a:pt x="24" y="34"/>
                    <a:pt x="22" y="38"/>
                  </a:cubicBezTo>
                  <a:cubicBezTo>
                    <a:pt x="21" y="43"/>
                    <a:pt x="20" y="47"/>
                    <a:pt x="20" y="52"/>
                  </a:cubicBezTo>
                  <a:cubicBezTo>
                    <a:pt x="20" y="56"/>
                    <a:pt x="21" y="61"/>
                    <a:pt x="22" y="65"/>
                  </a:cubicBezTo>
                  <a:cubicBezTo>
                    <a:pt x="24" y="69"/>
                    <a:pt x="26" y="73"/>
                    <a:pt x="29" y="76"/>
                  </a:cubicBezTo>
                  <a:cubicBezTo>
                    <a:pt x="31" y="80"/>
                    <a:pt x="35" y="82"/>
                    <a:pt x="39" y="84"/>
                  </a:cubicBezTo>
                  <a:cubicBezTo>
                    <a:pt x="43" y="86"/>
                    <a:pt x="47" y="87"/>
                    <a:pt x="52" y="87"/>
                  </a:cubicBez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3"/>
            <p:cNvSpPr>
              <a:spLocks/>
            </p:cNvSpPr>
            <p:nvPr userDrawn="1"/>
          </p:nvSpPr>
          <p:spPr bwMode="auto">
            <a:xfrm>
              <a:off x="7558088" y="4895850"/>
              <a:ext cx="269875" cy="271463"/>
            </a:xfrm>
            <a:custGeom>
              <a:avLst/>
              <a:gdLst>
                <a:gd name="T0" fmla="*/ 8 w 170"/>
                <a:gd name="T1" fmla="*/ 0 h 171"/>
                <a:gd name="T2" fmla="*/ 38 w 170"/>
                <a:gd name="T3" fmla="*/ 0 h 171"/>
                <a:gd name="T4" fmla="*/ 86 w 170"/>
                <a:gd name="T5" fmla="*/ 81 h 171"/>
                <a:gd name="T6" fmla="*/ 132 w 170"/>
                <a:gd name="T7" fmla="*/ 0 h 171"/>
                <a:gd name="T8" fmla="*/ 162 w 170"/>
                <a:gd name="T9" fmla="*/ 0 h 171"/>
                <a:gd name="T10" fmla="*/ 170 w 170"/>
                <a:gd name="T11" fmla="*/ 171 h 171"/>
                <a:gd name="T12" fmla="*/ 139 w 170"/>
                <a:gd name="T13" fmla="*/ 171 h 171"/>
                <a:gd name="T14" fmla="*/ 132 w 170"/>
                <a:gd name="T15" fmla="*/ 52 h 171"/>
                <a:gd name="T16" fmla="*/ 93 w 170"/>
                <a:gd name="T17" fmla="*/ 122 h 171"/>
                <a:gd name="T18" fmla="*/ 77 w 170"/>
                <a:gd name="T19" fmla="*/ 122 h 171"/>
                <a:gd name="T20" fmla="*/ 36 w 170"/>
                <a:gd name="T21" fmla="*/ 53 h 171"/>
                <a:gd name="T22" fmla="*/ 31 w 170"/>
                <a:gd name="T23" fmla="*/ 171 h 171"/>
                <a:gd name="T24" fmla="*/ 0 w 170"/>
                <a:gd name="T25" fmla="*/ 171 h 171"/>
                <a:gd name="T26" fmla="*/ 8 w 170"/>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171">
                  <a:moveTo>
                    <a:pt x="8" y="0"/>
                  </a:moveTo>
                  <a:lnTo>
                    <a:pt x="38" y="0"/>
                  </a:lnTo>
                  <a:lnTo>
                    <a:pt x="86" y="81"/>
                  </a:lnTo>
                  <a:lnTo>
                    <a:pt x="132" y="0"/>
                  </a:lnTo>
                  <a:lnTo>
                    <a:pt x="162" y="0"/>
                  </a:lnTo>
                  <a:lnTo>
                    <a:pt x="170" y="171"/>
                  </a:lnTo>
                  <a:lnTo>
                    <a:pt x="139" y="171"/>
                  </a:lnTo>
                  <a:lnTo>
                    <a:pt x="132" y="52"/>
                  </a:lnTo>
                  <a:lnTo>
                    <a:pt x="93" y="122"/>
                  </a:lnTo>
                  <a:lnTo>
                    <a:pt x="77" y="122"/>
                  </a:lnTo>
                  <a:lnTo>
                    <a:pt x="36" y="53"/>
                  </a:lnTo>
                  <a:lnTo>
                    <a:pt x="31" y="171"/>
                  </a:lnTo>
                  <a:lnTo>
                    <a:pt x="0" y="171"/>
                  </a:lnTo>
                  <a:lnTo>
                    <a:pt x="8"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4"/>
            <p:cNvSpPr>
              <a:spLocks noEditPoints="1"/>
            </p:cNvSpPr>
            <p:nvPr userDrawn="1"/>
          </p:nvSpPr>
          <p:spPr bwMode="auto">
            <a:xfrm>
              <a:off x="7886700" y="4895850"/>
              <a:ext cx="179388" cy="271463"/>
            </a:xfrm>
            <a:custGeom>
              <a:avLst/>
              <a:gdLst>
                <a:gd name="T0" fmla="*/ 0 w 66"/>
                <a:gd name="T1" fmla="*/ 0 h 99"/>
                <a:gd name="T2" fmla="*/ 32 w 66"/>
                <a:gd name="T3" fmla="*/ 0 h 99"/>
                <a:gd name="T4" fmla="*/ 49 w 66"/>
                <a:gd name="T5" fmla="*/ 3 h 99"/>
                <a:gd name="T6" fmla="*/ 60 w 66"/>
                <a:gd name="T7" fmla="*/ 11 h 99"/>
                <a:gd name="T8" fmla="*/ 65 w 66"/>
                <a:gd name="T9" fmla="*/ 21 h 99"/>
                <a:gd name="T10" fmla="*/ 66 w 66"/>
                <a:gd name="T11" fmla="*/ 31 h 99"/>
                <a:gd name="T12" fmla="*/ 63 w 66"/>
                <a:gd name="T13" fmla="*/ 45 h 99"/>
                <a:gd name="T14" fmla="*/ 56 w 66"/>
                <a:gd name="T15" fmla="*/ 55 h 99"/>
                <a:gd name="T16" fmla="*/ 45 w 66"/>
                <a:gd name="T17" fmla="*/ 60 h 99"/>
                <a:gd name="T18" fmla="*/ 33 w 66"/>
                <a:gd name="T19" fmla="*/ 62 h 99"/>
                <a:gd name="T20" fmla="*/ 18 w 66"/>
                <a:gd name="T21" fmla="*/ 62 h 99"/>
                <a:gd name="T22" fmla="*/ 18 w 66"/>
                <a:gd name="T23" fmla="*/ 99 h 99"/>
                <a:gd name="T24" fmla="*/ 0 w 66"/>
                <a:gd name="T25" fmla="*/ 99 h 99"/>
                <a:gd name="T26" fmla="*/ 0 w 66"/>
                <a:gd name="T27" fmla="*/ 0 h 99"/>
                <a:gd name="T28" fmla="*/ 32 w 66"/>
                <a:gd name="T29" fmla="*/ 46 h 99"/>
                <a:gd name="T30" fmla="*/ 43 w 66"/>
                <a:gd name="T31" fmla="*/ 42 h 99"/>
                <a:gd name="T32" fmla="*/ 47 w 66"/>
                <a:gd name="T33" fmla="*/ 31 h 99"/>
                <a:gd name="T34" fmla="*/ 43 w 66"/>
                <a:gd name="T35" fmla="*/ 20 h 99"/>
                <a:gd name="T36" fmla="*/ 32 w 66"/>
                <a:gd name="T37" fmla="*/ 15 h 99"/>
                <a:gd name="T38" fmla="*/ 18 w 66"/>
                <a:gd name="T39" fmla="*/ 15 h 99"/>
                <a:gd name="T40" fmla="*/ 18 w 66"/>
                <a:gd name="T41" fmla="*/ 46 h 99"/>
                <a:gd name="T42" fmla="*/ 32 w 66"/>
                <a:gd name="T43" fmla="*/ 4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 h="99">
                  <a:moveTo>
                    <a:pt x="0" y="0"/>
                  </a:moveTo>
                  <a:cubicBezTo>
                    <a:pt x="32" y="0"/>
                    <a:pt x="32" y="0"/>
                    <a:pt x="32" y="0"/>
                  </a:cubicBezTo>
                  <a:cubicBezTo>
                    <a:pt x="39" y="0"/>
                    <a:pt x="45" y="1"/>
                    <a:pt x="49" y="3"/>
                  </a:cubicBezTo>
                  <a:cubicBezTo>
                    <a:pt x="53" y="5"/>
                    <a:pt x="57" y="8"/>
                    <a:pt x="60" y="11"/>
                  </a:cubicBezTo>
                  <a:cubicBezTo>
                    <a:pt x="62" y="14"/>
                    <a:pt x="64" y="17"/>
                    <a:pt x="65" y="21"/>
                  </a:cubicBezTo>
                  <a:cubicBezTo>
                    <a:pt x="66" y="24"/>
                    <a:pt x="66" y="28"/>
                    <a:pt x="66" y="31"/>
                  </a:cubicBezTo>
                  <a:cubicBezTo>
                    <a:pt x="66" y="36"/>
                    <a:pt x="65" y="41"/>
                    <a:pt x="63" y="45"/>
                  </a:cubicBezTo>
                  <a:cubicBezTo>
                    <a:pt x="61" y="49"/>
                    <a:pt x="59" y="52"/>
                    <a:pt x="56" y="55"/>
                  </a:cubicBezTo>
                  <a:cubicBezTo>
                    <a:pt x="53" y="57"/>
                    <a:pt x="49" y="59"/>
                    <a:pt x="45" y="60"/>
                  </a:cubicBezTo>
                  <a:cubicBezTo>
                    <a:pt x="41" y="61"/>
                    <a:pt x="37" y="62"/>
                    <a:pt x="33" y="62"/>
                  </a:cubicBezTo>
                  <a:cubicBezTo>
                    <a:pt x="18" y="62"/>
                    <a:pt x="18" y="62"/>
                    <a:pt x="18" y="62"/>
                  </a:cubicBezTo>
                  <a:cubicBezTo>
                    <a:pt x="18" y="99"/>
                    <a:pt x="18" y="99"/>
                    <a:pt x="18" y="99"/>
                  </a:cubicBezTo>
                  <a:cubicBezTo>
                    <a:pt x="0" y="99"/>
                    <a:pt x="0" y="99"/>
                    <a:pt x="0" y="99"/>
                  </a:cubicBezTo>
                  <a:lnTo>
                    <a:pt x="0" y="0"/>
                  </a:lnTo>
                  <a:close/>
                  <a:moveTo>
                    <a:pt x="32" y="46"/>
                  </a:moveTo>
                  <a:cubicBezTo>
                    <a:pt x="36" y="46"/>
                    <a:pt x="40" y="45"/>
                    <a:pt x="43" y="42"/>
                  </a:cubicBezTo>
                  <a:cubicBezTo>
                    <a:pt x="46" y="39"/>
                    <a:pt x="47" y="36"/>
                    <a:pt x="47" y="31"/>
                  </a:cubicBezTo>
                  <a:cubicBezTo>
                    <a:pt x="47" y="27"/>
                    <a:pt x="46" y="23"/>
                    <a:pt x="43" y="20"/>
                  </a:cubicBezTo>
                  <a:cubicBezTo>
                    <a:pt x="40" y="17"/>
                    <a:pt x="36" y="15"/>
                    <a:pt x="32" y="15"/>
                  </a:cubicBezTo>
                  <a:cubicBezTo>
                    <a:pt x="18" y="15"/>
                    <a:pt x="18" y="15"/>
                    <a:pt x="18" y="15"/>
                  </a:cubicBezTo>
                  <a:cubicBezTo>
                    <a:pt x="18" y="46"/>
                    <a:pt x="18" y="46"/>
                    <a:pt x="18" y="46"/>
                  </a:cubicBezTo>
                  <a:lnTo>
                    <a:pt x="32" y="46"/>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5"/>
            <p:cNvSpPr>
              <a:spLocks/>
            </p:cNvSpPr>
            <p:nvPr userDrawn="1"/>
          </p:nvSpPr>
          <p:spPr bwMode="auto">
            <a:xfrm>
              <a:off x="8353425" y="4895850"/>
              <a:ext cx="233363" cy="271463"/>
            </a:xfrm>
            <a:custGeom>
              <a:avLst/>
              <a:gdLst>
                <a:gd name="T0" fmla="*/ 0 w 147"/>
                <a:gd name="T1" fmla="*/ 0 h 171"/>
                <a:gd name="T2" fmla="*/ 31 w 147"/>
                <a:gd name="T3" fmla="*/ 0 h 171"/>
                <a:gd name="T4" fmla="*/ 116 w 147"/>
                <a:gd name="T5" fmla="*/ 121 h 171"/>
                <a:gd name="T6" fmla="*/ 116 w 147"/>
                <a:gd name="T7" fmla="*/ 0 h 171"/>
                <a:gd name="T8" fmla="*/ 147 w 147"/>
                <a:gd name="T9" fmla="*/ 0 h 171"/>
                <a:gd name="T10" fmla="*/ 147 w 147"/>
                <a:gd name="T11" fmla="*/ 171 h 171"/>
                <a:gd name="T12" fmla="*/ 114 w 147"/>
                <a:gd name="T13" fmla="*/ 171 h 171"/>
                <a:gd name="T14" fmla="*/ 31 w 147"/>
                <a:gd name="T15" fmla="*/ 48 h 171"/>
                <a:gd name="T16" fmla="*/ 31 w 147"/>
                <a:gd name="T17" fmla="*/ 171 h 171"/>
                <a:gd name="T18" fmla="*/ 0 w 147"/>
                <a:gd name="T19" fmla="*/ 171 h 171"/>
                <a:gd name="T20" fmla="*/ 0 w 147"/>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71">
                  <a:moveTo>
                    <a:pt x="0" y="0"/>
                  </a:moveTo>
                  <a:lnTo>
                    <a:pt x="31" y="0"/>
                  </a:lnTo>
                  <a:lnTo>
                    <a:pt x="116" y="121"/>
                  </a:lnTo>
                  <a:lnTo>
                    <a:pt x="116" y="0"/>
                  </a:lnTo>
                  <a:lnTo>
                    <a:pt x="147" y="0"/>
                  </a:lnTo>
                  <a:lnTo>
                    <a:pt x="147" y="171"/>
                  </a:lnTo>
                  <a:lnTo>
                    <a:pt x="114" y="171"/>
                  </a:lnTo>
                  <a:lnTo>
                    <a:pt x="31" y="48"/>
                  </a:lnTo>
                  <a:lnTo>
                    <a:pt x="31" y="171"/>
                  </a:lnTo>
                  <a:lnTo>
                    <a:pt x="0" y="171"/>
                  </a:lnTo>
                  <a:lnTo>
                    <a:pt x="0" y="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6"/>
            <p:cNvSpPr>
              <a:spLocks/>
            </p:cNvSpPr>
            <p:nvPr userDrawn="1"/>
          </p:nvSpPr>
          <p:spPr bwMode="auto">
            <a:xfrm>
              <a:off x="8621713" y="4895850"/>
              <a:ext cx="238125" cy="271463"/>
            </a:xfrm>
            <a:custGeom>
              <a:avLst/>
              <a:gdLst>
                <a:gd name="T0" fmla="*/ 59 w 150"/>
                <a:gd name="T1" fmla="*/ 95 h 171"/>
                <a:gd name="T2" fmla="*/ 0 w 150"/>
                <a:gd name="T3" fmla="*/ 0 h 171"/>
                <a:gd name="T4" fmla="*/ 35 w 150"/>
                <a:gd name="T5" fmla="*/ 0 h 171"/>
                <a:gd name="T6" fmla="*/ 76 w 150"/>
                <a:gd name="T7" fmla="*/ 67 h 171"/>
                <a:gd name="T8" fmla="*/ 117 w 150"/>
                <a:gd name="T9" fmla="*/ 0 h 171"/>
                <a:gd name="T10" fmla="*/ 150 w 150"/>
                <a:gd name="T11" fmla="*/ 0 h 171"/>
                <a:gd name="T12" fmla="*/ 91 w 150"/>
                <a:gd name="T13" fmla="*/ 95 h 171"/>
                <a:gd name="T14" fmla="*/ 91 w 150"/>
                <a:gd name="T15" fmla="*/ 171 h 171"/>
                <a:gd name="T16" fmla="*/ 59 w 150"/>
                <a:gd name="T17" fmla="*/ 171 h 171"/>
                <a:gd name="T18" fmla="*/ 59 w 150"/>
                <a:gd name="T19" fmla="*/ 9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71">
                  <a:moveTo>
                    <a:pt x="59" y="95"/>
                  </a:moveTo>
                  <a:lnTo>
                    <a:pt x="0" y="0"/>
                  </a:lnTo>
                  <a:lnTo>
                    <a:pt x="35" y="0"/>
                  </a:lnTo>
                  <a:lnTo>
                    <a:pt x="76" y="67"/>
                  </a:lnTo>
                  <a:lnTo>
                    <a:pt x="117" y="0"/>
                  </a:lnTo>
                  <a:lnTo>
                    <a:pt x="150" y="0"/>
                  </a:lnTo>
                  <a:lnTo>
                    <a:pt x="91" y="95"/>
                  </a:lnTo>
                  <a:lnTo>
                    <a:pt x="91" y="171"/>
                  </a:lnTo>
                  <a:lnTo>
                    <a:pt x="59" y="171"/>
                  </a:lnTo>
                  <a:lnTo>
                    <a:pt x="59" y="95"/>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7"/>
            <p:cNvSpPr>
              <a:spLocks noEditPoints="1"/>
            </p:cNvSpPr>
            <p:nvPr userDrawn="1"/>
          </p:nvSpPr>
          <p:spPr bwMode="auto">
            <a:xfrm>
              <a:off x="8058150" y="4895850"/>
              <a:ext cx="260350" cy="271463"/>
            </a:xfrm>
            <a:custGeom>
              <a:avLst/>
              <a:gdLst>
                <a:gd name="T0" fmla="*/ 66 w 164"/>
                <a:gd name="T1" fmla="*/ 0 h 171"/>
                <a:gd name="T2" fmla="*/ 98 w 164"/>
                <a:gd name="T3" fmla="*/ 0 h 171"/>
                <a:gd name="T4" fmla="*/ 164 w 164"/>
                <a:gd name="T5" fmla="*/ 171 h 171"/>
                <a:gd name="T6" fmla="*/ 128 w 164"/>
                <a:gd name="T7" fmla="*/ 171 h 171"/>
                <a:gd name="T8" fmla="*/ 112 w 164"/>
                <a:gd name="T9" fmla="*/ 127 h 171"/>
                <a:gd name="T10" fmla="*/ 48 w 164"/>
                <a:gd name="T11" fmla="*/ 127 h 171"/>
                <a:gd name="T12" fmla="*/ 35 w 164"/>
                <a:gd name="T13" fmla="*/ 171 h 171"/>
                <a:gd name="T14" fmla="*/ 0 w 164"/>
                <a:gd name="T15" fmla="*/ 171 h 171"/>
                <a:gd name="T16" fmla="*/ 66 w 164"/>
                <a:gd name="T17" fmla="*/ 0 h 171"/>
                <a:gd name="T18" fmla="*/ 103 w 164"/>
                <a:gd name="T19" fmla="*/ 100 h 171"/>
                <a:gd name="T20" fmla="*/ 81 w 164"/>
                <a:gd name="T21" fmla="*/ 34 h 171"/>
                <a:gd name="T22" fmla="*/ 59 w 164"/>
                <a:gd name="T23" fmla="*/ 100 h 171"/>
                <a:gd name="T24" fmla="*/ 103 w 164"/>
                <a:gd name="T25" fmla="*/ 10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171">
                  <a:moveTo>
                    <a:pt x="66" y="0"/>
                  </a:moveTo>
                  <a:lnTo>
                    <a:pt x="98" y="0"/>
                  </a:lnTo>
                  <a:lnTo>
                    <a:pt x="164" y="171"/>
                  </a:lnTo>
                  <a:lnTo>
                    <a:pt x="128" y="171"/>
                  </a:lnTo>
                  <a:lnTo>
                    <a:pt x="112" y="127"/>
                  </a:lnTo>
                  <a:lnTo>
                    <a:pt x="48" y="127"/>
                  </a:lnTo>
                  <a:lnTo>
                    <a:pt x="35" y="171"/>
                  </a:lnTo>
                  <a:lnTo>
                    <a:pt x="0" y="171"/>
                  </a:lnTo>
                  <a:lnTo>
                    <a:pt x="66" y="0"/>
                  </a:lnTo>
                  <a:close/>
                  <a:moveTo>
                    <a:pt x="103" y="100"/>
                  </a:moveTo>
                  <a:lnTo>
                    <a:pt x="81" y="34"/>
                  </a:lnTo>
                  <a:lnTo>
                    <a:pt x="59" y="100"/>
                  </a:lnTo>
                  <a:lnTo>
                    <a:pt x="103" y="100"/>
                  </a:lnTo>
                  <a:close/>
                </a:path>
              </a:pathLst>
            </a:custGeom>
            <a:solidFill>
              <a:srgbClr val="667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0"/>
          </p:nvPr>
        </p:nvSpPr>
        <p:spPr>
          <a:xfrm>
            <a:off x="453802" y="3708435"/>
            <a:ext cx="6499179" cy="511021"/>
          </a:xfrm>
        </p:spPr>
        <p:txBody>
          <a:bodyPr anchor="ctr"/>
          <a:lstStyle>
            <a:lvl1pPr marL="0" indent="0">
              <a:buNone/>
              <a:defRPr sz="2300">
                <a:solidFill>
                  <a:schemeClr val="accent1"/>
                </a:solidFill>
                <a:latin typeface="+mj-lt"/>
              </a:defRPr>
            </a:lvl1pPr>
          </a:lstStyle>
          <a:p>
            <a:pPr lvl="0"/>
            <a:r>
              <a:rPr lang="en-US" dirty="0"/>
              <a:t>Edit Master text styles</a:t>
            </a:r>
          </a:p>
        </p:txBody>
      </p:sp>
    </p:spTree>
    <p:extLst>
      <p:ext uri="{BB962C8B-B14F-4D97-AF65-F5344CB8AC3E}">
        <p14:creationId xmlns:p14="http://schemas.microsoft.com/office/powerpoint/2010/main" val="254526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SLLC_Disclosures">
    <p:spTree>
      <p:nvGrpSpPr>
        <p:cNvPr id="1" name=""/>
        <p:cNvGrpSpPr/>
        <p:nvPr/>
      </p:nvGrpSpPr>
      <p:grpSpPr>
        <a:xfrm>
          <a:off x="0" y="0"/>
          <a:ext cx="0" cy="0"/>
          <a:chOff x="0" y="0"/>
          <a:chExt cx="0" cy="0"/>
        </a:xfrm>
      </p:grpSpPr>
      <p:sp>
        <p:nvSpPr>
          <p:cNvPr id="2" name="Title 1"/>
          <p:cNvSpPr>
            <a:spLocks noGrp="1"/>
          </p:cNvSpPr>
          <p:nvPr>
            <p:ph type="title"/>
          </p:nvPr>
        </p:nvSpPr>
        <p:spPr>
          <a:xfrm>
            <a:off x="430660" y="610128"/>
            <a:ext cx="6760972" cy="300852"/>
          </a:xfrm>
        </p:spPr>
        <p:txBody>
          <a:bodyPr wrap="square">
            <a:spAutoFit/>
          </a:bodyPr>
          <a:lstStyle>
            <a:lvl1pPr>
              <a:defRPr sz="2300">
                <a:solidFill>
                  <a:schemeClr val="accent1"/>
                </a:solidFill>
              </a:defRPr>
            </a:lvl1pPr>
          </a:lstStyle>
          <a:p>
            <a:r>
              <a:rPr lang="en-US"/>
              <a:t>Click to edit Master title style</a:t>
            </a:r>
            <a:endParaRPr lang="en-US" dirty="0"/>
          </a:p>
        </p:txBody>
      </p:sp>
      <p:sp>
        <p:nvSpPr>
          <p:cNvPr id="7" name="Footer Placeholder 6"/>
          <p:cNvSpPr>
            <a:spLocks noGrp="1"/>
          </p:cNvSpPr>
          <p:nvPr>
            <p:ph type="ftr" sz="quarter" idx="10"/>
          </p:nvPr>
        </p:nvSpPr>
        <p:spPr/>
        <p:txBody>
          <a:bodyPr/>
          <a:lstStyle/>
          <a:p>
            <a:r>
              <a:rPr lang="en-US"/>
              <a:t>SP B 012019</a:t>
            </a:r>
            <a:endParaRPr lang="en-US" dirty="0"/>
          </a:p>
        </p:txBody>
      </p:sp>
      <p:sp>
        <p:nvSpPr>
          <p:cNvPr id="8" name="Slide Number Placeholder 7"/>
          <p:cNvSpPr>
            <a:spLocks noGrp="1"/>
          </p:cNvSpPr>
          <p:nvPr>
            <p:ph type="sldNum" sz="quarter" idx="11"/>
          </p:nvPr>
        </p:nvSpPr>
        <p:spPr/>
        <p:txBody>
          <a:bodyPr/>
          <a:lstStyle>
            <a:lvl1pPr algn="r">
              <a:defRPr/>
            </a:lvl1pPr>
          </a:lstStyle>
          <a:p>
            <a:pPr>
              <a:defRPr/>
            </a:pPr>
            <a:fld id="{37E5C067-41E9-4203-BC96-1214B72CCD40}" type="slidenum">
              <a:rPr lang="en-US" smtClean="0"/>
              <a:pPr>
                <a:defRPr/>
              </a:pPr>
              <a:t>‹#›</a:t>
            </a:fld>
            <a:endParaRPr lang="en-US" dirty="0"/>
          </a:p>
        </p:txBody>
      </p:sp>
      <p:sp>
        <p:nvSpPr>
          <p:cNvPr id="5" name="Text Placeholder 4"/>
          <p:cNvSpPr>
            <a:spLocks noGrp="1"/>
          </p:cNvSpPr>
          <p:nvPr>
            <p:ph type="body" sz="quarter" idx="12"/>
          </p:nvPr>
        </p:nvSpPr>
        <p:spPr>
          <a:xfrm>
            <a:off x="431800" y="1535112"/>
            <a:ext cx="8675688" cy="5508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339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_bullets">
    <p:spTree>
      <p:nvGrpSpPr>
        <p:cNvPr id="1" name=""/>
        <p:cNvGrpSpPr/>
        <p:nvPr/>
      </p:nvGrpSpPr>
      <p:grpSpPr>
        <a:xfrm>
          <a:off x="0" y="0"/>
          <a:ext cx="0" cy="0"/>
          <a:chOff x="0" y="0"/>
          <a:chExt cx="0" cy="0"/>
        </a:xfrm>
      </p:grpSpPr>
      <p:sp>
        <p:nvSpPr>
          <p:cNvPr id="2" name="Title 1"/>
          <p:cNvSpPr>
            <a:spLocks noGrp="1"/>
          </p:cNvSpPr>
          <p:nvPr>
            <p:ph type="title"/>
          </p:nvPr>
        </p:nvSpPr>
        <p:spPr>
          <a:xfrm>
            <a:off x="368381" y="592329"/>
            <a:ext cx="8864441" cy="361124"/>
          </a:xfrm>
        </p:spPr>
        <p:txBody>
          <a:bodyPr/>
          <a:lstStyle>
            <a:lvl1pPr algn="l" rtl="0" eaLnBrk="0" fontAlgn="base" hangingPunct="0">
              <a:lnSpc>
                <a:spcPct val="90000"/>
              </a:lnSpc>
              <a:spcBef>
                <a:spcPct val="0"/>
              </a:spcBef>
              <a:spcAft>
                <a:spcPct val="0"/>
              </a:spcAft>
              <a:defRPr lang="en-US" sz="2520" kern="1200" dirty="0">
                <a:solidFill>
                  <a:srgbClr val="1D5E75"/>
                </a:solidFill>
                <a:latin typeface="Tahoma"/>
                <a:ea typeface="+mj-ea"/>
                <a:cs typeface="Tahoma"/>
              </a:defRPr>
            </a:lvl1pPr>
          </a:lstStyle>
          <a:p>
            <a:r>
              <a:rPr lang="en-US" dirty="0"/>
              <a:t>Click to edit Master title style</a:t>
            </a:r>
          </a:p>
        </p:txBody>
      </p:sp>
      <p:sp>
        <p:nvSpPr>
          <p:cNvPr id="3" name="Content Placeholder 2"/>
          <p:cNvSpPr>
            <a:spLocks noGrp="1"/>
          </p:cNvSpPr>
          <p:nvPr>
            <p:ph idx="1"/>
          </p:nvPr>
        </p:nvSpPr>
        <p:spPr>
          <a:xfrm>
            <a:off x="368380" y="1284777"/>
            <a:ext cx="8864441" cy="4834417"/>
          </a:xfrm>
        </p:spPr>
        <p:txBody>
          <a:bodyPr/>
          <a:lstStyle>
            <a:lvl1pPr marL="181690" indent="-181690">
              <a:lnSpc>
                <a:spcPct val="95000"/>
              </a:lnSpc>
              <a:spcBef>
                <a:spcPts val="1260"/>
              </a:spcBef>
              <a:buClr>
                <a:srgbClr val="1D5E75"/>
              </a:buClr>
              <a:buSzPct val="100000"/>
              <a:buFont typeface="Arial" charset="0"/>
              <a:buChar char="•"/>
              <a:defRPr sz="1470" b="0">
                <a:solidFill>
                  <a:schemeClr val="tx1"/>
                </a:solidFill>
              </a:defRPr>
            </a:lvl1pPr>
            <a:lvl2pPr marL="416719" indent="-171689">
              <a:lnSpc>
                <a:spcPct val="95000"/>
              </a:lnSpc>
              <a:buClr>
                <a:srgbClr val="1D5E75"/>
              </a:buClr>
              <a:buSzPct val="100000"/>
              <a:buFont typeface="Lucida Grande"/>
              <a:buChar char="–"/>
              <a:defRPr sz="1470">
                <a:solidFill>
                  <a:schemeClr val="tx1"/>
                </a:solidFill>
              </a:defRPr>
            </a:lvl2pPr>
            <a:lvl3pPr marL="661750" indent="-181690">
              <a:lnSpc>
                <a:spcPct val="95000"/>
              </a:lnSpc>
              <a:buClr>
                <a:srgbClr val="1D5E75"/>
              </a:buClr>
              <a:buSzPct val="100000"/>
              <a:buFont typeface="Arial" charset="0"/>
              <a:buChar char="•"/>
              <a:defRPr sz="1470">
                <a:solidFill>
                  <a:schemeClr val="tx1"/>
                </a:solidFill>
              </a:defRPr>
            </a:lvl3pPr>
            <a:lvl4pPr marL="960120" indent="-181690">
              <a:lnSpc>
                <a:spcPct val="95000"/>
              </a:lnSpc>
              <a:buClr>
                <a:srgbClr val="2A6249"/>
              </a:buClr>
              <a:buSzPct val="100000"/>
              <a:buFont typeface="Lucida Grande"/>
              <a:buChar char="–"/>
              <a:defRPr sz="1470">
                <a:solidFill>
                  <a:schemeClr val="tx1"/>
                </a:solidFill>
              </a:defRPr>
            </a:lvl4pPr>
            <a:lvl5pPr marL="1205151" indent="-181690">
              <a:lnSpc>
                <a:spcPct val="95000"/>
              </a:lnSpc>
              <a:buClr>
                <a:srgbClr val="2A6249"/>
              </a:buClr>
              <a:buSzPct val="100000"/>
              <a:buFont typeface="Wingdings" charset="2"/>
              <a:buChar char="§"/>
              <a:defRPr sz="147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4"/>
          </p:nvPr>
        </p:nvSpPr>
        <p:spPr>
          <a:xfrm>
            <a:off x="9000458" y="6856439"/>
            <a:ext cx="253365" cy="131318"/>
          </a:xfrm>
          <a:prstGeom prst="rect">
            <a:avLst/>
          </a:prstGeom>
        </p:spPr>
        <p:txBody>
          <a:bodyPr vert="horz" wrap="square" lIns="0" tIns="0" rIns="0" bIns="0" rtlCol="0" anchor="ctr">
            <a:spAutoFit/>
          </a:bodyPr>
          <a:lstStyle>
            <a:lvl1pPr algn="r" fontAlgn="auto">
              <a:spcBef>
                <a:spcPts val="0"/>
              </a:spcBef>
              <a:spcAft>
                <a:spcPts val="0"/>
              </a:spcAft>
              <a:defRPr sz="840" baseline="0">
                <a:solidFill>
                  <a:schemeClr val="tx1">
                    <a:lumMod val="65000"/>
                    <a:lumOff val="35000"/>
                  </a:schemeClr>
                </a:solidFill>
                <a:latin typeface="+mn-lt"/>
              </a:defRPr>
            </a:lvl1pPr>
          </a:lstStyle>
          <a:p>
            <a:pPr>
              <a:defRPr/>
            </a:pPr>
            <a:fld id="{CE44DF82-3E06-4934-B895-AE4ACAC6046B}" type="slidenum">
              <a:rPr lang="en-US" smtClean="0"/>
              <a:pPr>
                <a:defRPr/>
              </a:pPr>
              <a:t>‹#›</a:t>
            </a:fld>
            <a:endParaRPr lang="en-US" dirty="0"/>
          </a:p>
        </p:txBody>
      </p:sp>
    </p:spTree>
    <p:extLst>
      <p:ext uri="{BB962C8B-B14F-4D97-AF65-F5344CB8AC3E}">
        <p14:creationId xmlns:p14="http://schemas.microsoft.com/office/powerpoint/2010/main" val="313278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9085325" y="7094804"/>
            <a:ext cx="129844" cy="153888"/>
          </a:xfrm>
        </p:spPr>
        <p:txBody>
          <a:bodyPr/>
          <a:lstStyle>
            <a:lvl1pPr algn="r">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115178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SLLC_Bullets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3"/>
          </p:nvPr>
        </p:nvSpPr>
        <p:spPr/>
        <p:txBody>
          <a:bodyPr/>
          <a:lstStyle/>
          <a:p>
            <a:r>
              <a:rPr lang="en-US"/>
              <a:t>SP B 012019</a:t>
            </a: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
        <p:nvSpPr>
          <p:cNvPr id="4" name="Text Placeholder 3"/>
          <p:cNvSpPr>
            <a:spLocks noGrp="1"/>
          </p:cNvSpPr>
          <p:nvPr>
            <p:ph type="body" sz="quarter" idx="15"/>
          </p:nvPr>
        </p:nvSpPr>
        <p:spPr>
          <a:xfrm>
            <a:off x="436563" y="1549400"/>
            <a:ext cx="8707437" cy="5278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98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203539"/>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36" tIns="48318" rIns="96636" bIns="48318" rtlCol="0" anchor="ctr"/>
          <a:lstStyle/>
          <a:p>
            <a:pPr lvl="0" algn="ctr" defTabSz="483176"/>
            <a:endParaRPr lang="en-US" dirty="0">
              <a:solidFill>
                <a:srgbClr val="FF0000"/>
              </a:solidFill>
              <a:latin typeface="Franklin Gothic Medium"/>
              <a:cs typeface="Franklin Gothic Medium"/>
            </a:endParaRPr>
          </a:p>
        </p:txBody>
      </p:sp>
      <p:sp>
        <p:nvSpPr>
          <p:cNvPr id="14" name="Title Placeholder 7"/>
          <p:cNvSpPr>
            <a:spLocks noGrp="1"/>
          </p:cNvSpPr>
          <p:nvPr>
            <p:ph type="title"/>
          </p:nvPr>
        </p:nvSpPr>
        <p:spPr>
          <a:xfrm>
            <a:off x="430660" y="611744"/>
            <a:ext cx="6764906" cy="300852"/>
          </a:xfrm>
          <a:prstGeom prst="rect">
            <a:avLst/>
          </a:prstGeom>
        </p:spPr>
        <p:txBody>
          <a:bodyPr vert="horz" wrap="square" lIns="0" tIns="0" rIns="0" bIns="0" rtlCol="0" anchor="b" anchorCtr="0">
            <a:spAutoFit/>
          </a:bodyPr>
          <a:lstStyle/>
          <a:p>
            <a:r>
              <a:rPr lang="en-US"/>
              <a:t>Click to edit Master title style</a:t>
            </a:r>
            <a:endParaRPr lang="en-US" dirty="0"/>
          </a:p>
        </p:txBody>
      </p:sp>
      <p:grpSp>
        <p:nvGrpSpPr>
          <p:cNvPr id="18" name="Group 17"/>
          <p:cNvGrpSpPr/>
          <p:nvPr/>
        </p:nvGrpSpPr>
        <p:grpSpPr>
          <a:xfrm>
            <a:off x="0" y="7076922"/>
            <a:ext cx="9601200" cy="189653"/>
            <a:chOff x="0" y="7125547"/>
            <a:chExt cx="9601200" cy="189653"/>
          </a:xfrm>
        </p:grpSpPr>
        <p:sp>
          <p:nvSpPr>
            <p:cNvPr id="19" name="Rectangle 1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0" name="Rectangle 1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1" name="Rectangle 2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2" name="Rectangle 2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grpSp>
      <p:sp>
        <p:nvSpPr>
          <p:cNvPr id="23"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a:t>SP B 012019</a:t>
            </a:r>
            <a:endParaRPr lang="en-US" dirty="0"/>
          </a:p>
        </p:txBody>
      </p:sp>
      <p:sp>
        <p:nvSpPr>
          <p:cNvPr id="24"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2" name="Text Placeholder 1"/>
          <p:cNvSpPr>
            <a:spLocks noGrp="1"/>
          </p:cNvSpPr>
          <p:nvPr>
            <p:ph type="body" idx="1"/>
          </p:nvPr>
        </p:nvSpPr>
        <p:spPr>
          <a:xfrm>
            <a:off x="436563" y="1549400"/>
            <a:ext cx="8642350" cy="48275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514390" y="365534"/>
            <a:ext cx="1632204" cy="483931"/>
          </a:xfrm>
          <a:prstGeom prst="rect">
            <a:avLst/>
          </a:prstGeom>
        </p:spPr>
      </p:pic>
    </p:spTree>
    <p:extLst>
      <p:ext uri="{BB962C8B-B14F-4D97-AF65-F5344CB8AC3E}">
        <p14:creationId xmlns:p14="http://schemas.microsoft.com/office/powerpoint/2010/main" val="1062258869"/>
      </p:ext>
    </p:extLst>
  </p:cSld>
  <p:clrMap bg1="lt1" tx1="dk1" bg2="lt2" tx2="dk2" accent1="accent1" accent2="accent2" accent3="accent3" accent4="accent4" accent5="accent5" accent6="accent6" hlink="hlink" folHlink="folHlink"/>
  <p:sldLayoutIdLst>
    <p:sldLayoutId id="2147483724" r:id="rId1"/>
    <p:sldLayoutId id="2147483699" r:id="rId2"/>
    <p:sldLayoutId id="2147483700" r:id="rId3"/>
    <p:sldLayoutId id="2147483723" r:id="rId4"/>
    <p:sldLayoutId id="2147483725" r:id="rId5"/>
    <p:sldLayoutId id="2147483726" r:id="rId6"/>
    <p:sldLayoutId id="2147483733" r:id="rId7"/>
    <p:sldLayoutId id="2147483734" r:id="rId8"/>
  </p:sldLayoutIdLst>
  <p:hf hdr="0" dt="0"/>
  <p:txStyles>
    <p:titleStyle>
      <a:lvl1pPr algn="l" defTabSz="483176" rtl="0" eaLnBrk="1" latinLnBrk="0" hangingPunct="1">
        <a:lnSpc>
          <a:spcPct val="85000"/>
        </a:lnSpc>
        <a:spcBef>
          <a:spcPct val="0"/>
        </a:spcBef>
        <a:buNone/>
        <a:defRPr lang="en-US" sz="2300" b="0" i="0" kern="1200" dirty="0">
          <a:solidFill>
            <a:schemeClr val="accent1"/>
          </a:solidFill>
          <a:latin typeface="Franklin Gothic Medium"/>
          <a:ea typeface="+mj-ea"/>
          <a:cs typeface="+mj-cs"/>
        </a:defRPr>
      </a:lvl1pPr>
    </p:titleStyle>
    <p:body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203539"/>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36" tIns="48318" rIns="96636" bIns="48318" rtlCol="0" anchor="ctr"/>
          <a:lstStyle/>
          <a:p>
            <a:pPr lvl="0" algn="ctr" defTabSz="483176"/>
            <a:endParaRPr lang="en-US" dirty="0">
              <a:solidFill>
                <a:srgbClr val="FF0000"/>
              </a:solidFill>
              <a:latin typeface="Franklin Gothic Medium"/>
              <a:cs typeface="Franklin Gothic Medium"/>
            </a:endParaRPr>
          </a:p>
        </p:txBody>
      </p:sp>
      <p:sp>
        <p:nvSpPr>
          <p:cNvPr id="14" name="Title Placeholder 7"/>
          <p:cNvSpPr>
            <a:spLocks noGrp="1"/>
          </p:cNvSpPr>
          <p:nvPr>
            <p:ph type="title"/>
          </p:nvPr>
        </p:nvSpPr>
        <p:spPr>
          <a:xfrm>
            <a:off x="430660" y="611744"/>
            <a:ext cx="6764906" cy="300852"/>
          </a:xfrm>
          <a:prstGeom prst="rect">
            <a:avLst/>
          </a:prstGeom>
        </p:spPr>
        <p:txBody>
          <a:bodyPr vert="horz" wrap="square" lIns="0" tIns="0" rIns="0" bIns="0" rtlCol="0" anchor="b" anchorCtr="0">
            <a:spAutoFit/>
          </a:bodyPr>
          <a:lstStyle/>
          <a:p>
            <a:r>
              <a:rPr lang="en-US"/>
              <a:t>Click to edit Master title style</a:t>
            </a:r>
            <a:endParaRPr lang="en-US" dirty="0"/>
          </a:p>
        </p:txBody>
      </p:sp>
      <p:grpSp>
        <p:nvGrpSpPr>
          <p:cNvPr id="18" name="Group 17"/>
          <p:cNvGrpSpPr/>
          <p:nvPr/>
        </p:nvGrpSpPr>
        <p:grpSpPr>
          <a:xfrm>
            <a:off x="0" y="7076922"/>
            <a:ext cx="9601200" cy="189653"/>
            <a:chOff x="0" y="7125547"/>
            <a:chExt cx="9601200" cy="189653"/>
          </a:xfrm>
        </p:grpSpPr>
        <p:sp>
          <p:nvSpPr>
            <p:cNvPr id="19" name="Rectangle 1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0" name="Rectangle 1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1" name="Rectangle 2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sp>
          <p:nvSpPr>
            <p:cNvPr id="22" name="Rectangle 2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Calibri"/>
                <a:ea typeface="+mn-ea"/>
                <a:cs typeface="+mn-cs"/>
              </a:endParaRPr>
            </a:p>
          </p:txBody>
        </p:sp>
      </p:grpSp>
      <p:sp>
        <p:nvSpPr>
          <p:cNvPr id="23"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a:t>SP B 012019</a:t>
            </a:r>
            <a:endParaRPr lang="en-US" dirty="0"/>
          </a:p>
        </p:txBody>
      </p:sp>
      <p:sp>
        <p:nvSpPr>
          <p:cNvPr id="24"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2" name="Text Placeholder 1"/>
          <p:cNvSpPr>
            <a:spLocks noGrp="1"/>
          </p:cNvSpPr>
          <p:nvPr>
            <p:ph type="body" idx="1"/>
          </p:nvPr>
        </p:nvSpPr>
        <p:spPr>
          <a:xfrm>
            <a:off x="436563" y="1549400"/>
            <a:ext cx="8642350" cy="48275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703571" y="428680"/>
            <a:ext cx="1506264" cy="448056"/>
          </a:xfrm>
          <a:prstGeom prst="rect">
            <a:avLst/>
          </a:prstGeom>
        </p:spPr>
      </p:pic>
    </p:spTree>
    <p:extLst>
      <p:ext uri="{BB962C8B-B14F-4D97-AF65-F5344CB8AC3E}">
        <p14:creationId xmlns:p14="http://schemas.microsoft.com/office/powerpoint/2010/main" val="268385032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hf hdr="0" dt="0"/>
  <p:txStyles>
    <p:titleStyle>
      <a:lvl1pPr algn="l" defTabSz="483176" rtl="0" eaLnBrk="1" latinLnBrk="0" hangingPunct="1">
        <a:lnSpc>
          <a:spcPct val="85000"/>
        </a:lnSpc>
        <a:spcBef>
          <a:spcPct val="0"/>
        </a:spcBef>
        <a:buNone/>
        <a:defRPr lang="en-US" sz="2300" b="0" i="0" kern="1200" dirty="0">
          <a:solidFill>
            <a:schemeClr val="accent1"/>
          </a:solidFill>
          <a:latin typeface="Franklin Gothic Medium"/>
          <a:ea typeface="+mj-ea"/>
          <a:cs typeface="+mj-cs"/>
        </a:defRPr>
      </a:lvl1pPr>
    </p:titleStyle>
    <p:body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file:///\\mackayfs\groups\Presentations\Standard%20Pages\HYAC\Economic%20Overview%20(Haver%20Charts)\BackUp\us_ig_nonfinancial_corp_net_leverage_vs_us_financial_obligations_ratio.xlsx!data!%5bus_ig_nonfinancial_corp_net_leverage_vs_us_financial_obligations_ratio.xlsx%5ddata%20Chart%20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3.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file:///\\mackayfs\groups\Client%20Services\PRESENTATIONS\X-Miscellaneous\Stephen%20Cianci\Returns\Backup\grid23.xlsb!Charts!%5bgrid23.xlsb%5dCharts%20Chart%202" TargetMode="External"/><Relationship Id="rId5" Type="http://schemas.openxmlformats.org/officeDocument/2006/relationships/image" Target="../media/image12.emf"/><Relationship Id="rId4" Type="http://schemas.openxmlformats.org/officeDocument/2006/relationships/oleObject" Target="file:///\\mackayfs\groups\Client%20Services\PRESENTATIONS\X-Miscellaneous\Stephen%20Cianci\Returns\Backup\grid23.xlsb!Charts!%5bgrid23.xlsb%5dCharts%20Chart%201"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425" y="1067161"/>
            <a:ext cx="8642350" cy="445273"/>
          </a:xfrm>
        </p:spPr>
        <p:txBody>
          <a:bodyPr/>
          <a:lstStyle/>
          <a:p>
            <a:r>
              <a:rPr lang="en-US" dirty="0"/>
              <a:t>Structured Product Total return</a:t>
            </a:r>
            <a:br>
              <a:rPr lang="en-US" dirty="0"/>
            </a:br>
            <a:r>
              <a:rPr lang="en-US" dirty="0"/>
              <a:t>structured product opportunistic</a:t>
            </a:r>
          </a:p>
        </p:txBody>
      </p:sp>
      <p:sp>
        <p:nvSpPr>
          <p:cNvPr id="4" name="Text Placeholder 3"/>
          <p:cNvSpPr>
            <a:spLocks noGrp="1"/>
          </p:cNvSpPr>
          <p:nvPr>
            <p:ph type="body" sz="quarter" idx="14"/>
          </p:nvPr>
        </p:nvSpPr>
        <p:spPr/>
        <p:txBody>
          <a:bodyPr/>
          <a:lstStyle/>
          <a:p>
            <a:r>
              <a:rPr lang="en-US" dirty="0"/>
              <a:t>January 2019</a:t>
            </a:r>
          </a:p>
        </p:txBody>
      </p:sp>
      <p:sp>
        <p:nvSpPr>
          <p:cNvPr id="5" name="Rectangle 5"/>
          <p:cNvSpPr>
            <a:spLocks/>
          </p:cNvSpPr>
          <p:nvPr/>
        </p:nvSpPr>
        <p:spPr bwMode="auto">
          <a:xfrm>
            <a:off x="448531" y="4387671"/>
            <a:ext cx="2421304" cy="230832"/>
          </a:xfrm>
          <a:prstGeom prst="rect">
            <a:avLst/>
          </a:prstGeom>
          <a:noFill/>
          <a:ln>
            <a:noFill/>
          </a:ln>
          <a:extLst/>
        </p:spPr>
        <p:txBody>
          <a:bodyPr wrap="none" lIns="0" tIns="0" rIns="0" bIns="0">
            <a:spAutoFit/>
          </a:bodyPr>
          <a:lstStyle/>
          <a:p>
            <a:pPr algn="l"/>
            <a:r>
              <a:rPr lang="en-US" sz="1500" dirty="0">
                <a:solidFill>
                  <a:srgbClr val="003A63"/>
                </a:solidFill>
                <a:latin typeface="Franklin Gothic Medium" panose="020B0603020102020204" pitchFamily="34" charset="0"/>
                <a:ea typeface="ＭＳ Ｐゴシック" charset="0"/>
                <a:cs typeface="Franklin Gothic Book"/>
                <a:sym typeface="Franklin Gothic Book" charset="0"/>
              </a:rPr>
              <a:t>Representing MacKay Shields</a:t>
            </a:r>
            <a:endParaRPr lang="en-US" sz="1500" baseline="30000" dirty="0">
              <a:solidFill>
                <a:srgbClr val="003A63"/>
              </a:solidFill>
              <a:latin typeface="Franklin Gothic Medium" panose="020B0603020102020204" pitchFamily="34" charset="0"/>
              <a:ea typeface="ＭＳ Ｐゴシック" charset="0"/>
              <a:cs typeface="Franklin Gothic Book"/>
              <a:sym typeface="Franklin Gothic Book" charset="0"/>
            </a:endParaRPr>
          </a:p>
        </p:txBody>
      </p:sp>
      <p:grpSp>
        <p:nvGrpSpPr>
          <p:cNvPr id="6" name="Group 5"/>
          <p:cNvGrpSpPr/>
          <p:nvPr/>
        </p:nvGrpSpPr>
        <p:grpSpPr>
          <a:xfrm>
            <a:off x="448740" y="4323231"/>
            <a:ext cx="4053841" cy="360868"/>
            <a:chOff x="761002" y="4152780"/>
            <a:chExt cx="3654816" cy="338314"/>
          </a:xfrm>
        </p:grpSpPr>
        <p:cxnSp>
          <p:nvCxnSpPr>
            <p:cNvPr id="7" name="Straight Connector 6"/>
            <p:cNvCxnSpPr/>
            <p:nvPr/>
          </p:nvCxnSpPr>
          <p:spPr bwMode="auto">
            <a:xfrm>
              <a:off x="773209" y="4152780"/>
              <a:ext cx="3642609" cy="0"/>
            </a:xfrm>
            <a:prstGeom prst="line">
              <a:avLst/>
            </a:prstGeom>
            <a:solidFill>
              <a:schemeClr val="accent1"/>
            </a:solidFill>
            <a:ln w="12700" cap="rnd" cmpd="sng" algn="ctr">
              <a:solidFill>
                <a:srgbClr val="7F7F7F"/>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761002" y="4491094"/>
              <a:ext cx="3642609" cy="0"/>
            </a:xfrm>
            <a:prstGeom prst="line">
              <a:avLst/>
            </a:prstGeom>
            <a:solidFill>
              <a:schemeClr val="accent1"/>
            </a:solidFill>
            <a:ln w="12700" cap="rnd" cmpd="sng" algn="ctr">
              <a:solidFill>
                <a:srgbClr val="7F7F7F"/>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 name="Text Box 410"/>
          <p:cNvSpPr txBox="1">
            <a:spLocks noChangeArrowheads="1"/>
          </p:cNvSpPr>
          <p:nvPr/>
        </p:nvSpPr>
        <p:spPr bwMode="auto">
          <a:xfrm>
            <a:off x="448531" y="4908777"/>
            <a:ext cx="1707199"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a:defRPr/>
            </a:pPr>
            <a:r>
              <a:rPr lang="en-US" sz="1400" dirty="0">
                <a:solidFill>
                  <a:srgbClr val="003A63"/>
                </a:solidFill>
                <a:latin typeface="Franklin Gothic Medium" panose="020B0603020102020204" pitchFamily="34" charset="0"/>
              </a:rPr>
              <a:t>NEIL MORIARTY</a:t>
            </a:r>
          </a:p>
          <a:p>
            <a:r>
              <a:rPr lang="en-US" sz="1100" dirty="0">
                <a:solidFill>
                  <a:srgbClr val="7F7F7F"/>
                </a:solidFill>
                <a:latin typeface="Franklin Gothic Medium" panose="020B0603020102020204" pitchFamily="34" charset="0"/>
              </a:rPr>
              <a:t>Senior Managing Director</a:t>
            </a:r>
          </a:p>
          <a:p>
            <a:r>
              <a:rPr lang="en-US" sz="1100" dirty="0">
                <a:solidFill>
                  <a:srgbClr val="7F7F7F"/>
                </a:solidFill>
                <a:latin typeface="Franklin Gothic Book" pitchFamily="34" charset="0"/>
              </a:rPr>
              <a:t>Global Fixed Income Division</a:t>
            </a:r>
          </a:p>
        </p:txBody>
      </p:sp>
      <p:sp>
        <p:nvSpPr>
          <p:cNvPr id="10" name="Text Box 409"/>
          <p:cNvSpPr txBox="1">
            <a:spLocks noChangeArrowheads="1"/>
          </p:cNvSpPr>
          <p:nvPr/>
        </p:nvSpPr>
        <p:spPr bwMode="auto">
          <a:xfrm>
            <a:off x="448531" y="5575848"/>
            <a:ext cx="1707199"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a:defRPr/>
            </a:pPr>
            <a:r>
              <a:rPr lang="en-US" sz="1400" dirty="0">
                <a:solidFill>
                  <a:srgbClr val="003A63"/>
                </a:solidFill>
                <a:latin typeface="Franklin Gothic Medium" panose="020B0603020102020204" pitchFamily="34" charset="0"/>
              </a:rPr>
              <a:t>STEVEN E. BUCKLEY</a:t>
            </a:r>
          </a:p>
          <a:p>
            <a:pPr>
              <a:defRPr/>
            </a:pPr>
            <a:r>
              <a:rPr lang="en-US" sz="1100" dirty="0">
                <a:solidFill>
                  <a:srgbClr val="7F7F7F"/>
                </a:solidFill>
                <a:latin typeface="Franklin Gothic Medium" panose="020B0603020102020204" pitchFamily="34" charset="0"/>
              </a:rPr>
              <a:t>Managing Director</a:t>
            </a:r>
          </a:p>
          <a:p>
            <a:pPr lvl="0" defTabSz="914400">
              <a:defRPr/>
            </a:pPr>
            <a:r>
              <a:rPr lang="en-US" sz="1100" kern="0" dirty="0">
                <a:solidFill>
                  <a:srgbClr val="7F7F7F"/>
                </a:solidFill>
                <a:latin typeface="Franklin Gothic Book" pitchFamily="34" charset="0"/>
              </a:rPr>
              <a:t>Global Fixed Income Division</a:t>
            </a:r>
          </a:p>
        </p:txBody>
      </p:sp>
      <p:sp>
        <p:nvSpPr>
          <p:cNvPr id="12" name="Text Box 411"/>
          <p:cNvSpPr txBox="1">
            <a:spLocks noChangeArrowheads="1"/>
          </p:cNvSpPr>
          <p:nvPr/>
        </p:nvSpPr>
        <p:spPr bwMode="auto">
          <a:xfrm>
            <a:off x="2589182" y="4908777"/>
            <a:ext cx="1548501" cy="477054"/>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a:defRPr/>
            </a:pPr>
            <a:r>
              <a:rPr lang="en-US" sz="1100" dirty="0">
                <a:solidFill>
                  <a:srgbClr val="003A63"/>
                </a:solidFill>
                <a:latin typeface="Franklin Gothic Medium" panose="020B0603020102020204" pitchFamily="34" charset="0"/>
              </a:rPr>
              <a:t>STEPHEN CIANCI, CFA</a:t>
            </a:r>
          </a:p>
          <a:p>
            <a:pPr>
              <a:defRPr/>
            </a:pPr>
            <a:r>
              <a:rPr lang="en-US" sz="1000" dirty="0">
                <a:solidFill>
                  <a:srgbClr val="7F7F7F"/>
                </a:solidFill>
                <a:latin typeface="Franklin Gothic Medium" panose="020B0603020102020204" pitchFamily="34" charset="0"/>
              </a:rPr>
              <a:t>Senior Managing Director</a:t>
            </a:r>
          </a:p>
          <a:p>
            <a:pPr>
              <a:defRPr/>
            </a:pPr>
            <a:r>
              <a:rPr lang="en-US" sz="1000" dirty="0">
                <a:solidFill>
                  <a:srgbClr val="7F7F7F"/>
                </a:solidFill>
                <a:latin typeface="Franklin Gothic Book" pitchFamily="34" charset="0"/>
              </a:rPr>
              <a:t>Global Fixed Income Division</a:t>
            </a:r>
          </a:p>
        </p:txBody>
      </p:sp>
    </p:spTree>
    <p:extLst>
      <p:ext uri="{BB962C8B-B14F-4D97-AF65-F5344CB8AC3E}">
        <p14:creationId xmlns:p14="http://schemas.microsoft.com/office/powerpoint/2010/main" val="321116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Since the Financial Crisis the Overall Securitized Market Has Contracted as a % of GDP</a:t>
            </a:r>
          </a:p>
        </p:txBody>
      </p:sp>
      <p:grpSp>
        <p:nvGrpSpPr>
          <p:cNvPr id="4" name="Group 3"/>
          <p:cNvGrpSpPr/>
          <p:nvPr/>
        </p:nvGrpSpPr>
        <p:grpSpPr>
          <a:xfrm>
            <a:off x="427038" y="1299777"/>
            <a:ext cx="4259262" cy="578719"/>
            <a:chOff x="422945" y="1369506"/>
            <a:chExt cx="2705315" cy="435770"/>
          </a:xfrm>
        </p:grpSpPr>
        <p:cxnSp>
          <p:nvCxnSpPr>
            <p:cNvPr id="5" name="Straight Connector 4"/>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7" name="Rectangle 4"/>
          <p:cNvSpPr>
            <a:spLocks noChangeArrowheads="1"/>
          </p:cNvSpPr>
          <p:nvPr/>
        </p:nvSpPr>
        <p:spPr bwMode="auto">
          <a:xfrm>
            <a:off x="456855" y="1376261"/>
            <a:ext cx="3751262" cy="430887"/>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Historical Change in US Nonfinancial Corporate Debt vs US Securitized Debt as a % of GDP</a:t>
            </a:r>
            <a:r>
              <a:rPr lang="en-US" sz="1400" baseline="30000" dirty="0">
                <a:solidFill>
                  <a:schemeClr val="accent1"/>
                </a:solidFill>
                <a:latin typeface="+mj-lt"/>
                <a:cs typeface="Franklin Gothic Book"/>
              </a:rPr>
              <a:t>1</a:t>
            </a:r>
            <a:endParaRPr lang="en-US" sz="1400" baseline="30000" dirty="0">
              <a:solidFill>
                <a:schemeClr val="accent1"/>
              </a:solidFill>
              <a:cs typeface="Franklin Gothic Book"/>
            </a:endParaRPr>
          </a:p>
        </p:txBody>
      </p:sp>
      <p:grpSp>
        <p:nvGrpSpPr>
          <p:cNvPr id="12" name="Group 11"/>
          <p:cNvGrpSpPr/>
          <p:nvPr/>
        </p:nvGrpSpPr>
        <p:grpSpPr>
          <a:xfrm>
            <a:off x="4914900" y="1299777"/>
            <a:ext cx="4259262" cy="578719"/>
            <a:chOff x="422945" y="1369506"/>
            <a:chExt cx="2705315" cy="435770"/>
          </a:xfrm>
        </p:grpSpPr>
        <p:cxnSp>
          <p:nvCxnSpPr>
            <p:cNvPr id="13" name="Straight Connector 12"/>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5" name="Rectangle 4"/>
          <p:cNvSpPr>
            <a:spLocks noChangeArrowheads="1"/>
          </p:cNvSpPr>
          <p:nvPr/>
        </p:nvSpPr>
        <p:spPr bwMode="auto">
          <a:xfrm>
            <a:off x="4944717" y="1376261"/>
            <a:ext cx="3751262" cy="430887"/>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Recent Change in US Nonfinancial Corporate Debt vs US Securitized Debt as a % of GDP</a:t>
            </a:r>
            <a:endParaRPr lang="en-US" sz="1400" dirty="0">
              <a:solidFill>
                <a:schemeClr val="accent1"/>
              </a:solidFill>
              <a:cs typeface="Franklin Gothic Book"/>
            </a:endParaRPr>
          </a:p>
        </p:txBody>
      </p:sp>
      <p:pic>
        <p:nvPicPr>
          <p:cNvPr id="16" name="Picture 15"/>
          <p:cNvPicPr>
            <a:picLocks noChangeAspect="1"/>
          </p:cNvPicPr>
          <p:nvPr/>
        </p:nvPicPr>
        <p:blipFill rotWithShape="1">
          <a:blip r:embed="rId3"/>
          <a:srcRect l="5974" t="19022" r="5845" b="8824"/>
          <a:stretch/>
        </p:blipFill>
        <p:spPr>
          <a:xfrm>
            <a:off x="456855" y="2026435"/>
            <a:ext cx="4229445" cy="2715005"/>
          </a:xfrm>
          <a:prstGeom prst="rect">
            <a:avLst/>
          </a:prstGeom>
        </p:spPr>
      </p:pic>
      <p:sp>
        <p:nvSpPr>
          <p:cNvPr id="17" name="Text Box 27"/>
          <p:cNvSpPr txBox="1">
            <a:spLocks noChangeArrowheads="1"/>
          </p:cNvSpPr>
          <p:nvPr/>
        </p:nvSpPr>
        <p:spPr bwMode="auto">
          <a:xfrm>
            <a:off x="427337" y="6908115"/>
            <a:ext cx="8893931"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Federal Reserve Board, Haver Analytics.</a:t>
            </a:r>
          </a:p>
        </p:txBody>
      </p:sp>
      <p:grpSp>
        <p:nvGrpSpPr>
          <p:cNvPr id="22" name="Group 21"/>
          <p:cNvGrpSpPr/>
          <p:nvPr/>
        </p:nvGrpSpPr>
        <p:grpSpPr>
          <a:xfrm>
            <a:off x="1600534" y="5163147"/>
            <a:ext cx="6400133" cy="438582"/>
            <a:chOff x="1504378" y="5587628"/>
            <a:chExt cx="6400133" cy="438582"/>
          </a:xfrm>
        </p:grpSpPr>
        <p:cxnSp>
          <p:nvCxnSpPr>
            <p:cNvPr id="19" name="Straight Connector 18"/>
            <p:cNvCxnSpPr/>
            <p:nvPr/>
          </p:nvCxnSpPr>
          <p:spPr>
            <a:xfrm>
              <a:off x="1504378" y="5700713"/>
              <a:ext cx="367284" cy="0"/>
            </a:xfrm>
            <a:prstGeom prst="line">
              <a:avLst/>
            </a:prstGeom>
            <a:noFill/>
            <a:ln w="28575" cap="rnd">
              <a:solidFill>
                <a:srgbClr val="A5002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p:nvCxnSpPr>
          <p:spPr>
            <a:xfrm>
              <a:off x="1504378" y="5900737"/>
              <a:ext cx="367284" cy="0"/>
            </a:xfrm>
            <a:prstGeom prst="line">
              <a:avLst/>
            </a:prstGeom>
            <a:noFill/>
            <a:ln w="28575" cap="rnd">
              <a:solidFill>
                <a:srgbClr val="4321B1"/>
              </a:solidFill>
            </a:ln>
          </p:spPr>
          <p:style>
            <a:lnRef idx="2">
              <a:schemeClr val="accent1">
                <a:shade val="50000"/>
              </a:schemeClr>
            </a:lnRef>
            <a:fillRef idx="1">
              <a:schemeClr val="accent1"/>
            </a:fillRef>
            <a:effectRef idx="0">
              <a:schemeClr val="accent1"/>
            </a:effectRef>
            <a:fontRef idx="minor">
              <a:schemeClr val="lt1"/>
            </a:fontRef>
          </p:style>
        </p:cxnSp>
        <p:sp>
          <p:nvSpPr>
            <p:cNvPr id="21" name="TextBox 20"/>
            <p:cNvSpPr txBox="1"/>
            <p:nvPr/>
          </p:nvSpPr>
          <p:spPr>
            <a:xfrm>
              <a:off x="1866901" y="5587628"/>
              <a:ext cx="6037610" cy="438582"/>
            </a:xfrm>
            <a:prstGeom prst="rect">
              <a:avLst/>
            </a:prstGeom>
            <a:noFill/>
          </p:spPr>
          <p:txBody>
            <a:bodyPr wrap="square" rtlCol="0">
              <a:spAutoFit/>
            </a:bodyPr>
            <a:lstStyle/>
            <a:p>
              <a:pPr>
                <a:spcBef>
                  <a:spcPts val="300"/>
                </a:spcBef>
              </a:pPr>
              <a:r>
                <a:rPr lang="en-US" sz="1000" kern="0" dirty="0">
                  <a:solidFill>
                    <a:schemeClr val="tx1">
                      <a:lumMod val="95000"/>
                      <a:lumOff val="5000"/>
                    </a:schemeClr>
                  </a:solidFill>
                </a:rPr>
                <a:t>US Non-financial Business Sector Outstanding Debt as a % of GDP (SAAR)</a:t>
              </a:r>
            </a:p>
            <a:p>
              <a:pPr>
                <a:spcBef>
                  <a:spcPts val="300"/>
                </a:spcBef>
              </a:pPr>
              <a:r>
                <a:rPr lang="en-US" sz="1000" kern="0" dirty="0">
                  <a:solidFill>
                    <a:schemeClr val="tx1">
                      <a:lumMod val="95000"/>
                      <a:lumOff val="5000"/>
                    </a:schemeClr>
                  </a:solidFill>
                </a:rPr>
                <a:t>US Mortgage Backed, Commercial Mortgage Backed, &amp; Asset Backed Debt Outstanding as a % of GDP (SAAR)</a:t>
              </a:r>
            </a:p>
          </p:txBody>
        </p:sp>
      </p:grpSp>
      <p:pic>
        <p:nvPicPr>
          <p:cNvPr id="23" name="Picture 22"/>
          <p:cNvPicPr>
            <a:picLocks noChangeAspect="1"/>
          </p:cNvPicPr>
          <p:nvPr/>
        </p:nvPicPr>
        <p:blipFill rotWithShape="1">
          <a:blip r:embed="rId4"/>
          <a:srcRect l="5022" t="18527" r="4826" b="8903"/>
          <a:stretch/>
        </p:blipFill>
        <p:spPr>
          <a:xfrm>
            <a:off x="4914900" y="2026435"/>
            <a:ext cx="4232398" cy="2707490"/>
          </a:xfrm>
          <a:prstGeom prst="rect">
            <a:avLst/>
          </a:prstGeom>
        </p:spPr>
      </p:pic>
      <p:sp>
        <p:nvSpPr>
          <p:cNvPr id="8" name="Slide Number Placeholder 7"/>
          <p:cNvSpPr>
            <a:spLocks noGrp="1"/>
          </p:cNvSpPr>
          <p:nvPr>
            <p:ph type="sldNum" sz="quarter" idx="14"/>
          </p:nvPr>
        </p:nvSpPr>
        <p:spPr/>
        <p:txBody>
          <a:bodyPr/>
          <a:lstStyle/>
          <a:p>
            <a:pPr algn="r"/>
            <a:fld id="{120E0670-27AF-416D-9579-EAB944D99F2D}" type="slidenum">
              <a:rPr lang="en-US" smtClean="0"/>
              <a:pPr algn="r"/>
              <a:t>9</a:t>
            </a:fld>
            <a:endParaRPr lang="en-US" dirty="0"/>
          </a:p>
        </p:txBody>
      </p:sp>
      <p:sp>
        <p:nvSpPr>
          <p:cNvPr id="9" name="Footer Placeholder 8"/>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59785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in the Securitized Market by Asset Type</a:t>
            </a:r>
          </a:p>
        </p:txBody>
      </p:sp>
      <p:sp>
        <p:nvSpPr>
          <p:cNvPr id="10" name="Text Box 27"/>
          <p:cNvSpPr txBox="1">
            <a:spLocks noChangeArrowheads="1"/>
          </p:cNvSpPr>
          <p:nvPr/>
        </p:nvSpPr>
        <p:spPr bwMode="auto">
          <a:xfrm>
            <a:off x="430660" y="6908115"/>
            <a:ext cx="8713340"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JP Morgan</a:t>
            </a:r>
          </a:p>
        </p:txBody>
      </p:sp>
      <p:graphicFrame>
        <p:nvGraphicFramePr>
          <p:cNvPr id="7" name="Chart 6"/>
          <p:cNvGraphicFramePr/>
          <p:nvPr>
            <p:extLst>
              <p:ext uri="{D42A27DB-BD31-4B8C-83A1-F6EECF244321}">
                <p14:modId xmlns:p14="http://schemas.microsoft.com/office/powerpoint/2010/main" val="2689167434"/>
              </p:ext>
            </p:extLst>
          </p:nvPr>
        </p:nvGraphicFramePr>
        <p:xfrm>
          <a:off x="314325" y="1133475"/>
          <a:ext cx="8829675" cy="528637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p:cNvCxnSpPr/>
          <p:nvPr/>
        </p:nvCxnSpPr>
        <p:spPr>
          <a:xfrm>
            <a:off x="8670130" y="4938712"/>
            <a:ext cx="0" cy="411956"/>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sp>
        <p:nvSpPr>
          <p:cNvPr id="4" name="Slide Number Placeholder 3"/>
          <p:cNvSpPr>
            <a:spLocks noGrp="1"/>
          </p:cNvSpPr>
          <p:nvPr>
            <p:ph type="sldNum" sz="quarter" idx="14"/>
          </p:nvPr>
        </p:nvSpPr>
        <p:spPr/>
        <p:txBody>
          <a:bodyPr/>
          <a:lstStyle/>
          <a:p>
            <a:pPr algn="r"/>
            <a:fld id="{120E0670-27AF-416D-9579-EAB944D99F2D}" type="slidenum">
              <a:rPr lang="en-US" smtClean="0"/>
              <a:pPr algn="r"/>
              <a:t>10</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3028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 Consumers De-Levered whereas US IG Corporates Re-Levered Post-Crisis</a:t>
            </a:r>
          </a:p>
        </p:txBody>
      </p:sp>
      <p:graphicFrame>
        <p:nvGraphicFramePr>
          <p:cNvPr id="47" name="Object 46"/>
          <p:cNvGraphicFramePr>
            <a:graphicFrameLocks noChangeAspect="1"/>
          </p:cNvGraphicFramePr>
          <p:nvPr>
            <p:extLst>
              <p:ext uri="{D42A27DB-BD31-4B8C-83A1-F6EECF244321}">
                <p14:modId xmlns:p14="http://schemas.microsoft.com/office/powerpoint/2010/main" val="2404056765"/>
              </p:ext>
            </p:extLst>
          </p:nvPr>
        </p:nvGraphicFramePr>
        <p:xfrm>
          <a:off x="347662" y="1612114"/>
          <a:ext cx="8804650" cy="4629448"/>
        </p:xfrm>
        <a:graphic>
          <a:graphicData uri="http://schemas.openxmlformats.org/presentationml/2006/ole">
            <mc:AlternateContent xmlns:mc="http://schemas.openxmlformats.org/markup-compatibility/2006">
              <mc:Choice xmlns:v="urn:schemas-microsoft-com:vml" Requires="v">
                <p:oleObj spid="_x0000_s1165" name="Worksheet" r:id="rId4" imgW="8677118" imgH="4562482" progId="Excel.Sheet.12">
                  <p:link/>
                </p:oleObj>
              </mc:Choice>
              <mc:Fallback>
                <p:oleObj name="Worksheet" r:id="rId4" imgW="8677118" imgH="4562482" progId="Excel.Sheet.12">
                  <p:link/>
                  <p:pic>
                    <p:nvPicPr>
                      <p:cNvPr id="47" name="Object 46"/>
                      <p:cNvPicPr/>
                      <p:nvPr/>
                    </p:nvPicPr>
                    <p:blipFill>
                      <a:blip r:embed="rId5"/>
                      <a:stretch>
                        <a:fillRect/>
                      </a:stretch>
                    </p:blipFill>
                    <p:spPr>
                      <a:xfrm>
                        <a:off x="347662" y="1612114"/>
                        <a:ext cx="8804650" cy="4629448"/>
                      </a:xfrm>
                      <a:prstGeom prst="rect">
                        <a:avLst/>
                      </a:prstGeom>
                    </p:spPr>
                  </p:pic>
                </p:oleObj>
              </mc:Fallback>
            </mc:AlternateContent>
          </a:graphicData>
        </a:graphic>
      </p:graphicFrame>
      <p:grpSp>
        <p:nvGrpSpPr>
          <p:cNvPr id="48" name="Group 47"/>
          <p:cNvGrpSpPr/>
          <p:nvPr/>
        </p:nvGrpSpPr>
        <p:grpSpPr>
          <a:xfrm>
            <a:off x="454415" y="1297775"/>
            <a:ext cx="3435005" cy="281373"/>
            <a:chOff x="493183" y="1471227"/>
            <a:chExt cx="3393017" cy="281373"/>
          </a:xfrm>
        </p:grpSpPr>
        <p:cxnSp>
          <p:nvCxnSpPr>
            <p:cNvPr id="52" name="Straight Connector 51"/>
            <p:cNvCxnSpPr/>
            <p:nvPr/>
          </p:nvCxnSpPr>
          <p:spPr bwMode="auto">
            <a:xfrm>
              <a:off x="493183" y="1471227"/>
              <a:ext cx="3393017"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a:off x="493183" y="1752600"/>
              <a:ext cx="3393017"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59" name="Rectangle 58"/>
          <p:cNvSpPr/>
          <p:nvPr/>
        </p:nvSpPr>
        <p:spPr>
          <a:xfrm>
            <a:off x="430660" y="1330739"/>
            <a:ext cx="2899640" cy="215444"/>
          </a:xfrm>
          <a:prstGeom prst="rect">
            <a:avLst/>
          </a:prstGeom>
        </p:spPr>
        <p:txBody>
          <a:bodyPr wrap="none" lIns="0" tIns="0" rIns="0" bIns="0">
            <a:spAutoFit/>
          </a:bodyPr>
          <a:lstStyle/>
          <a:p>
            <a:r>
              <a:rPr lang="en-US" sz="1400" dirty="0">
                <a:solidFill>
                  <a:srgbClr val="003A63"/>
                </a:solidFill>
                <a:latin typeface="+mj-lt"/>
                <a:ea typeface="ＭＳ Ｐゴシック" charset="0"/>
                <a:cs typeface="Franklin Gothic Book"/>
              </a:rPr>
              <a:t>December 31, 1996 - June 30, 2018</a:t>
            </a:r>
            <a:endParaRPr lang="en-US" sz="1400" baseline="30000" dirty="0">
              <a:solidFill>
                <a:srgbClr val="003A63"/>
              </a:solidFill>
              <a:latin typeface="+mj-lt"/>
              <a:ea typeface="ＭＳ Ｐゴシック" charset="0"/>
              <a:cs typeface="Franklin Gothic Book"/>
            </a:endParaRPr>
          </a:p>
        </p:txBody>
      </p:sp>
      <p:sp>
        <p:nvSpPr>
          <p:cNvPr id="10" name="Text Box 27"/>
          <p:cNvSpPr txBox="1">
            <a:spLocks noChangeArrowheads="1"/>
          </p:cNvSpPr>
          <p:nvPr/>
        </p:nvSpPr>
        <p:spPr bwMode="auto">
          <a:xfrm>
            <a:off x="430660" y="6908115"/>
            <a:ext cx="8713340"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ICE BofA Merrill Lynch, MacKay Shields</a:t>
            </a:r>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11</a:t>
            </a:fld>
            <a:endParaRPr lang="en-US" dirty="0"/>
          </a:p>
        </p:txBody>
      </p:sp>
      <p:sp>
        <p:nvSpPr>
          <p:cNvPr id="4" name="Footer Placeholder 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52843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611744"/>
            <a:ext cx="6764906" cy="300852"/>
          </a:xfrm>
        </p:spPr>
        <p:txBody>
          <a:bodyPr/>
          <a:lstStyle/>
          <a:p>
            <a:r>
              <a:rPr lang="en-US" dirty="0"/>
              <a:t>Consumers Can Once Again Access Home Equity</a:t>
            </a:r>
          </a:p>
        </p:txBody>
      </p:sp>
      <p:sp>
        <p:nvSpPr>
          <p:cNvPr id="7" name="Rectangle 5"/>
          <p:cNvSpPr>
            <a:spLocks/>
          </p:cNvSpPr>
          <p:nvPr/>
        </p:nvSpPr>
        <p:spPr bwMode="auto">
          <a:xfrm>
            <a:off x="446343" y="1353026"/>
            <a:ext cx="6129717"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Under 5% of Mortgages Are Underwater on Their Mortgages, Down from 25% in 2011</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grpSp>
        <p:nvGrpSpPr>
          <p:cNvPr id="8" name="Group 7"/>
          <p:cNvGrpSpPr/>
          <p:nvPr/>
        </p:nvGrpSpPr>
        <p:grpSpPr>
          <a:xfrm>
            <a:off x="425690" y="1290682"/>
            <a:ext cx="6599950" cy="324742"/>
            <a:chOff x="482823" y="1444682"/>
            <a:chExt cx="3974877" cy="324742"/>
          </a:xfrm>
        </p:grpSpPr>
        <p:cxnSp>
          <p:nvCxnSpPr>
            <p:cNvPr id="11" name="Straight Connector 10"/>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10" name="Picture 9"/>
          <p:cNvPicPr>
            <a:picLocks noChangeAspect="1"/>
          </p:cNvPicPr>
          <p:nvPr/>
        </p:nvPicPr>
        <p:blipFill rotWithShape="1">
          <a:blip r:embed="rId3"/>
          <a:srcRect l="1437" t="17608" r="12718" b="5356"/>
          <a:stretch/>
        </p:blipFill>
        <p:spPr>
          <a:xfrm>
            <a:off x="1252346" y="1877822"/>
            <a:ext cx="7096508" cy="3781425"/>
          </a:xfrm>
          <a:prstGeom prst="rect">
            <a:avLst/>
          </a:prstGeom>
        </p:spPr>
      </p:pic>
      <p:sp>
        <p:nvSpPr>
          <p:cNvPr id="4" name="Slide Number Placeholder 3"/>
          <p:cNvSpPr>
            <a:spLocks noGrp="1"/>
          </p:cNvSpPr>
          <p:nvPr>
            <p:ph type="sldNum" sz="quarter" idx="14"/>
          </p:nvPr>
        </p:nvSpPr>
        <p:spPr/>
        <p:txBody>
          <a:bodyPr/>
          <a:lstStyle/>
          <a:p>
            <a:pPr algn="r"/>
            <a:fld id="{120E0670-27AF-416D-9579-EAB944D99F2D}" type="slidenum">
              <a:rPr lang="en-US" smtClean="0"/>
              <a:pPr algn="r"/>
              <a:t>12</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83367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Issuance Trends</a:t>
            </a:r>
          </a:p>
        </p:txBody>
      </p:sp>
      <p:sp>
        <p:nvSpPr>
          <p:cNvPr id="9" name="Text Box 27"/>
          <p:cNvSpPr txBox="1">
            <a:spLocks noChangeArrowheads="1"/>
          </p:cNvSpPr>
          <p:nvPr/>
        </p:nvSpPr>
        <p:spPr bwMode="auto">
          <a:xfrm>
            <a:off x="458041" y="6908115"/>
            <a:ext cx="8874802"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JP Morgan</a:t>
            </a:r>
          </a:p>
        </p:txBody>
      </p:sp>
      <p:sp>
        <p:nvSpPr>
          <p:cNvPr id="12" name="Rectangle 5"/>
          <p:cNvSpPr>
            <a:spLocks/>
          </p:cNvSpPr>
          <p:nvPr/>
        </p:nvSpPr>
        <p:spPr bwMode="auto">
          <a:xfrm>
            <a:off x="476160" y="1712952"/>
            <a:ext cx="1727290" cy="215444"/>
          </a:xfrm>
          <a:prstGeom prst="rect">
            <a:avLst/>
          </a:prstGeom>
          <a:noFill/>
          <a:ln>
            <a:noFill/>
          </a:ln>
          <a:extLst/>
        </p:spPr>
        <p:txBody>
          <a:bodyPr wrap="square" lIns="0" tIns="0" rIns="0" bIns="0">
            <a:spAutoFit/>
          </a:bodyPr>
          <a:lstStyle/>
          <a:p>
            <a:r>
              <a:rPr lang="en-US" sz="1400" dirty="0">
                <a:solidFill>
                  <a:schemeClr val="accent1"/>
                </a:solidFill>
                <a:latin typeface="+mj-lt"/>
                <a:ea typeface="ＭＳ Ｐゴシック" charset="0"/>
                <a:cs typeface="Franklin Gothic Book"/>
                <a:sym typeface="Franklin Gothic Book" charset="0"/>
              </a:rPr>
              <a:t>Gross Issuance ($mm)</a:t>
            </a:r>
            <a:endParaRPr lang="en-US" sz="1400" baseline="30000" dirty="0">
              <a:solidFill>
                <a:schemeClr val="accent1"/>
              </a:solidFill>
              <a:latin typeface="+mj-lt"/>
              <a:ea typeface="ＭＳ Ｐゴシック" charset="0"/>
              <a:cs typeface="Franklin Gothic Book"/>
              <a:sym typeface="Franklin Gothic Book" charset="0"/>
            </a:endParaRPr>
          </a:p>
        </p:txBody>
      </p:sp>
      <p:grpSp>
        <p:nvGrpSpPr>
          <p:cNvPr id="13" name="Group 12"/>
          <p:cNvGrpSpPr/>
          <p:nvPr/>
        </p:nvGrpSpPr>
        <p:grpSpPr>
          <a:xfrm>
            <a:off x="425690" y="1660133"/>
            <a:ext cx="4225685" cy="324742"/>
            <a:chOff x="482823" y="1444682"/>
            <a:chExt cx="3974877" cy="324742"/>
          </a:xfrm>
        </p:grpSpPr>
        <p:cxnSp>
          <p:nvCxnSpPr>
            <p:cNvPr id="14" name="Straight Connector 13"/>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6" name="Rectangle 5"/>
          <p:cNvSpPr>
            <a:spLocks/>
          </p:cNvSpPr>
          <p:nvPr/>
        </p:nvSpPr>
        <p:spPr bwMode="auto">
          <a:xfrm>
            <a:off x="4968785" y="1712952"/>
            <a:ext cx="1727290" cy="215444"/>
          </a:xfrm>
          <a:prstGeom prst="rect">
            <a:avLst/>
          </a:prstGeom>
          <a:noFill/>
          <a:ln>
            <a:noFill/>
          </a:ln>
          <a:extLst/>
        </p:spPr>
        <p:txBody>
          <a:bodyPr wrap="square" lIns="0" tIns="0" rIns="0" bIns="0">
            <a:spAutoFit/>
          </a:bodyPr>
          <a:lstStyle/>
          <a:p>
            <a:r>
              <a:rPr lang="en-US" sz="1400" dirty="0">
                <a:solidFill>
                  <a:schemeClr val="accent1"/>
                </a:solidFill>
                <a:latin typeface="+mj-lt"/>
                <a:ea typeface="ＭＳ Ｐゴシック" charset="0"/>
                <a:cs typeface="Franklin Gothic Book"/>
                <a:sym typeface="Franklin Gothic Book" charset="0"/>
              </a:rPr>
              <a:t>Net Issuance ($mm)</a:t>
            </a:r>
            <a:endParaRPr lang="en-US" sz="1400" baseline="30000" dirty="0">
              <a:solidFill>
                <a:schemeClr val="accent1"/>
              </a:solidFill>
              <a:latin typeface="+mj-lt"/>
              <a:ea typeface="ＭＳ Ｐゴシック" charset="0"/>
              <a:cs typeface="Franklin Gothic Book"/>
              <a:sym typeface="Franklin Gothic Book" charset="0"/>
            </a:endParaRPr>
          </a:p>
        </p:txBody>
      </p:sp>
      <p:grpSp>
        <p:nvGrpSpPr>
          <p:cNvPr id="17" name="Group 16"/>
          <p:cNvGrpSpPr/>
          <p:nvPr/>
        </p:nvGrpSpPr>
        <p:grpSpPr>
          <a:xfrm>
            <a:off x="4918315" y="1660133"/>
            <a:ext cx="4225685" cy="324742"/>
            <a:chOff x="482823" y="1444682"/>
            <a:chExt cx="3974877" cy="324742"/>
          </a:xfrm>
        </p:grpSpPr>
        <p:cxnSp>
          <p:nvCxnSpPr>
            <p:cNvPr id="18" name="Straight Connector 17"/>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aphicFrame>
        <p:nvGraphicFramePr>
          <p:cNvPr id="5" name="Table 4"/>
          <p:cNvGraphicFramePr>
            <a:graphicFrameLocks noGrp="1"/>
          </p:cNvGraphicFramePr>
          <p:nvPr>
            <p:extLst>
              <p:ext uri="{D42A27DB-BD31-4B8C-83A1-F6EECF244321}">
                <p14:modId xmlns:p14="http://schemas.microsoft.com/office/powerpoint/2010/main" val="1066689385"/>
              </p:ext>
            </p:extLst>
          </p:nvPr>
        </p:nvGraphicFramePr>
        <p:xfrm>
          <a:off x="425688" y="2147692"/>
          <a:ext cx="4260612" cy="4593336"/>
        </p:xfrm>
        <a:graphic>
          <a:graphicData uri="http://schemas.openxmlformats.org/drawingml/2006/table">
            <a:tbl>
              <a:tblPr>
                <a:tableStyleId>{5C22544A-7EE6-4342-B048-85BDC9FD1C3A}</a:tableStyleId>
              </a:tblPr>
              <a:tblGrid>
                <a:gridCol w="710102">
                  <a:extLst>
                    <a:ext uri="{9D8B030D-6E8A-4147-A177-3AD203B41FA5}">
                      <a16:colId xmlns:a16="http://schemas.microsoft.com/office/drawing/2014/main" val="2704423154"/>
                    </a:ext>
                  </a:extLst>
                </a:gridCol>
                <a:gridCol w="710102">
                  <a:extLst>
                    <a:ext uri="{9D8B030D-6E8A-4147-A177-3AD203B41FA5}">
                      <a16:colId xmlns:a16="http://schemas.microsoft.com/office/drawing/2014/main" val="1721033218"/>
                    </a:ext>
                  </a:extLst>
                </a:gridCol>
                <a:gridCol w="710102">
                  <a:extLst>
                    <a:ext uri="{9D8B030D-6E8A-4147-A177-3AD203B41FA5}">
                      <a16:colId xmlns:a16="http://schemas.microsoft.com/office/drawing/2014/main" val="1486185559"/>
                    </a:ext>
                  </a:extLst>
                </a:gridCol>
                <a:gridCol w="710102">
                  <a:extLst>
                    <a:ext uri="{9D8B030D-6E8A-4147-A177-3AD203B41FA5}">
                      <a16:colId xmlns:a16="http://schemas.microsoft.com/office/drawing/2014/main" val="3043736736"/>
                    </a:ext>
                  </a:extLst>
                </a:gridCol>
                <a:gridCol w="710102">
                  <a:extLst>
                    <a:ext uri="{9D8B030D-6E8A-4147-A177-3AD203B41FA5}">
                      <a16:colId xmlns:a16="http://schemas.microsoft.com/office/drawing/2014/main" val="2052320787"/>
                    </a:ext>
                  </a:extLst>
                </a:gridCol>
                <a:gridCol w="710102">
                  <a:extLst>
                    <a:ext uri="{9D8B030D-6E8A-4147-A177-3AD203B41FA5}">
                      <a16:colId xmlns:a16="http://schemas.microsoft.com/office/drawing/2014/main" val="4267271016"/>
                    </a:ext>
                  </a:extLst>
                </a:gridCol>
              </a:tblGrid>
              <a:tr h="190500">
                <a:tc>
                  <a:txBody>
                    <a:bodyPr/>
                    <a:lstStyle/>
                    <a:p>
                      <a:pPr algn="l" fontAlgn="b"/>
                      <a:r>
                        <a:rPr lang="en-US" sz="1000" u="none" strike="noStrike" dirty="0">
                          <a:solidFill>
                            <a:schemeClr val="bg1"/>
                          </a:solidFill>
                          <a:effectLst/>
                          <a:latin typeface="+mj-lt"/>
                        </a:rPr>
                        <a:t>Year</a:t>
                      </a:r>
                      <a:endParaRPr lang="en-US" sz="1000" b="0" i="0" u="none" strike="noStrike" dirty="0">
                        <a:solidFill>
                          <a:schemeClr val="bg1"/>
                        </a:solidFill>
                        <a:effectLst/>
                        <a:latin typeface="+mj-lt"/>
                      </a:endParaRPr>
                    </a:p>
                  </a:txBody>
                  <a:tcPr marL="45720"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Agency</a:t>
                      </a:r>
                      <a:br>
                        <a:rPr lang="en-US" sz="1000" u="none" strike="noStrike" dirty="0">
                          <a:solidFill>
                            <a:schemeClr val="bg1"/>
                          </a:solidFill>
                          <a:effectLst/>
                          <a:latin typeface="+mj-lt"/>
                        </a:rPr>
                      </a:br>
                      <a:r>
                        <a:rPr lang="en-US" sz="1000" u="none" strike="noStrike" dirty="0">
                          <a:solidFill>
                            <a:schemeClr val="bg1"/>
                          </a:solidFill>
                          <a:effectLst/>
                          <a:latin typeface="+mj-lt"/>
                        </a:rPr>
                        <a:t>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Non-Agency 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CMBS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ABS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CLO</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09440000"/>
                  </a:ext>
                </a:extLst>
              </a:tr>
              <a:tr h="246888">
                <a:tc>
                  <a:txBody>
                    <a:bodyPr/>
                    <a:lstStyle/>
                    <a:p>
                      <a:pPr algn="l" fontAlgn="b"/>
                      <a:r>
                        <a:rPr lang="en-US" sz="1000" u="none" strike="noStrike" dirty="0">
                          <a:solidFill>
                            <a:schemeClr val="accent1">
                              <a:lumMod val="75000"/>
                              <a:lumOff val="25000"/>
                            </a:schemeClr>
                          </a:solidFill>
                          <a:effectLst/>
                        </a:rPr>
                        <a:t>2002</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$1,362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$350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$228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512698"/>
                  </a:ext>
                </a:extLst>
              </a:tr>
              <a:tr h="246888">
                <a:tc>
                  <a:txBody>
                    <a:bodyPr/>
                    <a:lstStyle/>
                    <a:p>
                      <a:pPr algn="l" fontAlgn="b"/>
                      <a:r>
                        <a:rPr lang="en-US" sz="1000" u="none" strike="noStrike" dirty="0">
                          <a:solidFill>
                            <a:schemeClr val="accent1">
                              <a:lumMod val="75000"/>
                              <a:lumOff val="25000"/>
                            </a:schemeClr>
                          </a:solidFill>
                          <a:effectLst/>
                        </a:rPr>
                        <a:t>2003</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2,039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544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86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254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9932129"/>
                  </a:ext>
                </a:extLst>
              </a:tr>
              <a:tr h="246888">
                <a:tc>
                  <a:txBody>
                    <a:bodyPr/>
                    <a:lstStyle/>
                    <a:p>
                      <a:pPr algn="l" fontAlgn="b"/>
                      <a:r>
                        <a:rPr lang="en-US" sz="1000" u="none" strike="noStrike" dirty="0">
                          <a:solidFill>
                            <a:schemeClr val="accent1">
                              <a:lumMod val="75000"/>
                              <a:lumOff val="25000"/>
                            </a:schemeClr>
                          </a:solidFill>
                          <a:effectLst/>
                        </a:rPr>
                        <a:t>2004</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957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792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239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9344682"/>
                  </a:ext>
                </a:extLst>
              </a:tr>
              <a:tr h="246888">
                <a:tc>
                  <a:txBody>
                    <a:bodyPr/>
                    <a:lstStyle/>
                    <a:p>
                      <a:pPr algn="l" fontAlgn="b"/>
                      <a:r>
                        <a:rPr lang="en-US" sz="1000" u="none" strike="noStrike" dirty="0">
                          <a:solidFill>
                            <a:schemeClr val="accent1">
                              <a:lumMod val="75000"/>
                              <a:lumOff val="25000"/>
                            </a:schemeClr>
                          </a:solidFill>
                          <a:effectLst/>
                        </a:rPr>
                        <a:t>2005</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913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1,142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314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8142426"/>
                  </a:ext>
                </a:extLst>
              </a:tr>
              <a:tr h="246888">
                <a:tc>
                  <a:txBody>
                    <a:bodyPr/>
                    <a:lstStyle/>
                    <a:p>
                      <a:pPr algn="l" fontAlgn="b"/>
                      <a:r>
                        <a:rPr lang="en-US" sz="1000" u="none" strike="noStrike" dirty="0">
                          <a:solidFill>
                            <a:schemeClr val="accent1">
                              <a:lumMod val="75000"/>
                              <a:lumOff val="25000"/>
                            </a:schemeClr>
                          </a:solidFill>
                          <a:effectLst/>
                        </a:rPr>
                        <a:t>2006</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856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1,118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206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327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8525322"/>
                  </a:ext>
                </a:extLst>
              </a:tr>
              <a:tr h="246888">
                <a:tc>
                  <a:txBody>
                    <a:bodyPr/>
                    <a:lstStyle/>
                    <a:p>
                      <a:pPr algn="l" fontAlgn="b"/>
                      <a:r>
                        <a:rPr lang="en-US" sz="1000" u="none" strike="noStrike" dirty="0">
                          <a:solidFill>
                            <a:schemeClr val="accent1">
                              <a:lumMod val="75000"/>
                              <a:lumOff val="25000"/>
                            </a:schemeClr>
                          </a:solidFill>
                          <a:effectLst/>
                        </a:rPr>
                        <a:t>2007</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1,082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685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232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299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7501483"/>
                  </a:ext>
                </a:extLst>
              </a:tr>
              <a:tr h="246888">
                <a:tc>
                  <a:txBody>
                    <a:bodyPr/>
                    <a:lstStyle/>
                    <a:p>
                      <a:pPr algn="l" fontAlgn="b"/>
                      <a:r>
                        <a:rPr lang="en-US" sz="1000" u="none" strike="noStrike" dirty="0">
                          <a:solidFill>
                            <a:schemeClr val="accent1">
                              <a:lumMod val="75000"/>
                              <a:lumOff val="25000"/>
                            </a:schemeClr>
                          </a:solidFill>
                          <a:effectLst/>
                        </a:rPr>
                        <a:t>2008</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1,132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8118415"/>
                  </a:ext>
                </a:extLst>
              </a:tr>
              <a:tr h="246888">
                <a:tc>
                  <a:txBody>
                    <a:bodyPr/>
                    <a:lstStyle/>
                    <a:p>
                      <a:pPr algn="l" fontAlgn="b"/>
                      <a:r>
                        <a:rPr lang="en-US" sz="1000" u="none" strike="noStrike" dirty="0">
                          <a:solidFill>
                            <a:schemeClr val="accent1">
                              <a:lumMod val="75000"/>
                              <a:lumOff val="25000"/>
                            </a:schemeClr>
                          </a:solidFill>
                          <a:effectLst/>
                        </a:rPr>
                        <a:t>2009</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1,684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4755735"/>
                  </a:ext>
                </a:extLst>
              </a:tr>
              <a:tr h="246888">
                <a:tc>
                  <a:txBody>
                    <a:bodyPr/>
                    <a:lstStyle/>
                    <a:p>
                      <a:pPr algn="l" fontAlgn="b"/>
                      <a:r>
                        <a:rPr lang="en-US" sz="1000" u="none" strike="noStrike" dirty="0">
                          <a:solidFill>
                            <a:schemeClr val="accent1">
                              <a:lumMod val="75000"/>
                              <a:lumOff val="25000"/>
                            </a:schemeClr>
                          </a:solidFill>
                          <a:effectLst/>
                        </a:rPr>
                        <a:t>2010</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1,337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106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9678198"/>
                  </a:ext>
                </a:extLst>
              </a:tr>
              <a:tr h="246888">
                <a:tc>
                  <a:txBody>
                    <a:bodyPr/>
                    <a:lstStyle/>
                    <a:p>
                      <a:pPr algn="l" fontAlgn="b"/>
                      <a:r>
                        <a:rPr lang="en-US" sz="1000" u="none" strike="noStrike" dirty="0">
                          <a:solidFill>
                            <a:schemeClr val="accent1">
                              <a:lumMod val="75000"/>
                              <a:lumOff val="25000"/>
                            </a:schemeClr>
                          </a:solidFill>
                          <a:effectLst/>
                        </a:rPr>
                        <a:t>2011</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1,145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136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520919"/>
                  </a:ext>
                </a:extLst>
              </a:tr>
              <a:tr h="246888">
                <a:tc>
                  <a:txBody>
                    <a:bodyPr/>
                    <a:lstStyle/>
                    <a:p>
                      <a:pPr algn="l" fontAlgn="b"/>
                      <a:r>
                        <a:rPr lang="en-US" sz="1000" u="none" strike="noStrike" dirty="0">
                          <a:solidFill>
                            <a:schemeClr val="accent1">
                              <a:lumMod val="75000"/>
                              <a:lumOff val="25000"/>
                            </a:schemeClr>
                          </a:solidFill>
                          <a:effectLst/>
                        </a:rPr>
                        <a:t>2012</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1,662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196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9805139"/>
                  </a:ext>
                </a:extLst>
              </a:tr>
              <a:tr h="246888">
                <a:tc>
                  <a:txBody>
                    <a:bodyPr/>
                    <a:lstStyle/>
                    <a:p>
                      <a:pPr algn="l" fontAlgn="b"/>
                      <a:r>
                        <a:rPr lang="en-US" sz="1000" u="none" strike="noStrike" dirty="0">
                          <a:solidFill>
                            <a:schemeClr val="accent1">
                              <a:lumMod val="75000"/>
                              <a:lumOff val="25000"/>
                            </a:schemeClr>
                          </a:solidFill>
                          <a:effectLst/>
                        </a:rPr>
                        <a:t>2013</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1,534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86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1120097"/>
                  </a:ext>
                </a:extLst>
              </a:tr>
              <a:tr h="246888">
                <a:tc>
                  <a:txBody>
                    <a:bodyPr/>
                    <a:lstStyle/>
                    <a:p>
                      <a:pPr algn="l" fontAlgn="b"/>
                      <a:r>
                        <a:rPr lang="en-US" sz="1000" u="none" strike="noStrike" dirty="0">
                          <a:solidFill>
                            <a:schemeClr val="accent1">
                              <a:lumMod val="75000"/>
                              <a:lumOff val="25000"/>
                            </a:schemeClr>
                          </a:solidFill>
                          <a:effectLst/>
                        </a:rPr>
                        <a:t>2014</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870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193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124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480470"/>
                  </a:ext>
                </a:extLst>
              </a:tr>
              <a:tr h="246888">
                <a:tc>
                  <a:txBody>
                    <a:bodyPr/>
                    <a:lstStyle/>
                    <a:p>
                      <a:pPr algn="l" fontAlgn="b"/>
                      <a:r>
                        <a:rPr lang="en-US" sz="1000" u="none" strike="noStrike" dirty="0">
                          <a:solidFill>
                            <a:schemeClr val="accent1">
                              <a:lumMod val="75000"/>
                              <a:lumOff val="25000"/>
                            </a:schemeClr>
                          </a:solidFill>
                          <a:effectLst/>
                        </a:rPr>
                        <a:t>2015</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1,206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8322272"/>
                  </a:ext>
                </a:extLst>
              </a:tr>
              <a:tr h="246888">
                <a:tc>
                  <a:txBody>
                    <a:bodyPr/>
                    <a:lstStyle/>
                    <a:p>
                      <a:pPr algn="l" fontAlgn="b"/>
                      <a:r>
                        <a:rPr lang="en-US" sz="1000" u="none" strike="noStrike" dirty="0">
                          <a:solidFill>
                            <a:schemeClr val="accent1">
                              <a:lumMod val="75000"/>
                              <a:lumOff val="25000"/>
                            </a:schemeClr>
                          </a:solidFill>
                          <a:effectLst/>
                        </a:rPr>
                        <a:t>2016</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1,447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150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188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72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388449"/>
                  </a:ext>
                </a:extLst>
              </a:tr>
              <a:tr h="246888">
                <a:tc>
                  <a:txBody>
                    <a:bodyPr/>
                    <a:lstStyle/>
                    <a:p>
                      <a:pPr algn="l" fontAlgn="b"/>
                      <a:r>
                        <a:rPr lang="en-US" sz="1000" u="none" strike="noStrike" dirty="0">
                          <a:solidFill>
                            <a:schemeClr val="accent1">
                              <a:lumMod val="75000"/>
                              <a:lumOff val="25000"/>
                            </a:schemeClr>
                          </a:solidFill>
                          <a:effectLst/>
                        </a:rPr>
                        <a:t>2017</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1,271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181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222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749781"/>
                  </a:ext>
                </a:extLst>
              </a:tr>
              <a:tr h="246888">
                <a:tc>
                  <a:txBody>
                    <a:bodyPr/>
                    <a:lstStyle/>
                    <a:p>
                      <a:pPr algn="l" fontAlgn="b"/>
                      <a:r>
                        <a:rPr lang="en-US" sz="1000" u="none" strike="noStrike" dirty="0">
                          <a:solidFill>
                            <a:schemeClr val="accent1">
                              <a:lumMod val="75000"/>
                              <a:lumOff val="25000"/>
                            </a:schemeClr>
                          </a:solidFill>
                          <a:effectLst/>
                        </a:rPr>
                        <a:t>YTD 2018</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873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150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209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902158"/>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03597420"/>
              </p:ext>
            </p:extLst>
          </p:nvPr>
        </p:nvGraphicFramePr>
        <p:xfrm>
          <a:off x="4929000" y="2147692"/>
          <a:ext cx="4215000" cy="4593336"/>
        </p:xfrm>
        <a:graphic>
          <a:graphicData uri="http://schemas.openxmlformats.org/drawingml/2006/table">
            <a:tbl>
              <a:tblPr>
                <a:tableStyleId>{5C22544A-7EE6-4342-B048-85BDC9FD1C3A}</a:tableStyleId>
              </a:tblPr>
              <a:tblGrid>
                <a:gridCol w="702500">
                  <a:extLst>
                    <a:ext uri="{9D8B030D-6E8A-4147-A177-3AD203B41FA5}">
                      <a16:colId xmlns:a16="http://schemas.microsoft.com/office/drawing/2014/main" val="2704423154"/>
                    </a:ext>
                  </a:extLst>
                </a:gridCol>
                <a:gridCol w="702500">
                  <a:extLst>
                    <a:ext uri="{9D8B030D-6E8A-4147-A177-3AD203B41FA5}">
                      <a16:colId xmlns:a16="http://schemas.microsoft.com/office/drawing/2014/main" val="1721033218"/>
                    </a:ext>
                  </a:extLst>
                </a:gridCol>
                <a:gridCol w="702500">
                  <a:extLst>
                    <a:ext uri="{9D8B030D-6E8A-4147-A177-3AD203B41FA5}">
                      <a16:colId xmlns:a16="http://schemas.microsoft.com/office/drawing/2014/main" val="1486185559"/>
                    </a:ext>
                  </a:extLst>
                </a:gridCol>
                <a:gridCol w="702500">
                  <a:extLst>
                    <a:ext uri="{9D8B030D-6E8A-4147-A177-3AD203B41FA5}">
                      <a16:colId xmlns:a16="http://schemas.microsoft.com/office/drawing/2014/main" val="3043736736"/>
                    </a:ext>
                  </a:extLst>
                </a:gridCol>
                <a:gridCol w="702500">
                  <a:extLst>
                    <a:ext uri="{9D8B030D-6E8A-4147-A177-3AD203B41FA5}">
                      <a16:colId xmlns:a16="http://schemas.microsoft.com/office/drawing/2014/main" val="2052320787"/>
                    </a:ext>
                  </a:extLst>
                </a:gridCol>
                <a:gridCol w="702500">
                  <a:extLst>
                    <a:ext uri="{9D8B030D-6E8A-4147-A177-3AD203B41FA5}">
                      <a16:colId xmlns:a16="http://schemas.microsoft.com/office/drawing/2014/main" val="4267271016"/>
                    </a:ext>
                  </a:extLst>
                </a:gridCol>
              </a:tblGrid>
              <a:tr h="190500">
                <a:tc>
                  <a:txBody>
                    <a:bodyPr/>
                    <a:lstStyle/>
                    <a:p>
                      <a:pPr algn="l" fontAlgn="b"/>
                      <a:r>
                        <a:rPr lang="en-US" sz="1000" u="none" strike="noStrike" dirty="0">
                          <a:solidFill>
                            <a:schemeClr val="bg1"/>
                          </a:solidFill>
                          <a:effectLst/>
                          <a:latin typeface="+mj-lt"/>
                        </a:rPr>
                        <a:t>Year</a:t>
                      </a:r>
                      <a:endParaRPr lang="en-US" sz="1000" b="0" i="0" u="none" strike="noStrike" dirty="0">
                        <a:solidFill>
                          <a:schemeClr val="bg1"/>
                        </a:solidFill>
                        <a:effectLst/>
                        <a:latin typeface="+mj-lt"/>
                      </a:endParaRPr>
                    </a:p>
                  </a:txBody>
                  <a:tcPr marL="45720"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Agency</a:t>
                      </a:r>
                      <a:br>
                        <a:rPr lang="en-US" sz="1000" u="none" strike="noStrike" dirty="0">
                          <a:solidFill>
                            <a:schemeClr val="bg1"/>
                          </a:solidFill>
                          <a:effectLst/>
                          <a:latin typeface="+mj-lt"/>
                        </a:rPr>
                      </a:br>
                      <a:r>
                        <a:rPr lang="en-US" sz="1000" u="none" strike="noStrike" dirty="0">
                          <a:solidFill>
                            <a:schemeClr val="bg1"/>
                          </a:solidFill>
                          <a:effectLst/>
                          <a:latin typeface="+mj-lt"/>
                        </a:rPr>
                        <a:t>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Non-Agency 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CMBS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ABS</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000" u="none" strike="noStrike" dirty="0">
                          <a:solidFill>
                            <a:schemeClr val="bg1"/>
                          </a:solidFill>
                          <a:effectLst/>
                          <a:latin typeface="+mj-lt"/>
                        </a:rPr>
                        <a:t>CLO</a:t>
                      </a:r>
                      <a:endParaRPr lang="en-US" sz="1000" b="0" i="0" u="none" strike="noStrike" dirty="0">
                        <a:solidFill>
                          <a:schemeClr val="bg1"/>
                        </a:solidFill>
                        <a:effectLst/>
                        <a:latin typeface="+mj-lt"/>
                      </a:endParaRPr>
                    </a:p>
                  </a:txBody>
                  <a:tcPr marL="9525" marR="9525"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09440000"/>
                  </a:ext>
                </a:extLst>
              </a:tr>
              <a:tr h="246888">
                <a:tc>
                  <a:txBody>
                    <a:bodyPr/>
                    <a:lstStyle/>
                    <a:p>
                      <a:pPr algn="l" fontAlgn="b"/>
                      <a:r>
                        <a:rPr lang="en-US" sz="1000" u="none" strike="noStrike" dirty="0">
                          <a:solidFill>
                            <a:schemeClr val="accent1">
                              <a:lumMod val="75000"/>
                              <a:lumOff val="25000"/>
                            </a:schemeClr>
                          </a:solidFill>
                          <a:effectLst/>
                        </a:rPr>
                        <a:t>2002</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$267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$90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512698"/>
                  </a:ext>
                </a:extLst>
              </a:tr>
              <a:tr h="246888">
                <a:tc>
                  <a:txBody>
                    <a:bodyPr/>
                    <a:lstStyle/>
                    <a:p>
                      <a:pPr algn="l" fontAlgn="b"/>
                      <a:r>
                        <a:rPr lang="en-US" sz="1000" u="none" strike="noStrike" dirty="0">
                          <a:solidFill>
                            <a:schemeClr val="accent1">
                              <a:lumMod val="75000"/>
                              <a:lumOff val="25000"/>
                            </a:schemeClr>
                          </a:solidFill>
                          <a:effectLst/>
                        </a:rPr>
                        <a:t>2003</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348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135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9932129"/>
                  </a:ext>
                </a:extLst>
              </a:tr>
              <a:tr h="246888">
                <a:tc>
                  <a:txBody>
                    <a:bodyPr/>
                    <a:lstStyle/>
                    <a:p>
                      <a:pPr algn="l" fontAlgn="b"/>
                      <a:r>
                        <a:rPr lang="en-US" sz="1000" u="none" strike="noStrike" dirty="0">
                          <a:solidFill>
                            <a:schemeClr val="accent1">
                              <a:lumMod val="75000"/>
                              <a:lumOff val="25000"/>
                            </a:schemeClr>
                          </a:solidFill>
                          <a:effectLst/>
                        </a:rPr>
                        <a:t>2004</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57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418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76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9344682"/>
                  </a:ext>
                </a:extLst>
              </a:tr>
              <a:tr h="246888">
                <a:tc>
                  <a:txBody>
                    <a:bodyPr/>
                    <a:lstStyle/>
                    <a:p>
                      <a:pPr algn="l" fontAlgn="b"/>
                      <a:r>
                        <a:rPr lang="en-US" sz="1000" u="none" strike="noStrike" dirty="0">
                          <a:solidFill>
                            <a:schemeClr val="accent1">
                              <a:lumMod val="75000"/>
                              <a:lumOff val="25000"/>
                            </a:schemeClr>
                          </a:solidFill>
                          <a:effectLst/>
                        </a:rPr>
                        <a:t>2005</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149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598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115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8142426"/>
                  </a:ext>
                </a:extLst>
              </a:tr>
              <a:tr h="246888">
                <a:tc>
                  <a:txBody>
                    <a:bodyPr/>
                    <a:lstStyle/>
                    <a:p>
                      <a:pPr algn="l" fontAlgn="b"/>
                      <a:r>
                        <a:rPr lang="en-US" sz="1000" u="none" strike="noStrike" dirty="0">
                          <a:solidFill>
                            <a:schemeClr val="accent1">
                              <a:lumMod val="75000"/>
                              <a:lumOff val="25000"/>
                            </a:schemeClr>
                          </a:solidFill>
                          <a:effectLst/>
                        </a:rPr>
                        <a:t>2006</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300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501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160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85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8525322"/>
                  </a:ext>
                </a:extLst>
              </a:tr>
              <a:tr h="246888">
                <a:tc>
                  <a:txBody>
                    <a:bodyPr/>
                    <a:lstStyle/>
                    <a:p>
                      <a:pPr algn="l" fontAlgn="b"/>
                      <a:r>
                        <a:rPr lang="en-US" sz="1000" u="none" strike="noStrike" dirty="0">
                          <a:solidFill>
                            <a:schemeClr val="accent1">
                              <a:lumMod val="75000"/>
                              <a:lumOff val="25000"/>
                            </a:schemeClr>
                          </a:solidFill>
                          <a:effectLst/>
                        </a:rPr>
                        <a:t>2007</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528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202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75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7501483"/>
                  </a:ext>
                </a:extLst>
              </a:tr>
              <a:tr h="246888">
                <a:tc>
                  <a:txBody>
                    <a:bodyPr/>
                    <a:lstStyle/>
                    <a:p>
                      <a:pPr algn="l" fontAlgn="b"/>
                      <a:r>
                        <a:rPr lang="en-US" sz="1000" u="none" strike="noStrike" dirty="0">
                          <a:solidFill>
                            <a:schemeClr val="accent1">
                              <a:lumMod val="75000"/>
                              <a:lumOff val="25000"/>
                            </a:schemeClr>
                          </a:solidFill>
                          <a:effectLst/>
                        </a:rPr>
                        <a:t>2008</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512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-334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8118415"/>
                  </a:ext>
                </a:extLst>
              </a:tr>
              <a:tr h="246888">
                <a:tc>
                  <a:txBody>
                    <a:bodyPr/>
                    <a:lstStyle/>
                    <a:p>
                      <a:pPr algn="l" fontAlgn="b"/>
                      <a:r>
                        <a:rPr lang="en-US" sz="1000" u="none" strike="noStrike" dirty="0">
                          <a:solidFill>
                            <a:schemeClr val="accent1">
                              <a:lumMod val="75000"/>
                              <a:lumOff val="25000"/>
                            </a:schemeClr>
                          </a:solidFill>
                          <a:effectLst/>
                        </a:rPr>
                        <a:t>2009</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460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-364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4755735"/>
                  </a:ext>
                </a:extLst>
              </a:tr>
              <a:tr h="246888">
                <a:tc>
                  <a:txBody>
                    <a:bodyPr/>
                    <a:lstStyle/>
                    <a:p>
                      <a:pPr algn="l" fontAlgn="b"/>
                      <a:r>
                        <a:rPr lang="en-US" sz="1000" u="none" strike="noStrike" dirty="0">
                          <a:solidFill>
                            <a:schemeClr val="accent1">
                              <a:lumMod val="75000"/>
                              <a:lumOff val="25000"/>
                            </a:schemeClr>
                          </a:solidFill>
                          <a:effectLst/>
                        </a:rPr>
                        <a:t>2010</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-117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-266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-105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9678198"/>
                  </a:ext>
                </a:extLst>
              </a:tr>
              <a:tr h="246888">
                <a:tc>
                  <a:txBody>
                    <a:bodyPr/>
                    <a:lstStyle/>
                    <a:p>
                      <a:pPr algn="l" fontAlgn="b"/>
                      <a:r>
                        <a:rPr lang="en-US" sz="1000" u="none" strike="noStrike" dirty="0">
                          <a:solidFill>
                            <a:schemeClr val="accent1">
                              <a:lumMod val="75000"/>
                              <a:lumOff val="25000"/>
                            </a:schemeClr>
                          </a:solidFill>
                          <a:effectLst/>
                        </a:rPr>
                        <a:t>2011</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32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-191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520919"/>
                  </a:ext>
                </a:extLst>
              </a:tr>
              <a:tr h="246888">
                <a:tc>
                  <a:txBody>
                    <a:bodyPr/>
                    <a:lstStyle/>
                    <a:p>
                      <a:pPr algn="l" fontAlgn="b"/>
                      <a:r>
                        <a:rPr lang="en-US" sz="1000" u="none" strike="noStrike" dirty="0">
                          <a:solidFill>
                            <a:schemeClr val="accent1">
                              <a:lumMod val="75000"/>
                              <a:lumOff val="25000"/>
                            </a:schemeClr>
                          </a:solidFill>
                          <a:effectLst/>
                        </a:rPr>
                        <a:t>2012</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48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-197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9805139"/>
                  </a:ext>
                </a:extLst>
              </a:tr>
              <a:tr h="246888">
                <a:tc>
                  <a:txBody>
                    <a:bodyPr/>
                    <a:lstStyle/>
                    <a:p>
                      <a:pPr algn="l" fontAlgn="b"/>
                      <a:r>
                        <a:rPr lang="en-US" sz="1000" u="none" strike="noStrike" dirty="0">
                          <a:solidFill>
                            <a:schemeClr val="accent1">
                              <a:lumMod val="75000"/>
                              <a:lumOff val="25000"/>
                            </a:schemeClr>
                          </a:solidFill>
                          <a:effectLst/>
                        </a:rPr>
                        <a:t>2013</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249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-154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1120097"/>
                  </a:ext>
                </a:extLst>
              </a:tr>
              <a:tr h="246888">
                <a:tc>
                  <a:txBody>
                    <a:bodyPr/>
                    <a:lstStyle/>
                    <a:p>
                      <a:pPr algn="l" fontAlgn="b"/>
                      <a:r>
                        <a:rPr lang="en-US" sz="1000" u="none" strike="noStrike" dirty="0">
                          <a:solidFill>
                            <a:schemeClr val="accent1">
                              <a:lumMod val="75000"/>
                              <a:lumOff val="25000"/>
                            </a:schemeClr>
                          </a:solidFill>
                          <a:effectLst/>
                        </a:rPr>
                        <a:t>2014</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77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-80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480470"/>
                  </a:ext>
                </a:extLst>
              </a:tr>
              <a:tr h="246888">
                <a:tc>
                  <a:txBody>
                    <a:bodyPr/>
                    <a:lstStyle/>
                    <a:p>
                      <a:pPr algn="l" fontAlgn="b"/>
                      <a:r>
                        <a:rPr lang="en-US" sz="1000" u="none" strike="noStrike" dirty="0">
                          <a:solidFill>
                            <a:schemeClr val="accent1">
                              <a:lumMod val="75000"/>
                              <a:lumOff val="25000"/>
                            </a:schemeClr>
                          </a:solidFill>
                          <a:effectLst/>
                        </a:rPr>
                        <a:t>2015</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187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57</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8322272"/>
                  </a:ext>
                </a:extLst>
              </a:tr>
              <a:tr h="246888">
                <a:tc>
                  <a:txBody>
                    <a:bodyPr/>
                    <a:lstStyle/>
                    <a:p>
                      <a:pPr algn="l" fontAlgn="b"/>
                      <a:r>
                        <a:rPr lang="en-US" sz="1000" u="none" strike="noStrike" dirty="0">
                          <a:solidFill>
                            <a:schemeClr val="accent1">
                              <a:lumMod val="75000"/>
                              <a:lumOff val="25000"/>
                            </a:schemeClr>
                          </a:solidFill>
                          <a:effectLst/>
                        </a:rPr>
                        <a:t>2016</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270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-76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388449"/>
                  </a:ext>
                </a:extLst>
              </a:tr>
              <a:tr h="246888">
                <a:tc>
                  <a:txBody>
                    <a:bodyPr/>
                    <a:lstStyle/>
                    <a:p>
                      <a:pPr algn="l" fontAlgn="b"/>
                      <a:r>
                        <a:rPr lang="en-US" sz="1000" u="none" strike="noStrike" dirty="0">
                          <a:solidFill>
                            <a:schemeClr val="accent1">
                              <a:lumMod val="75000"/>
                              <a:lumOff val="25000"/>
                            </a:schemeClr>
                          </a:solidFill>
                          <a:effectLst/>
                        </a:rPr>
                        <a:t>2017</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338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-63</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38</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749781"/>
                  </a:ext>
                </a:extLst>
              </a:tr>
              <a:tr h="246888">
                <a:tc>
                  <a:txBody>
                    <a:bodyPr/>
                    <a:lstStyle/>
                    <a:p>
                      <a:pPr algn="l" fontAlgn="b"/>
                      <a:r>
                        <a:rPr lang="en-US" sz="1000" u="none" strike="noStrike" dirty="0">
                          <a:solidFill>
                            <a:schemeClr val="accent1">
                              <a:lumMod val="75000"/>
                              <a:lumOff val="25000"/>
                            </a:schemeClr>
                          </a:solidFill>
                          <a:effectLst/>
                        </a:rPr>
                        <a:t>YTD 2018</a:t>
                      </a:r>
                      <a:endParaRPr lang="en-US" sz="1000" b="0" i="0" u="none" strike="noStrike" dirty="0">
                        <a:solidFill>
                          <a:schemeClr val="accent1">
                            <a:lumMod val="75000"/>
                            <a:lumOff val="25000"/>
                          </a:schemeClr>
                        </a:solidFill>
                        <a:effectLst/>
                        <a:latin typeface="Calibri" panose="020F0502020204030204" pitchFamily="34" charset="0"/>
                      </a:endParaRP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000" u="none" strike="noStrike" dirty="0">
                          <a:effectLst/>
                        </a:rPr>
                        <a:t>126</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9525" marR="137160"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902158"/>
                  </a:ext>
                </a:extLst>
              </a:tr>
            </a:tbl>
          </a:graphicData>
        </a:graphic>
      </p:graphicFrame>
      <p:cxnSp>
        <p:nvCxnSpPr>
          <p:cNvPr id="22" name="Straight Connector 21"/>
          <p:cNvCxnSpPr/>
          <p:nvPr/>
        </p:nvCxnSpPr>
        <p:spPr>
          <a:xfrm>
            <a:off x="4784845" y="1664851"/>
            <a:ext cx="0" cy="5076177"/>
          </a:xfrm>
          <a:prstGeom prst="lin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427038" y="1251859"/>
            <a:ext cx="7340746" cy="230832"/>
          </a:xfrm>
          <a:prstGeom prst="rect">
            <a:avLst/>
          </a:prstGeom>
          <a:noFill/>
        </p:spPr>
        <p:txBody>
          <a:bodyPr wrap="square" lIns="0" tIns="0" rIns="0" bIns="0" rtlCol="0">
            <a:spAutoFit/>
          </a:bodyPr>
          <a:lstStyle/>
          <a:p>
            <a:r>
              <a:rPr lang="en-US" sz="1500" dirty="0">
                <a:solidFill>
                  <a:schemeClr val="accent1">
                    <a:lumMod val="75000"/>
                    <a:lumOff val="25000"/>
                  </a:schemeClr>
                </a:solidFill>
                <a:latin typeface="Franklin Gothic Medium Cond" panose="020B0606030402020204" pitchFamily="34" charset="0"/>
              </a:rPr>
              <a:t>CONSISTENT PERIODS OF NET NEGATIVE ISSUANCE PROVIDE A TAILWIND FOR TOTAL RETURN</a:t>
            </a:r>
          </a:p>
        </p:txBody>
      </p:sp>
      <p:sp>
        <p:nvSpPr>
          <p:cNvPr id="4" name="Rectangle 3"/>
          <p:cNvSpPr/>
          <p:nvPr/>
        </p:nvSpPr>
        <p:spPr>
          <a:xfrm>
            <a:off x="4914901" y="4516582"/>
            <a:ext cx="4210628" cy="2224446"/>
          </a:xfrm>
          <a:prstGeom prst="rect">
            <a:avLst/>
          </a:prstGeom>
          <a:noFill/>
          <a:ln w="28575">
            <a:solidFill>
              <a:srgbClr val="F28F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13</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57229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0"/>
              </a:spcBef>
              <a:spcAft>
                <a:spcPts val="0"/>
              </a:spcAft>
            </a:pPr>
            <a:r>
              <a:rPr lang="en-US" dirty="0"/>
              <a:t>Structured Product Opportunities for the</a:t>
            </a:r>
          </a:p>
          <a:p>
            <a:pPr>
              <a:spcBef>
                <a:spcPts val="0"/>
              </a:spcBef>
              <a:spcAft>
                <a:spcPts val="0"/>
              </a:spcAft>
            </a:pPr>
            <a:r>
              <a:rPr lang="en-US" dirty="0"/>
              <a:t>Global Fixed Income Platform</a:t>
            </a:r>
          </a:p>
        </p:txBody>
      </p:sp>
      <p:sp>
        <p:nvSpPr>
          <p:cNvPr id="3" name="Slide Number Placeholder 2"/>
          <p:cNvSpPr>
            <a:spLocks noGrp="1"/>
          </p:cNvSpPr>
          <p:nvPr>
            <p:ph type="sldNum" sz="quarter" idx="4"/>
          </p:nvPr>
        </p:nvSpPr>
        <p:spPr/>
        <p:txBody>
          <a:bodyPr/>
          <a:lstStyle/>
          <a:p>
            <a:pPr algn="r"/>
            <a:fld id="{120E0670-27AF-416D-9579-EAB944D99F2D}" type="slidenum">
              <a:rPr lang="en-US" smtClean="0"/>
              <a:pPr algn="r"/>
              <a:t>14</a:t>
            </a:fld>
            <a:endParaRPr lang="en-US" dirty="0"/>
          </a:p>
        </p:txBody>
      </p:sp>
      <p:sp>
        <p:nvSpPr>
          <p:cNvPr id="4" name="Footer Placeholder 3"/>
          <p:cNvSpPr>
            <a:spLocks noGrp="1"/>
          </p:cNvSpPr>
          <p:nvPr>
            <p:ph type="ftr" sz="quarter" idx="3"/>
          </p:nvPr>
        </p:nvSpPr>
        <p:spPr/>
        <p:txBody>
          <a:bodyPr/>
          <a:lstStyle/>
          <a:p>
            <a:r>
              <a:rPr lang="en-US"/>
              <a:t>SP B 012019</a:t>
            </a:r>
            <a:endParaRPr lang="en-US" dirty="0"/>
          </a:p>
        </p:txBody>
      </p:sp>
    </p:spTree>
    <p:extLst>
      <p:ext uri="{BB962C8B-B14F-4D97-AF65-F5344CB8AC3E}">
        <p14:creationId xmlns:p14="http://schemas.microsoft.com/office/powerpoint/2010/main" val="112583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Strategies Across the Risk-Return Spectrum</a:t>
            </a:r>
          </a:p>
        </p:txBody>
      </p:sp>
      <p:grpSp>
        <p:nvGrpSpPr>
          <p:cNvPr id="64" name="Group 63"/>
          <p:cNvGrpSpPr/>
          <p:nvPr/>
        </p:nvGrpSpPr>
        <p:grpSpPr>
          <a:xfrm>
            <a:off x="558744" y="1341678"/>
            <a:ext cx="8585256" cy="5087389"/>
            <a:chOff x="558744" y="1341678"/>
            <a:chExt cx="8585256" cy="5087389"/>
          </a:xfrm>
        </p:grpSpPr>
        <p:grpSp>
          <p:nvGrpSpPr>
            <p:cNvPr id="32" name="Group 31"/>
            <p:cNvGrpSpPr/>
            <p:nvPr/>
          </p:nvGrpSpPr>
          <p:grpSpPr>
            <a:xfrm>
              <a:off x="2935296" y="1866157"/>
              <a:ext cx="4127776" cy="4250576"/>
              <a:chOff x="3409087" y="3638369"/>
              <a:chExt cx="2427858" cy="2381431"/>
            </a:xfrm>
          </p:grpSpPr>
          <p:cxnSp>
            <p:nvCxnSpPr>
              <p:cNvPr id="34" name="Straight Connector 33"/>
              <p:cNvCxnSpPr/>
              <p:nvPr/>
            </p:nvCxnSpPr>
            <p:spPr>
              <a:xfrm>
                <a:off x="3409087" y="3638369"/>
                <a:ext cx="0" cy="2381431"/>
              </a:xfrm>
              <a:prstGeom prst="line">
                <a:avLst/>
              </a:prstGeom>
              <a:noFill/>
              <a:ln w="25400" cap="rnd">
                <a:solidFill>
                  <a:schemeClr val="accent3">
                    <a:lumMod val="40000"/>
                    <a:lumOff val="60000"/>
                  </a:schemeClr>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35" name="Straight Connector 34"/>
              <p:cNvCxnSpPr/>
              <p:nvPr/>
            </p:nvCxnSpPr>
            <p:spPr>
              <a:xfrm>
                <a:off x="5836945" y="3638369"/>
                <a:ext cx="0" cy="2381431"/>
              </a:xfrm>
              <a:prstGeom prst="line">
                <a:avLst/>
              </a:prstGeom>
              <a:noFill/>
              <a:ln w="25400" cap="rnd">
                <a:solidFill>
                  <a:schemeClr val="accent3">
                    <a:lumMod val="40000"/>
                    <a:lumOff val="60000"/>
                  </a:schemeClr>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44" name="Straight Connector 43"/>
              <p:cNvCxnSpPr/>
              <p:nvPr/>
            </p:nvCxnSpPr>
            <p:spPr>
              <a:xfrm>
                <a:off x="4627677" y="3638369"/>
                <a:ext cx="0" cy="2381431"/>
              </a:xfrm>
              <a:prstGeom prst="line">
                <a:avLst/>
              </a:prstGeom>
              <a:noFill/>
              <a:ln w="25400" cap="rnd">
                <a:solidFill>
                  <a:schemeClr val="accent3">
                    <a:lumMod val="40000"/>
                    <a:lumOff val="60000"/>
                  </a:schemeClr>
                </a:solidFill>
                <a:prstDash val="sysDot"/>
              </a:ln>
              <a:effectLst/>
            </p:spPr>
            <p:style>
              <a:lnRef idx="1">
                <a:schemeClr val="accent1"/>
              </a:lnRef>
              <a:fillRef idx="3">
                <a:schemeClr val="accent1"/>
              </a:fillRef>
              <a:effectRef idx="2">
                <a:schemeClr val="accent1"/>
              </a:effectRef>
              <a:fontRef idx="minor">
                <a:schemeClr val="lt1"/>
              </a:fontRef>
            </p:style>
          </p:cxnSp>
        </p:grpSp>
        <p:sp>
          <p:nvSpPr>
            <p:cNvPr id="12" name="TextBox 11"/>
            <p:cNvSpPr txBox="1"/>
            <p:nvPr/>
          </p:nvSpPr>
          <p:spPr>
            <a:xfrm rot="16200000">
              <a:off x="-34046" y="3608982"/>
              <a:ext cx="1431802" cy="246221"/>
            </a:xfrm>
            <a:prstGeom prst="rect">
              <a:avLst/>
            </a:prstGeom>
            <a:noFill/>
          </p:spPr>
          <p:txBody>
            <a:bodyPr wrap="none" rtlCol="0">
              <a:spAutoFit/>
            </a:bodyPr>
            <a:lstStyle/>
            <a:p>
              <a:pPr algn="ctr"/>
              <a:r>
                <a:rPr lang="en-US" sz="1000" kern="0" spc="100" dirty="0">
                  <a:solidFill>
                    <a:schemeClr val="accent1">
                      <a:lumMod val="75000"/>
                      <a:lumOff val="25000"/>
                    </a:schemeClr>
                  </a:solidFill>
                  <a:latin typeface="Franklin Gothic Book" panose="020B0503020102020204" pitchFamily="34" charset="0"/>
                </a:rPr>
                <a:t>EXPECTED RETURN</a:t>
              </a:r>
            </a:p>
          </p:txBody>
        </p:sp>
        <p:sp>
          <p:nvSpPr>
            <p:cNvPr id="13" name="Freeform 12"/>
            <p:cNvSpPr/>
            <p:nvPr/>
          </p:nvSpPr>
          <p:spPr>
            <a:xfrm>
              <a:off x="894522" y="2633870"/>
              <a:ext cx="7481307" cy="3482863"/>
            </a:xfrm>
            <a:custGeom>
              <a:avLst/>
              <a:gdLst>
                <a:gd name="connsiteX0" fmla="*/ 0 w 4006850"/>
                <a:gd name="connsiteY0" fmla="*/ 1885950 h 1885950"/>
                <a:gd name="connsiteX1" fmla="*/ 1879600 w 4006850"/>
                <a:gd name="connsiteY1" fmla="*/ 590550 h 1885950"/>
                <a:gd name="connsiteX2" fmla="*/ 4006850 w 4006850"/>
                <a:gd name="connsiteY2" fmla="*/ 0 h 1885950"/>
                <a:gd name="connsiteX0" fmla="*/ 0 w 4006850"/>
                <a:gd name="connsiteY0" fmla="*/ 1885950 h 1885950"/>
                <a:gd name="connsiteX1" fmla="*/ 1879600 w 4006850"/>
                <a:gd name="connsiteY1" fmla="*/ 590550 h 1885950"/>
                <a:gd name="connsiteX2" fmla="*/ 4006850 w 4006850"/>
                <a:gd name="connsiteY2" fmla="*/ 0 h 1885950"/>
                <a:gd name="connsiteX0" fmla="*/ 13 w 4006863"/>
                <a:gd name="connsiteY0" fmla="*/ 1885950 h 1886035"/>
                <a:gd name="connsiteX1" fmla="*/ 1879613 w 4006863"/>
                <a:gd name="connsiteY1" fmla="*/ 590550 h 1886035"/>
                <a:gd name="connsiteX2" fmla="*/ 4006863 w 4006863"/>
                <a:gd name="connsiteY2" fmla="*/ 0 h 1886035"/>
                <a:gd name="connsiteX0" fmla="*/ 13 w 4006917"/>
                <a:gd name="connsiteY0" fmla="*/ 1885950 h 1886035"/>
                <a:gd name="connsiteX1" fmla="*/ 1879613 w 4006917"/>
                <a:gd name="connsiteY1" fmla="*/ 590550 h 1886035"/>
                <a:gd name="connsiteX2" fmla="*/ 4006863 w 4006917"/>
                <a:gd name="connsiteY2" fmla="*/ 0 h 1886035"/>
              </a:gdLst>
              <a:ahLst/>
              <a:cxnLst>
                <a:cxn ang="0">
                  <a:pos x="connsiteX0" y="connsiteY0"/>
                </a:cxn>
                <a:cxn ang="0">
                  <a:pos x="connsiteX1" y="connsiteY1"/>
                </a:cxn>
                <a:cxn ang="0">
                  <a:pos x="connsiteX2" y="connsiteY2"/>
                </a:cxn>
              </a:cxnLst>
              <a:rect l="l" t="t" r="r" b="b"/>
              <a:pathLst>
                <a:path w="4006917" h="1886035">
                  <a:moveTo>
                    <a:pt x="13" y="1885950"/>
                  </a:moveTo>
                  <a:cubicBezTo>
                    <a:pt x="-3691" y="1895475"/>
                    <a:pt x="730792" y="1104900"/>
                    <a:pt x="1879613" y="590550"/>
                  </a:cubicBezTo>
                  <a:cubicBezTo>
                    <a:pt x="3028434" y="76200"/>
                    <a:pt x="4015329" y="0"/>
                    <a:pt x="4006863"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33" name="Freeform 32"/>
            <p:cNvSpPr/>
            <p:nvPr/>
          </p:nvSpPr>
          <p:spPr>
            <a:xfrm>
              <a:off x="870216" y="1341678"/>
              <a:ext cx="8273784" cy="4780826"/>
            </a:xfrm>
            <a:custGeom>
              <a:avLst/>
              <a:gdLst>
                <a:gd name="connsiteX0" fmla="*/ 0 w 548640"/>
                <a:gd name="connsiteY0" fmla="*/ 0 h 335280"/>
                <a:gd name="connsiteX1" fmla="*/ 0 w 548640"/>
                <a:gd name="connsiteY1" fmla="*/ 335280 h 335280"/>
                <a:gd name="connsiteX2" fmla="*/ 548640 w 548640"/>
                <a:gd name="connsiteY2" fmla="*/ 335280 h 335280"/>
              </a:gdLst>
              <a:ahLst/>
              <a:cxnLst>
                <a:cxn ang="0">
                  <a:pos x="connsiteX0" y="connsiteY0"/>
                </a:cxn>
                <a:cxn ang="0">
                  <a:pos x="connsiteX1" y="connsiteY1"/>
                </a:cxn>
                <a:cxn ang="0">
                  <a:pos x="connsiteX2" y="connsiteY2"/>
                </a:cxn>
              </a:cxnLst>
              <a:rect l="l" t="t" r="r" b="b"/>
              <a:pathLst>
                <a:path w="548640" h="335280">
                  <a:moveTo>
                    <a:pt x="0" y="0"/>
                  </a:moveTo>
                  <a:lnTo>
                    <a:pt x="0" y="335280"/>
                  </a:lnTo>
                  <a:lnTo>
                    <a:pt x="548640" y="335280"/>
                  </a:lnTo>
                </a:path>
              </a:pathLst>
            </a:custGeom>
            <a:noFill/>
            <a:ln w="28575">
              <a:solidFill>
                <a:schemeClr val="bg1">
                  <a:lumMod val="85000"/>
                </a:schemeClr>
              </a:solidFill>
              <a:headEnd type="arrow"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4376968" y="6182846"/>
              <a:ext cx="1260280" cy="246221"/>
            </a:xfrm>
            <a:prstGeom prst="rect">
              <a:avLst/>
            </a:prstGeom>
            <a:noFill/>
          </p:spPr>
          <p:txBody>
            <a:bodyPr wrap="none" rtlCol="0">
              <a:spAutoFit/>
            </a:bodyPr>
            <a:lstStyle/>
            <a:p>
              <a:pPr algn="ctr"/>
              <a:r>
                <a:rPr lang="en-US" sz="1000" kern="0" spc="100" dirty="0">
                  <a:solidFill>
                    <a:schemeClr val="accent1">
                      <a:lumMod val="75000"/>
                      <a:lumOff val="25000"/>
                    </a:schemeClr>
                  </a:solidFill>
                  <a:latin typeface="Franklin Gothic Book" panose="020B0503020102020204" pitchFamily="34" charset="0"/>
                </a:rPr>
                <a:t>RISK SPECTRUM</a:t>
              </a:r>
            </a:p>
          </p:txBody>
        </p:sp>
        <p:grpSp>
          <p:nvGrpSpPr>
            <p:cNvPr id="45" name="Group 44"/>
            <p:cNvGrpSpPr/>
            <p:nvPr/>
          </p:nvGrpSpPr>
          <p:grpSpPr>
            <a:xfrm>
              <a:off x="1315248" y="3451312"/>
              <a:ext cx="1329519" cy="1089532"/>
              <a:chOff x="1419962" y="3451312"/>
              <a:chExt cx="1329519" cy="1089532"/>
            </a:xfrm>
          </p:grpSpPr>
          <p:sp>
            <p:nvSpPr>
              <p:cNvPr id="8" name="TextBox 7"/>
              <p:cNvSpPr txBox="1"/>
              <p:nvPr/>
            </p:nvSpPr>
            <p:spPr>
              <a:xfrm>
                <a:off x="1620656" y="3456496"/>
                <a:ext cx="1128825" cy="1084348"/>
              </a:xfrm>
              <a:prstGeom prst="rect">
                <a:avLst/>
              </a:prstGeom>
              <a:noFill/>
              <a:ln>
                <a:noFill/>
              </a:ln>
            </p:spPr>
            <p:txBody>
              <a:bodyPr wrap="square" lIns="0" tIns="0" rIns="0" bIns="0" rtlCol="0" anchor="t" anchorCtr="0">
                <a:noAutofit/>
              </a:bodyPr>
              <a:lstStyle/>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Short Duration</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Intermediate</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Core</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Long Duration</a:t>
                </a:r>
              </a:p>
            </p:txBody>
          </p:sp>
          <p:sp>
            <p:nvSpPr>
              <p:cNvPr id="9" name="Rectangle 8"/>
              <p:cNvSpPr/>
              <p:nvPr/>
            </p:nvSpPr>
            <p:spPr>
              <a:xfrm>
                <a:off x="1419962" y="3451312"/>
                <a:ext cx="135443" cy="1354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10" name="Rectangle 9"/>
              <p:cNvSpPr/>
              <p:nvPr/>
            </p:nvSpPr>
            <p:spPr>
              <a:xfrm>
                <a:off x="1419962" y="3703920"/>
                <a:ext cx="135443" cy="13544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11" name="Rectangle 10"/>
              <p:cNvSpPr/>
              <p:nvPr/>
            </p:nvSpPr>
            <p:spPr>
              <a:xfrm>
                <a:off x="1419962" y="4209137"/>
                <a:ext cx="135443" cy="135443"/>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43" name="Rectangle 42"/>
              <p:cNvSpPr/>
              <p:nvPr/>
            </p:nvSpPr>
            <p:spPr>
              <a:xfrm>
                <a:off x="1419962" y="3956528"/>
                <a:ext cx="135443" cy="13544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grpSp>
        <p:grpSp>
          <p:nvGrpSpPr>
            <p:cNvPr id="46" name="Group 45"/>
            <p:cNvGrpSpPr/>
            <p:nvPr/>
          </p:nvGrpSpPr>
          <p:grpSpPr>
            <a:xfrm>
              <a:off x="3185341" y="2215910"/>
              <a:ext cx="1615259" cy="1089532"/>
              <a:chOff x="1419962" y="3451312"/>
              <a:chExt cx="1615259" cy="1089532"/>
            </a:xfrm>
          </p:grpSpPr>
          <p:sp>
            <p:nvSpPr>
              <p:cNvPr id="47" name="TextBox 46"/>
              <p:cNvSpPr txBox="1"/>
              <p:nvPr/>
            </p:nvSpPr>
            <p:spPr>
              <a:xfrm>
                <a:off x="1620656" y="3456496"/>
                <a:ext cx="1414565" cy="1084348"/>
              </a:xfrm>
              <a:prstGeom prst="rect">
                <a:avLst/>
              </a:prstGeom>
              <a:noFill/>
              <a:ln>
                <a:noFill/>
              </a:ln>
            </p:spPr>
            <p:txBody>
              <a:bodyPr wrap="square" lIns="0" tIns="0" rIns="0" bIns="0" rtlCol="0" anchor="t" anchorCtr="0">
                <a:noAutofit/>
              </a:bodyPr>
              <a:lstStyle/>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Core Plus</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Core Plus Opportunities</a:t>
                </a:r>
              </a:p>
              <a:p>
                <a:pPr defTabSz="483176">
                  <a:lnSpc>
                    <a:spcPct val="90000"/>
                  </a:lnSpc>
                  <a:spcBef>
                    <a:spcPts val="900"/>
                  </a:spcBef>
                </a:pPr>
                <a:r>
                  <a:rPr lang="en-US" sz="1000" dirty="0">
                    <a:solidFill>
                      <a:srgbClr val="000000"/>
                    </a:solidFill>
                    <a:latin typeface="Franklin Gothic Demi" panose="020B0703020102020204" pitchFamily="34" charset="0"/>
                    <a:cs typeface="Franklin Gothic Book"/>
                  </a:rPr>
                  <a:t>Structured Product</a:t>
                </a:r>
                <a:br>
                  <a:rPr lang="en-US" sz="1000" dirty="0">
                    <a:solidFill>
                      <a:srgbClr val="000000"/>
                    </a:solidFill>
                    <a:latin typeface="Franklin Gothic Demi" panose="020B0703020102020204" pitchFamily="34" charset="0"/>
                    <a:cs typeface="Franklin Gothic Book"/>
                  </a:rPr>
                </a:br>
                <a:r>
                  <a:rPr lang="en-US" sz="1000" dirty="0">
                    <a:solidFill>
                      <a:srgbClr val="000000"/>
                    </a:solidFill>
                    <a:latin typeface="Franklin Gothic Demi" panose="020B0703020102020204" pitchFamily="34" charset="0"/>
                    <a:cs typeface="Franklin Gothic Book"/>
                  </a:rPr>
                  <a:t>Total Return</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Credit</a:t>
                </a:r>
              </a:p>
            </p:txBody>
          </p:sp>
          <p:sp>
            <p:nvSpPr>
              <p:cNvPr id="48" name="Rectangle 47"/>
              <p:cNvSpPr/>
              <p:nvPr/>
            </p:nvSpPr>
            <p:spPr>
              <a:xfrm>
                <a:off x="1419962" y="3451312"/>
                <a:ext cx="135443" cy="13544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49" name="Rectangle 48"/>
              <p:cNvSpPr/>
              <p:nvPr/>
            </p:nvSpPr>
            <p:spPr>
              <a:xfrm>
                <a:off x="1419962" y="3703920"/>
                <a:ext cx="135443" cy="13544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50" name="Rectangle 49"/>
              <p:cNvSpPr/>
              <p:nvPr/>
            </p:nvSpPr>
            <p:spPr>
              <a:xfrm>
                <a:off x="1419962" y="4352012"/>
                <a:ext cx="135443" cy="135443"/>
              </a:xfrm>
              <a:prstGeom prst="rect">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51" name="Rectangle 50"/>
              <p:cNvSpPr/>
              <p:nvPr/>
            </p:nvSpPr>
            <p:spPr>
              <a:xfrm>
                <a:off x="1419962" y="3956528"/>
                <a:ext cx="135443" cy="1354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grpSp>
        <p:grpSp>
          <p:nvGrpSpPr>
            <p:cNvPr id="52" name="Group 51"/>
            <p:cNvGrpSpPr/>
            <p:nvPr/>
          </p:nvGrpSpPr>
          <p:grpSpPr>
            <a:xfrm>
              <a:off x="5429719" y="2215910"/>
              <a:ext cx="1329519" cy="573010"/>
              <a:chOff x="1419962" y="3451312"/>
              <a:chExt cx="1329519" cy="573010"/>
            </a:xfrm>
          </p:grpSpPr>
          <p:sp>
            <p:nvSpPr>
              <p:cNvPr id="53" name="TextBox 52"/>
              <p:cNvSpPr txBox="1"/>
              <p:nvPr/>
            </p:nvSpPr>
            <p:spPr>
              <a:xfrm>
                <a:off x="1620656" y="3456496"/>
                <a:ext cx="1128825" cy="567826"/>
              </a:xfrm>
              <a:prstGeom prst="rect">
                <a:avLst/>
              </a:prstGeom>
              <a:noFill/>
              <a:ln>
                <a:noFill/>
              </a:ln>
            </p:spPr>
            <p:txBody>
              <a:bodyPr wrap="square" lIns="0" tIns="0" rIns="0" bIns="0" rtlCol="0" anchor="t" anchorCtr="0">
                <a:noAutofit/>
              </a:bodyPr>
              <a:lstStyle/>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Unconstrained</a:t>
                </a:r>
              </a:p>
              <a:p>
                <a:pPr defTabSz="483176">
                  <a:lnSpc>
                    <a:spcPct val="90000"/>
                  </a:lnSpc>
                  <a:spcBef>
                    <a:spcPts val="900"/>
                  </a:spcBef>
                </a:pPr>
                <a:r>
                  <a:rPr lang="en-US" sz="1000" dirty="0">
                    <a:solidFill>
                      <a:srgbClr val="000000"/>
                    </a:solidFill>
                    <a:latin typeface="Franklin Gothic Demi" panose="020B0703020102020204" pitchFamily="34" charset="0"/>
                    <a:cs typeface="Franklin Gothic Book"/>
                  </a:rPr>
                  <a:t>Structured Product</a:t>
                </a:r>
                <a:br>
                  <a:rPr lang="en-US" sz="1000" dirty="0">
                    <a:solidFill>
                      <a:srgbClr val="000000"/>
                    </a:solidFill>
                    <a:latin typeface="Franklin Gothic Demi" panose="020B0703020102020204" pitchFamily="34" charset="0"/>
                    <a:cs typeface="Franklin Gothic Book"/>
                  </a:rPr>
                </a:br>
                <a:r>
                  <a:rPr lang="en-US" sz="1000" dirty="0">
                    <a:solidFill>
                      <a:srgbClr val="000000"/>
                    </a:solidFill>
                    <a:latin typeface="Franklin Gothic Demi" panose="020B0703020102020204" pitchFamily="34" charset="0"/>
                    <a:cs typeface="Franklin Gothic Book"/>
                  </a:rPr>
                  <a:t>Opportunistic</a:t>
                </a:r>
              </a:p>
            </p:txBody>
          </p:sp>
          <p:sp>
            <p:nvSpPr>
              <p:cNvPr id="54" name="Rectangle 53"/>
              <p:cNvSpPr/>
              <p:nvPr/>
            </p:nvSpPr>
            <p:spPr>
              <a:xfrm>
                <a:off x="1419962" y="3451312"/>
                <a:ext cx="135443" cy="1354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55" name="Rectangle 54"/>
              <p:cNvSpPr/>
              <p:nvPr/>
            </p:nvSpPr>
            <p:spPr>
              <a:xfrm>
                <a:off x="1419962" y="3703920"/>
                <a:ext cx="135443" cy="13544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grpSp>
        <p:sp>
          <p:nvSpPr>
            <p:cNvPr id="59" name="TextBox 58"/>
            <p:cNvSpPr txBox="1"/>
            <p:nvPr/>
          </p:nvSpPr>
          <p:spPr>
            <a:xfrm>
              <a:off x="7558655" y="3121794"/>
              <a:ext cx="1128825" cy="718686"/>
            </a:xfrm>
            <a:prstGeom prst="rect">
              <a:avLst/>
            </a:prstGeom>
            <a:noFill/>
            <a:ln>
              <a:noFill/>
            </a:ln>
          </p:spPr>
          <p:txBody>
            <a:bodyPr wrap="square" lIns="0" tIns="0" rIns="0" bIns="0" rtlCol="0" anchor="t" anchorCtr="0">
              <a:noAutofit/>
            </a:bodyPr>
            <a:lstStyle/>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High Yield</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Bank Loans</a:t>
              </a:r>
            </a:p>
            <a:p>
              <a:pPr defTabSz="483176">
                <a:lnSpc>
                  <a:spcPct val="90000"/>
                </a:lnSpc>
                <a:spcBef>
                  <a:spcPts val="900"/>
                </a:spcBef>
              </a:pPr>
              <a:r>
                <a:rPr lang="en-US" sz="1000" dirty="0">
                  <a:solidFill>
                    <a:srgbClr val="000000"/>
                  </a:solidFill>
                  <a:latin typeface="Franklin Gothic Book" panose="020B0503020102020204" pitchFamily="34" charset="0"/>
                  <a:cs typeface="Franklin Gothic Book"/>
                </a:rPr>
                <a:t>Emerging Markets</a:t>
              </a:r>
            </a:p>
          </p:txBody>
        </p:sp>
        <p:sp>
          <p:nvSpPr>
            <p:cNvPr id="60" name="Rectangle 59"/>
            <p:cNvSpPr/>
            <p:nvPr/>
          </p:nvSpPr>
          <p:spPr>
            <a:xfrm>
              <a:off x="7357961" y="3116610"/>
              <a:ext cx="135443" cy="135443"/>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61" name="Rectangle 60"/>
            <p:cNvSpPr/>
            <p:nvPr/>
          </p:nvSpPr>
          <p:spPr>
            <a:xfrm>
              <a:off x="7357961" y="3369218"/>
              <a:ext cx="135443" cy="135443"/>
            </a:xfrm>
            <a:prstGeom prst="rect">
              <a:avLst/>
            </a:prstGeom>
            <a:solidFill>
              <a:srgbClr val="D26900"/>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sp>
          <p:nvSpPr>
            <p:cNvPr id="63" name="Rectangle 62"/>
            <p:cNvSpPr/>
            <p:nvPr/>
          </p:nvSpPr>
          <p:spPr>
            <a:xfrm>
              <a:off x="7357961" y="3621826"/>
              <a:ext cx="135443" cy="135443"/>
            </a:xfrm>
            <a:prstGeom prst="rect">
              <a:avLst/>
            </a:prstGeom>
            <a:solidFill>
              <a:schemeClr val="accent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defTabSz="483176"/>
              <a:endParaRPr lang="en-US" sz="900" b="0" dirty="0">
                <a:solidFill>
                  <a:srgbClr val="FFFFFF"/>
                </a:solidFill>
              </a:endParaRPr>
            </a:p>
          </p:txBody>
        </p:sp>
      </p:grpSp>
      <p:sp>
        <p:nvSpPr>
          <p:cNvPr id="36" name="Rectangle 4"/>
          <p:cNvSpPr>
            <a:spLocks noChangeArrowheads="1"/>
          </p:cNvSpPr>
          <p:nvPr/>
        </p:nvSpPr>
        <p:spPr bwMode="auto">
          <a:xfrm>
            <a:off x="1450690" y="1358785"/>
            <a:ext cx="7083709"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Structured Product Portfolios Fill a Gap in the Global Fixed Income Team’s Product Set</a:t>
            </a:r>
            <a:endParaRPr lang="en-US" sz="1400" dirty="0">
              <a:solidFill>
                <a:schemeClr val="accent1"/>
              </a:solidFill>
              <a:cs typeface="Franklin Gothic Book"/>
            </a:endParaRPr>
          </a:p>
        </p:txBody>
      </p:sp>
      <p:sp>
        <p:nvSpPr>
          <p:cNvPr id="4" name="Oval 3"/>
          <p:cNvSpPr/>
          <p:nvPr/>
        </p:nvSpPr>
        <p:spPr>
          <a:xfrm>
            <a:off x="2974112" y="2606162"/>
            <a:ext cx="1706418" cy="48274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190050" y="2351899"/>
            <a:ext cx="1706418" cy="48274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4"/>
          </p:nvPr>
        </p:nvSpPr>
        <p:spPr/>
        <p:txBody>
          <a:bodyPr/>
          <a:lstStyle/>
          <a:p>
            <a:pPr algn="r"/>
            <a:fld id="{120E0670-27AF-416D-9579-EAB944D99F2D}" type="slidenum">
              <a:rPr lang="en-US" smtClean="0"/>
              <a:pPr algn="r"/>
              <a:t>15</a:t>
            </a:fld>
            <a:endParaRPr lang="en-US" dirty="0"/>
          </a:p>
        </p:txBody>
      </p:sp>
      <p:sp>
        <p:nvSpPr>
          <p:cNvPr id="6" name="Footer Placeholder 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87893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7038" y="3287171"/>
            <a:ext cx="8704262" cy="923330"/>
          </a:xfrm>
          <a:prstGeom prst="rect">
            <a:avLst/>
          </a:prstGeom>
          <a:solidFill>
            <a:schemeClr val="bg1">
              <a:lumMod val="95000"/>
            </a:schemeClr>
          </a:solidFill>
          <a:ln w="9525">
            <a:noFill/>
            <a:miter lim="800000"/>
            <a:headEnd/>
            <a:tailEnd/>
          </a:ln>
          <a:effectLst/>
        </p:spPr>
        <p:txBody>
          <a:bodyPr wrap="square" lIns="137160" tIns="137160" rIns="137160" bIns="137160">
            <a:spAutoFit/>
          </a:bodyPr>
          <a:lstStyle/>
          <a:p>
            <a:pPr algn="ctr" defTabSz="944479"/>
            <a:r>
              <a:rPr lang="en-US" sz="1400" dirty="0">
                <a:solidFill>
                  <a:schemeClr val="accent1"/>
                </a:solidFill>
                <a:latin typeface="+mj-lt"/>
                <a:cs typeface="Franklin Gothic Book"/>
              </a:rPr>
              <a:t>Legacy securitized assets exhibit a low (to negative) correlation </a:t>
            </a:r>
            <a:br>
              <a:rPr lang="en-US" sz="1400" dirty="0">
                <a:solidFill>
                  <a:schemeClr val="accent1"/>
                </a:solidFill>
                <a:latin typeface="+mj-lt"/>
                <a:cs typeface="Franklin Gothic Book"/>
              </a:rPr>
            </a:br>
            <a:r>
              <a:rPr lang="en-US" sz="1400" dirty="0">
                <a:solidFill>
                  <a:schemeClr val="accent1"/>
                </a:solidFill>
                <a:latin typeface="+mj-lt"/>
                <a:cs typeface="Franklin Gothic Book"/>
              </a:rPr>
              <a:t>to high quality interest rate sensitive assets such as Treasuries, Agencies and </a:t>
            </a:r>
            <a:br>
              <a:rPr lang="en-US" sz="1400" dirty="0">
                <a:solidFill>
                  <a:schemeClr val="accent1"/>
                </a:solidFill>
                <a:latin typeface="+mj-lt"/>
                <a:cs typeface="Franklin Gothic Book"/>
              </a:rPr>
            </a:br>
            <a:r>
              <a:rPr lang="en-US" sz="1400" dirty="0">
                <a:solidFill>
                  <a:schemeClr val="accent1"/>
                </a:solidFill>
                <a:latin typeface="+mj-lt"/>
                <a:cs typeface="Franklin Gothic Book"/>
              </a:rPr>
              <a:t>traditional RMBS/ABS, as well as credit sensitive assets (EMD, HY).</a:t>
            </a:r>
            <a:endParaRPr lang="en-US" sz="1400" dirty="0">
              <a:solidFill>
                <a:schemeClr val="accent1"/>
              </a:solidFill>
              <a:cs typeface="Franklin Gothic Book"/>
            </a:endParaRPr>
          </a:p>
        </p:txBody>
      </p:sp>
      <p:sp>
        <p:nvSpPr>
          <p:cNvPr id="2" name="Title 1"/>
          <p:cNvSpPr>
            <a:spLocks noGrp="1"/>
          </p:cNvSpPr>
          <p:nvPr>
            <p:ph type="title"/>
          </p:nvPr>
        </p:nvSpPr>
        <p:spPr/>
        <p:txBody>
          <a:bodyPr/>
          <a:lstStyle/>
          <a:p>
            <a:r>
              <a:rPr lang="en-US" dirty="0"/>
              <a:t>Low Correlation Benefits Structured Product</a:t>
            </a:r>
          </a:p>
        </p:txBody>
      </p:sp>
      <p:graphicFrame>
        <p:nvGraphicFramePr>
          <p:cNvPr id="5" name="Object 4"/>
          <p:cNvGraphicFramePr>
            <a:graphicFrameLocks noChangeAspect="1"/>
          </p:cNvGraphicFramePr>
          <p:nvPr>
            <p:extLst>
              <p:ext uri="{D42A27DB-BD31-4B8C-83A1-F6EECF244321}">
                <p14:modId xmlns:p14="http://schemas.microsoft.com/office/powerpoint/2010/main" val="2973591507"/>
              </p:ext>
            </p:extLst>
          </p:nvPr>
        </p:nvGraphicFramePr>
        <p:xfrm>
          <a:off x="426919" y="1308632"/>
          <a:ext cx="8717081" cy="2044168"/>
        </p:xfrm>
        <a:graphic>
          <a:graphicData uri="http://schemas.openxmlformats.org/presentationml/2006/ole">
            <mc:AlternateContent xmlns:mc="http://schemas.openxmlformats.org/markup-compatibility/2006">
              <mc:Choice xmlns:v="urn:schemas-microsoft-com:vml" Requires="v">
                <p:oleObj spid="_x0000_s3160" name="Worksheet" r:id="rId4" imgW="13430178" imgH="2600325" progId="Excel.Sheet.12">
                  <p:embed/>
                </p:oleObj>
              </mc:Choice>
              <mc:Fallback>
                <p:oleObj name="Worksheet" r:id="rId4" imgW="13430178" imgH="2600325" progId="Excel.Sheet.12">
                  <p:embed/>
                  <p:pic>
                    <p:nvPicPr>
                      <p:cNvPr id="5" name="Object 4"/>
                      <p:cNvPicPr/>
                      <p:nvPr/>
                    </p:nvPicPr>
                    <p:blipFill>
                      <a:blip r:embed="rId5"/>
                      <a:stretch>
                        <a:fillRect/>
                      </a:stretch>
                    </p:blipFill>
                    <p:spPr>
                      <a:xfrm>
                        <a:off x="426919" y="1308632"/>
                        <a:ext cx="8717081" cy="2044168"/>
                      </a:xfrm>
                      <a:prstGeom prst="rect">
                        <a:avLst/>
                      </a:prstGeom>
                    </p:spPr>
                  </p:pic>
                </p:oleObj>
              </mc:Fallback>
            </mc:AlternateContent>
          </a:graphicData>
        </a:graphic>
      </p:graphicFrame>
      <p:sp>
        <p:nvSpPr>
          <p:cNvPr id="37" name="Text Placeholder 18"/>
          <p:cNvSpPr txBox="1">
            <a:spLocks/>
          </p:cNvSpPr>
          <p:nvPr/>
        </p:nvSpPr>
        <p:spPr>
          <a:xfrm>
            <a:off x="457200" y="6782285"/>
            <a:ext cx="8674100" cy="246221"/>
          </a:xfrm>
          <a:prstGeom prst="rect">
            <a:avLst/>
          </a:prstGeom>
        </p:spPr>
        <p:txBody>
          <a:bodyPr wrap="square" lIns="0" tIns="0" rIns="0" bIns="0" anchor="b">
            <a:spAutoFit/>
          </a:bodyPr>
          <a:lstStyle>
            <a:lvl1pPr marL="170031" indent="-170031" algn="l" defTabSz="898567"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1642" indent="-168473" algn="l" defTabSz="898567"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02321" indent="-162227"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72368" indent="-170031" algn="l" defTabSz="898567"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42426" indent="-171588"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471049"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20354"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9631"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8912"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8567" rtl="0" eaLnBrk="1" fontAlgn="auto" latinLnBrk="0" hangingPunct="1">
              <a:lnSpc>
                <a:spcPct val="100000"/>
              </a:lnSpc>
              <a:spcBef>
                <a:spcPts val="0"/>
              </a:spcBef>
              <a:spcAft>
                <a:spcPts val="0"/>
              </a:spcAft>
              <a:buClr>
                <a:srgbClr val="808080"/>
              </a:buClr>
              <a:buSzTx/>
              <a:buFont typeface="Wingdings" pitchFamily="2" charset="2"/>
              <a:buNone/>
              <a:tabLst/>
              <a:defRPr/>
            </a:pP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Source:</a:t>
            </a:r>
            <a:r>
              <a:rPr kumimoji="0" lang="en-US" sz="800" b="0" i="0" u="none" strike="noStrike" kern="1200" cap="none" spc="0" normalizeH="0" noProof="0" dirty="0">
                <a:ln>
                  <a:noFill/>
                </a:ln>
                <a:solidFill>
                  <a:srgbClr val="000000"/>
                </a:solidFill>
                <a:effectLst/>
                <a:uLnTx/>
                <a:uFillTx/>
                <a:latin typeface="Franklin Gothic Book"/>
                <a:ea typeface="+mn-ea"/>
                <a:cs typeface="+mn-cs"/>
              </a:rPr>
              <a:t> Bloomberg Barclays Indices</a:t>
            </a:r>
          </a:p>
          <a:p>
            <a:pPr marL="0" marR="0" lvl="0" indent="0" algn="l" defTabSz="898567" rtl="0" eaLnBrk="1" fontAlgn="auto" latinLnBrk="0" hangingPunct="1">
              <a:lnSpc>
                <a:spcPct val="100000"/>
              </a:lnSpc>
              <a:spcBef>
                <a:spcPts val="0"/>
              </a:spcBef>
              <a:spcAft>
                <a:spcPts val="0"/>
              </a:spcAft>
              <a:buClr>
                <a:srgbClr val="808080"/>
              </a:buClr>
              <a:buSzTx/>
              <a:buFont typeface="Wingdings" pitchFamily="2" charset="2"/>
              <a:buNone/>
              <a:tabLst/>
              <a:defRPr/>
            </a:pPr>
            <a:r>
              <a:rPr lang="en-US" sz="800" noProof="0" dirty="0">
                <a:solidFill>
                  <a:srgbClr val="000000"/>
                </a:solidFill>
                <a:latin typeface="Franklin Gothic Book"/>
              </a:rPr>
              <a:t>Monthly data series from 1/2010 – 10/2018</a:t>
            </a:r>
            <a:endParaRPr kumimoji="0" lang="en-US" sz="8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4" name="Slide Number Placeholder 3"/>
          <p:cNvSpPr>
            <a:spLocks noGrp="1"/>
          </p:cNvSpPr>
          <p:nvPr>
            <p:ph type="sldNum" sz="quarter" idx="14"/>
          </p:nvPr>
        </p:nvSpPr>
        <p:spPr/>
        <p:txBody>
          <a:bodyPr/>
          <a:lstStyle/>
          <a:p>
            <a:pPr algn="r"/>
            <a:fld id="{120E0670-27AF-416D-9579-EAB944D99F2D}" type="slidenum">
              <a:rPr lang="en-US" smtClean="0"/>
              <a:pPr algn="r"/>
              <a:t>16</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58688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660" y="611744"/>
            <a:ext cx="6764906" cy="300852"/>
          </a:xfrm>
        </p:spPr>
        <p:txBody>
          <a:bodyPr/>
          <a:lstStyle/>
          <a:p>
            <a:r>
              <a:rPr lang="en-US" dirty="0"/>
              <a:t>Important Downside Protection</a:t>
            </a:r>
          </a:p>
        </p:txBody>
      </p:sp>
      <p:sp>
        <p:nvSpPr>
          <p:cNvPr id="19" name="Rectangle 5"/>
          <p:cNvSpPr>
            <a:spLocks/>
          </p:cNvSpPr>
          <p:nvPr/>
        </p:nvSpPr>
        <p:spPr bwMode="auto">
          <a:xfrm>
            <a:off x="446342" y="1353026"/>
            <a:ext cx="4697158"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Upside and Downside Capture |  </a:t>
            </a:r>
            <a:r>
              <a:rPr lang="en-US" sz="1100" dirty="0">
                <a:solidFill>
                  <a:schemeClr val="accent1">
                    <a:lumMod val="75000"/>
                    <a:lumOff val="25000"/>
                  </a:schemeClr>
                </a:solidFill>
                <a:ea typeface="ＭＳ Ｐゴシック" charset="0"/>
                <a:cs typeface="Franklin Gothic Book"/>
                <a:sym typeface="Franklin Gothic Book" charset="0"/>
              </a:rPr>
              <a:t>January 2010 – October 2018 (%)</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grpSp>
        <p:nvGrpSpPr>
          <p:cNvPr id="22" name="Group 21"/>
          <p:cNvGrpSpPr/>
          <p:nvPr/>
        </p:nvGrpSpPr>
        <p:grpSpPr>
          <a:xfrm>
            <a:off x="435216" y="1300208"/>
            <a:ext cx="4646373" cy="324742"/>
            <a:chOff x="482823" y="1444682"/>
            <a:chExt cx="3974877" cy="324742"/>
          </a:xfrm>
        </p:grpSpPr>
        <p:cxnSp>
          <p:nvCxnSpPr>
            <p:cNvPr id="23" name="Straight Connector 22"/>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5" name="Text Placeholder 18"/>
          <p:cNvSpPr txBox="1">
            <a:spLocks/>
          </p:cNvSpPr>
          <p:nvPr/>
        </p:nvSpPr>
        <p:spPr>
          <a:xfrm>
            <a:off x="427038" y="6782285"/>
            <a:ext cx="8704262" cy="246221"/>
          </a:xfrm>
          <a:prstGeom prst="rect">
            <a:avLst/>
          </a:prstGeom>
        </p:spPr>
        <p:txBody>
          <a:bodyPr wrap="square" lIns="0" tIns="0" rIns="0" bIns="0" anchor="b">
            <a:spAutoFit/>
          </a:bodyPr>
          <a:lstStyle>
            <a:lvl1pPr marL="170031" indent="-170031" algn="l" defTabSz="898567"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1642" indent="-168473" algn="l" defTabSz="898567"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02321" indent="-162227"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72368" indent="-170031" algn="l" defTabSz="898567"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42426" indent="-171588"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471049"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20354"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9631"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8912"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spcAft>
                <a:spcPts val="0"/>
              </a:spcAft>
              <a:buClr>
                <a:srgbClr val="808080"/>
              </a:buClr>
              <a:buNone/>
              <a:defRPr/>
            </a:pPr>
            <a:r>
              <a:rPr lang="en-US" sz="800" dirty="0">
                <a:solidFill>
                  <a:srgbClr val="000000"/>
                </a:solidFill>
              </a:rPr>
              <a:t>Gross of Fees. Performance based on monthly returns.  Returns sourced from Citibank.</a:t>
            </a:r>
          </a:p>
          <a:p>
            <a:pPr marL="0" lvl="0" indent="0">
              <a:spcBef>
                <a:spcPts val="0"/>
              </a:spcBef>
              <a:spcAft>
                <a:spcPts val="0"/>
              </a:spcAft>
              <a:buClr>
                <a:srgbClr val="808080"/>
              </a:buClr>
              <a:buNone/>
              <a:defRPr/>
            </a:pPr>
            <a:r>
              <a:rPr lang="en-US" sz="800" dirty="0">
                <a:solidFill>
                  <a:srgbClr val="000000"/>
                </a:solidFill>
                <a:latin typeface="Franklin Gothic Demi" panose="020B0703020102020204" pitchFamily="34" charset="0"/>
              </a:rPr>
              <a:t>Past performance is not indicative of future results.</a:t>
            </a:r>
          </a:p>
        </p:txBody>
      </p:sp>
      <p:grpSp>
        <p:nvGrpSpPr>
          <p:cNvPr id="15" name="Group 14"/>
          <p:cNvGrpSpPr/>
          <p:nvPr/>
        </p:nvGrpSpPr>
        <p:grpSpPr>
          <a:xfrm>
            <a:off x="3217485" y="1809750"/>
            <a:ext cx="3101220" cy="4591050"/>
            <a:chOff x="3217485" y="1809750"/>
            <a:chExt cx="3101220" cy="4455326"/>
          </a:xfrm>
        </p:grpSpPr>
        <p:cxnSp>
          <p:nvCxnSpPr>
            <p:cNvPr id="13" name="Straight Connector 12"/>
            <p:cNvCxnSpPr/>
            <p:nvPr/>
          </p:nvCxnSpPr>
          <p:spPr>
            <a:xfrm>
              <a:off x="3217485" y="1809750"/>
              <a:ext cx="0" cy="4455326"/>
            </a:xfrm>
            <a:prstGeom prst="lin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6318705" y="1809750"/>
              <a:ext cx="0" cy="4455326"/>
            </a:xfrm>
            <a:prstGeom prst="lin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4" name="Chart 33"/>
          <p:cNvGraphicFramePr>
            <a:graphicFrameLocks/>
          </p:cNvGraphicFramePr>
          <p:nvPr>
            <p:extLst/>
          </p:nvPr>
        </p:nvGraphicFramePr>
        <p:xfrm>
          <a:off x="3476216" y="1416435"/>
          <a:ext cx="2664828" cy="48656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Chart 34"/>
          <p:cNvGraphicFramePr>
            <a:graphicFrameLocks/>
          </p:cNvGraphicFramePr>
          <p:nvPr>
            <p:extLst/>
          </p:nvPr>
        </p:nvGraphicFramePr>
        <p:xfrm>
          <a:off x="304298" y="1404429"/>
          <a:ext cx="2664828" cy="48656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Chart 35"/>
          <p:cNvGraphicFramePr>
            <a:graphicFrameLocks/>
          </p:cNvGraphicFramePr>
          <p:nvPr>
            <p:extLst>
              <p:ext uri="{D42A27DB-BD31-4B8C-83A1-F6EECF244321}">
                <p14:modId xmlns:p14="http://schemas.microsoft.com/office/powerpoint/2010/main" val="3924303778"/>
              </p:ext>
            </p:extLst>
          </p:nvPr>
        </p:nvGraphicFramePr>
        <p:xfrm>
          <a:off x="6648133" y="1416435"/>
          <a:ext cx="2664828" cy="486564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p:cNvSpPr>
            <a:spLocks noGrp="1"/>
          </p:cNvSpPr>
          <p:nvPr>
            <p:ph type="sldNum" sz="quarter" idx="14"/>
          </p:nvPr>
        </p:nvSpPr>
        <p:spPr/>
        <p:txBody>
          <a:bodyPr/>
          <a:lstStyle/>
          <a:p>
            <a:pPr algn="r"/>
            <a:fld id="{120E0670-27AF-416D-9579-EAB944D99F2D}" type="slidenum">
              <a:rPr lang="en-US" smtClean="0"/>
              <a:pPr algn="r"/>
              <a:t>17</a:t>
            </a:fld>
            <a:endParaRPr lang="en-US" dirty="0"/>
          </a:p>
        </p:txBody>
      </p:sp>
      <p:sp>
        <p:nvSpPr>
          <p:cNvPr id="3" name="Footer Placeholder 2"/>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64995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Global Fixed Income Team</a:t>
            </a:r>
          </a:p>
        </p:txBody>
      </p:sp>
      <p:sp>
        <p:nvSpPr>
          <p:cNvPr id="48" name="Text Placeholder 18"/>
          <p:cNvSpPr txBox="1">
            <a:spLocks/>
          </p:cNvSpPr>
          <p:nvPr/>
        </p:nvSpPr>
        <p:spPr>
          <a:xfrm>
            <a:off x="457200" y="6905395"/>
            <a:ext cx="8674100" cy="123111"/>
          </a:xfrm>
          <a:prstGeom prst="rect">
            <a:avLst/>
          </a:prstGeom>
        </p:spPr>
        <p:txBody>
          <a:bodyPr wrap="square" lIns="0" tIns="0" rIns="0" bIns="0" anchor="b">
            <a:spAutoFit/>
          </a:bodyPr>
          <a:lstStyle>
            <a:lvl1pPr marL="170031" indent="-170031" algn="l" defTabSz="898567"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1642" indent="-168473" algn="l" defTabSz="898567"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02321" indent="-162227"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72368" indent="-170031" algn="l" defTabSz="898567"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42426" indent="-171588" algn="l" defTabSz="898567"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471049"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20354"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9631"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8912" indent="-224649" algn="l" defTabSz="8985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8567" rtl="0" eaLnBrk="1" fontAlgn="auto" latinLnBrk="0" hangingPunct="1">
              <a:lnSpc>
                <a:spcPct val="100000"/>
              </a:lnSpc>
              <a:spcBef>
                <a:spcPts val="0"/>
              </a:spcBef>
              <a:spcAft>
                <a:spcPts val="0"/>
              </a:spcAft>
              <a:buClr>
                <a:srgbClr val="808080"/>
              </a:buClr>
              <a:buSzTx/>
              <a:buFont typeface="Wingdings" pitchFamily="2" charset="2"/>
              <a:buNone/>
              <a:tabLst/>
              <a:defRPr/>
            </a:pP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1. Lou Cohen will transition to Senior Advisor effective 1/1/2019. Mike Kimble will be providing services until 12/31/2018; 2. Member of Firm’s Enterprise Risk Oversight Committee. </a:t>
            </a:r>
          </a:p>
        </p:txBody>
      </p:sp>
      <p:sp>
        <p:nvSpPr>
          <p:cNvPr id="49" name="Rectangle 48"/>
          <p:cNvSpPr/>
          <p:nvPr/>
        </p:nvSpPr>
        <p:spPr>
          <a:xfrm>
            <a:off x="7486251" y="4899940"/>
            <a:ext cx="1692657" cy="1819656"/>
          </a:xfrm>
          <a:prstGeom prst="rect">
            <a:avLst/>
          </a:prstGeom>
          <a:solidFill>
            <a:srgbClr val="88C6BD"/>
          </a:solidFill>
          <a:ln w="19050">
            <a:noFill/>
          </a:ln>
          <a:effectLst/>
        </p:spPr>
        <p:style>
          <a:lnRef idx="1">
            <a:schemeClr val="accent1"/>
          </a:lnRef>
          <a:fillRef idx="3">
            <a:schemeClr val="accent1"/>
          </a:fillRef>
          <a:effectRef idx="2">
            <a:schemeClr val="accent1"/>
          </a:effectRef>
          <a:fontRef idx="minor">
            <a:schemeClr val="lt1"/>
          </a:fontRef>
        </p:style>
        <p:txBody>
          <a:bodyPr lIns="0" tIns="137160" rIns="0" bIns="0" spcCol="0" rtlCol="0" anchor="t" anchorCtr="0"/>
          <a:lstStyle/>
          <a:p>
            <a:pPr marL="0" marR="0" lvl="0" indent="0" algn="ctr" defTabSz="657774"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Steven Rich, PhD</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Head of Risk</a:t>
            </a:r>
          </a:p>
          <a:p>
            <a:pPr marL="0" marR="0" lvl="0" indent="0" algn="ctr" defTabSz="657774"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Susan Hutchison</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Quantitative Analyst</a:t>
            </a:r>
          </a:p>
          <a:p>
            <a:pPr marL="0" marR="0" lvl="0" indent="0" algn="ctr" defTabSz="657774"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Sally Chan</a:t>
            </a:r>
            <a:r>
              <a:rPr kumimoji="0" lang="en-US" sz="1000" b="1" i="0" u="none" strike="noStrike" kern="1200" cap="none" spc="0" normalizeH="0" baseline="30000" noProof="0" dirty="0">
                <a:ln>
                  <a:noFill/>
                </a:ln>
                <a:solidFill>
                  <a:srgbClr val="000000"/>
                </a:solidFill>
                <a:effectLst/>
                <a:uLnTx/>
                <a:uFillTx/>
                <a:latin typeface="Franklin Gothic Book"/>
                <a:ea typeface="+mn-ea"/>
                <a:cs typeface="Franklin Gothic Book"/>
              </a:rPr>
              <a:t>2</a:t>
            </a:r>
          </a:p>
          <a:p>
            <a:pPr marL="0" marR="0" lvl="0" indent="0" algn="ctr" defTabSz="657774"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James Cardamone</a:t>
            </a:r>
            <a:r>
              <a:rPr kumimoji="0" lang="en-US" sz="1000" b="1" i="0" u="none" strike="noStrike" kern="1200" cap="none" spc="0" normalizeH="0" baseline="30000" noProof="0" dirty="0">
                <a:ln>
                  <a:noFill/>
                </a:ln>
                <a:solidFill>
                  <a:srgbClr val="000000"/>
                </a:solidFill>
                <a:effectLst/>
                <a:uLnTx/>
                <a:uFillTx/>
                <a:latin typeface="Franklin Gothic Book"/>
                <a:ea typeface="+mn-ea"/>
                <a:cs typeface="Franklin Gothic Book"/>
              </a:rPr>
              <a:t>2</a:t>
            </a:r>
            <a:endPar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endParaRPr>
          </a:p>
          <a:p>
            <a:pPr marL="0" marR="0" lvl="0" indent="0" algn="ctr" defTabSz="657774"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Regina Gavrilova</a:t>
            </a:r>
            <a:r>
              <a:rPr kumimoji="0" lang="en-US" sz="1000" b="1" i="0" u="none" strike="noStrike" kern="1200" cap="none" spc="0" normalizeH="0" baseline="30000" noProof="0" dirty="0">
                <a:ln>
                  <a:noFill/>
                </a:ln>
                <a:solidFill>
                  <a:srgbClr val="000000"/>
                </a:solidFill>
                <a:effectLst/>
                <a:uLnTx/>
                <a:uFillTx/>
                <a:latin typeface="Franklin Gothic Book"/>
                <a:ea typeface="+mn-ea"/>
                <a:cs typeface="Franklin Gothic Book"/>
              </a:rPr>
              <a:t>2</a:t>
            </a:r>
            <a:endPar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50" name="Rectangle 49"/>
          <p:cNvSpPr/>
          <p:nvPr/>
        </p:nvSpPr>
        <p:spPr>
          <a:xfrm>
            <a:off x="2256784" y="4905007"/>
            <a:ext cx="1692657" cy="1819656"/>
          </a:xfrm>
          <a:prstGeom prst="rect">
            <a:avLst/>
          </a:prstGeom>
          <a:solidFill>
            <a:srgbClr val="9EC2D2"/>
          </a:solidFill>
          <a:ln w="19050">
            <a:noFill/>
          </a:ln>
          <a:effectLst/>
        </p:spPr>
        <p:style>
          <a:lnRef idx="1">
            <a:schemeClr val="accent1"/>
          </a:lnRef>
          <a:fillRef idx="3">
            <a:schemeClr val="accent1"/>
          </a:fillRef>
          <a:effectRef idx="2">
            <a:schemeClr val="accent1"/>
          </a:effectRef>
          <a:fontRef idx="minor">
            <a:schemeClr val="lt1"/>
          </a:fontRef>
        </p:style>
        <p:txBody>
          <a:bodyPr lIns="0" tIns="137160" rIns="0" bIns="0" spcCol="0" rtlCol="0" anchor="t" anchorCtr="0"/>
          <a:lstStyle/>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Scott Dolph</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Head of Trading</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Harel Sender</a:t>
            </a:r>
            <a:r>
              <a:rPr kumimoji="0" lang="en-US" sz="1000" b="0" i="0" u="none" strike="noStrike" kern="1200" cap="none" spc="0" normalizeH="0" baseline="0" noProof="0" dirty="0">
                <a:ln>
                  <a:noFill/>
                </a:ln>
                <a:solidFill>
                  <a:srgbClr val="000000"/>
                </a:solidFill>
                <a:effectLst/>
                <a:uLnTx/>
                <a:uFillTx/>
                <a:latin typeface="Franklin Gothic Book"/>
                <a:ea typeface="+mn-ea"/>
                <a:cs typeface="Franklin Gothic Book"/>
              </a:rPr>
              <a:t/>
            </a:r>
            <a:br>
              <a:rPr kumimoji="0" lang="en-US" sz="1000" b="0"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Head of High Yield Trading</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Andrew Ruskulis, CFA</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High Yield Trading</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Matthew Florio</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Investment Grade Trading</a:t>
            </a:r>
          </a:p>
        </p:txBody>
      </p:sp>
      <p:sp>
        <p:nvSpPr>
          <p:cNvPr id="51" name="Rectangle 50"/>
          <p:cNvSpPr/>
          <p:nvPr/>
        </p:nvSpPr>
        <p:spPr>
          <a:xfrm>
            <a:off x="454388" y="4893641"/>
            <a:ext cx="1692657" cy="601578"/>
          </a:xfrm>
          <a:prstGeom prst="rect">
            <a:avLst/>
          </a:prstGeom>
          <a:solidFill>
            <a:schemeClr val="accent2">
              <a:lumMod val="60000"/>
              <a:lumOff val="40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137160" rIns="0" bIns="0" spcCol="0" rtlCol="0" anchor="t" anchorCtr="0"/>
          <a:lstStyle/>
          <a:p>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Steven Buckley</a:t>
            </a:r>
          </a:p>
          <a:p>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Client Portfolio Manager</a:t>
            </a:r>
          </a:p>
        </p:txBody>
      </p:sp>
      <p:sp>
        <p:nvSpPr>
          <p:cNvPr id="52" name="Freeform 51"/>
          <p:cNvSpPr/>
          <p:nvPr/>
        </p:nvSpPr>
        <p:spPr>
          <a:xfrm>
            <a:off x="7706728" y="4737583"/>
            <a:ext cx="1251704" cy="143886"/>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b" anchorCtr="0">
            <a:spAutoFit/>
          </a:bodyPr>
          <a:lstStyle/>
          <a:p>
            <a:pPr marL="0" marR="0" lvl="0" indent="0" algn="ctr" defTabSz="657774" rtl="0" eaLnBrk="1" fontAlgn="auto" latinLnBrk="0" hangingPunct="1">
              <a:lnSpc>
                <a:spcPct val="85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Risk Management </a:t>
            </a:r>
          </a:p>
        </p:txBody>
      </p:sp>
      <p:sp>
        <p:nvSpPr>
          <p:cNvPr id="53" name="Rectangle 52"/>
          <p:cNvSpPr/>
          <p:nvPr/>
        </p:nvSpPr>
        <p:spPr>
          <a:xfrm>
            <a:off x="4024475" y="4905008"/>
            <a:ext cx="3385314" cy="1819656"/>
          </a:xfrm>
          <a:prstGeom prst="rect">
            <a:avLst/>
          </a:prstGeom>
          <a:solidFill>
            <a:srgbClr val="B6B6B6"/>
          </a:solidFill>
          <a:ln w="19050">
            <a:noFill/>
          </a:ln>
          <a:effectLst/>
        </p:spPr>
        <p:style>
          <a:lnRef idx="1">
            <a:schemeClr val="accent1"/>
          </a:lnRef>
          <a:fillRef idx="3">
            <a:schemeClr val="accent1"/>
          </a:fillRef>
          <a:effectRef idx="2">
            <a:schemeClr val="accent1"/>
          </a:effectRef>
          <a:fontRef idx="minor">
            <a:schemeClr val="lt1"/>
          </a:fontRef>
        </p:style>
        <p:txBody>
          <a:bodyPr lIns="0" tIns="137160" rIns="0" bIns="0" numCol="2" spcCol="0" rtlCol="0" anchor="t" anchorCtr="0"/>
          <a:lstStyle/>
          <a:p>
            <a:pPr marL="0" marR="0" lvl="0" indent="0" algn="ctr" defTabSz="483306"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54" name="Rectangle 53"/>
          <p:cNvSpPr/>
          <p:nvPr/>
        </p:nvSpPr>
        <p:spPr>
          <a:xfrm>
            <a:off x="5733107" y="4966724"/>
            <a:ext cx="1457152" cy="1280267"/>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lIns="0" tIns="91440" rIns="0" bIns="0" spcCol="0" rtlCol="0" anchor="t" anchorCtr="0"/>
          <a:lstStyle/>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Seng Liew</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Nancy Poz</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Fran Schulman, CFA</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Brian Fagan </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Macro &amp; Quantitative Analyst</a:t>
            </a:r>
          </a:p>
          <a:p>
            <a:pPr marL="0" marR="0" lvl="0" indent="0" algn="ctr" defTabSz="483306"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55" name="Rectangle 54"/>
          <p:cNvSpPr/>
          <p:nvPr/>
        </p:nvSpPr>
        <p:spPr>
          <a:xfrm>
            <a:off x="4244006" y="4957484"/>
            <a:ext cx="1457152" cy="1280263"/>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lIns="0" tIns="91440" rIns="0" bIns="0" spcCol="0" rtlCol="0" anchor="t" anchorCtr="0"/>
          <a:lstStyle/>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Michael Starr</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Ryan Downey, CFA</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Brian Chiu </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Credit Analyst</a:t>
            </a:r>
          </a:p>
          <a:p>
            <a:pPr marL="0" marR="0" lvl="0" indent="0" algn="ctr" defTabSz="483306" rtl="0" eaLnBrk="1" fontAlgn="auto" latinLnBrk="0" hangingPunct="1">
              <a:lnSpc>
                <a:spcPct val="100000"/>
              </a:lnSpc>
              <a:spcBef>
                <a:spcPts val="0"/>
              </a:spcBef>
              <a:spcAft>
                <a:spcPts val="9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TBH (2)</a:t>
            </a:r>
          </a:p>
        </p:txBody>
      </p:sp>
      <p:sp>
        <p:nvSpPr>
          <p:cNvPr id="56" name="Freeform 55"/>
          <p:cNvSpPr/>
          <p:nvPr/>
        </p:nvSpPr>
        <p:spPr>
          <a:xfrm>
            <a:off x="5388824" y="4737583"/>
            <a:ext cx="564257" cy="143886"/>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b" anchorCtr="0">
            <a:spAutoFit/>
          </a:bodyPr>
          <a:lstStyle/>
          <a:p>
            <a:pPr marL="0" marR="0" lvl="0" indent="0" algn="ctr" defTabSz="657774" rtl="0" eaLnBrk="1" fontAlgn="auto" latinLnBrk="0" hangingPunct="1">
              <a:lnSpc>
                <a:spcPct val="85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Research</a:t>
            </a:r>
          </a:p>
        </p:txBody>
      </p:sp>
      <p:sp>
        <p:nvSpPr>
          <p:cNvPr id="57" name="Freeform 56"/>
          <p:cNvSpPr/>
          <p:nvPr/>
        </p:nvSpPr>
        <p:spPr>
          <a:xfrm>
            <a:off x="2807112" y="4718604"/>
            <a:ext cx="542421" cy="162865"/>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98" tIns="9398" rIns="9398" bIns="9398" numCol="1" spcCol="1343" anchor="b" anchorCtr="0">
            <a:spAutoFit/>
          </a:bodyPr>
          <a:lstStyle/>
          <a:p>
            <a:pPr marL="0" marR="0" lvl="0" indent="0" algn="ctr" defTabSz="657774" rtl="0" eaLnBrk="1" fontAlgn="auto" latinLnBrk="0" hangingPunct="1">
              <a:lnSpc>
                <a:spcPct val="85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Trading</a:t>
            </a:r>
          </a:p>
        </p:txBody>
      </p:sp>
      <p:sp>
        <p:nvSpPr>
          <p:cNvPr id="58" name="Freeform 57"/>
          <p:cNvSpPr/>
          <p:nvPr/>
        </p:nvSpPr>
        <p:spPr>
          <a:xfrm>
            <a:off x="765167" y="4593190"/>
            <a:ext cx="1071099" cy="306751"/>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98" tIns="9398" rIns="9398" bIns="9398" numCol="1" spcCol="1343" anchor="b" anchorCtr="0">
            <a:spAutoFit/>
          </a:bodyPr>
          <a:lstStyle/>
          <a:p>
            <a:pPr marL="0" marR="0" lvl="0" indent="0" algn="ctr" defTabSz="657774" rtl="0" eaLnBrk="1" fontAlgn="auto" latinLnBrk="0" hangingPunct="1">
              <a:lnSpc>
                <a:spcPct val="85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Client Portfolio Management</a:t>
            </a:r>
          </a:p>
        </p:txBody>
      </p:sp>
      <p:sp>
        <p:nvSpPr>
          <p:cNvPr id="59" name="Freeform 58"/>
          <p:cNvSpPr/>
          <p:nvPr/>
        </p:nvSpPr>
        <p:spPr>
          <a:xfrm>
            <a:off x="5645912" y="2871740"/>
            <a:ext cx="3485388" cy="144103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solidFill>
            <a:schemeClr val="accent6">
              <a:lumMod val="40000"/>
              <a:lumOff val="60000"/>
            </a:schemeClr>
          </a:solid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98" tIns="9398" rIns="9398" bIns="9398" numCol="1" spcCol="1343" anchor="ctr" anchorCtr="0">
            <a:no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60" name="Freeform 59"/>
          <p:cNvSpPr/>
          <p:nvPr/>
        </p:nvSpPr>
        <p:spPr>
          <a:xfrm>
            <a:off x="454388" y="2871741"/>
            <a:ext cx="5150884" cy="1448232"/>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solidFill>
            <a:schemeClr val="accent6">
              <a:lumMod val="40000"/>
              <a:lumOff val="60000"/>
            </a:schemeClr>
          </a:solid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98" tIns="9398" rIns="9398" bIns="9398" numCol="1" spcCol="1343" anchor="ctr" anchorCtr="0">
            <a:no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61" name="Freeform 60"/>
          <p:cNvSpPr/>
          <p:nvPr/>
        </p:nvSpPr>
        <p:spPr>
          <a:xfrm>
            <a:off x="2569911" y="2940272"/>
            <a:ext cx="759823" cy="16927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b" anchorCtr="0">
            <a:sp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r>
              <a:rPr kumimoji="0" lang="en-US" sz="1100" b="1" i="0" u="none" strike="noStrike" kern="1200" cap="small" spc="0" normalizeH="0" baseline="0" noProof="0" dirty="0">
                <a:ln>
                  <a:noFill/>
                </a:ln>
                <a:solidFill>
                  <a:srgbClr val="000000"/>
                </a:solidFill>
                <a:effectLst/>
                <a:uLnTx/>
                <a:uFillTx/>
                <a:latin typeface="Franklin Gothic Book"/>
                <a:ea typeface="+mn-ea"/>
                <a:cs typeface="Franklin Gothic Book"/>
              </a:rPr>
              <a:t>Multi-Sector</a:t>
            </a:r>
          </a:p>
        </p:txBody>
      </p:sp>
      <p:sp>
        <p:nvSpPr>
          <p:cNvPr id="62" name="Freeform 61"/>
          <p:cNvSpPr/>
          <p:nvPr/>
        </p:nvSpPr>
        <p:spPr>
          <a:xfrm>
            <a:off x="7149108" y="2921800"/>
            <a:ext cx="370293" cy="16927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b" anchorCtr="0">
            <a:sp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r>
              <a:rPr kumimoji="0" lang="en-US" sz="1100" b="1" i="0" u="none" strike="noStrike" kern="1200" cap="small" spc="0" normalizeH="0" baseline="0" noProof="0" dirty="0">
                <a:ln>
                  <a:noFill/>
                </a:ln>
                <a:solidFill>
                  <a:srgbClr val="000000"/>
                </a:solidFill>
                <a:effectLst/>
                <a:uLnTx/>
                <a:uFillTx/>
                <a:latin typeface="Franklin Gothic Book"/>
                <a:ea typeface="+mn-ea"/>
                <a:cs typeface="Franklin Gothic Book"/>
              </a:rPr>
              <a:t>Credit</a:t>
            </a:r>
          </a:p>
        </p:txBody>
      </p:sp>
      <p:sp>
        <p:nvSpPr>
          <p:cNvPr id="63" name="Freeform 62"/>
          <p:cNvSpPr/>
          <p:nvPr/>
        </p:nvSpPr>
        <p:spPr>
          <a:xfrm>
            <a:off x="1311730" y="3234216"/>
            <a:ext cx="1572908" cy="2923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Stephen Cianci, CFA</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Senior Portfolio Manager</a:t>
            </a:r>
          </a:p>
        </p:txBody>
      </p:sp>
      <p:sp>
        <p:nvSpPr>
          <p:cNvPr id="64" name="Freeform 63"/>
          <p:cNvSpPr/>
          <p:nvPr/>
        </p:nvSpPr>
        <p:spPr>
          <a:xfrm>
            <a:off x="2957979" y="3234216"/>
            <a:ext cx="1768101" cy="2923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Neil Moriarty</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Senior Portfolio Manager</a:t>
            </a:r>
          </a:p>
        </p:txBody>
      </p:sp>
      <p:sp>
        <p:nvSpPr>
          <p:cNvPr id="65" name="Freeform 64"/>
          <p:cNvSpPr/>
          <p:nvPr/>
        </p:nvSpPr>
        <p:spPr>
          <a:xfrm>
            <a:off x="7812675" y="3164967"/>
            <a:ext cx="1359876" cy="43088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Shu-Yang Tan, CFA</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Senior</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66" name="Freeform 65"/>
          <p:cNvSpPr/>
          <p:nvPr/>
        </p:nvSpPr>
        <p:spPr>
          <a:xfrm>
            <a:off x="6654317" y="3164967"/>
            <a:ext cx="1359876" cy="43088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Matthew Jacob</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Senior</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67" name="Freeform 66"/>
          <p:cNvSpPr/>
          <p:nvPr/>
        </p:nvSpPr>
        <p:spPr>
          <a:xfrm>
            <a:off x="5507587" y="3164967"/>
            <a:ext cx="1359876" cy="43088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Joseph Cantwell</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Senior</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 Portfolio Manager</a:t>
            </a:r>
          </a:p>
        </p:txBody>
      </p:sp>
      <p:sp>
        <p:nvSpPr>
          <p:cNvPr id="68" name="Freeform 67"/>
          <p:cNvSpPr/>
          <p:nvPr/>
        </p:nvSpPr>
        <p:spPr>
          <a:xfrm>
            <a:off x="4132210" y="2655224"/>
            <a:ext cx="1324080" cy="16927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solidFill>
            <a:schemeClr val="bg1"/>
          </a:solid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b" anchorCtr="0">
            <a:sp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Portfolio Management</a:t>
            </a:r>
          </a:p>
        </p:txBody>
      </p:sp>
      <p:sp>
        <p:nvSpPr>
          <p:cNvPr id="71" name="Freeform 70"/>
          <p:cNvSpPr/>
          <p:nvPr/>
        </p:nvSpPr>
        <p:spPr>
          <a:xfrm>
            <a:off x="3213936" y="3766940"/>
            <a:ext cx="984047" cy="43088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Anthi Simotas</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Associate</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  </a:t>
            </a:r>
          </a:p>
        </p:txBody>
      </p:sp>
      <p:sp>
        <p:nvSpPr>
          <p:cNvPr id="72" name="Freeform 71"/>
          <p:cNvSpPr/>
          <p:nvPr/>
        </p:nvSpPr>
        <p:spPr>
          <a:xfrm>
            <a:off x="6612903" y="3751551"/>
            <a:ext cx="1442703" cy="2923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ctr" anchorCtr="0">
            <a:spAutoFit/>
          </a:bodyPr>
          <a:lstStyle/>
          <a:p>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Alexandra Wilson-Elizondo </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73" name="Freeform 72"/>
          <p:cNvSpPr/>
          <p:nvPr/>
        </p:nvSpPr>
        <p:spPr>
          <a:xfrm>
            <a:off x="1584407" y="3751551"/>
            <a:ext cx="1534024" cy="43088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48330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Claude Athaide, PhD, CFA</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Associate</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74" name="Freeform 73"/>
          <p:cNvSpPr/>
          <p:nvPr/>
        </p:nvSpPr>
        <p:spPr>
          <a:xfrm>
            <a:off x="4293487" y="3751551"/>
            <a:ext cx="1257931" cy="2923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Jakob Bak, PhD, CFA</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76" name="Freeform 75"/>
          <p:cNvSpPr/>
          <p:nvPr/>
        </p:nvSpPr>
        <p:spPr>
          <a:xfrm>
            <a:off x="433229" y="3751551"/>
            <a:ext cx="1055673" cy="2923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Steven Rich, PhD</a:t>
            </a:r>
          </a:p>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ranklin Gothic Book"/>
                <a:ea typeface="+mn-ea"/>
                <a:cs typeface="Franklin Gothic Book"/>
              </a:rPr>
              <a:t>Portfolio Manager</a:t>
            </a:r>
          </a:p>
        </p:txBody>
      </p:sp>
      <p:sp>
        <p:nvSpPr>
          <p:cNvPr id="77" name="Freeform 76"/>
          <p:cNvSpPr/>
          <p:nvPr/>
        </p:nvSpPr>
        <p:spPr>
          <a:xfrm>
            <a:off x="457200" y="1442063"/>
            <a:ext cx="8674100" cy="921801"/>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solidFill>
            <a:srgbClr val="ABC0CD"/>
          </a:solid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98" tIns="9398" rIns="9398" bIns="9398" numCol="1" spcCol="1343" anchor="ctr" anchorCtr="0">
            <a:noAutofit/>
          </a:bodyPr>
          <a:lstStyle/>
          <a:p>
            <a:pPr marL="0" marR="0" lvl="0" indent="0" algn="ctr" defTabSz="657774" rtl="0" eaLnBrk="1" fontAlgn="auto" latinLnBrk="0" hangingPunct="1">
              <a:lnSpc>
                <a:spcPct val="10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Franklin Gothic Book"/>
              <a:ea typeface="+mn-ea"/>
              <a:cs typeface="Franklin Gothic Book"/>
            </a:endParaRPr>
          </a:p>
        </p:txBody>
      </p:sp>
      <p:sp>
        <p:nvSpPr>
          <p:cNvPr id="78" name="Freeform 77"/>
          <p:cNvSpPr/>
          <p:nvPr/>
        </p:nvSpPr>
        <p:spPr>
          <a:xfrm>
            <a:off x="3938116" y="1238930"/>
            <a:ext cx="1732846" cy="152349"/>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w="9525">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none" lIns="0" tIns="0" rIns="0" bIns="0" numCol="1" spcCol="1343" anchor="ctr" anchorCtr="0">
            <a:spAutoFit/>
          </a:bodyPr>
          <a:lstStyle/>
          <a:p>
            <a:pPr marL="0" marR="0" lvl="0" indent="0" algn="ctr" defTabSz="657774"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Investment Policy Committee</a:t>
            </a:r>
          </a:p>
        </p:txBody>
      </p:sp>
      <p:sp>
        <p:nvSpPr>
          <p:cNvPr id="79" name="Freeform 78"/>
          <p:cNvSpPr/>
          <p:nvPr/>
        </p:nvSpPr>
        <p:spPr>
          <a:xfrm>
            <a:off x="7010357" y="1946331"/>
            <a:ext cx="1184463"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317"/>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Shu-Yang Tan, CFA</a:t>
            </a:r>
          </a:p>
        </p:txBody>
      </p:sp>
      <p:sp>
        <p:nvSpPr>
          <p:cNvPr id="80" name="Freeform 79"/>
          <p:cNvSpPr/>
          <p:nvPr/>
        </p:nvSpPr>
        <p:spPr>
          <a:xfrm>
            <a:off x="4737048" y="1946331"/>
            <a:ext cx="902040"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317"/>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Matthew Jacob</a:t>
            </a:r>
          </a:p>
        </p:txBody>
      </p:sp>
      <p:sp>
        <p:nvSpPr>
          <p:cNvPr id="81" name="Freeform 80"/>
          <p:cNvSpPr/>
          <p:nvPr/>
        </p:nvSpPr>
        <p:spPr>
          <a:xfrm>
            <a:off x="418952" y="1946331"/>
            <a:ext cx="1199535"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Joseph Cantwell</a:t>
            </a:r>
          </a:p>
        </p:txBody>
      </p:sp>
      <p:sp>
        <p:nvSpPr>
          <p:cNvPr id="82" name="Freeform 81"/>
          <p:cNvSpPr/>
          <p:nvPr/>
        </p:nvSpPr>
        <p:spPr>
          <a:xfrm>
            <a:off x="3349534" y="1946331"/>
            <a:ext cx="1149169"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Lou Cohen, CFA</a:t>
            </a:r>
            <a:r>
              <a:rPr kumimoji="0" lang="en-US" sz="1000" b="1" i="0" u="none" strike="noStrike" kern="1200" cap="none" spc="0" normalizeH="0" baseline="30000" noProof="0" dirty="0">
                <a:ln>
                  <a:noFill/>
                </a:ln>
                <a:solidFill>
                  <a:srgbClr val="000000"/>
                </a:solidFill>
                <a:effectLst/>
                <a:uLnTx/>
                <a:uFillTx/>
                <a:latin typeface="Franklin Gothic Book"/>
                <a:ea typeface="+mn-ea"/>
                <a:cs typeface="Franklin Gothic Book"/>
              </a:rPr>
              <a:t>1</a:t>
            </a:r>
          </a:p>
        </p:txBody>
      </p:sp>
      <p:sp>
        <p:nvSpPr>
          <p:cNvPr id="87" name="Freeform 86"/>
          <p:cNvSpPr/>
          <p:nvPr/>
        </p:nvSpPr>
        <p:spPr>
          <a:xfrm>
            <a:off x="5877433" y="1946331"/>
            <a:ext cx="894579"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Neil Moriarty</a:t>
            </a:r>
          </a:p>
        </p:txBody>
      </p:sp>
      <p:sp>
        <p:nvSpPr>
          <p:cNvPr id="93" name="Freeform 92"/>
          <p:cNvSpPr/>
          <p:nvPr/>
        </p:nvSpPr>
        <p:spPr>
          <a:xfrm>
            <a:off x="1856832" y="1946331"/>
            <a:ext cx="1254357" cy="153888"/>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Stephen Cianci, CFA</a:t>
            </a:r>
          </a:p>
        </p:txBody>
      </p:sp>
      <p:sp>
        <p:nvSpPr>
          <p:cNvPr id="94" name="Freeform 93"/>
          <p:cNvSpPr/>
          <p:nvPr/>
        </p:nvSpPr>
        <p:spPr>
          <a:xfrm>
            <a:off x="8433164" y="1869386"/>
            <a:ext cx="458964" cy="30777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317"/>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Macro</a:t>
            </a:r>
            <a:b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br>
            <a:r>
              <a:rPr kumimoji="0" lang="en-US" sz="1000" b="1" i="0" u="none" strike="noStrike" kern="1200" cap="none" spc="0" normalizeH="0" baseline="0" noProof="0" dirty="0">
                <a:ln>
                  <a:noFill/>
                </a:ln>
                <a:solidFill>
                  <a:srgbClr val="000000"/>
                </a:solidFill>
                <a:effectLst/>
                <a:uLnTx/>
                <a:uFillTx/>
                <a:latin typeface="Franklin Gothic Book"/>
                <a:ea typeface="+mn-ea"/>
                <a:cs typeface="Franklin Gothic Book"/>
              </a:rPr>
              <a:t>(TBH)</a:t>
            </a:r>
          </a:p>
        </p:txBody>
      </p:sp>
      <p:sp>
        <p:nvSpPr>
          <p:cNvPr id="120" name="Freeform 119"/>
          <p:cNvSpPr/>
          <p:nvPr/>
        </p:nvSpPr>
        <p:spPr>
          <a:xfrm>
            <a:off x="3063013" y="1577370"/>
            <a:ext cx="3483055" cy="169277"/>
          </a:xfrm>
          <a:custGeom>
            <a:avLst/>
            <a:gdLst>
              <a:gd name="connsiteX0" fmla="*/ 0 w 1002942"/>
              <a:gd name="connsiteY0" fmla="*/ 0 h 501471"/>
              <a:gd name="connsiteX1" fmla="*/ 1002942 w 1002942"/>
              <a:gd name="connsiteY1" fmla="*/ 0 h 501471"/>
              <a:gd name="connsiteX2" fmla="*/ 1002942 w 1002942"/>
              <a:gd name="connsiteY2" fmla="*/ 501471 h 501471"/>
              <a:gd name="connsiteX3" fmla="*/ 0 w 1002942"/>
              <a:gd name="connsiteY3" fmla="*/ 501471 h 501471"/>
              <a:gd name="connsiteX4" fmla="*/ 0 w 1002942"/>
              <a:gd name="connsiteY4" fmla="*/ 0 h 50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42" h="501471">
                <a:moveTo>
                  <a:pt x="0" y="0"/>
                </a:moveTo>
                <a:lnTo>
                  <a:pt x="1002942" y="0"/>
                </a:lnTo>
                <a:lnTo>
                  <a:pt x="1002942" y="501471"/>
                </a:lnTo>
                <a:lnTo>
                  <a:pt x="0" y="501471"/>
                </a:lnTo>
                <a:lnTo>
                  <a:pt x="0" y="0"/>
                </a:lnTo>
                <a:close/>
              </a:path>
            </a:pathLst>
          </a:cu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0" rIns="0" bIns="0" numCol="1" spcCol="1343" anchor="ctr" anchorCtr="0">
            <a:spAutoFit/>
          </a:bodyPr>
          <a:lstStyle/>
          <a:p>
            <a:pPr marL="0" marR="0" lvl="0" indent="0" algn="ctr" defTabSz="65777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Franklin Gothic Book"/>
                <a:ea typeface="+mn-ea"/>
                <a:cs typeface="Franklin Gothic Book"/>
              </a:rPr>
              <a:t>Dan Roberts, PhD  </a:t>
            </a:r>
            <a:r>
              <a:rPr kumimoji="0" lang="en-US" sz="1100" b="0" i="0" u="none" strike="noStrike" kern="1200" cap="none" spc="0" normalizeH="0" baseline="0" noProof="0" dirty="0">
                <a:ln>
                  <a:noFill/>
                </a:ln>
                <a:solidFill>
                  <a:srgbClr val="000000"/>
                </a:solidFill>
                <a:effectLst/>
                <a:uLnTx/>
                <a:uFillTx/>
                <a:latin typeface="Franklin Gothic Book"/>
                <a:ea typeface="+mn-ea"/>
                <a:cs typeface="Franklin Gothic Book"/>
              </a:rPr>
              <a:t>|  </a:t>
            </a:r>
            <a:r>
              <a:rPr kumimoji="0" lang="en-US" sz="1000" b="0" i="0" u="none" strike="noStrike" kern="1200" cap="none" spc="0" normalizeH="0" baseline="0" noProof="0" dirty="0">
                <a:ln>
                  <a:noFill/>
                </a:ln>
                <a:solidFill>
                  <a:srgbClr val="000000"/>
                </a:solidFill>
                <a:effectLst/>
                <a:uLnTx/>
                <a:uFillTx/>
                <a:latin typeface="Franklin Gothic Book"/>
                <a:ea typeface="+mn-ea"/>
                <a:cs typeface="Franklin Gothic Book"/>
              </a:rPr>
              <a:t>Head of Global Fixed Income</a:t>
            </a:r>
          </a:p>
        </p:txBody>
      </p:sp>
      <p:sp>
        <p:nvSpPr>
          <p:cNvPr id="2" name="Slide Number Placeholder 1"/>
          <p:cNvSpPr>
            <a:spLocks noGrp="1"/>
          </p:cNvSpPr>
          <p:nvPr>
            <p:ph type="sldNum" sz="quarter" idx="14"/>
          </p:nvPr>
        </p:nvSpPr>
        <p:spPr/>
        <p:txBody>
          <a:bodyPr/>
          <a:lstStyle/>
          <a:p>
            <a:pPr algn="r"/>
            <a:fld id="{120E0670-27AF-416D-9579-EAB944D99F2D}" type="slidenum">
              <a:rPr lang="en-US" smtClean="0"/>
              <a:pPr algn="r"/>
              <a:t>18</a:t>
            </a:fld>
            <a:endParaRPr lang="en-US" dirty="0"/>
          </a:p>
        </p:txBody>
      </p:sp>
      <p:sp>
        <p:nvSpPr>
          <p:cNvPr id="4" name="Footer Placeholder 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46109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832D65-D05C-4162-9173-07C7DDCAF48D}"/>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8FB12B8-B2CF-4903-91F6-57EFDA2D119D}"/>
              </a:ext>
            </a:extLst>
          </p:cNvPr>
          <p:cNvSpPr>
            <a:spLocks noGrp="1"/>
          </p:cNvSpPr>
          <p:nvPr>
            <p:ph idx="4294967295"/>
          </p:nvPr>
        </p:nvSpPr>
        <p:spPr>
          <a:xfrm>
            <a:off x="427038" y="1284288"/>
            <a:ext cx="8716962" cy="4835525"/>
          </a:xfrm>
        </p:spPr>
        <p:txBody>
          <a:bodyPr/>
          <a:lstStyle/>
          <a:p>
            <a:pPr>
              <a:lnSpc>
                <a:spcPct val="110000"/>
              </a:lnSpc>
              <a:spcBef>
                <a:spcPts val="1200"/>
              </a:spcBef>
              <a:spcAft>
                <a:spcPts val="0"/>
              </a:spcAft>
            </a:pPr>
            <a:r>
              <a:rPr lang="en-US" dirty="0">
                <a:solidFill>
                  <a:srgbClr val="000000">
                    <a:lumMod val="50000"/>
                  </a:srgbClr>
                </a:solidFill>
              </a:rPr>
              <a:t>As part of MacKay’s efforts to build out its solutions-based business and expand the global fixed income team’s product array, MKS is proposing the launch two Structured Products – Total Return and Opportunistic</a:t>
            </a:r>
          </a:p>
          <a:p>
            <a:pPr>
              <a:lnSpc>
                <a:spcPct val="110000"/>
              </a:lnSpc>
              <a:spcBef>
                <a:spcPts val="2400"/>
              </a:spcBef>
              <a:spcAft>
                <a:spcPts val="0"/>
              </a:spcAft>
            </a:pPr>
            <a:r>
              <a:rPr lang="en-US" dirty="0"/>
              <a:t>These new products will be a pure focus on the US securitized market, utilizing the same philosophy and process adopted by the Global Fixed Income Team</a:t>
            </a:r>
          </a:p>
          <a:p>
            <a:pPr>
              <a:lnSpc>
                <a:spcPct val="110000"/>
              </a:lnSpc>
              <a:spcBef>
                <a:spcPts val="2400"/>
              </a:spcBef>
              <a:spcAft>
                <a:spcPts val="0"/>
              </a:spcAft>
            </a:pPr>
            <a:r>
              <a:rPr lang="en-US" dirty="0"/>
              <a:t>Structured Products capabilities have been a growing part of our discussions with clients and consultants as a means to further diversify and enhance our Multi-Sector/Unconstrained strategies which are viewed by some as being too narrow in breath/market segments utilized </a:t>
            </a:r>
          </a:p>
          <a:p>
            <a:pPr>
              <a:lnSpc>
                <a:spcPct val="110000"/>
              </a:lnSpc>
              <a:spcBef>
                <a:spcPts val="2400"/>
              </a:spcBef>
              <a:spcAft>
                <a:spcPts val="0"/>
              </a:spcAft>
            </a:pPr>
            <a:r>
              <a:rPr lang="en-US" dirty="0"/>
              <a:t>The US securitized AUM market is substantial with the institutional market just over $500B</a:t>
            </a:r>
          </a:p>
          <a:p>
            <a:pPr>
              <a:lnSpc>
                <a:spcPct val="110000"/>
              </a:lnSpc>
              <a:spcBef>
                <a:spcPts val="2400"/>
              </a:spcBef>
              <a:spcAft>
                <a:spcPts val="0"/>
              </a:spcAft>
            </a:pPr>
            <a:r>
              <a:rPr lang="en-US" dirty="0"/>
              <a:t>The strategy will be distributed to US institutional investors</a:t>
            </a:r>
          </a:p>
          <a:p>
            <a:pPr lvl="1">
              <a:lnSpc>
                <a:spcPct val="110000"/>
              </a:lnSpc>
              <a:spcBef>
                <a:spcPts val="300"/>
              </a:spcBef>
              <a:spcAft>
                <a:spcPts val="0"/>
              </a:spcAft>
            </a:pPr>
            <a:r>
              <a:rPr lang="en-US" sz="1300" dirty="0"/>
              <a:t>The Funds are expected to generate sales of $300 million over next 5 years in the institutional marketplace</a:t>
            </a:r>
          </a:p>
          <a:p>
            <a:pPr>
              <a:lnSpc>
                <a:spcPct val="110000"/>
              </a:lnSpc>
              <a:spcBef>
                <a:spcPts val="2400"/>
              </a:spcBef>
              <a:spcAft>
                <a:spcPts val="0"/>
              </a:spcAft>
            </a:pPr>
            <a:r>
              <a:rPr lang="en-US" dirty="0"/>
              <a:t>The strategy, delivered through an institutional separately managed account, is expected to generate approximately $1.0 million in revenue by year 5, charging a management fee of up to 0.35% / 0.50% per annum</a:t>
            </a:r>
          </a:p>
          <a:p>
            <a:pPr>
              <a:lnSpc>
                <a:spcPct val="110000"/>
              </a:lnSpc>
              <a:spcBef>
                <a:spcPts val="2400"/>
              </a:spcBef>
              <a:spcAft>
                <a:spcPts val="0"/>
              </a:spcAft>
            </a:pPr>
            <a:r>
              <a:rPr lang="en-US" dirty="0"/>
              <a:t>MacKay’s proposal is seeking $25 million of seed capital for each fund to develop an investment track record</a:t>
            </a:r>
          </a:p>
          <a:p>
            <a:pPr>
              <a:lnSpc>
                <a:spcPct val="110000"/>
              </a:lnSpc>
              <a:spcBef>
                <a:spcPts val="1800"/>
              </a:spcBef>
              <a:spcAft>
                <a:spcPts val="0"/>
              </a:spcAft>
            </a:pPr>
            <a:endParaRPr lang="en-US" dirty="0"/>
          </a:p>
          <a:p>
            <a:pPr>
              <a:lnSpc>
                <a:spcPct val="110000"/>
              </a:lnSpc>
              <a:spcBef>
                <a:spcPts val="1200"/>
              </a:spcBef>
              <a:spcAft>
                <a:spcPts val="0"/>
              </a:spcAft>
            </a:pPr>
            <a:endParaRPr lang="en-US" dirty="0"/>
          </a:p>
        </p:txBody>
      </p:sp>
      <p:sp>
        <p:nvSpPr>
          <p:cNvPr id="5" name="Slide Number Placeholder 4"/>
          <p:cNvSpPr>
            <a:spLocks noGrp="1"/>
          </p:cNvSpPr>
          <p:nvPr>
            <p:ph type="sldNum" sz="quarter" idx="14"/>
          </p:nvPr>
        </p:nvSpPr>
        <p:spPr/>
        <p:txBody>
          <a:bodyPr/>
          <a:lstStyle/>
          <a:p>
            <a:pPr algn="r"/>
            <a:fld id="{120E0670-27AF-416D-9579-EAB944D99F2D}" type="slidenum">
              <a:rPr lang="en-US" smtClean="0"/>
              <a:pPr algn="r"/>
              <a:t>1</a:t>
            </a:fld>
            <a:endParaRPr lang="en-US" dirty="0"/>
          </a:p>
        </p:txBody>
      </p:sp>
      <p:sp>
        <p:nvSpPr>
          <p:cNvPr id="6" name="Footer Placeholder 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3979121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Philosophy</a:t>
            </a:r>
          </a:p>
        </p:txBody>
      </p:sp>
      <p:sp>
        <p:nvSpPr>
          <p:cNvPr id="50" name="Text Box 27"/>
          <p:cNvSpPr txBox="1">
            <a:spLocks noChangeArrowheads="1"/>
          </p:cNvSpPr>
          <p:nvPr/>
        </p:nvSpPr>
        <p:spPr bwMode="auto">
          <a:xfrm>
            <a:off x="458041" y="6785005"/>
            <a:ext cx="8685959"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This graph illustrates a stylized distribution of one-year historical returns for high yield bonds and does not represent the distribution of any given year.  The universe of bonds for this analysis is the BofA Merrill Lynch High Yield Master II Index (H0A0) except for those bonds in the index for which data could not be ascertained.</a:t>
            </a:r>
          </a:p>
        </p:txBody>
      </p:sp>
      <p:grpSp>
        <p:nvGrpSpPr>
          <p:cNvPr id="4" name="Group 3"/>
          <p:cNvGrpSpPr/>
          <p:nvPr/>
        </p:nvGrpSpPr>
        <p:grpSpPr>
          <a:xfrm>
            <a:off x="388191" y="1453413"/>
            <a:ext cx="8705550" cy="4738787"/>
            <a:chOff x="447825" y="1443473"/>
            <a:chExt cx="8705550" cy="4738787"/>
          </a:xfrm>
        </p:grpSpPr>
        <p:cxnSp>
          <p:nvCxnSpPr>
            <p:cNvPr id="28" name="Straight Arrow Connector 27"/>
            <p:cNvCxnSpPr/>
            <p:nvPr/>
          </p:nvCxnSpPr>
          <p:spPr bwMode="auto">
            <a:xfrm>
              <a:off x="1406375" y="6074538"/>
              <a:ext cx="7327900" cy="0"/>
            </a:xfrm>
            <a:prstGeom prst="straightConnector1">
              <a:avLst/>
            </a:prstGeom>
            <a:ln w="12700" cmpd="sng">
              <a:solidFill>
                <a:schemeClr val="accent1"/>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bwMode="auto">
            <a:xfrm>
              <a:off x="676963" y="1893047"/>
              <a:ext cx="318998"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50000"/>
                      <a:lumOff val="50000"/>
                    </a:schemeClr>
                  </a:solidFill>
                </a:rPr>
                <a:t>HIGH</a:t>
              </a:r>
            </a:p>
          </p:txBody>
        </p:sp>
        <p:sp>
          <p:nvSpPr>
            <p:cNvPr id="35" name="TextBox 34"/>
            <p:cNvSpPr txBox="1"/>
            <p:nvPr/>
          </p:nvSpPr>
          <p:spPr bwMode="auto">
            <a:xfrm>
              <a:off x="696199" y="5260729"/>
              <a:ext cx="280526"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50000"/>
                      <a:lumOff val="50000"/>
                    </a:schemeClr>
                  </a:solidFill>
                </a:rPr>
                <a:t>LOW</a:t>
              </a:r>
            </a:p>
          </p:txBody>
        </p:sp>
        <p:cxnSp>
          <p:nvCxnSpPr>
            <p:cNvPr id="41" name="Straight Arrow Connector 40"/>
            <p:cNvCxnSpPr/>
            <p:nvPr/>
          </p:nvCxnSpPr>
          <p:spPr bwMode="auto">
            <a:xfrm>
              <a:off x="836462" y="2153357"/>
              <a:ext cx="0" cy="3025182"/>
            </a:xfrm>
            <a:prstGeom prst="straightConnector1">
              <a:avLst/>
            </a:prstGeom>
            <a:ln w="12700" cmpd="sng">
              <a:solidFill>
                <a:schemeClr val="accent1"/>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sp>
          <p:nvSpPr>
            <p:cNvPr id="42" name="Text Box 12"/>
            <p:cNvSpPr txBox="1">
              <a:spLocks noChangeArrowheads="1"/>
            </p:cNvSpPr>
            <p:nvPr/>
          </p:nvSpPr>
          <p:spPr bwMode="white">
            <a:xfrm>
              <a:off x="447825" y="3531818"/>
              <a:ext cx="777274" cy="215444"/>
            </a:xfrm>
            <a:prstGeom prst="rect">
              <a:avLst/>
            </a:prstGeom>
            <a:solidFill>
              <a:schemeClr val="bg1"/>
            </a:solidFill>
            <a:ln w="9525">
              <a:noFill/>
              <a:miter lim="800000"/>
              <a:headEnd/>
              <a:tailEnd/>
            </a:ln>
            <a:effectLst/>
          </p:spPr>
          <p:txBody>
            <a:bodyPr wrap="none" lIns="51091" tIns="0" rIns="51091" bIns="0">
              <a:spAutoFit/>
            </a:bodyPr>
            <a:lstStyle/>
            <a:p>
              <a:pPr algn="r" defTabSz="1021809"/>
              <a:r>
                <a:rPr lang="en-US" sz="1400" dirty="0">
                  <a:solidFill>
                    <a:schemeClr val="accent1"/>
                  </a:solidFill>
                  <a:latin typeface="Franklin Gothic Medium Cond" panose="020B0606030402020204" pitchFamily="34" charset="0"/>
                </a:rPr>
                <a:t>Frequency</a:t>
              </a:r>
            </a:p>
          </p:txBody>
        </p:sp>
        <p:sp>
          <p:nvSpPr>
            <p:cNvPr id="44" name="Text Box 18"/>
            <p:cNvSpPr txBox="1">
              <a:spLocks noChangeArrowheads="1"/>
            </p:cNvSpPr>
            <p:nvPr/>
          </p:nvSpPr>
          <p:spPr bwMode="auto">
            <a:xfrm>
              <a:off x="4402131" y="1443473"/>
              <a:ext cx="896079" cy="246221"/>
            </a:xfrm>
            <a:prstGeom prst="rect">
              <a:avLst/>
            </a:prstGeom>
            <a:noFill/>
            <a:ln w="9525">
              <a:noFill/>
              <a:miter lim="800000"/>
              <a:headEnd type="none" w="sm" len="sm"/>
              <a:tailEnd type="none" w="sm" len="sm"/>
            </a:ln>
            <a:effectLst/>
          </p:spPr>
          <p:txBody>
            <a:bodyPr wrap="none" lIns="0" tIns="0" rIns="0" bIns="0">
              <a:spAutoFit/>
            </a:bodyPr>
            <a:lstStyle>
              <a:defPPr>
                <a:defRPr lang="en-US"/>
              </a:defPPr>
              <a:lvl1pPr algn="ctr" defTabSz="1021901">
                <a:defRPr sz="1300">
                  <a:solidFill>
                    <a:schemeClr val="accent2"/>
                  </a:solidFill>
                  <a:latin typeface="Georgia" panose="02040502050405020303" pitchFamily="18" charset="0"/>
                </a:defRPr>
              </a:lvl1pPr>
            </a:lstStyle>
            <a:p>
              <a:r>
                <a:rPr lang="en-US" sz="1600" dirty="0">
                  <a:solidFill>
                    <a:schemeClr val="accent1">
                      <a:lumMod val="75000"/>
                      <a:lumOff val="25000"/>
                    </a:schemeClr>
                  </a:solidFill>
                </a:rPr>
                <a:t>Old Mean</a:t>
              </a:r>
            </a:p>
          </p:txBody>
        </p:sp>
        <p:sp>
          <p:nvSpPr>
            <p:cNvPr id="45" name="Text Box 19"/>
            <p:cNvSpPr txBox="1">
              <a:spLocks noChangeArrowheads="1"/>
            </p:cNvSpPr>
            <p:nvPr/>
          </p:nvSpPr>
          <p:spPr bwMode="auto">
            <a:xfrm>
              <a:off x="5592428" y="1443473"/>
              <a:ext cx="973023" cy="246221"/>
            </a:xfrm>
            <a:prstGeom prst="rect">
              <a:avLst/>
            </a:prstGeom>
            <a:noFill/>
            <a:ln w="9525">
              <a:noFill/>
              <a:miter lim="800000"/>
              <a:headEnd type="none" w="sm" len="sm"/>
              <a:tailEnd type="none" w="sm" len="sm"/>
            </a:ln>
            <a:effectLst/>
          </p:spPr>
          <p:txBody>
            <a:bodyPr wrap="none" lIns="0" tIns="0" rIns="0" bIns="0">
              <a:spAutoFit/>
            </a:bodyPr>
            <a:lstStyle/>
            <a:p>
              <a:pPr algn="ctr" defTabSz="1021901"/>
              <a:r>
                <a:rPr lang="en-US" sz="1600" dirty="0">
                  <a:solidFill>
                    <a:schemeClr val="accent2"/>
                  </a:solidFill>
                  <a:latin typeface="Georgia" panose="02040502050405020303" pitchFamily="18" charset="0"/>
                </a:rPr>
                <a:t>New Mean</a:t>
              </a:r>
            </a:p>
          </p:txBody>
        </p:sp>
        <p:sp>
          <p:nvSpPr>
            <p:cNvPr id="46" name="TextBox 45"/>
            <p:cNvSpPr txBox="1"/>
            <p:nvPr/>
          </p:nvSpPr>
          <p:spPr bwMode="auto">
            <a:xfrm>
              <a:off x="1541193" y="3517964"/>
              <a:ext cx="2659690" cy="882678"/>
            </a:xfrm>
            <a:prstGeom prst="rect">
              <a:avLst/>
            </a:prstGeom>
            <a:noFill/>
            <a:effectLst/>
          </p:spPr>
          <p:txBody>
            <a:bodyPr wrap="square" rtlCol="0">
              <a:spAutoFit/>
            </a:bodyPr>
            <a:lstStyle/>
            <a:p>
              <a:pPr>
                <a:lnSpc>
                  <a:spcPct val="114000"/>
                </a:lnSpc>
              </a:pPr>
              <a:r>
                <a:rPr lang="en-GB" sz="1200" spc="100" dirty="0">
                  <a:solidFill>
                    <a:schemeClr val="tx2"/>
                  </a:solidFill>
                  <a:latin typeface="+mj-lt"/>
                </a:rPr>
                <a:t>GOAL</a:t>
              </a:r>
              <a:r>
                <a:rPr lang="en-GB" sz="1200" b="1" dirty="0">
                  <a:solidFill>
                    <a:schemeClr val="tx2"/>
                  </a:solidFill>
                </a:rPr>
                <a:t>:  </a:t>
              </a:r>
              <a:r>
                <a:rPr lang="en-GB" sz="1200" dirty="0">
                  <a:solidFill>
                    <a:schemeClr val="tx2"/>
                  </a:solidFill>
                  <a:latin typeface="+mj-lt"/>
                </a:rPr>
                <a:t>Reduce Risk of Large Losses</a:t>
              </a:r>
            </a:p>
            <a:p>
              <a:pPr>
                <a:lnSpc>
                  <a:spcPct val="114000"/>
                </a:lnSpc>
              </a:pPr>
              <a:r>
                <a:rPr lang="en-GB" sz="1200" dirty="0"/>
                <a:t>Two key sources of risk </a:t>
              </a:r>
            </a:p>
            <a:p>
              <a:pPr marL="180975" indent="-180975">
                <a:buClr>
                  <a:schemeClr val="bg2"/>
                </a:buClr>
                <a:buSzPct val="110000"/>
                <a:buFont typeface="Wingdings" panose="05000000000000000000" pitchFamily="2" charset="2"/>
                <a:buChar char="§"/>
              </a:pPr>
              <a:r>
                <a:rPr lang="en-GB" sz="1200" dirty="0"/>
                <a:t>Economic risk</a:t>
              </a:r>
            </a:p>
            <a:p>
              <a:pPr marL="180975" indent="-180975">
                <a:buClr>
                  <a:schemeClr val="bg2"/>
                </a:buClr>
                <a:buSzPct val="110000"/>
                <a:buFont typeface="Wingdings" panose="05000000000000000000" pitchFamily="2" charset="2"/>
                <a:buChar char="§"/>
              </a:pPr>
              <a:r>
                <a:rPr lang="en-GB" sz="1200" dirty="0"/>
                <a:t>Issuer default risk</a:t>
              </a:r>
              <a:endParaRPr lang="en-US" sz="1200" dirty="0"/>
            </a:p>
          </p:txBody>
        </p:sp>
        <p:sp>
          <p:nvSpPr>
            <p:cNvPr id="47" name="TextBox 46"/>
            <p:cNvSpPr txBox="1"/>
            <p:nvPr/>
          </p:nvSpPr>
          <p:spPr bwMode="auto">
            <a:xfrm>
              <a:off x="7421697" y="4675801"/>
              <a:ext cx="1676400" cy="917111"/>
            </a:xfrm>
            <a:prstGeom prst="rect">
              <a:avLst/>
            </a:prstGeom>
            <a:noFill/>
            <a:effectLst/>
          </p:spPr>
          <p:txBody>
            <a:bodyPr wrap="square" rtlCol="0">
              <a:spAutoFit/>
            </a:bodyPr>
            <a:lstStyle/>
            <a:p>
              <a:pPr algn="r">
                <a:lnSpc>
                  <a:spcPct val="114000"/>
                </a:lnSpc>
              </a:pPr>
              <a:r>
                <a:rPr lang="en-GB" sz="1200" dirty="0"/>
                <a:t>Outsized capital </a:t>
              </a:r>
              <a:br>
                <a:rPr lang="en-GB" sz="1200" dirty="0"/>
              </a:br>
              <a:r>
                <a:rPr lang="en-GB" sz="1200" dirty="0"/>
                <a:t>gains are rarer in bonds than they </a:t>
              </a:r>
              <a:br>
                <a:rPr lang="en-GB" sz="1200" dirty="0"/>
              </a:br>
              <a:r>
                <a:rPr lang="en-GB" sz="1200" dirty="0"/>
                <a:t>are in stock markets</a:t>
              </a:r>
            </a:p>
          </p:txBody>
        </p:sp>
        <p:sp>
          <p:nvSpPr>
            <p:cNvPr id="29" name="Freeform 3"/>
            <p:cNvSpPr>
              <a:spLocks/>
            </p:cNvSpPr>
            <p:nvPr/>
          </p:nvSpPr>
          <p:spPr bwMode="auto">
            <a:xfrm>
              <a:off x="1312055" y="1816559"/>
              <a:ext cx="7699086" cy="4037992"/>
            </a:xfrm>
            <a:custGeom>
              <a:avLst/>
              <a:gdLst>
                <a:gd name="T0" fmla="*/ 0 w 3300"/>
                <a:gd name="T1" fmla="*/ 2147483647 h 1999"/>
                <a:gd name="T2" fmla="*/ 2147483647 w 3300"/>
                <a:gd name="T3" fmla="*/ 2147483647 h 1999"/>
                <a:gd name="T4" fmla="*/ 2147483647 w 3300"/>
                <a:gd name="T5" fmla="*/ 2147483647 h 1999"/>
                <a:gd name="T6" fmla="*/ 2147483647 w 3300"/>
                <a:gd name="T7" fmla="*/ 2147483647 h 1999"/>
                <a:gd name="T8" fmla="*/ 2147483647 w 3300"/>
                <a:gd name="T9" fmla="*/ 2147483647 h 1999"/>
                <a:gd name="T10" fmla="*/ 2147483647 w 3300"/>
                <a:gd name="T11" fmla="*/ 2147483647 h 1999"/>
                <a:gd name="T12" fmla="*/ 2147483647 w 3300"/>
                <a:gd name="T13" fmla="*/ 2147483647 h 1999"/>
                <a:gd name="T14" fmla="*/ 2147483647 w 3300"/>
                <a:gd name="T15" fmla="*/ 2147483647 h 1999"/>
                <a:gd name="T16" fmla="*/ 2147483647 w 3300"/>
                <a:gd name="T17" fmla="*/ 2147483647 h 1999"/>
                <a:gd name="T18" fmla="*/ 2147483647 w 3300"/>
                <a:gd name="T19" fmla="*/ 2147483647 h 1999"/>
                <a:gd name="T20" fmla="*/ 2147483647 w 3300"/>
                <a:gd name="T21" fmla="*/ 2147483647 h 1999"/>
                <a:gd name="T22" fmla="*/ 2147483647 w 3300"/>
                <a:gd name="T23" fmla="*/ 2147483647 h 1999"/>
                <a:gd name="T24" fmla="*/ 0 w 3300"/>
                <a:gd name="T25" fmla="*/ 2147483647 h 1999"/>
                <a:gd name="T26" fmla="*/ 0 w 3300"/>
                <a:gd name="T27" fmla="*/ 2147483647 h 19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00"/>
                <a:gd name="T43" fmla="*/ 0 h 1999"/>
                <a:gd name="T44" fmla="*/ 3300 w 3300"/>
                <a:gd name="T45" fmla="*/ 1999 h 1999"/>
                <a:gd name="connsiteX0" fmla="*/ 0 w 10011"/>
                <a:gd name="connsiteY0" fmla="*/ 8531 h 9547"/>
                <a:gd name="connsiteX1" fmla="*/ 2509 w 10011"/>
                <a:gd name="connsiteY1" fmla="*/ 8561 h 9547"/>
                <a:gd name="connsiteX2" fmla="*/ 3436 w 10011"/>
                <a:gd name="connsiteY2" fmla="*/ 8170 h 9547"/>
                <a:gd name="connsiteX3" fmla="*/ 4236 w 10011"/>
                <a:gd name="connsiteY3" fmla="*/ 7390 h 9547"/>
                <a:gd name="connsiteX4" fmla="*/ 5200 w 10011"/>
                <a:gd name="connsiteY4" fmla="*/ 5769 h 9547"/>
                <a:gd name="connsiteX5" fmla="*/ 5709 w 10011"/>
                <a:gd name="connsiteY5" fmla="*/ 2197 h 9547"/>
                <a:gd name="connsiteX6" fmla="*/ 5927 w 10011"/>
                <a:gd name="connsiteY6" fmla="*/ 126 h 9547"/>
                <a:gd name="connsiteX7" fmla="*/ 6564 w 10011"/>
                <a:gd name="connsiteY7" fmla="*/ 5829 h 9547"/>
                <a:gd name="connsiteX8" fmla="*/ 7636 w 10011"/>
                <a:gd name="connsiteY8" fmla="*/ 8290 h 9547"/>
                <a:gd name="connsiteX9" fmla="*/ 8727 w 10011"/>
                <a:gd name="connsiteY9" fmla="*/ 9041 h 9547"/>
                <a:gd name="connsiteX10" fmla="*/ 10000 w 10011"/>
                <a:gd name="connsiteY10" fmla="*/ 9131 h 9547"/>
                <a:gd name="connsiteX11" fmla="*/ 10011 w 10011"/>
                <a:gd name="connsiteY11" fmla="*/ 9547 h 9547"/>
                <a:gd name="connsiteX12" fmla="*/ 0 w 10011"/>
                <a:gd name="connsiteY12" fmla="*/ 9521 h 9547"/>
                <a:gd name="connsiteX13" fmla="*/ 0 w 10011"/>
                <a:gd name="connsiteY13" fmla="*/ 8531 h 9547"/>
                <a:gd name="connsiteX0" fmla="*/ 0 w 10000"/>
                <a:gd name="connsiteY0" fmla="*/ 8936 h 10012"/>
                <a:gd name="connsiteX1" fmla="*/ 2506 w 10000"/>
                <a:gd name="connsiteY1" fmla="*/ 8967 h 10012"/>
                <a:gd name="connsiteX2" fmla="*/ 3432 w 10000"/>
                <a:gd name="connsiteY2" fmla="*/ 8558 h 10012"/>
                <a:gd name="connsiteX3" fmla="*/ 4231 w 10000"/>
                <a:gd name="connsiteY3" fmla="*/ 7741 h 10012"/>
                <a:gd name="connsiteX4" fmla="*/ 5194 w 10000"/>
                <a:gd name="connsiteY4" fmla="*/ 6043 h 10012"/>
                <a:gd name="connsiteX5" fmla="*/ 5703 w 10000"/>
                <a:gd name="connsiteY5" fmla="*/ 2301 h 10012"/>
                <a:gd name="connsiteX6" fmla="*/ 5920 w 10000"/>
                <a:gd name="connsiteY6" fmla="*/ 132 h 10012"/>
                <a:gd name="connsiteX7" fmla="*/ 6557 w 10000"/>
                <a:gd name="connsiteY7" fmla="*/ 6106 h 10012"/>
                <a:gd name="connsiteX8" fmla="*/ 7628 w 10000"/>
                <a:gd name="connsiteY8" fmla="*/ 8683 h 10012"/>
                <a:gd name="connsiteX9" fmla="*/ 8717 w 10000"/>
                <a:gd name="connsiteY9" fmla="*/ 9470 h 10012"/>
                <a:gd name="connsiteX10" fmla="*/ 9989 w 10000"/>
                <a:gd name="connsiteY10" fmla="*/ 9564 h 10012"/>
                <a:gd name="connsiteX11" fmla="*/ 10000 w 10000"/>
                <a:gd name="connsiteY11" fmla="*/ 10000 h 10012"/>
                <a:gd name="connsiteX12" fmla="*/ 0 w 10000"/>
                <a:gd name="connsiteY12" fmla="*/ 10012 h 10012"/>
                <a:gd name="connsiteX13" fmla="*/ 0 w 10000"/>
                <a:gd name="connsiteY13" fmla="*/ 8936 h 10012"/>
                <a:gd name="connsiteX0" fmla="*/ 0 w 10008"/>
                <a:gd name="connsiteY0" fmla="*/ 9562 h 10012"/>
                <a:gd name="connsiteX1" fmla="*/ 2514 w 10008"/>
                <a:gd name="connsiteY1" fmla="*/ 8967 h 10012"/>
                <a:gd name="connsiteX2" fmla="*/ 3440 w 10008"/>
                <a:gd name="connsiteY2" fmla="*/ 8558 h 10012"/>
                <a:gd name="connsiteX3" fmla="*/ 4239 w 10008"/>
                <a:gd name="connsiteY3" fmla="*/ 774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440 w 10008"/>
                <a:gd name="connsiteY2" fmla="*/ 8558 h 10012"/>
                <a:gd name="connsiteX3" fmla="*/ 4239 w 10008"/>
                <a:gd name="connsiteY3" fmla="*/ 774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10 w 10008"/>
                <a:gd name="connsiteY2" fmla="*/ 8728 h 10012"/>
                <a:gd name="connsiteX3" fmla="*/ 4239 w 10008"/>
                <a:gd name="connsiteY3" fmla="*/ 774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10 w 10008"/>
                <a:gd name="connsiteY2" fmla="*/ 8728 h 10012"/>
                <a:gd name="connsiteX3" fmla="*/ 4317 w 10008"/>
                <a:gd name="connsiteY3" fmla="*/ 7898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10 w 10008"/>
                <a:gd name="connsiteY2" fmla="*/ 8728 h 10012"/>
                <a:gd name="connsiteX3" fmla="*/ 4317 w 10008"/>
                <a:gd name="connsiteY3" fmla="*/ 7898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10 w 10008"/>
                <a:gd name="connsiteY2" fmla="*/ 8728 h 10012"/>
                <a:gd name="connsiteX3" fmla="*/ 4317 w 10008"/>
                <a:gd name="connsiteY3" fmla="*/ 7898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73 w 10008"/>
                <a:gd name="connsiteY2" fmla="*/ 8793 h 10012"/>
                <a:gd name="connsiteX3" fmla="*/ 4317 w 10008"/>
                <a:gd name="connsiteY3" fmla="*/ 7898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73 w 10008"/>
                <a:gd name="connsiteY2" fmla="*/ 8793 h 10012"/>
                <a:gd name="connsiteX3" fmla="*/ 4411 w 10008"/>
                <a:gd name="connsiteY3" fmla="*/ 791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73 w 10008"/>
                <a:gd name="connsiteY2" fmla="*/ 8793 h 10012"/>
                <a:gd name="connsiteX3" fmla="*/ 4411 w 10008"/>
                <a:gd name="connsiteY3" fmla="*/ 791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08"/>
                <a:gd name="connsiteY0" fmla="*/ 9562 h 10012"/>
                <a:gd name="connsiteX1" fmla="*/ 2530 w 10008"/>
                <a:gd name="connsiteY1" fmla="*/ 9293 h 10012"/>
                <a:gd name="connsiteX2" fmla="*/ 3573 w 10008"/>
                <a:gd name="connsiteY2" fmla="*/ 8793 h 10012"/>
                <a:gd name="connsiteX3" fmla="*/ 4411 w 10008"/>
                <a:gd name="connsiteY3" fmla="*/ 7911 h 10012"/>
                <a:gd name="connsiteX4" fmla="*/ 5202 w 10008"/>
                <a:gd name="connsiteY4" fmla="*/ 6043 h 10012"/>
                <a:gd name="connsiteX5" fmla="*/ 5711 w 10008"/>
                <a:gd name="connsiteY5" fmla="*/ 2301 h 10012"/>
                <a:gd name="connsiteX6" fmla="*/ 5928 w 10008"/>
                <a:gd name="connsiteY6" fmla="*/ 132 h 10012"/>
                <a:gd name="connsiteX7" fmla="*/ 6565 w 10008"/>
                <a:gd name="connsiteY7" fmla="*/ 6106 h 10012"/>
                <a:gd name="connsiteX8" fmla="*/ 7636 w 10008"/>
                <a:gd name="connsiteY8" fmla="*/ 8683 h 10012"/>
                <a:gd name="connsiteX9" fmla="*/ 8725 w 10008"/>
                <a:gd name="connsiteY9" fmla="*/ 9470 h 10012"/>
                <a:gd name="connsiteX10" fmla="*/ 9997 w 10008"/>
                <a:gd name="connsiteY10" fmla="*/ 9564 h 10012"/>
                <a:gd name="connsiteX11" fmla="*/ 10008 w 10008"/>
                <a:gd name="connsiteY11" fmla="*/ 10000 h 10012"/>
                <a:gd name="connsiteX12" fmla="*/ 8 w 10008"/>
                <a:gd name="connsiteY12" fmla="*/ 10012 h 10012"/>
                <a:gd name="connsiteX13" fmla="*/ 0 w 10008"/>
                <a:gd name="connsiteY13" fmla="*/ 9562 h 10012"/>
                <a:gd name="connsiteX0" fmla="*/ 0 w 10013"/>
                <a:gd name="connsiteY0" fmla="*/ 9562 h 10012"/>
                <a:gd name="connsiteX1" fmla="*/ 2530 w 10013"/>
                <a:gd name="connsiteY1" fmla="*/ 9293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562 h 10012"/>
                <a:gd name="connsiteX0" fmla="*/ 0 w 10013"/>
                <a:gd name="connsiteY0" fmla="*/ 9562 h 10012"/>
                <a:gd name="connsiteX1" fmla="*/ 2530 w 10013"/>
                <a:gd name="connsiteY1" fmla="*/ 9293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562 h 10012"/>
                <a:gd name="connsiteX0" fmla="*/ 0 w 10013"/>
                <a:gd name="connsiteY0" fmla="*/ 9562 h 10012"/>
                <a:gd name="connsiteX1" fmla="*/ 2530 w 10013"/>
                <a:gd name="connsiteY1" fmla="*/ 9293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562 h 10012"/>
                <a:gd name="connsiteX0" fmla="*/ 0 w 10013"/>
                <a:gd name="connsiteY0" fmla="*/ 9562 h 10012"/>
                <a:gd name="connsiteX1" fmla="*/ 2530 w 10013"/>
                <a:gd name="connsiteY1" fmla="*/ 9293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562 h 10012"/>
                <a:gd name="connsiteX0" fmla="*/ 0 w 10013"/>
                <a:gd name="connsiteY0" fmla="*/ 9562 h 10012"/>
                <a:gd name="connsiteX1" fmla="*/ 2516 w 10013"/>
                <a:gd name="connsiteY1" fmla="*/ 9109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562 h 10012"/>
                <a:gd name="connsiteX0" fmla="*/ 0 w 10013"/>
                <a:gd name="connsiteY0" fmla="*/ 9148 h 10012"/>
                <a:gd name="connsiteX1" fmla="*/ 2516 w 10013"/>
                <a:gd name="connsiteY1" fmla="*/ 9109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148 h 10012"/>
                <a:gd name="connsiteX0" fmla="*/ 0 w 10013"/>
                <a:gd name="connsiteY0" fmla="*/ 9148 h 10012"/>
                <a:gd name="connsiteX1" fmla="*/ 2516 w 10013"/>
                <a:gd name="connsiteY1" fmla="*/ 9109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148 h 10012"/>
                <a:gd name="connsiteX0" fmla="*/ 0 w 10013"/>
                <a:gd name="connsiteY0" fmla="*/ 9109 h 10012"/>
                <a:gd name="connsiteX1" fmla="*/ 2516 w 10013"/>
                <a:gd name="connsiteY1" fmla="*/ 9109 h 10012"/>
                <a:gd name="connsiteX2" fmla="*/ 3573 w 10013"/>
                <a:gd name="connsiteY2" fmla="*/ 8793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109 h 10012"/>
                <a:gd name="connsiteX0" fmla="*/ 0 w 10013"/>
                <a:gd name="connsiteY0" fmla="*/ 9109 h 10012"/>
                <a:gd name="connsiteX1" fmla="*/ 2516 w 10013"/>
                <a:gd name="connsiteY1" fmla="*/ 9109 h 10012"/>
                <a:gd name="connsiteX2" fmla="*/ 3479 w 10013"/>
                <a:gd name="connsiteY2" fmla="*/ 8497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109 h 10012"/>
                <a:gd name="connsiteX0" fmla="*/ 0 w 10013"/>
                <a:gd name="connsiteY0" fmla="*/ 9109 h 10012"/>
                <a:gd name="connsiteX1" fmla="*/ 2359 w 10013"/>
                <a:gd name="connsiteY1" fmla="*/ 8900 h 10012"/>
                <a:gd name="connsiteX2" fmla="*/ 3479 w 10013"/>
                <a:gd name="connsiteY2" fmla="*/ 8497 h 10012"/>
                <a:gd name="connsiteX3" fmla="*/ 4411 w 10013"/>
                <a:gd name="connsiteY3" fmla="*/ 7911 h 10012"/>
                <a:gd name="connsiteX4" fmla="*/ 5202 w 10013"/>
                <a:gd name="connsiteY4" fmla="*/ 6043 h 10012"/>
                <a:gd name="connsiteX5" fmla="*/ 5711 w 10013"/>
                <a:gd name="connsiteY5" fmla="*/ 2301 h 10012"/>
                <a:gd name="connsiteX6" fmla="*/ 5928 w 10013"/>
                <a:gd name="connsiteY6" fmla="*/ 132 h 10012"/>
                <a:gd name="connsiteX7" fmla="*/ 6565 w 10013"/>
                <a:gd name="connsiteY7" fmla="*/ 6106 h 10012"/>
                <a:gd name="connsiteX8" fmla="*/ 7636 w 10013"/>
                <a:gd name="connsiteY8" fmla="*/ 8683 h 10012"/>
                <a:gd name="connsiteX9" fmla="*/ 8725 w 10013"/>
                <a:gd name="connsiteY9" fmla="*/ 9470 h 10012"/>
                <a:gd name="connsiteX10" fmla="*/ 10013 w 10013"/>
                <a:gd name="connsiteY10" fmla="*/ 9551 h 10012"/>
                <a:gd name="connsiteX11" fmla="*/ 10008 w 10013"/>
                <a:gd name="connsiteY11" fmla="*/ 10000 h 10012"/>
                <a:gd name="connsiteX12" fmla="*/ 8 w 10013"/>
                <a:gd name="connsiteY12" fmla="*/ 10012 h 10012"/>
                <a:gd name="connsiteX13" fmla="*/ 0 w 10013"/>
                <a:gd name="connsiteY13" fmla="*/ 9109 h 10012"/>
                <a:gd name="connsiteX0" fmla="*/ 0 w 10013"/>
                <a:gd name="connsiteY0" fmla="*/ 9109 h 10012"/>
                <a:gd name="connsiteX1" fmla="*/ 2359 w 10013"/>
                <a:gd name="connsiteY1" fmla="*/ 8900 h 10012"/>
                <a:gd name="connsiteX2" fmla="*/ 3479 w 10013"/>
                <a:gd name="connsiteY2" fmla="*/ 8497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470 h 10012"/>
                <a:gd name="connsiteX9" fmla="*/ 10013 w 10013"/>
                <a:gd name="connsiteY9" fmla="*/ 9551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109 h 10012"/>
                <a:gd name="connsiteX1" fmla="*/ 1858 w 10013"/>
                <a:gd name="connsiteY1" fmla="*/ 8987 h 10012"/>
                <a:gd name="connsiteX2" fmla="*/ 3479 w 10013"/>
                <a:gd name="connsiteY2" fmla="*/ 8497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470 h 10012"/>
                <a:gd name="connsiteX9" fmla="*/ 10013 w 10013"/>
                <a:gd name="connsiteY9" fmla="*/ 9551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109 h 10012"/>
                <a:gd name="connsiteX1" fmla="*/ 1858 w 10013"/>
                <a:gd name="connsiteY1" fmla="*/ 8987 h 10012"/>
                <a:gd name="connsiteX2" fmla="*/ 3479 w 10013"/>
                <a:gd name="connsiteY2" fmla="*/ 8497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470 h 10012"/>
                <a:gd name="connsiteX9" fmla="*/ 10013 w 10013"/>
                <a:gd name="connsiteY9" fmla="*/ 9551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109 h 10012"/>
                <a:gd name="connsiteX1" fmla="*/ 1858 w 10013"/>
                <a:gd name="connsiteY1" fmla="*/ 8987 h 10012"/>
                <a:gd name="connsiteX2" fmla="*/ 3615 w 10013"/>
                <a:gd name="connsiteY2" fmla="*/ 8149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470 h 10012"/>
                <a:gd name="connsiteX9" fmla="*/ 10013 w 10013"/>
                <a:gd name="connsiteY9" fmla="*/ 9551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109 h 10012"/>
                <a:gd name="connsiteX1" fmla="*/ 1858 w 10013"/>
                <a:gd name="connsiteY1" fmla="*/ 8987 h 10012"/>
                <a:gd name="connsiteX2" fmla="*/ 3615 w 10013"/>
                <a:gd name="connsiteY2" fmla="*/ 8149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470 h 10012"/>
                <a:gd name="connsiteX9" fmla="*/ 10013 w 10013"/>
                <a:gd name="connsiteY9" fmla="*/ 9708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109 h 10012"/>
                <a:gd name="connsiteX1" fmla="*/ 1858 w 10013"/>
                <a:gd name="connsiteY1" fmla="*/ 8987 h 10012"/>
                <a:gd name="connsiteX2" fmla="*/ 3615 w 10013"/>
                <a:gd name="connsiteY2" fmla="*/ 8149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561 h 10012"/>
                <a:gd name="connsiteX9" fmla="*/ 10013 w 10013"/>
                <a:gd name="connsiteY9" fmla="*/ 9708 h 10012"/>
                <a:gd name="connsiteX10" fmla="*/ 10008 w 10013"/>
                <a:gd name="connsiteY10" fmla="*/ 10000 h 10012"/>
                <a:gd name="connsiteX11" fmla="*/ 8 w 10013"/>
                <a:gd name="connsiteY11" fmla="*/ 10012 h 10012"/>
                <a:gd name="connsiteX12" fmla="*/ 0 w 10013"/>
                <a:gd name="connsiteY12" fmla="*/ 9109 h 10012"/>
                <a:gd name="connsiteX0" fmla="*/ 0 w 10013"/>
                <a:gd name="connsiteY0" fmla="*/ 9266 h 10012"/>
                <a:gd name="connsiteX1" fmla="*/ 1858 w 10013"/>
                <a:gd name="connsiteY1" fmla="*/ 8987 h 10012"/>
                <a:gd name="connsiteX2" fmla="*/ 3615 w 10013"/>
                <a:gd name="connsiteY2" fmla="*/ 8149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561 h 10012"/>
                <a:gd name="connsiteX9" fmla="*/ 10013 w 10013"/>
                <a:gd name="connsiteY9" fmla="*/ 9708 h 10012"/>
                <a:gd name="connsiteX10" fmla="*/ 10008 w 10013"/>
                <a:gd name="connsiteY10" fmla="*/ 10000 h 10012"/>
                <a:gd name="connsiteX11" fmla="*/ 8 w 10013"/>
                <a:gd name="connsiteY11" fmla="*/ 10012 h 10012"/>
                <a:gd name="connsiteX12" fmla="*/ 0 w 10013"/>
                <a:gd name="connsiteY12" fmla="*/ 9266 h 10012"/>
                <a:gd name="connsiteX0" fmla="*/ 0 w 10013"/>
                <a:gd name="connsiteY0" fmla="*/ 9266 h 10012"/>
                <a:gd name="connsiteX1" fmla="*/ 1858 w 10013"/>
                <a:gd name="connsiteY1" fmla="*/ 8987 h 10012"/>
                <a:gd name="connsiteX2" fmla="*/ 3615 w 10013"/>
                <a:gd name="connsiteY2" fmla="*/ 8149 h 10012"/>
                <a:gd name="connsiteX3" fmla="*/ 5202 w 10013"/>
                <a:gd name="connsiteY3" fmla="*/ 6043 h 10012"/>
                <a:gd name="connsiteX4" fmla="*/ 5711 w 10013"/>
                <a:gd name="connsiteY4" fmla="*/ 2301 h 10012"/>
                <a:gd name="connsiteX5" fmla="*/ 5928 w 10013"/>
                <a:gd name="connsiteY5" fmla="*/ 132 h 10012"/>
                <a:gd name="connsiteX6" fmla="*/ 6565 w 10013"/>
                <a:gd name="connsiteY6" fmla="*/ 6106 h 10012"/>
                <a:gd name="connsiteX7" fmla="*/ 7636 w 10013"/>
                <a:gd name="connsiteY7" fmla="*/ 8683 h 10012"/>
                <a:gd name="connsiteX8" fmla="*/ 8725 w 10013"/>
                <a:gd name="connsiteY8" fmla="*/ 9561 h 10012"/>
                <a:gd name="connsiteX9" fmla="*/ 10013 w 10013"/>
                <a:gd name="connsiteY9" fmla="*/ 9708 h 10012"/>
                <a:gd name="connsiteX10" fmla="*/ 10008 w 10013"/>
                <a:gd name="connsiteY10" fmla="*/ 10000 h 10012"/>
                <a:gd name="connsiteX11" fmla="*/ 8 w 10013"/>
                <a:gd name="connsiteY11" fmla="*/ 10012 h 10012"/>
                <a:gd name="connsiteX12" fmla="*/ 0 w 10013"/>
                <a:gd name="connsiteY12" fmla="*/ 9266 h 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13" h="10012">
                  <a:moveTo>
                    <a:pt x="0" y="9266"/>
                  </a:moveTo>
                  <a:cubicBezTo>
                    <a:pt x="839" y="9266"/>
                    <a:pt x="1255" y="9173"/>
                    <a:pt x="1858" y="8987"/>
                  </a:cubicBezTo>
                  <a:cubicBezTo>
                    <a:pt x="2461" y="8801"/>
                    <a:pt x="3058" y="8640"/>
                    <a:pt x="3615" y="8149"/>
                  </a:cubicBezTo>
                  <a:cubicBezTo>
                    <a:pt x="4172" y="7658"/>
                    <a:pt x="4853" y="7018"/>
                    <a:pt x="5202" y="6043"/>
                  </a:cubicBezTo>
                  <a:cubicBezTo>
                    <a:pt x="5551" y="5068"/>
                    <a:pt x="5590" y="3287"/>
                    <a:pt x="5711" y="2301"/>
                  </a:cubicBezTo>
                  <a:cubicBezTo>
                    <a:pt x="5832" y="1317"/>
                    <a:pt x="5787" y="-502"/>
                    <a:pt x="5928" y="132"/>
                  </a:cubicBezTo>
                  <a:cubicBezTo>
                    <a:pt x="6071" y="767"/>
                    <a:pt x="6280" y="4680"/>
                    <a:pt x="6565" y="6106"/>
                  </a:cubicBezTo>
                  <a:cubicBezTo>
                    <a:pt x="6848" y="7531"/>
                    <a:pt x="7276" y="8107"/>
                    <a:pt x="7636" y="8683"/>
                  </a:cubicBezTo>
                  <a:cubicBezTo>
                    <a:pt x="7996" y="9259"/>
                    <a:pt x="8329" y="9390"/>
                    <a:pt x="8725" y="9561"/>
                  </a:cubicBezTo>
                  <a:cubicBezTo>
                    <a:pt x="9121" y="9732"/>
                    <a:pt x="9692" y="9695"/>
                    <a:pt x="10013" y="9708"/>
                  </a:cubicBezTo>
                  <a:cubicBezTo>
                    <a:pt x="10017" y="9854"/>
                    <a:pt x="10004" y="9854"/>
                    <a:pt x="10008" y="10000"/>
                  </a:cubicBezTo>
                  <a:lnTo>
                    <a:pt x="8" y="10012"/>
                  </a:lnTo>
                  <a:cubicBezTo>
                    <a:pt x="5" y="9862"/>
                    <a:pt x="3" y="9416"/>
                    <a:pt x="0" y="9266"/>
                  </a:cubicBezTo>
                  <a:close/>
                </a:path>
              </a:pathLst>
            </a:custGeom>
            <a:solidFill>
              <a:schemeClr val="bg1">
                <a:lumMod val="75000"/>
              </a:schemeClr>
            </a:solidFill>
            <a:ln w="9525" cap="flat" cmpd="sng">
              <a:noFill/>
              <a:prstDash val="solid"/>
              <a:round/>
              <a:headEnd type="none" w="med" len="med"/>
              <a:tailEnd type="none" w="med" len="med"/>
            </a:ln>
            <a:effectLst/>
          </p:spPr>
          <p:txBody>
            <a:bodyPr wrap="square" lIns="0" tIns="0" rIns="0" bIns="0" anchor="ctr">
              <a:noAutofit/>
            </a:bodyPr>
            <a:lstStyle/>
            <a:p>
              <a:endParaRPr lang="en-US" dirty="0"/>
            </a:p>
          </p:txBody>
        </p:sp>
        <p:sp>
          <p:nvSpPr>
            <p:cNvPr id="36" name="Freeform 3"/>
            <p:cNvSpPr>
              <a:spLocks/>
            </p:cNvSpPr>
            <p:nvPr/>
          </p:nvSpPr>
          <p:spPr bwMode="auto">
            <a:xfrm>
              <a:off x="1324713" y="3557537"/>
              <a:ext cx="82" cy="323036"/>
            </a:xfrm>
            <a:custGeom>
              <a:avLst/>
              <a:gdLst>
                <a:gd name="T0" fmla="*/ 0 w 3300"/>
                <a:gd name="T1" fmla="*/ 2147483647 h 1999"/>
                <a:gd name="T2" fmla="*/ 2147483647 w 3300"/>
                <a:gd name="T3" fmla="*/ 2147483647 h 1999"/>
                <a:gd name="T4" fmla="*/ 2147483647 w 3300"/>
                <a:gd name="T5" fmla="*/ 2147483647 h 1999"/>
                <a:gd name="T6" fmla="*/ 2147483647 w 3300"/>
                <a:gd name="T7" fmla="*/ 2147483647 h 1999"/>
                <a:gd name="T8" fmla="*/ 2147483647 w 3300"/>
                <a:gd name="T9" fmla="*/ 2147483647 h 1999"/>
                <a:gd name="T10" fmla="*/ 2147483647 w 3300"/>
                <a:gd name="T11" fmla="*/ 2147483647 h 1999"/>
                <a:gd name="T12" fmla="*/ 2147483647 w 3300"/>
                <a:gd name="T13" fmla="*/ 2147483647 h 1999"/>
                <a:gd name="T14" fmla="*/ 2147483647 w 3300"/>
                <a:gd name="T15" fmla="*/ 2147483647 h 1999"/>
                <a:gd name="T16" fmla="*/ 2147483647 w 3300"/>
                <a:gd name="T17" fmla="*/ 2147483647 h 1999"/>
                <a:gd name="T18" fmla="*/ 2147483647 w 3300"/>
                <a:gd name="T19" fmla="*/ 2147483647 h 1999"/>
                <a:gd name="T20" fmla="*/ 2147483647 w 3300"/>
                <a:gd name="T21" fmla="*/ 2147483647 h 1999"/>
                <a:gd name="T22" fmla="*/ 2147483647 w 3300"/>
                <a:gd name="T23" fmla="*/ 2147483647 h 1999"/>
                <a:gd name="T24" fmla="*/ 0 w 3300"/>
                <a:gd name="T25" fmla="*/ 2147483647 h 1999"/>
                <a:gd name="T26" fmla="*/ 0 w 3300"/>
                <a:gd name="T27" fmla="*/ 2147483647 h 19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00"/>
                <a:gd name="T43" fmla="*/ 0 h 1999"/>
                <a:gd name="T44" fmla="*/ 3300 w 3300"/>
                <a:gd name="T45" fmla="*/ 1999 h 19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00" h="1999">
                  <a:moveTo>
                    <a:pt x="0" y="1801"/>
                  </a:moveTo>
                  <a:lnTo>
                    <a:pt x="828" y="1807"/>
                  </a:lnTo>
                  <a:cubicBezTo>
                    <a:pt x="1017" y="1795"/>
                    <a:pt x="1039" y="1768"/>
                    <a:pt x="1134" y="1729"/>
                  </a:cubicBezTo>
                  <a:cubicBezTo>
                    <a:pt x="1229" y="1690"/>
                    <a:pt x="1301" y="1653"/>
                    <a:pt x="1398" y="1573"/>
                  </a:cubicBezTo>
                  <a:cubicBezTo>
                    <a:pt x="1495" y="1493"/>
                    <a:pt x="1635" y="1422"/>
                    <a:pt x="1716" y="1249"/>
                  </a:cubicBezTo>
                  <a:cubicBezTo>
                    <a:pt x="1797" y="1076"/>
                    <a:pt x="1844" y="723"/>
                    <a:pt x="1884" y="535"/>
                  </a:cubicBezTo>
                  <a:cubicBezTo>
                    <a:pt x="1924" y="347"/>
                    <a:pt x="1909" y="0"/>
                    <a:pt x="1956" y="121"/>
                  </a:cubicBezTo>
                  <a:cubicBezTo>
                    <a:pt x="2003" y="242"/>
                    <a:pt x="2072" y="989"/>
                    <a:pt x="2166" y="1261"/>
                  </a:cubicBezTo>
                  <a:cubicBezTo>
                    <a:pt x="2260" y="1533"/>
                    <a:pt x="2401" y="1646"/>
                    <a:pt x="2520" y="1753"/>
                  </a:cubicBezTo>
                  <a:cubicBezTo>
                    <a:pt x="2639" y="1860"/>
                    <a:pt x="2750" y="1875"/>
                    <a:pt x="2880" y="1903"/>
                  </a:cubicBezTo>
                  <a:cubicBezTo>
                    <a:pt x="3010" y="1931"/>
                    <a:pt x="3230" y="1906"/>
                    <a:pt x="3300" y="1921"/>
                  </a:cubicBezTo>
                  <a:lnTo>
                    <a:pt x="3300" y="1993"/>
                  </a:lnTo>
                  <a:lnTo>
                    <a:pt x="0" y="1999"/>
                  </a:lnTo>
                  <a:lnTo>
                    <a:pt x="0" y="1801"/>
                  </a:lnTo>
                  <a:close/>
                </a:path>
              </a:pathLst>
            </a:custGeom>
            <a:solidFill>
              <a:schemeClr val="accent5">
                <a:lumMod val="40000"/>
                <a:lumOff val="60000"/>
              </a:schemeClr>
            </a:solidFill>
            <a:ln w="9525" cap="flat" cmpd="sng">
              <a:noFill/>
              <a:prstDash val="solid"/>
              <a:round/>
              <a:headEnd type="none" w="med" len="med"/>
              <a:tailEnd type="none" w="med" len="med"/>
            </a:ln>
            <a:effectLst/>
          </p:spPr>
          <p:txBody>
            <a:bodyPr wrap="none" lIns="0" tIns="0" rIns="0" bIns="0" anchor="ctr">
              <a:spAutoFit/>
            </a:bodyPr>
            <a:lstStyle/>
            <a:p>
              <a:endParaRPr lang="en-US" dirty="0"/>
            </a:p>
          </p:txBody>
        </p:sp>
        <p:sp>
          <p:nvSpPr>
            <p:cNvPr id="37" name="Rectangle 9"/>
            <p:cNvSpPr>
              <a:spLocks noChangeArrowheads="1"/>
            </p:cNvSpPr>
            <p:nvPr/>
          </p:nvSpPr>
          <p:spPr bwMode="auto">
            <a:xfrm>
              <a:off x="4778473" y="1750115"/>
              <a:ext cx="1402745" cy="4081741"/>
            </a:xfrm>
            <a:prstGeom prst="rect">
              <a:avLst/>
            </a:prstGeom>
            <a:solidFill>
              <a:srgbClr val="EAEAEA">
                <a:alpha val="50195"/>
              </a:srgbClr>
            </a:solidFill>
            <a:ln w="9525">
              <a:noFill/>
              <a:miter lim="800000"/>
              <a:headEnd/>
              <a:tailEnd/>
            </a:ln>
            <a:effectLst/>
          </p:spPr>
          <p:txBody>
            <a:bodyPr lIns="0" tIns="0" rIns="0" bIns="0" anchor="ctr">
              <a:noAutofit/>
            </a:bodyPr>
            <a:lstStyle/>
            <a:p>
              <a:endParaRPr lang="en-US" dirty="0"/>
            </a:p>
          </p:txBody>
        </p:sp>
        <p:sp>
          <p:nvSpPr>
            <p:cNvPr id="38" name="Line 10"/>
            <p:cNvSpPr>
              <a:spLocks noChangeShapeType="1"/>
            </p:cNvSpPr>
            <p:nvPr/>
          </p:nvSpPr>
          <p:spPr bwMode="auto">
            <a:xfrm>
              <a:off x="5519668" y="1791502"/>
              <a:ext cx="0" cy="4053045"/>
            </a:xfrm>
            <a:prstGeom prst="line">
              <a:avLst/>
            </a:prstGeom>
            <a:noFill/>
            <a:ln w="19050" cap="rnd" cmpd="sng">
              <a:solidFill>
                <a:schemeClr val="accent2"/>
              </a:solidFill>
              <a:prstDash val="sysDot"/>
              <a:round/>
              <a:headEnd/>
              <a:tailEnd/>
            </a:ln>
            <a:effectLst/>
          </p:spPr>
          <p:txBody>
            <a:bodyPr lIns="108765" tIns="54384" rIns="108765" bIns="54384" anchor="ctr">
              <a:spAutoFit/>
            </a:bodyPr>
            <a:lstStyle/>
            <a:p>
              <a:endParaRPr lang="en-US" dirty="0"/>
            </a:p>
          </p:txBody>
        </p:sp>
        <p:sp>
          <p:nvSpPr>
            <p:cNvPr id="39" name="Line 11"/>
            <p:cNvSpPr>
              <a:spLocks noChangeShapeType="1"/>
            </p:cNvSpPr>
            <p:nvPr/>
          </p:nvSpPr>
          <p:spPr bwMode="auto">
            <a:xfrm>
              <a:off x="5353728" y="1791580"/>
              <a:ext cx="0" cy="4052966"/>
            </a:xfrm>
            <a:prstGeom prst="line">
              <a:avLst/>
            </a:prstGeom>
            <a:noFill/>
            <a:ln w="19050" cap="rnd" cmpd="sng">
              <a:solidFill>
                <a:schemeClr val="accent1">
                  <a:lumMod val="75000"/>
                  <a:lumOff val="25000"/>
                </a:schemeClr>
              </a:solidFill>
              <a:prstDash val="sysDot"/>
              <a:round/>
              <a:headEnd/>
              <a:tailEnd/>
            </a:ln>
            <a:effectLst/>
          </p:spPr>
          <p:txBody>
            <a:bodyPr lIns="0" tIns="0" rIns="0" bIns="0">
              <a:spAutoFit/>
            </a:bodyPr>
            <a:lstStyle/>
            <a:p>
              <a:endParaRPr lang="en-US" dirty="0"/>
            </a:p>
          </p:txBody>
        </p:sp>
        <p:grpSp>
          <p:nvGrpSpPr>
            <p:cNvPr id="51" name="Group 50"/>
            <p:cNvGrpSpPr/>
            <p:nvPr/>
          </p:nvGrpSpPr>
          <p:grpSpPr>
            <a:xfrm>
              <a:off x="1317270" y="1816559"/>
              <a:ext cx="7836105" cy="4029768"/>
              <a:chOff x="1611711" y="2102417"/>
              <a:chExt cx="6198738" cy="3647442"/>
            </a:xfrm>
          </p:grpSpPr>
          <p:cxnSp>
            <p:nvCxnSpPr>
              <p:cNvPr id="34" name="Straight Arrow Connector 33"/>
              <p:cNvCxnSpPr/>
              <p:nvPr/>
            </p:nvCxnSpPr>
            <p:spPr bwMode="auto">
              <a:xfrm flipV="1">
                <a:off x="1611711" y="2102417"/>
                <a:ext cx="0" cy="3647441"/>
              </a:xfrm>
              <a:prstGeom prst="straightConnector1">
                <a:avLst/>
              </a:prstGeom>
              <a:ln w="12700" cmpd="sng">
                <a:solidFill>
                  <a:schemeClr val="bg2"/>
                </a:solidFill>
                <a:headEnd type="oval" w="sm"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bwMode="auto">
              <a:xfrm flipV="1">
                <a:off x="1611712" y="5749858"/>
                <a:ext cx="6198737" cy="1"/>
              </a:xfrm>
              <a:prstGeom prst="straightConnector1">
                <a:avLst/>
              </a:prstGeom>
              <a:ln w="12700" cmpd="sng">
                <a:solidFill>
                  <a:schemeClr val="bg2"/>
                </a:solidFill>
                <a:headEnd type="oval" w="sm" len="sm"/>
                <a:tailEnd type="arrow" w="lg" len="sm"/>
              </a:ln>
              <a:effectLst/>
            </p:spPr>
            <p:style>
              <a:lnRef idx="2">
                <a:schemeClr val="accent1"/>
              </a:lnRef>
              <a:fillRef idx="0">
                <a:schemeClr val="accent1"/>
              </a:fillRef>
              <a:effectRef idx="1">
                <a:schemeClr val="accent1"/>
              </a:effectRef>
              <a:fontRef idx="minor">
                <a:schemeClr val="tx1"/>
              </a:fontRef>
            </p:style>
          </p:cxnSp>
        </p:grpSp>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l="587" t="2032" r="982" b="4712"/>
            <a:stretch/>
          </p:blipFill>
          <p:spPr>
            <a:xfrm>
              <a:off x="1327150" y="5292725"/>
              <a:ext cx="2194969" cy="539131"/>
            </a:xfrm>
            <a:prstGeom prst="rect">
              <a:avLst/>
            </a:prstGeom>
            <a:ln w="15875" cap="rnd">
              <a:solidFill>
                <a:schemeClr val="tx1"/>
              </a:solidFill>
              <a:prstDash val="sysDot"/>
            </a:ln>
          </p:spPr>
        </p:pic>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3753" t="72902" r="3866" b="5195"/>
            <a:stretch/>
          </p:blipFill>
          <p:spPr>
            <a:xfrm>
              <a:off x="8372475" y="5737225"/>
              <a:ext cx="615950" cy="85725"/>
            </a:xfrm>
            <a:prstGeom prst="rect">
              <a:avLst/>
            </a:prstGeom>
            <a:ln w="15875" cap="rnd">
              <a:solidFill>
                <a:schemeClr val="tx1"/>
              </a:solidFill>
              <a:prstDash val="sysDot"/>
            </a:ln>
          </p:spPr>
        </p:pic>
        <p:sp>
          <p:nvSpPr>
            <p:cNvPr id="52" name="Text Box 12"/>
            <p:cNvSpPr txBox="1">
              <a:spLocks noChangeArrowheads="1"/>
            </p:cNvSpPr>
            <p:nvPr/>
          </p:nvSpPr>
          <p:spPr bwMode="white">
            <a:xfrm>
              <a:off x="4572075" y="5966816"/>
              <a:ext cx="996501" cy="215444"/>
            </a:xfrm>
            <a:prstGeom prst="rect">
              <a:avLst/>
            </a:prstGeom>
            <a:solidFill>
              <a:schemeClr val="bg1"/>
            </a:solidFill>
            <a:ln w="9525">
              <a:noFill/>
              <a:miter lim="800000"/>
              <a:headEnd/>
              <a:tailEnd/>
            </a:ln>
            <a:effectLst/>
          </p:spPr>
          <p:txBody>
            <a:bodyPr wrap="none" lIns="51091" tIns="0" rIns="51091" bIns="0">
              <a:spAutoFit/>
            </a:bodyPr>
            <a:lstStyle/>
            <a:p>
              <a:pPr algn="r" defTabSz="1021809"/>
              <a:r>
                <a:rPr lang="en-US" sz="1400" dirty="0">
                  <a:solidFill>
                    <a:schemeClr val="accent1"/>
                  </a:solidFill>
                  <a:latin typeface="Franklin Gothic Medium Cond" panose="020B0606030402020204" pitchFamily="34" charset="0"/>
                </a:rPr>
                <a:t>Bond Returns</a:t>
              </a:r>
            </a:p>
          </p:txBody>
        </p:sp>
        <p:sp>
          <p:nvSpPr>
            <p:cNvPr id="55" name="TextBox 54"/>
            <p:cNvSpPr txBox="1"/>
            <p:nvPr/>
          </p:nvSpPr>
          <p:spPr bwMode="auto">
            <a:xfrm>
              <a:off x="1031529" y="5976341"/>
              <a:ext cx="280526"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50000"/>
                      <a:lumOff val="50000"/>
                    </a:schemeClr>
                  </a:solidFill>
                </a:rPr>
                <a:t>LOW</a:t>
              </a:r>
            </a:p>
          </p:txBody>
        </p:sp>
        <p:sp>
          <p:nvSpPr>
            <p:cNvPr id="57" name="TextBox 56"/>
            <p:cNvSpPr txBox="1"/>
            <p:nvPr/>
          </p:nvSpPr>
          <p:spPr bwMode="auto">
            <a:xfrm>
              <a:off x="8832844" y="5976341"/>
              <a:ext cx="318998"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50000"/>
                      <a:lumOff val="50000"/>
                    </a:schemeClr>
                  </a:solidFill>
                </a:rPr>
                <a:t>HIGH</a:t>
              </a:r>
            </a:p>
          </p:txBody>
        </p:sp>
        <p:sp>
          <p:nvSpPr>
            <p:cNvPr id="59" name="Chevron 58"/>
            <p:cNvSpPr/>
            <p:nvPr/>
          </p:nvSpPr>
          <p:spPr>
            <a:xfrm>
              <a:off x="5337895" y="1466556"/>
              <a:ext cx="214848" cy="200055"/>
            </a:xfrm>
            <a:prstGeom prst="chevron">
              <a:avLst>
                <a:gd name="adj" fmla="val 35716"/>
              </a:avLst>
            </a:prstGeom>
            <a:gradFill>
              <a:gsLst>
                <a:gs pos="81000">
                  <a:schemeClr val="accent2"/>
                </a:gs>
                <a:gs pos="22000">
                  <a:schemeClr val="accent1">
                    <a:lumMod val="75000"/>
                    <a:lumOff val="25000"/>
                  </a:schemeClr>
                </a:gs>
                <a:gs pos="0">
                  <a:schemeClr val="accent1">
                    <a:lumMod val="75000"/>
                    <a:lumOff val="25000"/>
                  </a:schemeClr>
                </a:gs>
                <a:gs pos="100000">
                  <a:schemeClr val="accent2"/>
                </a:gs>
              </a:gsLst>
              <a:lin ang="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 name="Slide Number Placeholder 4"/>
          <p:cNvSpPr>
            <a:spLocks noGrp="1"/>
          </p:cNvSpPr>
          <p:nvPr>
            <p:ph type="sldNum" sz="quarter" idx="14"/>
          </p:nvPr>
        </p:nvSpPr>
        <p:spPr/>
        <p:txBody>
          <a:bodyPr/>
          <a:lstStyle/>
          <a:p>
            <a:pPr algn="r"/>
            <a:fld id="{120E0670-27AF-416D-9579-EAB944D99F2D}" type="slidenum">
              <a:rPr lang="en-US" smtClean="0"/>
              <a:pPr algn="r"/>
              <a:t>19</a:t>
            </a:fld>
            <a:endParaRPr lang="en-US" dirty="0"/>
          </a:p>
        </p:txBody>
      </p:sp>
      <p:sp>
        <p:nvSpPr>
          <p:cNvPr id="6" name="Footer Placeholder 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23252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467615" y="5935390"/>
            <a:ext cx="3538728" cy="50292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Box 12"/>
          <p:cNvSpPr txBox="1">
            <a:spLocks noChangeArrowheads="1"/>
          </p:cNvSpPr>
          <p:nvPr/>
        </p:nvSpPr>
        <p:spPr bwMode="white">
          <a:xfrm>
            <a:off x="6847156" y="5964532"/>
            <a:ext cx="818120" cy="215444"/>
          </a:xfrm>
          <a:prstGeom prst="rect">
            <a:avLst/>
          </a:prstGeom>
          <a:noFill/>
          <a:ln w="9525">
            <a:noFill/>
            <a:miter lim="800000"/>
            <a:headEnd/>
            <a:tailEnd/>
          </a:ln>
          <a:effectLst/>
        </p:spPr>
        <p:txBody>
          <a:bodyPr wrap="none" lIns="51091" tIns="0" rIns="51091" bIns="0">
            <a:spAutoFit/>
          </a:bodyPr>
          <a:lstStyle/>
          <a:p>
            <a:pPr algn="r" defTabSz="1021809"/>
            <a:r>
              <a:rPr lang="en-US" sz="1400" dirty="0">
                <a:solidFill>
                  <a:schemeClr val="accent1"/>
                </a:solidFill>
                <a:latin typeface="Franklin Gothic Medium Cond" panose="020B0606030402020204" pitchFamily="34" charset="0"/>
              </a:rPr>
              <a:t>Credit Risk</a:t>
            </a:r>
          </a:p>
        </p:txBody>
      </p:sp>
      <p:sp>
        <p:nvSpPr>
          <p:cNvPr id="50" name="Rectangle 49"/>
          <p:cNvSpPr/>
          <p:nvPr/>
        </p:nvSpPr>
        <p:spPr>
          <a:xfrm>
            <a:off x="577575" y="5935390"/>
            <a:ext cx="3537225" cy="504294"/>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p:cNvGrpSpPr/>
          <p:nvPr/>
        </p:nvGrpSpPr>
        <p:grpSpPr>
          <a:xfrm>
            <a:off x="696199" y="6206492"/>
            <a:ext cx="3282639" cy="161583"/>
            <a:chOff x="696199" y="6206492"/>
            <a:chExt cx="3282639" cy="161583"/>
          </a:xfrm>
        </p:grpSpPr>
        <p:sp>
          <p:nvSpPr>
            <p:cNvPr id="43" name="TextBox 42"/>
            <p:cNvSpPr txBox="1"/>
            <p:nvPr/>
          </p:nvSpPr>
          <p:spPr bwMode="auto">
            <a:xfrm>
              <a:off x="696199" y="6206492"/>
              <a:ext cx="318998"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65000"/>
                      <a:lumOff val="35000"/>
                    </a:schemeClr>
                  </a:solidFill>
                </a:rPr>
                <a:t>HIGH</a:t>
              </a:r>
            </a:p>
          </p:txBody>
        </p:sp>
        <p:sp>
          <p:nvSpPr>
            <p:cNvPr id="44" name="TextBox 43"/>
            <p:cNvSpPr txBox="1"/>
            <p:nvPr/>
          </p:nvSpPr>
          <p:spPr bwMode="auto">
            <a:xfrm>
              <a:off x="3698312" y="6206492"/>
              <a:ext cx="280526"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65000"/>
                      <a:lumOff val="35000"/>
                    </a:schemeClr>
                  </a:solidFill>
                </a:rPr>
                <a:t>LOW</a:t>
              </a:r>
            </a:p>
          </p:txBody>
        </p:sp>
      </p:grpSp>
      <p:sp>
        <p:nvSpPr>
          <p:cNvPr id="45" name="Text Box 12"/>
          <p:cNvSpPr txBox="1">
            <a:spLocks noChangeArrowheads="1"/>
          </p:cNvSpPr>
          <p:nvPr/>
        </p:nvSpPr>
        <p:spPr bwMode="white">
          <a:xfrm>
            <a:off x="1835484" y="5964532"/>
            <a:ext cx="1042541" cy="215444"/>
          </a:xfrm>
          <a:prstGeom prst="rect">
            <a:avLst/>
          </a:prstGeom>
          <a:noFill/>
          <a:ln w="9525">
            <a:noFill/>
            <a:miter lim="800000"/>
            <a:headEnd/>
            <a:tailEnd/>
          </a:ln>
          <a:effectLst/>
        </p:spPr>
        <p:txBody>
          <a:bodyPr wrap="none" lIns="51091" tIns="0" rIns="51091" bIns="0">
            <a:spAutoFit/>
          </a:bodyPr>
          <a:lstStyle/>
          <a:p>
            <a:pPr algn="r" defTabSz="1021809"/>
            <a:r>
              <a:rPr lang="en-US" sz="1400" dirty="0">
                <a:solidFill>
                  <a:schemeClr val="accent1"/>
                </a:solidFill>
                <a:latin typeface="Franklin Gothic Medium Cond" panose="020B0606030402020204" pitchFamily="34" charset="0"/>
              </a:rPr>
              <a:t>Convexity Risk</a:t>
            </a:r>
          </a:p>
        </p:txBody>
      </p:sp>
      <p:sp>
        <p:nvSpPr>
          <p:cNvPr id="2" name="Title 1"/>
          <p:cNvSpPr>
            <a:spLocks noGrp="1"/>
          </p:cNvSpPr>
          <p:nvPr>
            <p:ph type="title"/>
          </p:nvPr>
        </p:nvSpPr>
        <p:spPr/>
        <p:txBody>
          <a:bodyPr/>
          <a:lstStyle/>
          <a:p>
            <a:r>
              <a:rPr lang="en-US" dirty="0"/>
              <a:t>Structured Product Return Continuum</a:t>
            </a:r>
          </a:p>
        </p:txBody>
      </p:sp>
      <p:cxnSp>
        <p:nvCxnSpPr>
          <p:cNvPr id="12" name="Straight Connector 11"/>
          <p:cNvCxnSpPr/>
          <p:nvPr/>
        </p:nvCxnSpPr>
        <p:spPr>
          <a:xfrm>
            <a:off x="478285" y="1535511"/>
            <a:ext cx="0" cy="4255689"/>
          </a:xfrm>
          <a:prstGeom prst="lin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2" name="Group 71"/>
          <p:cNvGrpSpPr/>
          <p:nvPr/>
        </p:nvGrpSpPr>
        <p:grpSpPr>
          <a:xfrm>
            <a:off x="1292859" y="1524034"/>
            <a:ext cx="7015483" cy="4377378"/>
            <a:chOff x="1623692" y="1524034"/>
            <a:chExt cx="7015483" cy="4377378"/>
          </a:xfrm>
        </p:grpSpPr>
        <p:sp>
          <p:nvSpPr>
            <p:cNvPr id="71" name="Freeform 70"/>
            <p:cNvSpPr/>
            <p:nvPr/>
          </p:nvSpPr>
          <p:spPr>
            <a:xfrm flipH="1">
              <a:off x="7561053" y="1524035"/>
              <a:ext cx="1064580" cy="3157301"/>
            </a:xfrm>
            <a:custGeom>
              <a:avLst/>
              <a:gdLst>
                <a:gd name="connsiteX0" fmla="*/ 9103 w 1064580"/>
                <a:gd name="connsiteY0" fmla="*/ 0 h 3157301"/>
                <a:gd name="connsiteX1" fmla="*/ 1064580 w 1064580"/>
                <a:gd name="connsiteY1" fmla="*/ 0 h 3157301"/>
                <a:gd name="connsiteX2" fmla="*/ 1064580 w 1064580"/>
                <a:gd name="connsiteY2" fmla="*/ 3157301 h 3157301"/>
                <a:gd name="connsiteX3" fmla="*/ 1006468 w 1064580"/>
                <a:gd name="connsiteY3" fmla="*/ 3101917 h 3157301"/>
                <a:gd name="connsiteX4" fmla="*/ 9103 w 1064580"/>
                <a:gd name="connsiteY4" fmla="*/ 0 h 315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80" h="3157301">
                  <a:moveTo>
                    <a:pt x="9103" y="0"/>
                  </a:moveTo>
                  <a:lnTo>
                    <a:pt x="1064580" y="0"/>
                  </a:lnTo>
                  <a:lnTo>
                    <a:pt x="1064580" y="3157301"/>
                  </a:lnTo>
                  <a:lnTo>
                    <a:pt x="1006468" y="3101917"/>
                  </a:lnTo>
                  <a:cubicBezTo>
                    <a:pt x="-142132" y="1915618"/>
                    <a:pt x="2686" y="6967"/>
                    <a:pt x="9103" y="0"/>
                  </a:cubicBezTo>
                  <a:close/>
                </a:path>
              </a:pathLst>
            </a:custGeom>
            <a:solidFill>
              <a:schemeClr val="accent1">
                <a:lumMod val="10000"/>
                <a:lumOff val="9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a:off x="1623692" y="1524035"/>
              <a:ext cx="1064580" cy="3157301"/>
            </a:xfrm>
            <a:custGeom>
              <a:avLst/>
              <a:gdLst>
                <a:gd name="connsiteX0" fmla="*/ 9103 w 1064580"/>
                <a:gd name="connsiteY0" fmla="*/ 0 h 3157301"/>
                <a:gd name="connsiteX1" fmla="*/ 1064580 w 1064580"/>
                <a:gd name="connsiteY1" fmla="*/ 0 h 3157301"/>
                <a:gd name="connsiteX2" fmla="*/ 1064580 w 1064580"/>
                <a:gd name="connsiteY2" fmla="*/ 3157301 h 3157301"/>
                <a:gd name="connsiteX3" fmla="*/ 1006468 w 1064580"/>
                <a:gd name="connsiteY3" fmla="*/ 3101917 h 3157301"/>
                <a:gd name="connsiteX4" fmla="*/ 9103 w 1064580"/>
                <a:gd name="connsiteY4" fmla="*/ 0 h 315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80" h="3157301">
                  <a:moveTo>
                    <a:pt x="9103" y="0"/>
                  </a:moveTo>
                  <a:lnTo>
                    <a:pt x="1064580" y="0"/>
                  </a:lnTo>
                  <a:lnTo>
                    <a:pt x="1064580" y="3157301"/>
                  </a:lnTo>
                  <a:lnTo>
                    <a:pt x="1006468" y="3101917"/>
                  </a:lnTo>
                  <a:cubicBezTo>
                    <a:pt x="-142132" y="1915618"/>
                    <a:pt x="2686" y="6967"/>
                    <a:pt x="9103" y="0"/>
                  </a:cubicBezTo>
                  <a:close/>
                </a:path>
              </a:pathLst>
            </a:custGeom>
            <a:solidFill>
              <a:schemeClr val="accent1">
                <a:lumMod val="10000"/>
                <a:lumOff val="9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623693" y="1524034"/>
              <a:ext cx="7015482" cy="4025484"/>
            </a:xfrm>
            <a:custGeom>
              <a:avLst/>
              <a:gdLst>
                <a:gd name="connsiteX0" fmla="*/ 0 w 6343650"/>
                <a:gd name="connsiteY0" fmla="*/ 0 h 4203700"/>
                <a:gd name="connsiteX1" fmla="*/ 3175000 w 6343650"/>
                <a:gd name="connsiteY1" fmla="*/ 4203700 h 4203700"/>
                <a:gd name="connsiteX2" fmla="*/ 6343650 w 6343650"/>
                <a:gd name="connsiteY2" fmla="*/ 0 h 4203700"/>
                <a:gd name="connsiteX0" fmla="*/ 0 w 6343650"/>
                <a:gd name="connsiteY0" fmla="*/ 0 h 4203700"/>
                <a:gd name="connsiteX1" fmla="*/ 3175000 w 6343650"/>
                <a:gd name="connsiteY1" fmla="*/ 4203700 h 4203700"/>
                <a:gd name="connsiteX2" fmla="*/ 6343650 w 6343650"/>
                <a:gd name="connsiteY2" fmla="*/ 0 h 4203700"/>
                <a:gd name="connsiteX0" fmla="*/ 0 w 6343650"/>
                <a:gd name="connsiteY0" fmla="*/ 0 h 4203700"/>
                <a:gd name="connsiteX1" fmla="*/ 3175000 w 6343650"/>
                <a:gd name="connsiteY1" fmla="*/ 4203700 h 4203700"/>
                <a:gd name="connsiteX2" fmla="*/ 6343650 w 6343650"/>
                <a:gd name="connsiteY2" fmla="*/ 0 h 4203700"/>
                <a:gd name="connsiteX0" fmla="*/ 0 w 6343650"/>
                <a:gd name="connsiteY0" fmla="*/ 0 h 4203700"/>
                <a:gd name="connsiteX1" fmla="*/ 3175000 w 6343650"/>
                <a:gd name="connsiteY1" fmla="*/ 4203700 h 4203700"/>
                <a:gd name="connsiteX2" fmla="*/ 6343650 w 6343650"/>
                <a:gd name="connsiteY2" fmla="*/ 0 h 4203700"/>
                <a:gd name="connsiteX0" fmla="*/ 25 w 6343675"/>
                <a:gd name="connsiteY0" fmla="*/ 0 h 4203700"/>
                <a:gd name="connsiteX1" fmla="*/ 3175025 w 6343675"/>
                <a:gd name="connsiteY1" fmla="*/ 4203700 h 4203700"/>
                <a:gd name="connsiteX2" fmla="*/ 6343675 w 6343675"/>
                <a:gd name="connsiteY2" fmla="*/ 0 h 4203700"/>
                <a:gd name="connsiteX0" fmla="*/ 25 w 6343816"/>
                <a:gd name="connsiteY0" fmla="*/ 0 h 4203700"/>
                <a:gd name="connsiteX1" fmla="*/ 3175025 w 6343816"/>
                <a:gd name="connsiteY1" fmla="*/ 4203700 h 4203700"/>
                <a:gd name="connsiteX2" fmla="*/ 6343675 w 6343816"/>
                <a:gd name="connsiteY2" fmla="*/ 0 h 4203700"/>
                <a:gd name="connsiteX0" fmla="*/ 8257 w 6364386"/>
                <a:gd name="connsiteY0" fmla="*/ 0 h 4203764"/>
                <a:gd name="connsiteX1" fmla="*/ 3183257 w 6364386"/>
                <a:gd name="connsiteY1" fmla="*/ 4203700 h 4203764"/>
                <a:gd name="connsiteX2" fmla="*/ 6351907 w 6364386"/>
                <a:gd name="connsiteY2" fmla="*/ 0 h 4203764"/>
              </a:gdLst>
              <a:ahLst/>
              <a:cxnLst>
                <a:cxn ang="0">
                  <a:pos x="connsiteX0" y="connsiteY0"/>
                </a:cxn>
                <a:cxn ang="0">
                  <a:pos x="connsiteX1" y="connsiteY1"/>
                </a:cxn>
                <a:cxn ang="0">
                  <a:pos x="connsiteX2" y="connsiteY2"/>
                </a:cxn>
              </a:cxnLst>
              <a:rect l="l" t="t" r="r" b="b"/>
              <a:pathLst>
                <a:path w="6364386" h="4203764">
                  <a:moveTo>
                    <a:pt x="8257" y="0"/>
                  </a:moveTo>
                  <a:cubicBezTo>
                    <a:pt x="-210" y="10583"/>
                    <a:pt x="-274318" y="4222750"/>
                    <a:pt x="3183257" y="4203700"/>
                  </a:cubicBezTo>
                  <a:cubicBezTo>
                    <a:pt x="6640832" y="4184650"/>
                    <a:pt x="6372015" y="29633"/>
                    <a:pt x="6351907" y="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2688272" y="1558012"/>
              <a:ext cx="4867275" cy="4343400"/>
              <a:chOff x="2451502" y="1558012"/>
              <a:chExt cx="4867275" cy="4343400"/>
            </a:xfrm>
          </p:grpSpPr>
          <p:sp>
            <p:nvSpPr>
              <p:cNvPr id="64" name="Line 11"/>
              <p:cNvSpPr>
                <a:spLocks noChangeShapeType="1"/>
              </p:cNvSpPr>
              <p:nvPr/>
            </p:nvSpPr>
            <p:spPr bwMode="auto">
              <a:xfrm>
                <a:off x="2451502" y="1558012"/>
                <a:ext cx="0" cy="4343400"/>
              </a:xfrm>
              <a:prstGeom prst="line">
                <a:avLst/>
              </a:prstGeom>
              <a:noFill/>
              <a:ln w="12700" cap="rnd" cmpd="sng">
                <a:solidFill>
                  <a:schemeClr val="accent1">
                    <a:lumMod val="75000"/>
                    <a:lumOff val="25000"/>
                  </a:schemeClr>
                </a:solidFill>
                <a:prstDash val="solid"/>
                <a:round/>
                <a:headEnd/>
                <a:tailEnd/>
              </a:ln>
              <a:effectLst/>
            </p:spPr>
            <p:txBody>
              <a:bodyPr lIns="0" tIns="0" rIns="0" bIns="0">
                <a:spAutoFit/>
              </a:bodyPr>
              <a:lstStyle/>
              <a:p>
                <a:endParaRPr lang="en-US" dirty="0"/>
              </a:p>
            </p:txBody>
          </p:sp>
          <p:sp>
            <p:nvSpPr>
              <p:cNvPr id="67" name="Line 11"/>
              <p:cNvSpPr>
                <a:spLocks noChangeShapeType="1"/>
              </p:cNvSpPr>
              <p:nvPr/>
            </p:nvSpPr>
            <p:spPr bwMode="auto">
              <a:xfrm>
                <a:off x="7318777" y="1558012"/>
                <a:ext cx="0" cy="4343400"/>
              </a:xfrm>
              <a:prstGeom prst="line">
                <a:avLst/>
              </a:prstGeom>
              <a:noFill/>
              <a:ln w="12700" cap="rnd" cmpd="sng">
                <a:solidFill>
                  <a:schemeClr val="accent1">
                    <a:lumMod val="75000"/>
                    <a:lumOff val="25000"/>
                  </a:schemeClr>
                </a:solidFill>
                <a:prstDash val="solid"/>
                <a:round/>
                <a:headEnd/>
                <a:tailEnd/>
              </a:ln>
              <a:effectLst/>
            </p:spPr>
            <p:txBody>
              <a:bodyPr lIns="0" tIns="0" rIns="0" bIns="0">
                <a:spAutoFit/>
              </a:bodyPr>
              <a:lstStyle/>
              <a:p>
                <a:endParaRPr lang="en-US" dirty="0"/>
              </a:p>
            </p:txBody>
          </p:sp>
        </p:grpSp>
      </p:grpSp>
      <p:sp>
        <p:nvSpPr>
          <p:cNvPr id="73" name="TextBox 72"/>
          <p:cNvSpPr txBox="1"/>
          <p:nvPr/>
        </p:nvSpPr>
        <p:spPr>
          <a:xfrm>
            <a:off x="3391430" y="2280950"/>
            <a:ext cx="2818340" cy="720197"/>
          </a:xfrm>
          <a:prstGeom prst="rect">
            <a:avLst/>
          </a:prstGeom>
          <a:solidFill>
            <a:schemeClr val="bg1"/>
          </a:solidFill>
        </p:spPr>
        <p:txBody>
          <a:bodyPr wrap="square" lIns="0" tIns="0" rIns="0" bIns="0" rtlCol="0">
            <a:spAutoFit/>
          </a:bodyPr>
          <a:lstStyle/>
          <a:p>
            <a:pPr algn="ctr">
              <a:lnSpc>
                <a:spcPct val="130000"/>
              </a:lnSpc>
            </a:pPr>
            <a:r>
              <a:rPr lang="en-US" sz="1800" dirty="0">
                <a:solidFill>
                  <a:schemeClr val="accent1"/>
                </a:solidFill>
                <a:latin typeface="Georgia" panose="02040502050405020303" pitchFamily="18" charset="0"/>
              </a:rPr>
              <a:t>Cut off the tails of excessive</a:t>
            </a:r>
            <a:br>
              <a:rPr lang="en-US" sz="1800" dirty="0">
                <a:solidFill>
                  <a:schemeClr val="accent1"/>
                </a:solidFill>
                <a:latin typeface="Georgia" panose="02040502050405020303" pitchFamily="18" charset="0"/>
              </a:rPr>
            </a:br>
            <a:r>
              <a:rPr lang="en-US" sz="1800" dirty="0">
                <a:solidFill>
                  <a:schemeClr val="accent1"/>
                </a:solidFill>
                <a:latin typeface="Georgia" panose="02040502050405020303" pitchFamily="18" charset="0"/>
              </a:rPr>
              <a:t>credit and convexity risk</a:t>
            </a:r>
          </a:p>
        </p:txBody>
      </p:sp>
      <p:cxnSp>
        <p:nvCxnSpPr>
          <p:cNvPr id="75" name="Straight Connector 74"/>
          <p:cNvCxnSpPr/>
          <p:nvPr/>
        </p:nvCxnSpPr>
        <p:spPr>
          <a:xfrm>
            <a:off x="1895475" y="2634149"/>
            <a:ext cx="5867035" cy="0"/>
          </a:xfrm>
          <a:prstGeom prst="line">
            <a:avLst/>
          </a:prstGeom>
          <a:noFill/>
          <a:ln w="15875">
            <a:solidFill>
              <a:srgbClr val="F28F0C"/>
            </a:solidFill>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453750" y="1529799"/>
            <a:ext cx="602024" cy="518076"/>
          </a:xfrm>
          <a:prstGeom prst="rect">
            <a:avLst/>
          </a:prstGeom>
          <a:solidFill>
            <a:schemeClr val="bg1"/>
          </a:solidFill>
        </p:spPr>
        <p:txBody>
          <a:bodyPr wrap="none" lIns="0" tIns="0" rIns="0" bIns="0" rtlCol="0">
            <a:noAutofit/>
          </a:bodyPr>
          <a:lstStyle/>
          <a:p>
            <a:r>
              <a:rPr lang="en-US" sz="1400" dirty="0">
                <a:solidFill>
                  <a:schemeClr val="accent1"/>
                </a:solidFill>
                <a:latin typeface="Franklin Gothic Medium Cond" panose="020B0606030402020204" pitchFamily="34" charset="0"/>
              </a:rPr>
              <a:t>Expected</a:t>
            </a:r>
            <a:br>
              <a:rPr lang="en-US" sz="1400" dirty="0">
                <a:solidFill>
                  <a:schemeClr val="accent1"/>
                </a:solidFill>
                <a:latin typeface="Franklin Gothic Medium Cond" panose="020B0606030402020204" pitchFamily="34" charset="0"/>
              </a:rPr>
            </a:br>
            <a:r>
              <a:rPr lang="en-US" sz="1400" dirty="0">
                <a:solidFill>
                  <a:schemeClr val="accent1"/>
                </a:solidFill>
                <a:latin typeface="Franklin Gothic Medium Cond" panose="020B0606030402020204" pitchFamily="34" charset="0"/>
              </a:rPr>
              <a:t>Return</a:t>
            </a:r>
          </a:p>
        </p:txBody>
      </p:sp>
      <p:grpSp>
        <p:nvGrpSpPr>
          <p:cNvPr id="87" name="Group 86"/>
          <p:cNvGrpSpPr/>
          <p:nvPr/>
        </p:nvGrpSpPr>
        <p:grpSpPr>
          <a:xfrm>
            <a:off x="478285" y="5863308"/>
            <a:ext cx="3711766" cy="152400"/>
            <a:chOff x="478285" y="5863308"/>
            <a:chExt cx="3711766" cy="152400"/>
          </a:xfrm>
        </p:grpSpPr>
        <p:cxnSp>
          <p:nvCxnSpPr>
            <p:cNvPr id="42" name="Straight Arrow Connector 41"/>
            <p:cNvCxnSpPr>
              <a:endCxn id="77" idx="6"/>
            </p:cNvCxnSpPr>
            <p:nvPr/>
          </p:nvCxnSpPr>
          <p:spPr bwMode="auto">
            <a:xfrm>
              <a:off x="478285" y="5939508"/>
              <a:ext cx="3711766" cy="0"/>
            </a:xfrm>
            <a:prstGeom prst="straightConnector1">
              <a:avLst/>
            </a:prstGeom>
            <a:ln w="12700" cmpd="sng">
              <a:solidFill>
                <a:schemeClr val="accent1"/>
              </a:solidFill>
              <a:headEnd type="arrow" w="lg" len="sm"/>
              <a:tailEnd type="none" w="lg" len="sm"/>
            </a:ln>
            <a:effectLst/>
          </p:spPr>
          <p:style>
            <a:lnRef idx="2">
              <a:schemeClr val="accent1"/>
            </a:lnRef>
            <a:fillRef idx="0">
              <a:schemeClr val="accent1"/>
            </a:fillRef>
            <a:effectRef idx="1">
              <a:schemeClr val="accent1"/>
            </a:effectRef>
            <a:fontRef idx="minor">
              <a:schemeClr val="tx1"/>
            </a:fontRef>
          </p:style>
        </p:cxnSp>
        <p:sp>
          <p:nvSpPr>
            <p:cNvPr id="77" name="Oval 76"/>
            <p:cNvSpPr/>
            <p:nvPr/>
          </p:nvSpPr>
          <p:spPr>
            <a:xfrm>
              <a:off x="4037651" y="5863308"/>
              <a:ext cx="152400" cy="152400"/>
            </a:xfrm>
            <a:prstGeom prst="ellipse">
              <a:avLst/>
            </a:prstGeom>
            <a:solidFill>
              <a:schemeClr val="accent1">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TextBox 81"/>
          <p:cNvSpPr txBox="1"/>
          <p:nvPr/>
        </p:nvSpPr>
        <p:spPr bwMode="auto">
          <a:xfrm>
            <a:off x="5595660" y="6206492"/>
            <a:ext cx="280526" cy="161583"/>
          </a:xfrm>
          <a:prstGeom prst="rect">
            <a:avLst/>
          </a:prstGeom>
          <a:noFill/>
          <a:ln w="12700" cmpd="sng">
            <a:noFill/>
          </a:ln>
          <a:effectLst/>
        </p:spPr>
        <p:txBody>
          <a:bodyPr wrap="none" lIns="0" tIns="0" rIns="0" bIns="0">
            <a:spAutoFit/>
          </a:bodyPr>
          <a:lstStyle/>
          <a:p>
            <a:pPr>
              <a:defRPr/>
            </a:pPr>
            <a:r>
              <a:rPr lang="en-US" sz="1050" spc="50" dirty="0">
                <a:solidFill>
                  <a:schemeClr val="tx1">
                    <a:lumMod val="65000"/>
                    <a:lumOff val="35000"/>
                  </a:schemeClr>
                </a:solidFill>
              </a:rPr>
              <a:t>LOW</a:t>
            </a:r>
          </a:p>
        </p:txBody>
      </p:sp>
      <p:sp>
        <p:nvSpPr>
          <p:cNvPr id="83" name="TextBox 82"/>
          <p:cNvSpPr txBox="1"/>
          <p:nvPr/>
        </p:nvSpPr>
        <p:spPr bwMode="auto">
          <a:xfrm>
            <a:off x="8559301" y="6206492"/>
            <a:ext cx="318998" cy="161583"/>
          </a:xfrm>
          <a:prstGeom prst="rect">
            <a:avLst/>
          </a:prstGeom>
          <a:noFill/>
          <a:ln w="12700" cmpd="sng">
            <a:noFill/>
          </a:ln>
          <a:effectLst/>
        </p:spPr>
        <p:txBody>
          <a:bodyPr wrap="none" lIns="0" tIns="0" rIns="0" bIns="0">
            <a:spAutoFit/>
          </a:bodyPr>
          <a:lstStyle/>
          <a:p>
            <a:pPr algn="r">
              <a:defRPr/>
            </a:pPr>
            <a:r>
              <a:rPr lang="en-US" sz="1050" spc="50" dirty="0">
                <a:solidFill>
                  <a:schemeClr val="tx1">
                    <a:lumMod val="65000"/>
                    <a:lumOff val="35000"/>
                  </a:schemeClr>
                </a:solidFill>
              </a:rPr>
              <a:t>HIGH</a:t>
            </a:r>
          </a:p>
        </p:txBody>
      </p:sp>
      <p:grpSp>
        <p:nvGrpSpPr>
          <p:cNvPr id="88" name="Group 87"/>
          <p:cNvGrpSpPr/>
          <p:nvPr/>
        </p:nvGrpSpPr>
        <p:grpSpPr>
          <a:xfrm flipH="1">
            <a:off x="5399650" y="5863308"/>
            <a:ext cx="3711766" cy="152400"/>
            <a:chOff x="478285" y="5863308"/>
            <a:chExt cx="3711766" cy="152400"/>
          </a:xfrm>
        </p:grpSpPr>
        <p:cxnSp>
          <p:nvCxnSpPr>
            <p:cNvPr id="89" name="Straight Arrow Connector 88"/>
            <p:cNvCxnSpPr>
              <a:endCxn id="90" idx="6"/>
            </p:cNvCxnSpPr>
            <p:nvPr/>
          </p:nvCxnSpPr>
          <p:spPr bwMode="auto">
            <a:xfrm>
              <a:off x="478285" y="5939508"/>
              <a:ext cx="3711766" cy="0"/>
            </a:xfrm>
            <a:prstGeom prst="straightConnector1">
              <a:avLst/>
            </a:prstGeom>
            <a:ln w="12700" cmpd="sng">
              <a:solidFill>
                <a:schemeClr val="accent1"/>
              </a:solidFill>
              <a:headEnd type="arrow" w="lg" len="sm"/>
              <a:tailEnd type="none" w="lg" len="sm"/>
            </a:ln>
            <a:effectLst/>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4037651" y="5863308"/>
              <a:ext cx="152400" cy="152400"/>
            </a:xfrm>
            <a:prstGeom prst="ellipse">
              <a:avLst/>
            </a:prstGeom>
            <a:solidFill>
              <a:schemeClr val="accent1">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Text Box 27"/>
          <p:cNvSpPr txBox="1">
            <a:spLocks noChangeArrowheads="1"/>
          </p:cNvSpPr>
          <p:nvPr/>
        </p:nvSpPr>
        <p:spPr bwMode="auto">
          <a:xfrm>
            <a:off x="458041" y="6908115"/>
            <a:ext cx="8685959"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This graph illustrates a stylized distribution of expected return and risk for securitized assets and does not necessarily represent the actual distribution.  </a:t>
            </a:r>
          </a:p>
        </p:txBody>
      </p:sp>
      <p:sp>
        <p:nvSpPr>
          <p:cNvPr id="4" name="Slide Number Placeholder 3"/>
          <p:cNvSpPr>
            <a:spLocks noGrp="1"/>
          </p:cNvSpPr>
          <p:nvPr>
            <p:ph type="sldNum" sz="quarter" idx="14"/>
          </p:nvPr>
        </p:nvSpPr>
        <p:spPr/>
        <p:txBody>
          <a:bodyPr/>
          <a:lstStyle/>
          <a:p>
            <a:pPr algn="r"/>
            <a:fld id="{120E0670-27AF-416D-9579-EAB944D99F2D}" type="slidenum">
              <a:rPr lang="en-US" smtClean="0"/>
              <a:pPr algn="r"/>
              <a:t>20</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04967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Four-Step Investment Process</a:t>
            </a:r>
          </a:p>
        </p:txBody>
      </p:sp>
      <p:grpSp>
        <p:nvGrpSpPr>
          <p:cNvPr id="4" name="Group 3"/>
          <p:cNvGrpSpPr/>
          <p:nvPr/>
        </p:nvGrpSpPr>
        <p:grpSpPr>
          <a:xfrm>
            <a:off x="2363266" y="1660360"/>
            <a:ext cx="4880059" cy="4901184"/>
            <a:chOff x="2363266" y="1660360"/>
            <a:chExt cx="4880059" cy="4901184"/>
          </a:xfrm>
        </p:grpSpPr>
        <p:pic>
          <p:nvPicPr>
            <p:cNvPr id="5" name="Picture 2" descr="G:\Presentations\Standard Pages\Global Fixed Income\4-Step Process\Wheel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266" y="1660360"/>
              <a:ext cx="4880059" cy="49011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48263" y="2635585"/>
              <a:ext cx="362279" cy="954107"/>
            </a:xfrm>
            <a:prstGeom prst="rect">
              <a:avLst/>
            </a:prstGeom>
            <a:noFill/>
          </p:spPr>
          <p:txBody>
            <a:bodyPr wrap="none" lIns="0" tIns="0" rIns="0" bIns="0" rtlCol="0">
              <a:spAutoFit/>
            </a:bodyPr>
            <a:lstStyle/>
            <a:p>
              <a:r>
                <a:rPr lang="en-US" sz="6200" b="1" dirty="0">
                  <a:solidFill>
                    <a:srgbClr val="B3B3B3"/>
                  </a:solidFill>
                  <a:latin typeface="Arial Narrow" pitchFamily="34" charset="0"/>
                </a:rPr>
                <a:t>4</a:t>
              </a:r>
            </a:p>
          </p:txBody>
        </p:sp>
        <p:sp>
          <p:nvSpPr>
            <p:cNvPr id="7" name="TextBox 6"/>
            <p:cNvSpPr txBox="1"/>
            <p:nvPr/>
          </p:nvSpPr>
          <p:spPr>
            <a:xfrm>
              <a:off x="4872789" y="2619543"/>
              <a:ext cx="362279" cy="954107"/>
            </a:xfrm>
            <a:prstGeom prst="rect">
              <a:avLst/>
            </a:prstGeom>
            <a:noFill/>
          </p:spPr>
          <p:txBody>
            <a:bodyPr wrap="none" lIns="0" tIns="0" rIns="0" bIns="0" rtlCol="0">
              <a:spAutoFit/>
            </a:bodyPr>
            <a:lstStyle/>
            <a:p>
              <a:r>
                <a:rPr lang="en-US" sz="6200" b="1" dirty="0">
                  <a:solidFill>
                    <a:srgbClr val="B9C37C"/>
                  </a:solidFill>
                  <a:latin typeface="Arial Narrow" pitchFamily="34" charset="0"/>
                </a:rPr>
                <a:t>1</a:t>
              </a:r>
            </a:p>
          </p:txBody>
        </p:sp>
        <p:sp>
          <p:nvSpPr>
            <p:cNvPr id="8" name="TextBox 7"/>
            <p:cNvSpPr txBox="1"/>
            <p:nvPr/>
          </p:nvSpPr>
          <p:spPr>
            <a:xfrm>
              <a:off x="3180347" y="4403956"/>
              <a:ext cx="362279" cy="954107"/>
            </a:xfrm>
            <a:prstGeom prst="rect">
              <a:avLst/>
            </a:prstGeom>
            <a:noFill/>
          </p:spPr>
          <p:txBody>
            <a:bodyPr wrap="none" lIns="0" tIns="0" rIns="0" bIns="0" rtlCol="0">
              <a:spAutoFit/>
            </a:bodyPr>
            <a:lstStyle/>
            <a:p>
              <a:r>
                <a:rPr lang="en-US" sz="6200" b="1" dirty="0">
                  <a:solidFill>
                    <a:srgbClr val="69B9AE"/>
                  </a:solidFill>
                  <a:latin typeface="Arial Narrow" pitchFamily="34" charset="0"/>
                </a:rPr>
                <a:t>3</a:t>
              </a:r>
            </a:p>
          </p:txBody>
        </p:sp>
        <p:sp>
          <p:nvSpPr>
            <p:cNvPr id="9" name="TextBox 8"/>
            <p:cNvSpPr txBox="1"/>
            <p:nvPr/>
          </p:nvSpPr>
          <p:spPr>
            <a:xfrm>
              <a:off x="4900863" y="4604084"/>
              <a:ext cx="362279" cy="954107"/>
            </a:xfrm>
            <a:prstGeom prst="rect">
              <a:avLst/>
            </a:prstGeom>
            <a:noFill/>
          </p:spPr>
          <p:txBody>
            <a:bodyPr wrap="none" lIns="0" tIns="0" rIns="0" bIns="0" rtlCol="0">
              <a:spAutoFit/>
            </a:bodyPr>
            <a:lstStyle/>
            <a:p>
              <a:r>
                <a:rPr lang="en-US" sz="6200" b="1" dirty="0">
                  <a:solidFill>
                    <a:srgbClr val="90B9CB"/>
                  </a:solidFill>
                  <a:latin typeface="Arial Narrow" pitchFamily="34" charset="0"/>
                </a:rPr>
                <a:t>2</a:t>
              </a:r>
            </a:p>
          </p:txBody>
        </p:sp>
        <p:sp>
          <p:nvSpPr>
            <p:cNvPr id="10" name="TextBox 9"/>
            <p:cNvSpPr txBox="1"/>
            <p:nvPr/>
          </p:nvSpPr>
          <p:spPr>
            <a:xfrm>
              <a:off x="3564185" y="2824162"/>
              <a:ext cx="1175002" cy="192360"/>
            </a:xfrm>
            <a:prstGeom prst="rect">
              <a:avLst/>
            </a:prstGeom>
            <a:noFill/>
          </p:spPr>
          <p:txBody>
            <a:bodyPr wrap="none" lIns="0" tIns="0" rIns="0" bIns="0" rtlCol="0" anchor="b" anchorCtr="0">
              <a:spAutoFit/>
            </a:bodyPr>
            <a:lstStyle/>
            <a:p>
              <a:r>
                <a:rPr lang="en-US" sz="1250" spc="20" dirty="0">
                  <a:solidFill>
                    <a:srgbClr val="003862"/>
                  </a:solidFill>
                  <a:latin typeface="Franklin Gothic Medium Cond" pitchFamily="34" charset="0"/>
                </a:rPr>
                <a:t>RISK ASSESSMENT</a:t>
              </a:r>
            </a:p>
          </p:txBody>
        </p:sp>
        <p:sp>
          <p:nvSpPr>
            <p:cNvPr id="11" name="TextBox 10"/>
            <p:cNvSpPr txBox="1"/>
            <p:nvPr/>
          </p:nvSpPr>
          <p:spPr>
            <a:xfrm>
              <a:off x="3564185" y="2991473"/>
              <a:ext cx="585097" cy="176972"/>
            </a:xfrm>
            <a:prstGeom prst="rect">
              <a:avLst/>
            </a:prstGeom>
            <a:noFill/>
          </p:spPr>
          <p:txBody>
            <a:bodyPr wrap="none" lIns="0" tIns="0" rIns="0" bIns="0" rtlCol="0">
              <a:spAutoFit/>
            </a:bodyPr>
            <a:lstStyle/>
            <a:p>
              <a:r>
                <a:rPr lang="en-US" sz="1150" dirty="0">
                  <a:solidFill>
                    <a:srgbClr val="1A1A1A"/>
                  </a:solidFill>
                  <a:latin typeface="Franklin Gothic Medium Cond" pitchFamily="34" charset="0"/>
                </a:rPr>
                <a:t>Monitoring</a:t>
              </a:r>
            </a:p>
          </p:txBody>
        </p:sp>
        <p:sp>
          <p:nvSpPr>
            <p:cNvPr id="12" name="TextBox 11"/>
            <p:cNvSpPr txBox="1"/>
            <p:nvPr/>
          </p:nvSpPr>
          <p:spPr>
            <a:xfrm>
              <a:off x="3564185" y="3157279"/>
              <a:ext cx="976229" cy="338554"/>
            </a:xfrm>
            <a:prstGeom prst="rect">
              <a:avLst/>
            </a:prstGeom>
            <a:noFill/>
          </p:spPr>
          <p:txBody>
            <a:bodyPr wrap="none" lIns="0" tIns="0" rIns="0" bIns="0" rtlCol="0">
              <a:spAutoFit/>
            </a:bodyPr>
            <a:lstStyle/>
            <a:p>
              <a:r>
                <a:rPr lang="en-US" sz="1100" dirty="0">
                  <a:solidFill>
                    <a:schemeClr val="bg1"/>
                  </a:solidFill>
                  <a:latin typeface="Franklin Gothic Medium Cond" pitchFamily="34" charset="0"/>
                </a:rPr>
                <a:t>Relative Value Risk</a:t>
              </a:r>
            </a:p>
            <a:p>
              <a:r>
                <a:rPr lang="en-US" sz="1100" dirty="0">
                  <a:solidFill>
                    <a:schemeClr val="bg1"/>
                  </a:solidFill>
                  <a:latin typeface="Franklin Gothic Medium Cond" pitchFamily="34" charset="0"/>
                </a:rPr>
                <a:t>Analytics</a:t>
              </a:r>
            </a:p>
          </p:txBody>
        </p:sp>
        <p:sp>
          <p:nvSpPr>
            <p:cNvPr id="13" name="TextBox 12"/>
            <p:cNvSpPr txBox="1"/>
            <p:nvPr/>
          </p:nvSpPr>
          <p:spPr>
            <a:xfrm>
              <a:off x="4471021" y="3939294"/>
              <a:ext cx="697884" cy="400110"/>
            </a:xfrm>
            <a:prstGeom prst="rect">
              <a:avLst/>
            </a:prstGeom>
            <a:noFill/>
          </p:spPr>
          <p:txBody>
            <a:bodyPr wrap="none" lIns="0" tIns="0" rIns="0" bIns="0" rtlCol="0">
              <a:spAutoFit/>
            </a:bodyPr>
            <a:lstStyle/>
            <a:p>
              <a:pPr algn="ctr"/>
              <a:r>
                <a:rPr lang="en-US" sz="1300" dirty="0">
                  <a:solidFill>
                    <a:schemeClr val="bg1"/>
                  </a:solidFill>
                  <a:latin typeface="Franklin Gothic Medium Cond" pitchFamily="34" charset="0"/>
                </a:rPr>
                <a:t>CLIENT</a:t>
              </a:r>
            </a:p>
            <a:p>
              <a:pPr algn="ctr"/>
              <a:r>
                <a:rPr lang="en-US" sz="1300" dirty="0">
                  <a:solidFill>
                    <a:schemeClr val="bg1"/>
                  </a:solidFill>
                  <a:latin typeface="Franklin Gothic Medium Cond" pitchFamily="34" charset="0"/>
                </a:rPr>
                <a:t>PORTFOLIO</a:t>
              </a:r>
            </a:p>
          </p:txBody>
        </p:sp>
        <p:sp>
          <p:nvSpPr>
            <p:cNvPr id="14" name="TextBox 13"/>
            <p:cNvSpPr txBox="1"/>
            <p:nvPr/>
          </p:nvSpPr>
          <p:spPr>
            <a:xfrm>
              <a:off x="5245362" y="2673702"/>
              <a:ext cx="598049" cy="192360"/>
            </a:xfrm>
            <a:prstGeom prst="rect">
              <a:avLst/>
            </a:prstGeom>
            <a:noFill/>
          </p:spPr>
          <p:txBody>
            <a:bodyPr wrap="none" lIns="0" tIns="0" rIns="0" bIns="0" rtlCol="0" anchor="b" anchorCtr="0">
              <a:spAutoFit/>
            </a:bodyPr>
            <a:lstStyle/>
            <a:p>
              <a:r>
                <a:rPr lang="en-US" sz="1250" spc="20" dirty="0">
                  <a:solidFill>
                    <a:srgbClr val="003862"/>
                  </a:solidFill>
                  <a:latin typeface="Franklin Gothic Medium Cond" pitchFamily="34" charset="0"/>
                </a:rPr>
                <a:t>ANALYSIS</a:t>
              </a:r>
            </a:p>
          </p:txBody>
        </p:sp>
        <p:sp>
          <p:nvSpPr>
            <p:cNvPr id="15" name="TextBox 14"/>
            <p:cNvSpPr txBox="1"/>
            <p:nvPr/>
          </p:nvSpPr>
          <p:spPr>
            <a:xfrm>
              <a:off x="5245362" y="2841013"/>
              <a:ext cx="522579" cy="176972"/>
            </a:xfrm>
            <a:prstGeom prst="rect">
              <a:avLst/>
            </a:prstGeom>
            <a:noFill/>
          </p:spPr>
          <p:txBody>
            <a:bodyPr wrap="none" lIns="0" tIns="0" rIns="0" bIns="0" rtlCol="0">
              <a:spAutoFit/>
            </a:bodyPr>
            <a:lstStyle/>
            <a:p>
              <a:r>
                <a:rPr lang="en-US" sz="1150" dirty="0">
                  <a:solidFill>
                    <a:srgbClr val="1A1A1A"/>
                  </a:solidFill>
                  <a:latin typeface="Franklin Gothic Medium Cond" pitchFamily="34" charset="0"/>
                </a:rPr>
                <a:t>Top Down</a:t>
              </a:r>
            </a:p>
          </p:txBody>
        </p:sp>
        <p:sp>
          <p:nvSpPr>
            <p:cNvPr id="16" name="TextBox 15"/>
            <p:cNvSpPr txBox="1"/>
            <p:nvPr/>
          </p:nvSpPr>
          <p:spPr>
            <a:xfrm>
              <a:off x="5245362" y="3006819"/>
              <a:ext cx="1244338" cy="507831"/>
            </a:xfrm>
            <a:prstGeom prst="rect">
              <a:avLst/>
            </a:prstGeom>
            <a:noFill/>
          </p:spPr>
          <p:txBody>
            <a:bodyPr wrap="square" lIns="0" tIns="0" rIns="0" bIns="0" rtlCol="0">
              <a:spAutoFit/>
            </a:bodyPr>
            <a:lstStyle/>
            <a:p>
              <a:r>
                <a:rPr lang="en-US" sz="1100" dirty="0">
                  <a:solidFill>
                    <a:schemeClr val="bg1"/>
                  </a:solidFill>
                  <a:latin typeface="Franklin Gothic Medium Cond" pitchFamily="34" charset="0"/>
                </a:rPr>
                <a:t>Macro Analytics ─ Market’s Risk-Cycle Phase</a:t>
              </a:r>
            </a:p>
          </p:txBody>
        </p:sp>
        <p:sp>
          <p:nvSpPr>
            <p:cNvPr id="17" name="TextBox 16"/>
            <p:cNvSpPr txBox="1"/>
            <p:nvPr/>
          </p:nvSpPr>
          <p:spPr>
            <a:xfrm>
              <a:off x="3564185" y="4545009"/>
              <a:ext cx="844783" cy="384721"/>
            </a:xfrm>
            <a:prstGeom prst="rect">
              <a:avLst/>
            </a:prstGeom>
            <a:noFill/>
          </p:spPr>
          <p:txBody>
            <a:bodyPr wrap="none" lIns="0" tIns="0" rIns="0" bIns="0" rtlCol="0" anchor="b" anchorCtr="0">
              <a:spAutoFit/>
            </a:bodyPr>
            <a:lstStyle/>
            <a:p>
              <a:r>
                <a:rPr lang="en-US" sz="1250" spc="20" dirty="0">
                  <a:solidFill>
                    <a:srgbClr val="003862"/>
                  </a:solidFill>
                  <a:latin typeface="Franklin Gothic Medium Cond" pitchFamily="34" charset="0"/>
                </a:rPr>
                <a:t>SECTOR</a:t>
              </a:r>
            </a:p>
            <a:p>
              <a:r>
                <a:rPr lang="en-US" sz="1250" spc="20" dirty="0">
                  <a:solidFill>
                    <a:srgbClr val="003862"/>
                  </a:solidFill>
                  <a:latin typeface="Franklin Gothic Medium Cond" pitchFamily="34" charset="0"/>
                </a:rPr>
                <a:t>ASSESSMENT</a:t>
              </a:r>
            </a:p>
          </p:txBody>
        </p:sp>
        <p:sp>
          <p:nvSpPr>
            <p:cNvPr id="18" name="TextBox 17"/>
            <p:cNvSpPr txBox="1"/>
            <p:nvPr/>
          </p:nvSpPr>
          <p:spPr>
            <a:xfrm>
              <a:off x="3564185" y="4904681"/>
              <a:ext cx="575479" cy="176972"/>
            </a:xfrm>
            <a:prstGeom prst="rect">
              <a:avLst/>
            </a:prstGeom>
            <a:noFill/>
          </p:spPr>
          <p:txBody>
            <a:bodyPr wrap="none" lIns="0" tIns="0" rIns="0" bIns="0" rtlCol="0">
              <a:spAutoFit/>
            </a:bodyPr>
            <a:lstStyle/>
            <a:p>
              <a:r>
                <a:rPr lang="en-US" sz="1150" dirty="0">
                  <a:solidFill>
                    <a:srgbClr val="1A1A1A"/>
                  </a:solidFill>
                  <a:latin typeface="Franklin Gothic Medium Cond" pitchFamily="34" charset="0"/>
                </a:rPr>
                <a:t>Bottom Up</a:t>
              </a:r>
            </a:p>
          </p:txBody>
        </p:sp>
        <p:sp>
          <p:nvSpPr>
            <p:cNvPr id="19" name="TextBox 18"/>
            <p:cNvSpPr txBox="1"/>
            <p:nvPr/>
          </p:nvSpPr>
          <p:spPr>
            <a:xfrm>
              <a:off x="3564185" y="5070487"/>
              <a:ext cx="976229" cy="338554"/>
            </a:xfrm>
            <a:prstGeom prst="rect">
              <a:avLst/>
            </a:prstGeom>
            <a:noFill/>
          </p:spPr>
          <p:txBody>
            <a:bodyPr wrap="square" lIns="0" tIns="0" rIns="0" bIns="0" rtlCol="0">
              <a:spAutoFit/>
            </a:bodyPr>
            <a:lstStyle/>
            <a:p>
              <a:r>
                <a:rPr lang="en-US" sz="1100" dirty="0">
                  <a:solidFill>
                    <a:schemeClr val="bg1"/>
                  </a:solidFill>
                  <a:latin typeface="Franklin Gothic Medium Cond" pitchFamily="34" charset="0"/>
                </a:rPr>
                <a:t>Sector Valuation Assessment</a:t>
              </a:r>
            </a:p>
          </p:txBody>
        </p:sp>
        <p:sp>
          <p:nvSpPr>
            <p:cNvPr id="20" name="TextBox 19"/>
            <p:cNvSpPr txBox="1"/>
            <p:nvPr/>
          </p:nvSpPr>
          <p:spPr>
            <a:xfrm>
              <a:off x="5327912" y="4622368"/>
              <a:ext cx="844783" cy="384721"/>
            </a:xfrm>
            <a:prstGeom prst="rect">
              <a:avLst/>
            </a:prstGeom>
            <a:noFill/>
          </p:spPr>
          <p:txBody>
            <a:bodyPr wrap="none" lIns="0" tIns="0" rIns="0" bIns="0" rtlCol="0" anchor="b" anchorCtr="0">
              <a:spAutoFit/>
            </a:bodyPr>
            <a:lstStyle/>
            <a:p>
              <a:r>
                <a:rPr lang="en-US" sz="1250" spc="20" dirty="0">
                  <a:solidFill>
                    <a:srgbClr val="003862"/>
                  </a:solidFill>
                  <a:latin typeface="Franklin Gothic Medium Cond" pitchFamily="34" charset="0"/>
                </a:rPr>
                <a:t>SECURITY</a:t>
              </a:r>
            </a:p>
            <a:p>
              <a:r>
                <a:rPr lang="en-US" sz="1250" spc="20" dirty="0">
                  <a:solidFill>
                    <a:srgbClr val="003862"/>
                  </a:solidFill>
                  <a:latin typeface="Franklin Gothic Medium Cond" pitchFamily="34" charset="0"/>
                </a:rPr>
                <a:t>ASSESSMENT</a:t>
              </a:r>
            </a:p>
          </p:txBody>
        </p:sp>
        <p:sp>
          <p:nvSpPr>
            <p:cNvPr id="21" name="TextBox 20"/>
            <p:cNvSpPr txBox="1"/>
            <p:nvPr/>
          </p:nvSpPr>
          <p:spPr>
            <a:xfrm>
              <a:off x="5327912" y="4982040"/>
              <a:ext cx="575479" cy="176972"/>
            </a:xfrm>
            <a:prstGeom prst="rect">
              <a:avLst/>
            </a:prstGeom>
            <a:noFill/>
          </p:spPr>
          <p:txBody>
            <a:bodyPr wrap="none" lIns="0" tIns="0" rIns="0" bIns="0" rtlCol="0">
              <a:spAutoFit/>
            </a:bodyPr>
            <a:lstStyle/>
            <a:p>
              <a:r>
                <a:rPr lang="en-US" sz="1150" dirty="0">
                  <a:solidFill>
                    <a:srgbClr val="1A1A1A"/>
                  </a:solidFill>
                  <a:latin typeface="Franklin Gothic Medium Cond" pitchFamily="34" charset="0"/>
                </a:rPr>
                <a:t>Bottom Up</a:t>
              </a:r>
            </a:p>
          </p:txBody>
        </p:sp>
        <p:sp>
          <p:nvSpPr>
            <p:cNvPr id="22" name="TextBox 21"/>
            <p:cNvSpPr txBox="1"/>
            <p:nvPr/>
          </p:nvSpPr>
          <p:spPr>
            <a:xfrm>
              <a:off x="5327912" y="5147845"/>
              <a:ext cx="1175001" cy="338554"/>
            </a:xfrm>
            <a:prstGeom prst="rect">
              <a:avLst/>
            </a:prstGeom>
            <a:noFill/>
          </p:spPr>
          <p:txBody>
            <a:bodyPr wrap="square" lIns="0" tIns="0" rIns="0" bIns="0" rtlCol="0">
              <a:spAutoFit/>
            </a:bodyPr>
            <a:lstStyle/>
            <a:p>
              <a:r>
                <a:rPr lang="en-US" sz="1100" dirty="0">
                  <a:solidFill>
                    <a:schemeClr val="bg1"/>
                  </a:solidFill>
                  <a:latin typeface="Franklin Gothic Medium Cond" pitchFamily="34" charset="0"/>
                </a:rPr>
                <a:t>Individual Security</a:t>
              </a:r>
            </a:p>
            <a:p>
              <a:r>
                <a:rPr lang="en-US" sz="1100" dirty="0">
                  <a:solidFill>
                    <a:schemeClr val="bg1"/>
                  </a:solidFill>
                  <a:latin typeface="Franklin Gothic Medium Cond" pitchFamily="34" charset="0"/>
                </a:rPr>
                <a:t>Value Assessment</a:t>
              </a:r>
            </a:p>
          </p:txBody>
        </p:sp>
      </p:grpSp>
      <p:sp>
        <p:nvSpPr>
          <p:cNvPr id="23" name="Slide Number Placeholder 22"/>
          <p:cNvSpPr>
            <a:spLocks noGrp="1"/>
          </p:cNvSpPr>
          <p:nvPr>
            <p:ph type="sldNum" sz="quarter" idx="14"/>
          </p:nvPr>
        </p:nvSpPr>
        <p:spPr/>
        <p:txBody>
          <a:bodyPr/>
          <a:lstStyle/>
          <a:p>
            <a:pPr algn="r"/>
            <a:fld id="{120E0670-27AF-416D-9579-EAB944D99F2D}" type="slidenum">
              <a:rPr lang="en-US" smtClean="0"/>
              <a:pPr algn="r"/>
              <a:t>21</a:t>
            </a:fld>
            <a:endParaRPr lang="en-US" dirty="0"/>
          </a:p>
        </p:txBody>
      </p:sp>
      <p:sp>
        <p:nvSpPr>
          <p:cNvPr id="24" name="Footer Placeholder 2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76462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Top Down: Stages of the Macro Economic Cycle</a:t>
            </a:r>
          </a:p>
        </p:txBody>
      </p:sp>
      <p:sp>
        <p:nvSpPr>
          <p:cNvPr id="38" name="Text Box 17"/>
          <p:cNvSpPr txBox="1">
            <a:spLocks noChangeArrowheads="1"/>
          </p:cNvSpPr>
          <p:nvPr/>
        </p:nvSpPr>
        <p:spPr bwMode="auto">
          <a:xfrm>
            <a:off x="5514220" y="1187682"/>
            <a:ext cx="354228" cy="184666"/>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b="0" i="0" kern="0" spc="50" dirty="0">
                <a:solidFill>
                  <a:srgbClr val="F9922B"/>
                </a:solidFill>
                <a:latin typeface="Franklin Gothic Book" panose="020B0503020102020204" pitchFamily="34" charset="0"/>
                <a:cs typeface="Franklin Gothic Book"/>
              </a:rPr>
              <a:t>US</a:t>
            </a:r>
          </a:p>
        </p:txBody>
      </p:sp>
      <p:graphicFrame>
        <p:nvGraphicFramePr>
          <p:cNvPr id="41" name="Table 40"/>
          <p:cNvGraphicFramePr>
            <a:graphicFrameLocks noGrp="1"/>
          </p:cNvGraphicFramePr>
          <p:nvPr>
            <p:extLst>
              <p:ext uri="{D42A27DB-BD31-4B8C-83A1-F6EECF244321}">
                <p14:modId xmlns:p14="http://schemas.microsoft.com/office/powerpoint/2010/main" val="3298663284"/>
              </p:ext>
            </p:extLst>
          </p:nvPr>
        </p:nvGraphicFramePr>
        <p:xfrm>
          <a:off x="796437" y="3713683"/>
          <a:ext cx="7692243" cy="2917138"/>
        </p:xfrm>
        <a:graphic>
          <a:graphicData uri="http://schemas.openxmlformats.org/drawingml/2006/table">
            <a:tbl>
              <a:tblPr bandRow="1">
                <a:effectLst/>
                <a:tableStyleId>{5C22544A-7EE6-4342-B048-85BDC9FD1C3A}</a:tableStyleId>
              </a:tblPr>
              <a:tblGrid>
                <a:gridCol w="1092780">
                  <a:extLst>
                    <a:ext uri="{9D8B030D-6E8A-4147-A177-3AD203B41FA5}">
                      <a16:colId xmlns:a16="http://schemas.microsoft.com/office/drawing/2014/main" val="20000"/>
                    </a:ext>
                  </a:extLst>
                </a:gridCol>
                <a:gridCol w="1335235">
                  <a:extLst>
                    <a:ext uri="{9D8B030D-6E8A-4147-A177-3AD203B41FA5}">
                      <a16:colId xmlns:a16="http://schemas.microsoft.com/office/drawing/2014/main" val="20001"/>
                    </a:ext>
                  </a:extLst>
                </a:gridCol>
                <a:gridCol w="2517859">
                  <a:extLst>
                    <a:ext uri="{9D8B030D-6E8A-4147-A177-3AD203B41FA5}">
                      <a16:colId xmlns:a16="http://schemas.microsoft.com/office/drawing/2014/main" val="20002"/>
                    </a:ext>
                  </a:extLst>
                </a:gridCol>
                <a:gridCol w="1383329">
                  <a:extLst>
                    <a:ext uri="{9D8B030D-6E8A-4147-A177-3AD203B41FA5}">
                      <a16:colId xmlns:a16="http://schemas.microsoft.com/office/drawing/2014/main" val="20003"/>
                    </a:ext>
                  </a:extLst>
                </a:gridCol>
                <a:gridCol w="1363040">
                  <a:extLst>
                    <a:ext uri="{9D8B030D-6E8A-4147-A177-3AD203B41FA5}">
                      <a16:colId xmlns:a16="http://schemas.microsoft.com/office/drawing/2014/main" val="20004"/>
                    </a:ext>
                  </a:extLst>
                </a:gridCol>
              </a:tblGrid>
              <a:tr h="1216457">
                <a:tc>
                  <a:txBody>
                    <a:bodyPr/>
                    <a:lstStyle/>
                    <a:p>
                      <a:r>
                        <a:rPr lang="en-US" sz="1200" b="0" dirty="0">
                          <a:solidFill>
                            <a:schemeClr val="accent1"/>
                          </a:solidFill>
                          <a:latin typeface="Franklin Gothic Medium Cond" panose="020B0606030402020204" pitchFamily="34" charset="0"/>
                          <a:cs typeface="Franklin Gothic Book"/>
                        </a:rPr>
                        <a:t>Central Bank </a:t>
                      </a:r>
                      <a:r>
                        <a:rPr lang="en-US" sz="1200" b="0" baseline="0" dirty="0">
                          <a:solidFill>
                            <a:schemeClr val="accent1"/>
                          </a:solidFill>
                          <a:latin typeface="Franklin Gothic Medium Cond" panose="020B0606030402020204" pitchFamily="34" charset="0"/>
                          <a:cs typeface="Franklin Gothic Book"/>
                        </a:rPr>
                        <a:t>Action</a:t>
                      </a:r>
                      <a:endParaRPr lang="en-US" sz="1200" b="0" dirty="0">
                        <a:solidFill>
                          <a:schemeClr val="accent1"/>
                        </a:solidFill>
                        <a:latin typeface="Franklin Gothic Medium Cond" panose="020B0606030402020204" pitchFamily="34" charset="0"/>
                        <a:cs typeface="Franklin Gothic Book"/>
                      </a:endParaRPr>
                    </a:p>
                  </a:txBody>
                  <a:tcPr marL="96012" marR="96012" marT="48768" marB="48768">
                    <a:lnL w="12700" cmpd="sng">
                      <a:noFill/>
                    </a:lnL>
                    <a:lnR w="12700" cmpd="sng">
                      <a:noFill/>
                    </a:lnR>
                    <a:lnT w="12700" cmpd="sng">
                      <a:noFill/>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6363" indent="-106363">
                        <a:spcAft>
                          <a:spcPts val="300"/>
                        </a:spcAft>
                        <a:buClr>
                          <a:schemeClr val="bg2"/>
                        </a:buClr>
                        <a:buFont typeface="Wingdings" charset="2"/>
                        <a:buChar char="§"/>
                      </a:pPr>
                      <a:r>
                        <a:rPr lang="en-US" sz="950" dirty="0">
                          <a:solidFill>
                            <a:schemeClr val="tx1"/>
                          </a:solidFill>
                          <a:latin typeface="Franklin Gothic Book"/>
                          <a:cs typeface="Franklin Gothic Book"/>
                        </a:rPr>
                        <a:t>Easy </a:t>
                      </a:r>
                      <a:br>
                        <a:rPr lang="en-US" sz="950" dirty="0">
                          <a:solidFill>
                            <a:schemeClr val="tx1"/>
                          </a:solidFill>
                          <a:latin typeface="Franklin Gothic Book"/>
                          <a:cs typeface="Franklin Gothic Book"/>
                        </a:rPr>
                      </a:br>
                      <a:r>
                        <a:rPr lang="en-US" sz="950" dirty="0">
                          <a:solidFill>
                            <a:schemeClr val="tx1"/>
                          </a:solidFill>
                          <a:latin typeface="Franklin Gothic Book"/>
                          <a:cs typeface="Franklin Gothic Book"/>
                        </a:rPr>
                        <a:t>monetary </a:t>
                      </a:r>
                      <a:br>
                        <a:rPr lang="en-US" sz="950" dirty="0">
                          <a:solidFill>
                            <a:schemeClr val="tx1"/>
                          </a:solidFill>
                          <a:latin typeface="Franklin Gothic Book"/>
                          <a:cs typeface="Franklin Gothic Book"/>
                        </a:rPr>
                      </a:br>
                      <a:r>
                        <a:rPr lang="en-US" sz="950" dirty="0">
                          <a:solidFill>
                            <a:schemeClr val="tx1"/>
                          </a:solidFill>
                          <a:latin typeface="Franklin Gothic Book"/>
                          <a:cs typeface="Franklin Gothic Book"/>
                        </a:rPr>
                        <a:t>policy</a:t>
                      </a:r>
                    </a:p>
                    <a:p>
                      <a:pPr marL="106363" indent="-106363">
                        <a:spcAft>
                          <a:spcPts val="300"/>
                        </a:spcAft>
                        <a:buClr>
                          <a:schemeClr val="bg2"/>
                        </a:buClr>
                        <a:buFont typeface="Wingdings" charset="2"/>
                        <a:buChar char="§"/>
                      </a:pPr>
                      <a:r>
                        <a:rPr lang="en-US" sz="950" dirty="0">
                          <a:solidFill>
                            <a:schemeClr val="tx1"/>
                          </a:solidFill>
                          <a:latin typeface="Franklin Gothic Book"/>
                          <a:cs typeface="Franklin Gothic Book"/>
                        </a:rPr>
                        <a:t>Low interest </a:t>
                      </a:r>
                      <a:br>
                        <a:rPr lang="en-US" sz="950" dirty="0">
                          <a:solidFill>
                            <a:schemeClr val="tx1"/>
                          </a:solidFill>
                          <a:latin typeface="Franklin Gothic Book"/>
                          <a:cs typeface="Franklin Gothic Book"/>
                        </a:rPr>
                      </a:br>
                      <a:r>
                        <a:rPr lang="en-US" sz="950" dirty="0">
                          <a:solidFill>
                            <a:schemeClr val="tx1"/>
                          </a:solidFill>
                          <a:latin typeface="Franklin Gothic Book"/>
                          <a:cs typeface="Franklin Gothic Book"/>
                        </a:rPr>
                        <a:t>rates</a:t>
                      </a:r>
                    </a:p>
                    <a:p>
                      <a:pPr marL="106363" indent="-106363">
                        <a:spcAft>
                          <a:spcPts val="300"/>
                        </a:spcAft>
                        <a:buClr>
                          <a:schemeClr val="bg2"/>
                        </a:buClr>
                        <a:buFont typeface="Wingdings" charset="2"/>
                        <a:buChar char="§"/>
                      </a:pPr>
                      <a:r>
                        <a:rPr lang="en-US" sz="950" dirty="0">
                          <a:solidFill>
                            <a:schemeClr val="tx1"/>
                          </a:solidFill>
                          <a:latin typeface="Franklin Gothic Book"/>
                          <a:cs typeface="Franklin Gothic Book"/>
                        </a:rPr>
                        <a:t>Wide credit </a:t>
                      </a:r>
                      <a:br>
                        <a:rPr lang="en-US" sz="950" dirty="0">
                          <a:solidFill>
                            <a:schemeClr val="tx1"/>
                          </a:solidFill>
                          <a:latin typeface="Franklin Gothic Book"/>
                          <a:cs typeface="Franklin Gothic Book"/>
                        </a:rPr>
                      </a:br>
                      <a:r>
                        <a:rPr lang="en-US" sz="950" dirty="0">
                          <a:solidFill>
                            <a:schemeClr val="tx1"/>
                          </a:solidFill>
                          <a:latin typeface="Franklin Gothic Book"/>
                          <a:cs typeface="Franklin Gothic Book"/>
                        </a:rPr>
                        <a:t>spreads</a:t>
                      </a:r>
                    </a:p>
                  </a:txBody>
                  <a:tcPr marL="54864" marR="96012" marT="48768" marB="48768">
                    <a:lnL w="12700" cmpd="sng">
                      <a:noFill/>
                    </a:lnL>
                    <a:lnR w="12700" cmpd="sng">
                      <a:noFill/>
                    </a:lnR>
                    <a:lnT w="12700" cmpd="sng">
                      <a:noFill/>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6363" indent="-106363" eaLnBrk="1" hangingPunct="1">
                        <a:spcAft>
                          <a:spcPts val="300"/>
                        </a:spcAft>
                        <a:buClr>
                          <a:schemeClr val="bg2"/>
                        </a:buClr>
                        <a:buFont typeface="Wingdings" charset="2"/>
                        <a:buChar char="§"/>
                      </a:pPr>
                      <a:r>
                        <a:rPr lang="en-US" sz="950" b="0" dirty="0">
                          <a:solidFill>
                            <a:schemeClr val="tx1"/>
                          </a:solidFill>
                          <a:latin typeface="Franklin Gothic Book"/>
                          <a:cs typeface="Franklin Gothic Book"/>
                        </a:rPr>
                        <a:t>On hold/tighter</a:t>
                      </a:r>
                      <a:r>
                        <a:rPr lang="en-US" sz="950" b="0" baseline="0" dirty="0">
                          <a:solidFill>
                            <a:schemeClr val="tx1"/>
                          </a:solidFill>
                          <a:latin typeface="Franklin Gothic Book"/>
                          <a:cs typeface="Franklin Gothic Book"/>
                        </a:rPr>
                        <a:t> policy</a:t>
                      </a:r>
                      <a:endParaRPr lang="en-US" sz="950" b="0" dirty="0">
                        <a:solidFill>
                          <a:schemeClr val="tx1"/>
                        </a:solidFill>
                        <a:latin typeface="Franklin Gothic Book"/>
                        <a:cs typeface="Franklin Gothic Book"/>
                      </a:endParaRPr>
                    </a:p>
                    <a:p>
                      <a:pPr marL="123825" indent="-123825" eaLnBrk="1" hangingPunct="1">
                        <a:spcAft>
                          <a:spcPts val="300"/>
                        </a:spcAft>
                        <a:buClr>
                          <a:schemeClr val="bg2"/>
                        </a:buClr>
                        <a:buFont typeface="Wingdings" charset="2"/>
                        <a:buChar char="§"/>
                      </a:pPr>
                      <a:r>
                        <a:rPr lang="en-US" sz="950" b="0" dirty="0">
                          <a:solidFill>
                            <a:schemeClr val="tx1"/>
                          </a:solidFill>
                          <a:latin typeface="Wingdings"/>
                          <a:ea typeface="Wingdings"/>
                          <a:cs typeface="Wingdings"/>
                          <a:sym typeface="Wingdings"/>
                        </a:rPr>
                        <a:t></a:t>
                      </a:r>
                      <a:r>
                        <a:rPr lang="en-US" sz="950" b="0" kern="1200" dirty="0">
                          <a:solidFill>
                            <a:schemeClr val="tx1"/>
                          </a:solidFill>
                          <a:latin typeface="Franklin Gothic Book"/>
                          <a:ea typeface="+mn-ea"/>
                          <a:cs typeface="Franklin Gothic Book"/>
                          <a:sym typeface="Wingdings"/>
                        </a:rPr>
                        <a:t> </a:t>
                      </a:r>
                      <a:r>
                        <a:rPr lang="en-US" sz="950" b="0" dirty="0">
                          <a:solidFill>
                            <a:schemeClr val="tx1"/>
                          </a:solidFill>
                          <a:latin typeface="Franklin Gothic Book"/>
                          <a:cs typeface="Franklin Gothic Book"/>
                        </a:rPr>
                        <a:t>Interest rates</a:t>
                      </a:r>
                    </a:p>
                    <a:p>
                      <a:pPr marL="123825" indent="-123825" eaLnBrk="1" hangingPunct="1">
                        <a:spcAft>
                          <a:spcPts val="300"/>
                        </a:spcAft>
                        <a:buClr>
                          <a:schemeClr val="bg2"/>
                        </a:buClr>
                        <a:buFont typeface="Wingdings" charset="2"/>
                        <a:buChar char="§"/>
                      </a:pPr>
                      <a:r>
                        <a:rPr lang="en-US" sz="950" b="0" dirty="0">
                          <a:solidFill>
                            <a:schemeClr val="tx1"/>
                          </a:solidFill>
                          <a:latin typeface="Wingdings"/>
                          <a:ea typeface="Wingdings"/>
                          <a:cs typeface="Wingdings"/>
                          <a:sym typeface="Wingdings"/>
                        </a:rPr>
                        <a:t></a:t>
                      </a:r>
                      <a:r>
                        <a:rPr lang="en-US" sz="950" b="0" kern="1200" dirty="0">
                          <a:solidFill>
                            <a:schemeClr val="tx1"/>
                          </a:solidFill>
                          <a:latin typeface="Franklin Gothic Book"/>
                          <a:ea typeface="+mn-ea"/>
                          <a:cs typeface="Franklin Gothic Book"/>
                          <a:sym typeface="Wingdings"/>
                        </a:rPr>
                        <a:t> </a:t>
                      </a:r>
                      <a:r>
                        <a:rPr lang="en-US" sz="950" b="0" dirty="0">
                          <a:solidFill>
                            <a:schemeClr val="tx1"/>
                          </a:solidFill>
                          <a:latin typeface="Franklin Gothic Book"/>
                          <a:cs typeface="Franklin Gothic Book"/>
                        </a:rPr>
                        <a:t>Credit spreads</a:t>
                      </a:r>
                    </a:p>
                  </a:txBody>
                  <a:tcPr marL="333375" marR="96012" marT="48768" marB="48768">
                    <a:lnL w="12700" cmpd="sng">
                      <a:noFill/>
                    </a:lnL>
                    <a:lnR w="12700" cmpd="sng">
                      <a:noFill/>
                    </a:lnR>
                    <a:lnT w="12700" cmpd="sng">
                      <a:noFill/>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6363" indent="-106363" eaLnBrk="1" hangingPunct="1">
                        <a:spcAft>
                          <a:spcPts val="300"/>
                        </a:spcAft>
                        <a:buClr>
                          <a:schemeClr val="bg2"/>
                        </a:buClr>
                        <a:buFont typeface="Wingdings" charset="2"/>
                        <a:buChar char="§"/>
                      </a:pPr>
                      <a:r>
                        <a:rPr lang="en-US" sz="950" b="0" dirty="0">
                          <a:solidFill>
                            <a:schemeClr val="tx1"/>
                          </a:solidFill>
                          <a:latin typeface="Franklin Gothic Book"/>
                          <a:cs typeface="Franklin Gothic Book"/>
                        </a:rPr>
                        <a:t>On hold/easing</a:t>
                      </a:r>
                    </a:p>
                    <a:p>
                      <a:pPr marL="106363" indent="-106363" eaLnBrk="1" hangingPunct="1">
                        <a:spcAft>
                          <a:spcPts val="300"/>
                        </a:spcAft>
                        <a:buClr>
                          <a:schemeClr val="bg2"/>
                        </a:buClr>
                        <a:buFont typeface="Wingdings" charset="2"/>
                        <a:buChar char="§"/>
                      </a:pPr>
                      <a:r>
                        <a:rPr lang="en-US" sz="950" b="0" dirty="0">
                          <a:solidFill>
                            <a:schemeClr val="tx1"/>
                          </a:solidFill>
                          <a:latin typeface="Franklin Gothic Book"/>
                          <a:cs typeface="Franklin Gothic Book"/>
                        </a:rPr>
                        <a:t>High interest rates, but falling</a:t>
                      </a:r>
                    </a:p>
                    <a:p>
                      <a:pPr marL="106363" indent="-106363" eaLnBrk="1" hangingPunct="1">
                        <a:spcAft>
                          <a:spcPts val="300"/>
                        </a:spcAft>
                        <a:buClr>
                          <a:schemeClr val="bg2"/>
                        </a:buClr>
                        <a:buFont typeface="Wingdings" charset="2"/>
                        <a:buChar char="§"/>
                      </a:pPr>
                      <a:r>
                        <a:rPr lang="en-US" sz="950" b="0" dirty="0">
                          <a:solidFill>
                            <a:schemeClr val="tx1"/>
                          </a:solidFill>
                          <a:latin typeface="Franklin Gothic Book"/>
                          <a:cs typeface="Franklin Gothic Book"/>
                        </a:rPr>
                        <a:t>Narrow credit spreads, but</a:t>
                      </a:r>
                      <a:r>
                        <a:rPr lang="en-US" sz="950" b="0" baseline="0" dirty="0">
                          <a:solidFill>
                            <a:schemeClr val="tx1"/>
                          </a:solidFill>
                          <a:latin typeface="Franklin Gothic Book"/>
                          <a:cs typeface="Franklin Gothic Book"/>
                        </a:rPr>
                        <a:t> </a:t>
                      </a:r>
                      <a:r>
                        <a:rPr lang="en-US" sz="950" b="0" dirty="0">
                          <a:solidFill>
                            <a:schemeClr val="tx1"/>
                          </a:solidFill>
                          <a:latin typeface="Franklin Gothic Book"/>
                          <a:cs typeface="Franklin Gothic Book"/>
                        </a:rPr>
                        <a:t>widening</a:t>
                      </a:r>
                    </a:p>
                  </a:txBody>
                  <a:tcPr marL="96012" marR="96012" marT="48768" marB="48768">
                    <a:lnL w="12700" cmpd="sng">
                      <a:noFill/>
                    </a:lnL>
                    <a:lnR w="12700" cmpd="sng">
                      <a:noFill/>
                    </a:lnR>
                    <a:lnT w="12700" cmpd="sng">
                      <a:noFill/>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6363" indent="-106363" eaLnBrk="1" hangingPunct="1">
                        <a:spcAft>
                          <a:spcPts val="300"/>
                        </a:spcAft>
                        <a:buClr>
                          <a:schemeClr val="bg2"/>
                        </a:buClr>
                        <a:buFont typeface="Wingdings" charset="2"/>
                        <a:buChar char="§"/>
                      </a:pPr>
                      <a:r>
                        <a:rPr lang="en-US" sz="950" b="0" dirty="0">
                          <a:solidFill>
                            <a:schemeClr val="tx1"/>
                          </a:solidFill>
                          <a:latin typeface="Franklin Gothic Book"/>
                          <a:cs typeface="Franklin Gothic Book"/>
                        </a:rPr>
                        <a:t>Easing policy</a:t>
                      </a:r>
                    </a:p>
                    <a:p>
                      <a:pPr marL="123825" indent="-123825" eaLnBrk="1" hangingPunct="1">
                        <a:spcAft>
                          <a:spcPts val="300"/>
                        </a:spcAft>
                        <a:buClr>
                          <a:schemeClr val="bg2"/>
                        </a:buClr>
                        <a:buFont typeface="Wingdings" charset="2"/>
                        <a:buChar char="§"/>
                      </a:pPr>
                      <a:r>
                        <a:rPr lang="en-US" sz="950" b="0" dirty="0">
                          <a:solidFill>
                            <a:schemeClr val="tx1"/>
                          </a:solidFill>
                          <a:latin typeface="Wingdings"/>
                          <a:ea typeface="Wingdings"/>
                          <a:cs typeface="Wingdings"/>
                          <a:sym typeface="Wingdings"/>
                        </a:rPr>
                        <a:t></a:t>
                      </a:r>
                      <a:r>
                        <a:rPr lang="en-US" sz="950" b="0" baseline="0" dirty="0">
                          <a:solidFill>
                            <a:schemeClr val="tx1"/>
                          </a:solidFill>
                          <a:latin typeface="Franklin Gothic Book"/>
                          <a:ea typeface="+mn-ea"/>
                          <a:cs typeface="Franklin Gothic Book"/>
                          <a:sym typeface="Wingdings"/>
                        </a:rPr>
                        <a:t> I</a:t>
                      </a:r>
                      <a:r>
                        <a:rPr lang="en-US" sz="950" b="0" dirty="0">
                          <a:solidFill>
                            <a:schemeClr val="tx1"/>
                          </a:solidFill>
                          <a:latin typeface="Franklin Gothic Book"/>
                          <a:cs typeface="Franklin Gothic Book"/>
                        </a:rPr>
                        <a:t>nterest rates</a:t>
                      </a:r>
                    </a:p>
                    <a:p>
                      <a:pPr marL="123825" indent="-123825" eaLnBrk="1" hangingPunct="1">
                        <a:spcAft>
                          <a:spcPts val="300"/>
                        </a:spcAft>
                        <a:buClr>
                          <a:schemeClr val="bg2"/>
                        </a:buClr>
                        <a:buFont typeface="Wingdings" charset="2"/>
                        <a:buChar char="§"/>
                      </a:pPr>
                      <a:r>
                        <a:rPr lang="en-US" sz="950" b="0" dirty="0">
                          <a:solidFill>
                            <a:schemeClr val="tx1"/>
                          </a:solidFill>
                          <a:latin typeface="Wingdings"/>
                          <a:ea typeface="Wingdings"/>
                          <a:cs typeface="Wingdings"/>
                          <a:sym typeface="Wingdings"/>
                        </a:rPr>
                        <a:t></a:t>
                      </a:r>
                      <a:r>
                        <a:rPr lang="en-US" sz="950" b="0" kern="1200" dirty="0">
                          <a:solidFill>
                            <a:schemeClr val="tx1"/>
                          </a:solidFill>
                          <a:latin typeface="Franklin Gothic Book"/>
                          <a:ea typeface="+mn-ea"/>
                          <a:cs typeface="Franklin Gothic Book"/>
                          <a:sym typeface="Wingdings"/>
                        </a:rPr>
                        <a:t> </a:t>
                      </a:r>
                      <a:r>
                        <a:rPr lang="en-US" sz="950" b="0" dirty="0">
                          <a:solidFill>
                            <a:schemeClr val="tx1"/>
                          </a:solidFill>
                          <a:latin typeface="Franklin Gothic Book"/>
                          <a:cs typeface="Franklin Gothic Book"/>
                        </a:rPr>
                        <a:t>Credit spreads</a:t>
                      </a:r>
                    </a:p>
                  </a:txBody>
                  <a:tcPr marL="141351" marR="96012" marT="48768" marB="48768">
                    <a:lnL w="12700" cmpd="sng">
                      <a:noFill/>
                    </a:lnL>
                    <a:lnR w="12700" cmpd="sng">
                      <a:noFill/>
                    </a:lnR>
                    <a:lnT w="12700" cmpd="sng">
                      <a:noFill/>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82700">
                <a:tc>
                  <a:txBody>
                    <a:bodyPr/>
                    <a:lstStyle/>
                    <a:p>
                      <a:pPr>
                        <a:spcBef>
                          <a:spcPts val="568"/>
                        </a:spcBef>
                        <a:buClr>
                          <a:schemeClr val="bg2"/>
                        </a:buClr>
                      </a:pPr>
                      <a:r>
                        <a:rPr lang="en-US" sz="1200" b="0" dirty="0">
                          <a:solidFill>
                            <a:schemeClr val="accent1"/>
                          </a:solidFill>
                          <a:latin typeface="Franklin Gothic Medium Cond" panose="020B0606030402020204" pitchFamily="34" charset="0"/>
                          <a:cs typeface="Franklin Gothic Book"/>
                        </a:rPr>
                        <a:t>Asset Type Emphasis</a:t>
                      </a:r>
                    </a:p>
                    <a:p>
                      <a:pPr>
                        <a:spcBef>
                          <a:spcPts val="568"/>
                        </a:spcBef>
                        <a:buClr>
                          <a:schemeClr val="bg2"/>
                        </a:buClr>
                      </a:pPr>
                      <a:endParaRPr lang="en-US" sz="1200" b="0" dirty="0">
                        <a:solidFill>
                          <a:schemeClr val="tx2"/>
                        </a:solidFill>
                        <a:latin typeface="Franklin Gothic Medium Cond" panose="020B0606030402020204" pitchFamily="34" charset="0"/>
                        <a:cs typeface="Franklin Gothic Book"/>
                      </a:endParaRPr>
                    </a:p>
                  </a:txBody>
                  <a:tcPr marL="96012" marR="96012" marT="48768" marB="48768">
                    <a:lnL w="12700" cap="flat" cmpd="sng" algn="ctr">
                      <a:solidFill>
                        <a:schemeClr val="accent1">
                          <a:lumMod val="75000"/>
                          <a:lumOff val="25000"/>
                        </a:schemeClr>
                      </a:solidFill>
                      <a:prstDash val="solid"/>
                      <a:round/>
                      <a:headEnd type="none" w="med" len="med"/>
                      <a:tailEnd type="none" w="med" len="med"/>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06363" indent="-106363">
                        <a:spcAft>
                          <a:spcPts val="300"/>
                        </a:spcAft>
                        <a:buClr>
                          <a:schemeClr val="bg2"/>
                        </a:buClr>
                        <a:buFont typeface="Wingdings" charset="2"/>
                        <a:buChar char="§"/>
                      </a:pPr>
                      <a:r>
                        <a:rPr lang="en-US" sz="950" dirty="0">
                          <a:solidFill>
                            <a:schemeClr val="tx1"/>
                          </a:solidFill>
                          <a:latin typeface="Franklin Gothic Medium" panose="020B0603020102020204" pitchFamily="34" charset="0"/>
                          <a:cs typeface="Franklin Gothic Book"/>
                        </a:rPr>
                        <a:t>Subordinated</a:t>
                      </a:r>
                      <a:br>
                        <a:rPr lang="en-US" sz="950" dirty="0">
                          <a:solidFill>
                            <a:schemeClr val="tx1"/>
                          </a:solidFill>
                          <a:latin typeface="Franklin Gothic Medium" panose="020B0603020102020204" pitchFamily="34" charset="0"/>
                          <a:cs typeface="Franklin Gothic Book"/>
                        </a:rPr>
                      </a:br>
                      <a:r>
                        <a:rPr lang="en-US" sz="950" dirty="0">
                          <a:solidFill>
                            <a:schemeClr val="tx1"/>
                          </a:solidFill>
                          <a:latin typeface="Franklin Gothic Medium" panose="020B0603020102020204" pitchFamily="34" charset="0"/>
                          <a:cs typeface="Franklin Gothic Book"/>
                        </a:rPr>
                        <a:t>securitized</a:t>
                      </a:r>
                      <a:br>
                        <a:rPr lang="en-US" sz="950" dirty="0">
                          <a:solidFill>
                            <a:schemeClr val="tx1"/>
                          </a:solidFill>
                          <a:latin typeface="Franklin Gothic Medium" panose="020B0603020102020204" pitchFamily="34" charset="0"/>
                          <a:cs typeface="Franklin Gothic Book"/>
                        </a:rPr>
                      </a:br>
                      <a:r>
                        <a:rPr lang="en-US" sz="950" dirty="0">
                          <a:solidFill>
                            <a:schemeClr val="tx1"/>
                          </a:solidFill>
                          <a:latin typeface="Franklin Gothic Medium" panose="020B0603020102020204" pitchFamily="34" charset="0"/>
                          <a:cs typeface="Franklin Gothic Book"/>
                        </a:rPr>
                        <a:t>credit</a:t>
                      </a:r>
                    </a:p>
                  </a:txBody>
                  <a:tcPr marL="54864" marR="96012" marT="48768" marB="48768">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06363" indent="-106363">
                        <a:spcAft>
                          <a:spcPts val="300"/>
                        </a:spcAft>
                        <a:buClr>
                          <a:schemeClr val="bg2"/>
                        </a:buClr>
                        <a:buFont typeface="Wingdings" charset="2"/>
                        <a:buChar char="§"/>
                      </a:pPr>
                      <a:r>
                        <a:rPr lang="en-US" sz="950" dirty="0">
                          <a:solidFill>
                            <a:schemeClr val="tx1"/>
                          </a:solidFill>
                          <a:latin typeface="Franklin Gothic Medium" panose="020B0603020102020204" pitchFamily="34" charset="0"/>
                          <a:cs typeface="Franklin Gothic Book"/>
                        </a:rPr>
                        <a:t>Premium RMBS</a:t>
                      </a:r>
                    </a:p>
                    <a:p>
                      <a:pPr marL="106363" indent="-106363">
                        <a:spcAft>
                          <a:spcPts val="300"/>
                        </a:spcAft>
                        <a:buClr>
                          <a:schemeClr val="bg2"/>
                        </a:buClr>
                        <a:buFont typeface="Wingdings" charset="2"/>
                        <a:buChar char="§"/>
                      </a:pPr>
                      <a:r>
                        <a:rPr lang="en-US" sz="950" dirty="0">
                          <a:solidFill>
                            <a:schemeClr val="tx1"/>
                          </a:solidFill>
                          <a:latin typeface="Franklin Gothic Medium" panose="020B0603020102020204" pitchFamily="34" charset="0"/>
                          <a:cs typeface="Franklin Gothic Book"/>
                        </a:rPr>
                        <a:t>Asset-Backed Securities</a:t>
                      </a:r>
                    </a:p>
                    <a:p>
                      <a:pPr marL="106363" indent="-106363">
                        <a:spcAft>
                          <a:spcPts val="300"/>
                        </a:spcAft>
                        <a:buClr>
                          <a:schemeClr val="bg2"/>
                        </a:buClr>
                        <a:buFont typeface="Wingdings" charset="2"/>
                        <a:buChar char="§"/>
                      </a:pPr>
                      <a:r>
                        <a:rPr lang="en-US" sz="950" dirty="0">
                          <a:solidFill>
                            <a:schemeClr val="tx1"/>
                          </a:solidFill>
                          <a:latin typeface="Franklin Gothic Medium" panose="020B0603020102020204" pitchFamily="34" charset="0"/>
                          <a:cs typeface="Franklin Gothic Book"/>
                        </a:rPr>
                        <a:t>Commercial Mortgage-</a:t>
                      </a:r>
                      <a:br>
                        <a:rPr lang="en-US" sz="950" dirty="0">
                          <a:solidFill>
                            <a:schemeClr val="tx1"/>
                          </a:solidFill>
                          <a:latin typeface="Franklin Gothic Medium" panose="020B0603020102020204" pitchFamily="34" charset="0"/>
                          <a:cs typeface="Franklin Gothic Book"/>
                        </a:rPr>
                      </a:br>
                      <a:r>
                        <a:rPr lang="en-US" sz="950" dirty="0">
                          <a:solidFill>
                            <a:schemeClr val="tx1"/>
                          </a:solidFill>
                          <a:latin typeface="Franklin Gothic Medium" panose="020B0603020102020204" pitchFamily="34" charset="0"/>
                          <a:cs typeface="Franklin Gothic Book"/>
                        </a:rPr>
                        <a:t>Backed Securities </a:t>
                      </a:r>
                    </a:p>
                  </a:txBody>
                  <a:tcPr marL="333375" marR="96012" marT="48768" marB="48768">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06363" indent="-106363">
                        <a:spcAft>
                          <a:spcPts val="300"/>
                        </a:spcAft>
                        <a:buClr>
                          <a:schemeClr val="bg2"/>
                        </a:buClr>
                        <a:buFont typeface="Wingdings" charset="2"/>
                        <a:buChar char="§"/>
                        <a:tabLst>
                          <a:tab pos="108116" algn="l"/>
                        </a:tabLst>
                      </a:pPr>
                      <a:r>
                        <a:rPr lang="en-US" sz="950" dirty="0">
                          <a:solidFill>
                            <a:schemeClr val="tx1"/>
                          </a:solidFill>
                          <a:latin typeface="Franklin Gothic Medium" panose="020B0603020102020204" pitchFamily="34" charset="0"/>
                          <a:cs typeface="Franklin Gothic Book"/>
                        </a:rPr>
                        <a:t>Agency </a:t>
                      </a:r>
                      <a:br>
                        <a:rPr lang="en-US" sz="950" dirty="0">
                          <a:solidFill>
                            <a:schemeClr val="tx1"/>
                          </a:solidFill>
                          <a:latin typeface="Franklin Gothic Medium" panose="020B0603020102020204" pitchFamily="34" charset="0"/>
                          <a:cs typeface="Franklin Gothic Book"/>
                        </a:rPr>
                      </a:br>
                      <a:r>
                        <a:rPr lang="en-US" sz="950" dirty="0">
                          <a:solidFill>
                            <a:schemeClr val="tx1"/>
                          </a:solidFill>
                          <a:latin typeface="Franklin Gothic Medium" panose="020B0603020102020204" pitchFamily="34" charset="0"/>
                          <a:cs typeface="Franklin Gothic Book"/>
                        </a:rPr>
                        <a:t>Mortgage-Backed Securities</a:t>
                      </a:r>
                    </a:p>
                    <a:p>
                      <a:pPr marL="106363" indent="-106363">
                        <a:spcAft>
                          <a:spcPts val="300"/>
                        </a:spcAft>
                        <a:buClr>
                          <a:schemeClr val="bg2"/>
                        </a:buClr>
                        <a:buFont typeface="Wingdings" charset="2"/>
                        <a:buChar char="§"/>
                        <a:tabLst>
                          <a:tab pos="108116" algn="l"/>
                        </a:tabLst>
                      </a:pPr>
                      <a:r>
                        <a:rPr lang="en-US" sz="950" dirty="0">
                          <a:solidFill>
                            <a:schemeClr val="tx1"/>
                          </a:solidFill>
                          <a:latin typeface="Franklin Gothic Medium" panose="020B0603020102020204" pitchFamily="34" charset="0"/>
                          <a:cs typeface="Franklin Gothic Book"/>
                        </a:rPr>
                        <a:t>CMOs</a:t>
                      </a:r>
                    </a:p>
                  </a:txBody>
                  <a:tcPr marL="96012" marR="96012" marT="48768" marB="48768">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06363" indent="-106363">
                        <a:spcAft>
                          <a:spcPts val="300"/>
                        </a:spcAft>
                        <a:buClr>
                          <a:schemeClr val="bg2"/>
                        </a:buClr>
                        <a:buFont typeface="Wingdings" charset="2"/>
                        <a:buChar char="§"/>
                      </a:pPr>
                      <a:r>
                        <a:rPr lang="en-US" sz="950" dirty="0">
                          <a:solidFill>
                            <a:schemeClr val="tx1"/>
                          </a:solidFill>
                          <a:latin typeface="Franklin Gothic Medium" panose="020B0603020102020204" pitchFamily="34" charset="0"/>
                          <a:cs typeface="Franklin Gothic Book"/>
                        </a:rPr>
                        <a:t>Discount RMBS</a:t>
                      </a:r>
                    </a:p>
                  </a:txBody>
                  <a:tcPr marL="141351" marR="96012" marT="48768" marB="48768">
                    <a:lnL w="12700" cmpd="sng">
                      <a:noFill/>
                    </a:lnL>
                    <a:lnR w="12700" cap="flat" cmpd="sng" algn="ctr">
                      <a:solidFill>
                        <a:schemeClr val="accent1">
                          <a:lumMod val="75000"/>
                          <a:lumOff val="25000"/>
                        </a:schemeClr>
                      </a:solidFill>
                      <a:prstDash val="solid"/>
                      <a:round/>
                      <a:headEnd type="none" w="med" len="med"/>
                      <a:tailEnd type="none" w="med" len="med"/>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6877">
                <a:tc>
                  <a:txBody>
                    <a:bodyPr/>
                    <a:lstStyle/>
                    <a:p>
                      <a:r>
                        <a:rPr lang="en-US" sz="1200" b="0" dirty="0">
                          <a:solidFill>
                            <a:schemeClr val="accent1"/>
                          </a:solidFill>
                          <a:latin typeface="Franklin Gothic Medium Cond" panose="020B0606030402020204" pitchFamily="34" charset="0"/>
                          <a:cs typeface="Franklin Gothic Book"/>
                        </a:rPr>
                        <a:t>Duration</a:t>
                      </a:r>
                    </a:p>
                  </a:txBody>
                  <a:tcPr marL="96012" marR="96012" marT="48768" marB="111083" anchor="b">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300"/>
                        </a:spcAft>
                        <a:buClrTx/>
                        <a:buSzTx/>
                        <a:buFontTx/>
                        <a:buNone/>
                        <a:tabLst/>
                        <a:defRPr/>
                      </a:pPr>
                      <a:r>
                        <a:rPr lang="en-US" sz="950" dirty="0">
                          <a:solidFill>
                            <a:schemeClr val="tx1"/>
                          </a:solidFill>
                          <a:latin typeface="Franklin Gothic Book"/>
                          <a:cs typeface="Franklin Gothic Book"/>
                        </a:rPr>
                        <a:t>Shorten</a:t>
                      </a:r>
                    </a:p>
                  </a:txBody>
                  <a:tcPr marL="54864" marR="96012" marT="48768" marB="111083" anchor="b">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pPr>
                      <a:r>
                        <a:rPr lang="en-US" sz="950" dirty="0">
                          <a:solidFill>
                            <a:schemeClr val="tx1"/>
                          </a:solidFill>
                          <a:latin typeface="Franklin Gothic Book"/>
                          <a:cs typeface="Franklin Gothic Book"/>
                        </a:rPr>
                        <a:t>Short</a:t>
                      </a:r>
                    </a:p>
                  </a:txBody>
                  <a:tcPr marL="333375" marR="96012" marT="48768" marB="111083" anchor="b">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pPr>
                      <a:r>
                        <a:rPr lang="en-US" sz="950" dirty="0">
                          <a:solidFill>
                            <a:schemeClr val="tx1"/>
                          </a:solidFill>
                          <a:latin typeface="Franklin Gothic Book"/>
                          <a:cs typeface="Franklin Gothic Book"/>
                        </a:rPr>
                        <a:t>Lengthen</a:t>
                      </a:r>
                    </a:p>
                  </a:txBody>
                  <a:tcPr marL="96012" marR="96012" marT="48768" marB="111083" anchor="b">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pPr>
                      <a:r>
                        <a:rPr lang="en-US" sz="950" dirty="0">
                          <a:solidFill>
                            <a:schemeClr val="tx1"/>
                          </a:solidFill>
                          <a:latin typeface="Franklin Gothic Book"/>
                          <a:cs typeface="Franklin Gothic Book"/>
                        </a:rPr>
                        <a:t>Long</a:t>
                      </a:r>
                    </a:p>
                  </a:txBody>
                  <a:tcPr marL="141351" marR="96012" marT="48768" marB="111083" anchor="b">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11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solidFill>
                          <a:latin typeface="Franklin Gothic Medium Cond" panose="020B0606030402020204" pitchFamily="34" charset="0"/>
                          <a:cs typeface="Franklin Gothic Book"/>
                        </a:rPr>
                        <a:t>Yield</a:t>
                      </a:r>
                      <a:r>
                        <a:rPr lang="en-US" sz="1200" b="0" baseline="0" dirty="0">
                          <a:solidFill>
                            <a:schemeClr val="accent1"/>
                          </a:solidFill>
                          <a:latin typeface="Franklin Gothic Medium Cond" panose="020B0606030402020204" pitchFamily="34" charset="0"/>
                          <a:cs typeface="Franklin Gothic Book"/>
                        </a:rPr>
                        <a:t> </a:t>
                      </a:r>
                      <a:r>
                        <a:rPr lang="en-US" sz="1200" b="0" dirty="0">
                          <a:solidFill>
                            <a:schemeClr val="accent1"/>
                          </a:solidFill>
                          <a:latin typeface="Franklin Gothic Medium Cond" panose="020B0606030402020204" pitchFamily="34" charset="0"/>
                          <a:cs typeface="Franklin Gothic Book"/>
                        </a:rPr>
                        <a:t>Curve</a:t>
                      </a:r>
                    </a:p>
                  </a:txBody>
                  <a:tcPr marL="96012" marR="96012" marT="48768" marB="97536" anchor="b">
                    <a:lnL w="12700" cmpd="sng">
                      <a:noFill/>
                    </a:lnL>
                    <a:lnR w="12700" cmpd="sng">
                      <a:noFill/>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300"/>
                        </a:spcAft>
                        <a:buClrTx/>
                        <a:buSzTx/>
                        <a:buFontTx/>
                        <a:buNone/>
                        <a:tabLst/>
                        <a:defRPr/>
                      </a:pPr>
                      <a:r>
                        <a:rPr lang="en-US" sz="950" dirty="0">
                          <a:solidFill>
                            <a:schemeClr val="tx1"/>
                          </a:solidFill>
                          <a:latin typeface="Franklin Gothic Book"/>
                          <a:cs typeface="Franklin Gothic Book"/>
                        </a:rPr>
                        <a:t>Steepener</a:t>
                      </a:r>
                    </a:p>
                  </a:txBody>
                  <a:tcPr marL="54864" marR="96012" marT="48768" marB="97536" anchor="b">
                    <a:lnL w="12700" cmpd="sng">
                      <a:noFill/>
                    </a:lnL>
                    <a:lnR w="12700" cmpd="sng">
                      <a:noFill/>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tabLst>
                          <a:tab pos="108116" algn="l"/>
                        </a:tabLst>
                      </a:pPr>
                      <a:r>
                        <a:rPr lang="en-US" sz="950" dirty="0">
                          <a:solidFill>
                            <a:schemeClr val="tx1"/>
                          </a:solidFill>
                          <a:latin typeface="Franklin Gothic Book"/>
                          <a:cs typeface="Franklin Gothic Book"/>
                        </a:rPr>
                        <a:t>Steepener</a:t>
                      </a:r>
                      <a:r>
                        <a:rPr lang="en-US" sz="950" baseline="0" dirty="0">
                          <a:solidFill>
                            <a:schemeClr val="tx1"/>
                          </a:solidFill>
                          <a:latin typeface="Franklin Gothic Book"/>
                          <a:cs typeface="Franklin Gothic Book"/>
                        </a:rPr>
                        <a:t> </a:t>
                      </a:r>
                      <a:r>
                        <a:rPr lang="en-US" sz="950" dirty="0">
                          <a:solidFill>
                            <a:schemeClr val="tx1"/>
                          </a:solidFill>
                          <a:latin typeface="Franklin Gothic Book"/>
                          <a:cs typeface="Franklin Gothic Book"/>
                        </a:rPr>
                        <a:t>to Flattener</a:t>
                      </a:r>
                    </a:p>
                  </a:txBody>
                  <a:tcPr marL="333375" marR="96012" marT="48768" marB="97536" anchor="b">
                    <a:lnL w="12700" cmpd="sng">
                      <a:noFill/>
                    </a:lnL>
                    <a:lnR w="12700" cmpd="sng">
                      <a:noFill/>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tabLst>
                          <a:tab pos="108116" algn="l"/>
                        </a:tabLst>
                      </a:pPr>
                      <a:r>
                        <a:rPr lang="en-US" sz="950" dirty="0">
                          <a:solidFill>
                            <a:schemeClr val="tx1"/>
                          </a:solidFill>
                          <a:latin typeface="Franklin Gothic Book"/>
                          <a:cs typeface="Franklin Gothic Book"/>
                        </a:rPr>
                        <a:t>Flattener</a:t>
                      </a:r>
                      <a:r>
                        <a:rPr lang="en-US" sz="950" baseline="0" dirty="0">
                          <a:solidFill>
                            <a:schemeClr val="tx1"/>
                          </a:solidFill>
                          <a:latin typeface="Franklin Gothic Book"/>
                          <a:cs typeface="Franklin Gothic Book"/>
                        </a:rPr>
                        <a:t> </a:t>
                      </a:r>
                      <a:r>
                        <a:rPr lang="en-US" sz="950" dirty="0">
                          <a:solidFill>
                            <a:schemeClr val="tx1"/>
                          </a:solidFill>
                          <a:latin typeface="Franklin Gothic Book"/>
                          <a:cs typeface="Franklin Gothic Book"/>
                        </a:rPr>
                        <a:t>to Steepener</a:t>
                      </a:r>
                    </a:p>
                  </a:txBody>
                  <a:tcPr marL="96012" marR="96012" marT="48768" marB="97536" anchor="b">
                    <a:lnL w="12700" cmpd="sng">
                      <a:noFill/>
                    </a:lnL>
                    <a:lnR w="12700" cmpd="sng">
                      <a:noFill/>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300"/>
                        </a:spcAft>
                      </a:pPr>
                      <a:r>
                        <a:rPr lang="en-US" sz="950" dirty="0">
                          <a:solidFill>
                            <a:schemeClr val="tx1"/>
                          </a:solidFill>
                          <a:latin typeface="Franklin Gothic Book"/>
                          <a:cs typeface="Franklin Gothic Book"/>
                        </a:rPr>
                        <a:t>Steepener</a:t>
                      </a:r>
                    </a:p>
                  </a:txBody>
                  <a:tcPr marL="141351" marR="96012" marT="48768" marB="97536" anchor="b">
                    <a:lnL w="12700" cmpd="sng">
                      <a:noFill/>
                    </a:lnL>
                    <a:lnR w="12700" cmpd="sng">
                      <a:noFill/>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44" name="Straight Connector 43"/>
          <p:cNvCxnSpPr/>
          <p:nvPr/>
        </p:nvCxnSpPr>
        <p:spPr>
          <a:xfrm>
            <a:off x="796717" y="6225767"/>
            <a:ext cx="7687960" cy="0"/>
          </a:xfrm>
          <a:prstGeom prst="line">
            <a:avLst/>
          </a:prstGeom>
          <a:ln w="6350"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0" name="Text Box 17"/>
          <p:cNvSpPr txBox="1">
            <a:spLocks noChangeArrowheads="1"/>
          </p:cNvSpPr>
          <p:nvPr/>
        </p:nvSpPr>
        <p:spPr bwMode="auto">
          <a:xfrm>
            <a:off x="5098598" y="1225815"/>
            <a:ext cx="457817" cy="184666"/>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b="0" i="0" kern="0" spc="50" dirty="0">
                <a:solidFill>
                  <a:srgbClr val="F9922B"/>
                </a:solidFill>
                <a:latin typeface="Franklin Gothic Book" panose="020B0503020102020204" pitchFamily="34" charset="0"/>
                <a:cs typeface="Franklin Gothic Book"/>
              </a:rPr>
              <a:t>UK</a:t>
            </a:r>
          </a:p>
        </p:txBody>
      </p:sp>
      <p:sp>
        <p:nvSpPr>
          <p:cNvPr id="51" name="TextBox 50"/>
          <p:cNvSpPr txBox="1"/>
          <p:nvPr/>
        </p:nvSpPr>
        <p:spPr>
          <a:xfrm>
            <a:off x="787175" y="2426331"/>
            <a:ext cx="725532" cy="282262"/>
          </a:xfrm>
          <a:prstGeom prst="rect">
            <a:avLst/>
          </a:prstGeom>
          <a:noFill/>
        </p:spPr>
        <p:txBody>
          <a:bodyPr wrap="none" lIns="96653" tIns="48326" rIns="96653" bIns="48326" rtlCol="0">
            <a:spAutoFit/>
          </a:bodyPr>
          <a:lstStyle/>
          <a:p>
            <a:r>
              <a:rPr lang="en-US" sz="1200" dirty="0">
                <a:solidFill>
                  <a:schemeClr val="accent1"/>
                </a:solidFill>
                <a:latin typeface="Franklin Gothic Medium Cond" panose="020B0606030402020204" pitchFamily="34" charset="0"/>
                <a:cs typeface="Franklin Gothic Book"/>
              </a:rPr>
              <a:t>Real GDP</a:t>
            </a:r>
          </a:p>
        </p:txBody>
      </p:sp>
      <p:sp>
        <p:nvSpPr>
          <p:cNvPr id="52" name="Text Box 37"/>
          <p:cNvSpPr txBox="1">
            <a:spLocks noChangeArrowheads="1"/>
          </p:cNvSpPr>
          <p:nvPr/>
        </p:nvSpPr>
        <p:spPr bwMode="auto">
          <a:xfrm>
            <a:off x="7094892" y="2302737"/>
            <a:ext cx="678071" cy="169277"/>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100" b="0" i="0" spc="50" dirty="0">
                <a:solidFill>
                  <a:schemeClr val="accent1">
                    <a:lumMod val="75000"/>
                    <a:lumOff val="25000"/>
                  </a:schemeClr>
                </a:solidFill>
                <a:latin typeface="Franklin Gothic Book"/>
                <a:cs typeface="Franklin Gothic Book"/>
              </a:rPr>
              <a:t>SELL RISK</a:t>
            </a:r>
          </a:p>
        </p:txBody>
      </p:sp>
      <p:grpSp>
        <p:nvGrpSpPr>
          <p:cNvPr id="10" name="Group 9"/>
          <p:cNvGrpSpPr/>
          <p:nvPr/>
        </p:nvGrpSpPr>
        <p:grpSpPr>
          <a:xfrm>
            <a:off x="1853589" y="1510959"/>
            <a:ext cx="6638045" cy="5120640"/>
            <a:chOff x="1853589" y="1510959"/>
            <a:chExt cx="6638045" cy="5120640"/>
          </a:xfrm>
        </p:grpSpPr>
        <p:sp>
          <p:nvSpPr>
            <p:cNvPr id="34" name="Line 13"/>
            <p:cNvSpPr>
              <a:spLocks noChangeShapeType="1"/>
            </p:cNvSpPr>
            <p:nvPr/>
          </p:nvSpPr>
          <p:spPr bwMode="auto">
            <a:xfrm>
              <a:off x="1853589" y="1510959"/>
              <a:ext cx="0" cy="5120640"/>
            </a:xfrm>
            <a:prstGeom prst="line">
              <a:avLst/>
            </a:prstGeom>
            <a:noFill/>
            <a:ln w="6350" cap="rnd" cmpd="sng">
              <a:solidFill>
                <a:schemeClr val="bg1">
                  <a:lumMod val="8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sz="2000" dirty="0">
                <a:latin typeface="Calibri"/>
              </a:endParaRPr>
            </a:p>
          </p:txBody>
        </p:sp>
        <p:sp>
          <p:nvSpPr>
            <p:cNvPr id="45" name="Line 12"/>
            <p:cNvSpPr>
              <a:spLocks noChangeShapeType="1"/>
            </p:cNvSpPr>
            <p:nvPr/>
          </p:nvSpPr>
          <p:spPr bwMode="auto">
            <a:xfrm>
              <a:off x="5750205" y="1510959"/>
              <a:ext cx="0" cy="5120640"/>
            </a:xfrm>
            <a:prstGeom prst="line">
              <a:avLst/>
            </a:prstGeom>
            <a:noFill/>
            <a:ln w="6350" cap="rnd" cmpd="sng">
              <a:solidFill>
                <a:schemeClr val="bg1">
                  <a:lumMod val="8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sz="2000" dirty="0">
                <a:latin typeface="Calibri"/>
              </a:endParaRPr>
            </a:p>
          </p:txBody>
        </p:sp>
        <p:sp>
          <p:nvSpPr>
            <p:cNvPr id="53" name="Line 13"/>
            <p:cNvSpPr>
              <a:spLocks noChangeShapeType="1"/>
            </p:cNvSpPr>
            <p:nvPr/>
          </p:nvSpPr>
          <p:spPr bwMode="auto">
            <a:xfrm>
              <a:off x="2795144" y="1510959"/>
              <a:ext cx="0" cy="5120640"/>
            </a:xfrm>
            <a:prstGeom prst="line">
              <a:avLst/>
            </a:prstGeom>
            <a:noFill/>
            <a:ln w="6350" cap="rnd" cmpd="sng">
              <a:solidFill>
                <a:schemeClr val="bg1">
                  <a:lumMod val="8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sz="2000" dirty="0">
                <a:latin typeface="Calibri"/>
              </a:endParaRPr>
            </a:p>
          </p:txBody>
        </p:sp>
        <p:sp>
          <p:nvSpPr>
            <p:cNvPr id="54" name="Line 13"/>
            <p:cNvSpPr>
              <a:spLocks noChangeShapeType="1"/>
            </p:cNvSpPr>
            <p:nvPr/>
          </p:nvSpPr>
          <p:spPr bwMode="auto">
            <a:xfrm>
              <a:off x="7041373" y="1510959"/>
              <a:ext cx="0" cy="5120640"/>
            </a:xfrm>
            <a:prstGeom prst="line">
              <a:avLst/>
            </a:prstGeom>
            <a:noFill/>
            <a:ln w="6350" cap="rnd" cmpd="sng">
              <a:solidFill>
                <a:schemeClr val="bg1">
                  <a:lumMod val="8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none" lIns="0" tIns="0" rIns="0" bIns="0">
              <a:noAutofit/>
            </a:bodyPr>
            <a:lstStyle/>
            <a:p>
              <a:endParaRPr lang="en-US" sz="2000" dirty="0">
                <a:latin typeface="Calibri"/>
              </a:endParaRPr>
            </a:p>
          </p:txBody>
        </p:sp>
        <p:sp>
          <p:nvSpPr>
            <p:cNvPr id="35" name="Line 13"/>
            <p:cNvSpPr>
              <a:spLocks noChangeShapeType="1"/>
            </p:cNvSpPr>
            <p:nvPr/>
          </p:nvSpPr>
          <p:spPr bwMode="auto">
            <a:xfrm>
              <a:off x="8491634" y="1510959"/>
              <a:ext cx="0" cy="5120640"/>
            </a:xfrm>
            <a:prstGeom prst="line">
              <a:avLst/>
            </a:prstGeom>
            <a:noFill/>
            <a:ln w="6350" cap="rnd" cmpd="sng">
              <a:solidFill>
                <a:schemeClr val="bg1">
                  <a:lumMod val="8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sz="2000" dirty="0">
                <a:latin typeface="Calibri"/>
              </a:endParaRPr>
            </a:p>
          </p:txBody>
        </p:sp>
      </p:grpSp>
      <p:sp>
        <p:nvSpPr>
          <p:cNvPr id="55" name="Text Box 16"/>
          <p:cNvSpPr txBox="1">
            <a:spLocks noChangeArrowheads="1"/>
          </p:cNvSpPr>
          <p:nvPr/>
        </p:nvSpPr>
        <p:spPr bwMode="auto">
          <a:xfrm>
            <a:off x="2074872" y="3016780"/>
            <a:ext cx="676043" cy="238957"/>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500" b="0" i="0" dirty="0">
                <a:solidFill>
                  <a:schemeClr val="accent1"/>
                </a:solidFill>
                <a:latin typeface="Georgia" panose="02040502050405020303" pitchFamily="18" charset="0"/>
                <a:cs typeface="Franklin Gothic Book"/>
              </a:rPr>
              <a:t>Trough</a:t>
            </a:r>
          </a:p>
        </p:txBody>
      </p:sp>
      <p:sp>
        <p:nvSpPr>
          <p:cNvPr id="58" name="Text Box 18"/>
          <p:cNvSpPr txBox="1">
            <a:spLocks noChangeArrowheads="1"/>
          </p:cNvSpPr>
          <p:nvPr/>
        </p:nvSpPr>
        <p:spPr bwMode="auto">
          <a:xfrm>
            <a:off x="6064953" y="3016781"/>
            <a:ext cx="611218" cy="238957"/>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500" b="0" i="0" dirty="0">
                <a:solidFill>
                  <a:schemeClr val="accent1"/>
                </a:solidFill>
                <a:latin typeface="Georgia" panose="02040502050405020303" pitchFamily="18" charset="0"/>
                <a:cs typeface="Franklin Gothic Book"/>
              </a:rPr>
              <a:t>Peak</a:t>
            </a:r>
          </a:p>
        </p:txBody>
      </p:sp>
      <p:sp>
        <p:nvSpPr>
          <p:cNvPr id="59" name="Text Box 19"/>
          <p:cNvSpPr txBox="1">
            <a:spLocks noChangeArrowheads="1"/>
          </p:cNvSpPr>
          <p:nvPr/>
        </p:nvSpPr>
        <p:spPr bwMode="auto">
          <a:xfrm>
            <a:off x="6908606" y="3016781"/>
            <a:ext cx="1465802" cy="238957"/>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500" b="0" i="0" dirty="0">
                <a:solidFill>
                  <a:schemeClr val="accent1"/>
                </a:solidFill>
                <a:latin typeface="Georgia" panose="02040502050405020303" pitchFamily="18" charset="0"/>
                <a:cs typeface="Franklin Gothic Book"/>
              </a:rPr>
              <a:t>Contraction</a:t>
            </a:r>
          </a:p>
        </p:txBody>
      </p:sp>
      <p:sp>
        <p:nvSpPr>
          <p:cNvPr id="60" name="Text Box 17"/>
          <p:cNvSpPr txBox="1">
            <a:spLocks noChangeArrowheads="1"/>
          </p:cNvSpPr>
          <p:nvPr/>
        </p:nvSpPr>
        <p:spPr bwMode="auto">
          <a:xfrm>
            <a:off x="3777318" y="3016780"/>
            <a:ext cx="1259828" cy="238957"/>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500" b="0" i="0" dirty="0">
                <a:solidFill>
                  <a:schemeClr val="accent1"/>
                </a:solidFill>
                <a:latin typeface="Georgia" panose="02040502050405020303" pitchFamily="18" charset="0"/>
                <a:cs typeface="Franklin Gothic Book"/>
              </a:rPr>
              <a:t>Expansion</a:t>
            </a:r>
          </a:p>
        </p:txBody>
      </p:sp>
      <p:sp>
        <p:nvSpPr>
          <p:cNvPr id="61" name="Text Box 32"/>
          <p:cNvSpPr txBox="1">
            <a:spLocks noChangeArrowheads="1"/>
          </p:cNvSpPr>
          <p:nvPr/>
        </p:nvSpPr>
        <p:spPr bwMode="auto">
          <a:xfrm>
            <a:off x="2075674" y="2681638"/>
            <a:ext cx="660437" cy="169277"/>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100" b="0" i="0" spc="50" dirty="0">
                <a:solidFill>
                  <a:schemeClr val="accent1">
                    <a:lumMod val="75000"/>
                    <a:lumOff val="25000"/>
                  </a:schemeClr>
                </a:solidFill>
                <a:latin typeface="Franklin Gothic Book"/>
                <a:cs typeface="Franklin Gothic Book"/>
              </a:rPr>
              <a:t>BUY RISK </a:t>
            </a:r>
          </a:p>
        </p:txBody>
      </p:sp>
      <p:sp>
        <p:nvSpPr>
          <p:cNvPr id="63" name="Freeform 62"/>
          <p:cNvSpPr/>
          <p:nvPr/>
        </p:nvSpPr>
        <p:spPr>
          <a:xfrm>
            <a:off x="1858795" y="1503636"/>
            <a:ext cx="6632839" cy="2107426"/>
          </a:xfrm>
          <a:custGeom>
            <a:avLst/>
            <a:gdLst>
              <a:gd name="connsiteX0" fmla="*/ 49745 w 7845529"/>
              <a:gd name="connsiteY0" fmla="*/ 1757652 h 2504958"/>
              <a:gd name="connsiteX1" fmla="*/ 354545 w 7845529"/>
              <a:gd name="connsiteY1" fmla="*/ 2114703 h 2504958"/>
              <a:gd name="connsiteX2" fmla="*/ 755139 w 7845529"/>
              <a:gd name="connsiteY2" fmla="*/ 2254040 h 2504958"/>
              <a:gd name="connsiteX3" fmla="*/ 1347322 w 7845529"/>
              <a:gd name="connsiteY3" fmla="*/ 2088578 h 2504958"/>
              <a:gd name="connsiteX4" fmla="*/ 1930796 w 7845529"/>
              <a:gd name="connsiteY4" fmla="*/ 1513812 h 2504958"/>
              <a:gd name="connsiteX5" fmla="*/ 2322682 w 7845529"/>
              <a:gd name="connsiteY5" fmla="*/ 1104509 h 2504958"/>
              <a:gd name="connsiteX6" fmla="*/ 2906156 w 7845529"/>
              <a:gd name="connsiteY6" fmla="*/ 669080 h 2504958"/>
              <a:gd name="connsiteX7" fmla="*/ 3489631 w 7845529"/>
              <a:gd name="connsiteY7" fmla="*/ 372989 h 2504958"/>
              <a:gd name="connsiteX8" fmla="*/ 4151482 w 7845529"/>
              <a:gd name="connsiteY8" fmla="*/ 172692 h 2504958"/>
              <a:gd name="connsiteX9" fmla="*/ 5109425 w 7845529"/>
              <a:gd name="connsiteY9" fmla="*/ 42063 h 2504958"/>
              <a:gd name="connsiteX10" fmla="*/ 5562271 w 7845529"/>
              <a:gd name="connsiteY10" fmla="*/ 15938 h 2504958"/>
              <a:gd name="connsiteX11" fmla="*/ 6589882 w 7845529"/>
              <a:gd name="connsiteY11" fmla="*/ 268486 h 2504958"/>
              <a:gd name="connsiteX12" fmla="*/ 7199482 w 7845529"/>
              <a:gd name="connsiteY12" fmla="*/ 808418 h 2504958"/>
              <a:gd name="connsiteX13" fmla="*/ 7495574 w 7845529"/>
              <a:gd name="connsiteY13" fmla="*/ 1278680 h 2504958"/>
              <a:gd name="connsiteX14" fmla="*/ 7678454 w 7845529"/>
              <a:gd name="connsiteY14" fmla="*/ 1548646 h 2504958"/>
              <a:gd name="connsiteX15" fmla="*/ 7800374 w 7845529"/>
              <a:gd name="connsiteY15" fmla="*/ 1670566 h 2504958"/>
              <a:gd name="connsiteX16" fmla="*/ 7817791 w 7845529"/>
              <a:gd name="connsiteY16" fmla="*/ 2053743 h 2504958"/>
              <a:gd name="connsiteX17" fmla="*/ 7434614 w 7845529"/>
              <a:gd name="connsiteY17" fmla="*/ 1661858 h 2504958"/>
              <a:gd name="connsiteX18" fmla="*/ 7086271 w 7845529"/>
              <a:gd name="connsiteY18" fmla="*/ 1069675 h 2504958"/>
              <a:gd name="connsiteX19" fmla="*/ 6746636 w 7845529"/>
              <a:gd name="connsiteY19" fmla="*/ 686498 h 2504958"/>
              <a:gd name="connsiteX20" fmla="*/ 6328625 w 7845529"/>
              <a:gd name="connsiteY20" fmla="*/ 407823 h 2504958"/>
              <a:gd name="connsiteX21" fmla="*/ 5806111 w 7845529"/>
              <a:gd name="connsiteY21" fmla="*/ 294612 h 2504958"/>
              <a:gd name="connsiteX22" fmla="*/ 5248762 w 7845529"/>
              <a:gd name="connsiteY22" fmla="*/ 294612 h 2504958"/>
              <a:gd name="connsiteX23" fmla="*/ 4534659 w 7845529"/>
              <a:gd name="connsiteY23" fmla="*/ 372989 h 2504958"/>
              <a:gd name="connsiteX24" fmla="*/ 3829265 w 7845529"/>
              <a:gd name="connsiteY24" fmla="*/ 529743 h 2504958"/>
              <a:gd name="connsiteX25" fmla="*/ 3115162 w 7845529"/>
              <a:gd name="connsiteY25" fmla="*/ 860669 h 2504958"/>
              <a:gd name="connsiteX26" fmla="*/ 2540396 w 7845529"/>
              <a:gd name="connsiteY26" fmla="*/ 1261263 h 2504958"/>
              <a:gd name="connsiteX27" fmla="*/ 1922088 w 7845529"/>
              <a:gd name="connsiteY27" fmla="*/ 1905698 h 2504958"/>
              <a:gd name="connsiteX28" fmla="*/ 1538911 w 7845529"/>
              <a:gd name="connsiteY28" fmla="*/ 2245332 h 2504958"/>
              <a:gd name="connsiteX29" fmla="*/ 1181859 w 7845529"/>
              <a:gd name="connsiteY29" fmla="*/ 2454338 h 2504958"/>
              <a:gd name="connsiteX30" fmla="*/ 598385 w 7845529"/>
              <a:gd name="connsiteY30" fmla="*/ 2497880 h 2504958"/>
              <a:gd name="connsiteX31" fmla="*/ 293585 w 7845529"/>
              <a:gd name="connsiteY31" fmla="*/ 2341126 h 2504958"/>
              <a:gd name="connsiteX32" fmla="*/ 23619 w 7845529"/>
              <a:gd name="connsiteY32" fmla="*/ 2149538 h 2504958"/>
              <a:gd name="connsiteX33" fmla="*/ 49745 w 7845529"/>
              <a:gd name="connsiteY33" fmla="*/ 1757652 h 2504958"/>
              <a:gd name="connsiteX0" fmla="*/ 49745 w 7845529"/>
              <a:gd name="connsiteY0" fmla="*/ 1739817 h 2487123"/>
              <a:gd name="connsiteX1" fmla="*/ 354545 w 7845529"/>
              <a:gd name="connsiteY1" fmla="*/ 2096868 h 2487123"/>
              <a:gd name="connsiteX2" fmla="*/ 755139 w 7845529"/>
              <a:gd name="connsiteY2" fmla="*/ 2236205 h 2487123"/>
              <a:gd name="connsiteX3" fmla="*/ 1347322 w 7845529"/>
              <a:gd name="connsiteY3" fmla="*/ 2070743 h 2487123"/>
              <a:gd name="connsiteX4" fmla="*/ 1930796 w 7845529"/>
              <a:gd name="connsiteY4" fmla="*/ 1495977 h 2487123"/>
              <a:gd name="connsiteX5" fmla="*/ 2322682 w 7845529"/>
              <a:gd name="connsiteY5" fmla="*/ 1086674 h 2487123"/>
              <a:gd name="connsiteX6" fmla="*/ 2906156 w 7845529"/>
              <a:gd name="connsiteY6" fmla="*/ 651245 h 2487123"/>
              <a:gd name="connsiteX7" fmla="*/ 3489631 w 7845529"/>
              <a:gd name="connsiteY7" fmla="*/ 355154 h 2487123"/>
              <a:gd name="connsiteX8" fmla="*/ 4151482 w 7845529"/>
              <a:gd name="connsiteY8" fmla="*/ 154857 h 2487123"/>
              <a:gd name="connsiteX9" fmla="*/ 5109425 w 7845529"/>
              <a:gd name="connsiteY9" fmla="*/ 24228 h 2487123"/>
              <a:gd name="connsiteX10" fmla="*/ 6005184 w 7845529"/>
              <a:gd name="connsiteY10" fmla="*/ 21915 h 2487123"/>
              <a:gd name="connsiteX11" fmla="*/ 6589882 w 7845529"/>
              <a:gd name="connsiteY11" fmla="*/ 250651 h 2487123"/>
              <a:gd name="connsiteX12" fmla="*/ 7199482 w 7845529"/>
              <a:gd name="connsiteY12" fmla="*/ 790583 h 2487123"/>
              <a:gd name="connsiteX13" fmla="*/ 7495574 w 7845529"/>
              <a:gd name="connsiteY13" fmla="*/ 1260845 h 2487123"/>
              <a:gd name="connsiteX14" fmla="*/ 7678454 w 7845529"/>
              <a:gd name="connsiteY14" fmla="*/ 1530811 h 2487123"/>
              <a:gd name="connsiteX15" fmla="*/ 7800374 w 7845529"/>
              <a:gd name="connsiteY15" fmla="*/ 1652731 h 2487123"/>
              <a:gd name="connsiteX16" fmla="*/ 7817791 w 7845529"/>
              <a:gd name="connsiteY16" fmla="*/ 2035908 h 2487123"/>
              <a:gd name="connsiteX17" fmla="*/ 7434614 w 7845529"/>
              <a:gd name="connsiteY17" fmla="*/ 1644023 h 2487123"/>
              <a:gd name="connsiteX18" fmla="*/ 7086271 w 7845529"/>
              <a:gd name="connsiteY18" fmla="*/ 1051840 h 2487123"/>
              <a:gd name="connsiteX19" fmla="*/ 6746636 w 7845529"/>
              <a:gd name="connsiteY19" fmla="*/ 668663 h 2487123"/>
              <a:gd name="connsiteX20" fmla="*/ 6328625 w 7845529"/>
              <a:gd name="connsiteY20" fmla="*/ 389988 h 2487123"/>
              <a:gd name="connsiteX21" fmla="*/ 5806111 w 7845529"/>
              <a:gd name="connsiteY21" fmla="*/ 276777 h 2487123"/>
              <a:gd name="connsiteX22" fmla="*/ 5248762 w 7845529"/>
              <a:gd name="connsiteY22" fmla="*/ 276777 h 2487123"/>
              <a:gd name="connsiteX23" fmla="*/ 4534659 w 7845529"/>
              <a:gd name="connsiteY23" fmla="*/ 355154 h 2487123"/>
              <a:gd name="connsiteX24" fmla="*/ 3829265 w 7845529"/>
              <a:gd name="connsiteY24" fmla="*/ 511908 h 2487123"/>
              <a:gd name="connsiteX25" fmla="*/ 3115162 w 7845529"/>
              <a:gd name="connsiteY25" fmla="*/ 842834 h 2487123"/>
              <a:gd name="connsiteX26" fmla="*/ 2540396 w 7845529"/>
              <a:gd name="connsiteY26" fmla="*/ 1243428 h 2487123"/>
              <a:gd name="connsiteX27" fmla="*/ 1922088 w 7845529"/>
              <a:gd name="connsiteY27" fmla="*/ 1887863 h 2487123"/>
              <a:gd name="connsiteX28" fmla="*/ 1538911 w 7845529"/>
              <a:gd name="connsiteY28" fmla="*/ 2227497 h 2487123"/>
              <a:gd name="connsiteX29" fmla="*/ 1181859 w 7845529"/>
              <a:gd name="connsiteY29" fmla="*/ 2436503 h 2487123"/>
              <a:gd name="connsiteX30" fmla="*/ 598385 w 7845529"/>
              <a:gd name="connsiteY30" fmla="*/ 2480045 h 2487123"/>
              <a:gd name="connsiteX31" fmla="*/ 293585 w 7845529"/>
              <a:gd name="connsiteY31" fmla="*/ 2323291 h 2487123"/>
              <a:gd name="connsiteX32" fmla="*/ 23619 w 7845529"/>
              <a:gd name="connsiteY32" fmla="*/ 2131703 h 2487123"/>
              <a:gd name="connsiteX33" fmla="*/ 49745 w 7845529"/>
              <a:gd name="connsiteY33" fmla="*/ 1739817 h 2487123"/>
              <a:gd name="connsiteX0" fmla="*/ 49745 w 7845529"/>
              <a:gd name="connsiteY0" fmla="*/ 1742864 h 2490170"/>
              <a:gd name="connsiteX1" fmla="*/ 354545 w 7845529"/>
              <a:gd name="connsiteY1" fmla="*/ 2099915 h 2490170"/>
              <a:gd name="connsiteX2" fmla="*/ 755139 w 7845529"/>
              <a:gd name="connsiteY2" fmla="*/ 2239252 h 2490170"/>
              <a:gd name="connsiteX3" fmla="*/ 1347322 w 7845529"/>
              <a:gd name="connsiteY3" fmla="*/ 2073790 h 2490170"/>
              <a:gd name="connsiteX4" fmla="*/ 1930796 w 7845529"/>
              <a:gd name="connsiteY4" fmla="*/ 1499024 h 2490170"/>
              <a:gd name="connsiteX5" fmla="*/ 2322682 w 7845529"/>
              <a:gd name="connsiteY5" fmla="*/ 1089721 h 2490170"/>
              <a:gd name="connsiteX6" fmla="*/ 2906156 w 7845529"/>
              <a:gd name="connsiteY6" fmla="*/ 654292 h 2490170"/>
              <a:gd name="connsiteX7" fmla="*/ 3489631 w 7845529"/>
              <a:gd name="connsiteY7" fmla="*/ 358201 h 2490170"/>
              <a:gd name="connsiteX8" fmla="*/ 4151482 w 7845529"/>
              <a:gd name="connsiteY8" fmla="*/ 157904 h 2490170"/>
              <a:gd name="connsiteX9" fmla="*/ 5109425 w 7845529"/>
              <a:gd name="connsiteY9" fmla="*/ 27275 h 2490170"/>
              <a:gd name="connsiteX10" fmla="*/ 6005184 w 7845529"/>
              <a:gd name="connsiteY10" fmla="*/ 24962 h 2490170"/>
              <a:gd name="connsiteX11" fmla="*/ 6680369 w 7845529"/>
              <a:gd name="connsiteY11" fmla="*/ 296560 h 2490170"/>
              <a:gd name="connsiteX12" fmla="*/ 7199482 w 7845529"/>
              <a:gd name="connsiteY12" fmla="*/ 793630 h 2490170"/>
              <a:gd name="connsiteX13" fmla="*/ 7495574 w 7845529"/>
              <a:gd name="connsiteY13" fmla="*/ 1263892 h 2490170"/>
              <a:gd name="connsiteX14" fmla="*/ 7678454 w 7845529"/>
              <a:gd name="connsiteY14" fmla="*/ 1533858 h 2490170"/>
              <a:gd name="connsiteX15" fmla="*/ 7800374 w 7845529"/>
              <a:gd name="connsiteY15" fmla="*/ 1655778 h 2490170"/>
              <a:gd name="connsiteX16" fmla="*/ 7817791 w 7845529"/>
              <a:gd name="connsiteY16" fmla="*/ 2038955 h 2490170"/>
              <a:gd name="connsiteX17" fmla="*/ 7434614 w 7845529"/>
              <a:gd name="connsiteY17" fmla="*/ 1647070 h 2490170"/>
              <a:gd name="connsiteX18" fmla="*/ 7086271 w 7845529"/>
              <a:gd name="connsiteY18" fmla="*/ 1054887 h 2490170"/>
              <a:gd name="connsiteX19" fmla="*/ 6746636 w 7845529"/>
              <a:gd name="connsiteY19" fmla="*/ 671710 h 2490170"/>
              <a:gd name="connsiteX20" fmla="*/ 6328625 w 7845529"/>
              <a:gd name="connsiteY20" fmla="*/ 393035 h 2490170"/>
              <a:gd name="connsiteX21" fmla="*/ 5806111 w 7845529"/>
              <a:gd name="connsiteY21" fmla="*/ 279824 h 2490170"/>
              <a:gd name="connsiteX22" fmla="*/ 5248762 w 7845529"/>
              <a:gd name="connsiteY22" fmla="*/ 279824 h 2490170"/>
              <a:gd name="connsiteX23" fmla="*/ 4534659 w 7845529"/>
              <a:gd name="connsiteY23" fmla="*/ 358201 h 2490170"/>
              <a:gd name="connsiteX24" fmla="*/ 3829265 w 7845529"/>
              <a:gd name="connsiteY24" fmla="*/ 514955 h 2490170"/>
              <a:gd name="connsiteX25" fmla="*/ 3115162 w 7845529"/>
              <a:gd name="connsiteY25" fmla="*/ 845881 h 2490170"/>
              <a:gd name="connsiteX26" fmla="*/ 2540396 w 7845529"/>
              <a:gd name="connsiteY26" fmla="*/ 1246475 h 2490170"/>
              <a:gd name="connsiteX27" fmla="*/ 1922088 w 7845529"/>
              <a:gd name="connsiteY27" fmla="*/ 1890910 h 2490170"/>
              <a:gd name="connsiteX28" fmla="*/ 1538911 w 7845529"/>
              <a:gd name="connsiteY28" fmla="*/ 2230544 h 2490170"/>
              <a:gd name="connsiteX29" fmla="*/ 1181859 w 7845529"/>
              <a:gd name="connsiteY29" fmla="*/ 2439550 h 2490170"/>
              <a:gd name="connsiteX30" fmla="*/ 598385 w 7845529"/>
              <a:gd name="connsiteY30" fmla="*/ 2483092 h 2490170"/>
              <a:gd name="connsiteX31" fmla="*/ 293585 w 7845529"/>
              <a:gd name="connsiteY31" fmla="*/ 2326338 h 2490170"/>
              <a:gd name="connsiteX32" fmla="*/ 23619 w 7845529"/>
              <a:gd name="connsiteY32" fmla="*/ 2134750 h 2490170"/>
              <a:gd name="connsiteX33" fmla="*/ 49745 w 7845529"/>
              <a:gd name="connsiteY33" fmla="*/ 1742864 h 2490170"/>
              <a:gd name="connsiteX0" fmla="*/ 49745 w 7844748"/>
              <a:gd name="connsiteY0" fmla="*/ 1742864 h 2490170"/>
              <a:gd name="connsiteX1" fmla="*/ 354545 w 7844748"/>
              <a:gd name="connsiteY1" fmla="*/ 2099915 h 2490170"/>
              <a:gd name="connsiteX2" fmla="*/ 755139 w 7844748"/>
              <a:gd name="connsiteY2" fmla="*/ 2239252 h 2490170"/>
              <a:gd name="connsiteX3" fmla="*/ 1347322 w 7844748"/>
              <a:gd name="connsiteY3" fmla="*/ 2073790 h 2490170"/>
              <a:gd name="connsiteX4" fmla="*/ 1930796 w 7844748"/>
              <a:gd name="connsiteY4" fmla="*/ 1499024 h 2490170"/>
              <a:gd name="connsiteX5" fmla="*/ 2322682 w 7844748"/>
              <a:gd name="connsiteY5" fmla="*/ 1089721 h 2490170"/>
              <a:gd name="connsiteX6" fmla="*/ 2906156 w 7844748"/>
              <a:gd name="connsiteY6" fmla="*/ 654292 h 2490170"/>
              <a:gd name="connsiteX7" fmla="*/ 3489631 w 7844748"/>
              <a:gd name="connsiteY7" fmla="*/ 358201 h 2490170"/>
              <a:gd name="connsiteX8" fmla="*/ 4151482 w 7844748"/>
              <a:gd name="connsiteY8" fmla="*/ 157904 h 2490170"/>
              <a:gd name="connsiteX9" fmla="*/ 5109425 w 7844748"/>
              <a:gd name="connsiteY9" fmla="*/ 27275 h 2490170"/>
              <a:gd name="connsiteX10" fmla="*/ 6005184 w 7844748"/>
              <a:gd name="connsiteY10" fmla="*/ 24962 h 2490170"/>
              <a:gd name="connsiteX11" fmla="*/ 6680369 w 7844748"/>
              <a:gd name="connsiteY11" fmla="*/ 296560 h 2490170"/>
              <a:gd name="connsiteX12" fmla="*/ 7199482 w 7844748"/>
              <a:gd name="connsiteY12" fmla="*/ 793630 h 2490170"/>
              <a:gd name="connsiteX13" fmla="*/ 7495574 w 7844748"/>
              <a:gd name="connsiteY13" fmla="*/ 1263892 h 2490170"/>
              <a:gd name="connsiteX14" fmla="*/ 7678454 w 7844748"/>
              <a:gd name="connsiteY14" fmla="*/ 1533858 h 2490170"/>
              <a:gd name="connsiteX15" fmla="*/ 7797993 w 7844748"/>
              <a:gd name="connsiteY15" fmla="*/ 1703403 h 2490170"/>
              <a:gd name="connsiteX16" fmla="*/ 7817791 w 7844748"/>
              <a:gd name="connsiteY16" fmla="*/ 2038955 h 2490170"/>
              <a:gd name="connsiteX17" fmla="*/ 7434614 w 7844748"/>
              <a:gd name="connsiteY17" fmla="*/ 1647070 h 2490170"/>
              <a:gd name="connsiteX18" fmla="*/ 7086271 w 7844748"/>
              <a:gd name="connsiteY18" fmla="*/ 1054887 h 2490170"/>
              <a:gd name="connsiteX19" fmla="*/ 6746636 w 7844748"/>
              <a:gd name="connsiteY19" fmla="*/ 671710 h 2490170"/>
              <a:gd name="connsiteX20" fmla="*/ 6328625 w 7844748"/>
              <a:gd name="connsiteY20" fmla="*/ 393035 h 2490170"/>
              <a:gd name="connsiteX21" fmla="*/ 5806111 w 7844748"/>
              <a:gd name="connsiteY21" fmla="*/ 279824 h 2490170"/>
              <a:gd name="connsiteX22" fmla="*/ 5248762 w 7844748"/>
              <a:gd name="connsiteY22" fmla="*/ 279824 h 2490170"/>
              <a:gd name="connsiteX23" fmla="*/ 4534659 w 7844748"/>
              <a:gd name="connsiteY23" fmla="*/ 358201 h 2490170"/>
              <a:gd name="connsiteX24" fmla="*/ 3829265 w 7844748"/>
              <a:gd name="connsiteY24" fmla="*/ 514955 h 2490170"/>
              <a:gd name="connsiteX25" fmla="*/ 3115162 w 7844748"/>
              <a:gd name="connsiteY25" fmla="*/ 845881 h 2490170"/>
              <a:gd name="connsiteX26" fmla="*/ 2540396 w 7844748"/>
              <a:gd name="connsiteY26" fmla="*/ 1246475 h 2490170"/>
              <a:gd name="connsiteX27" fmla="*/ 1922088 w 7844748"/>
              <a:gd name="connsiteY27" fmla="*/ 1890910 h 2490170"/>
              <a:gd name="connsiteX28" fmla="*/ 1538911 w 7844748"/>
              <a:gd name="connsiteY28" fmla="*/ 2230544 h 2490170"/>
              <a:gd name="connsiteX29" fmla="*/ 1181859 w 7844748"/>
              <a:gd name="connsiteY29" fmla="*/ 2439550 h 2490170"/>
              <a:gd name="connsiteX30" fmla="*/ 598385 w 7844748"/>
              <a:gd name="connsiteY30" fmla="*/ 2483092 h 2490170"/>
              <a:gd name="connsiteX31" fmla="*/ 293585 w 7844748"/>
              <a:gd name="connsiteY31" fmla="*/ 2326338 h 2490170"/>
              <a:gd name="connsiteX32" fmla="*/ 23619 w 7844748"/>
              <a:gd name="connsiteY32" fmla="*/ 2134750 h 2490170"/>
              <a:gd name="connsiteX33" fmla="*/ 49745 w 7844748"/>
              <a:gd name="connsiteY33" fmla="*/ 1742864 h 2490170"/>
              <a:gd name="connsiteX0" fmla="*/ 49745 w 7850567"/>
              <a:gd name="connsiteY0" fmla="*/ 1742864 h 2490170"/>
              <a:gd name="connsiteX1" fmla="*/ 354545 w 7850567"/>
              <a:gd name="connsiteY1" fmla="*/ 2099915 h 2490170"/>
              <a:gd name="connsiteX2" fmla="*/ 755139 w 7850567"/>
              <a:gd name="connsiteY2" fmla="*/ 2239252 h 2490170"/>
              <a:gd name="connsiteX3" fmla="*/ 1347322 w 7850567"/>
              <a:gd name="connsiteY3" fmla="*/ 2073790 h 2490170"/>
              <a:gd name="connsiteX4" fmla="*/ 1930796 w 7850567"/>
              <a:gd name="connsiteY4" fmla="*/ 1499024 h 2490170"/>
              <a:gd name="connsiteX5" fmla="*/ 2322682 w 7850567"/>
              <a:gd name="connsiteY5" fmla="*/ 1089721 h 2490170"/>
              <a:gd name="connsiteX6" fmla="*/ 2906156 w 7850567"/>
              <a:gd name="connsiteY6" fmla="*/ 654292 h 2490170"/>
              <a:gd name="connsiteX7" fmla="*/ 3489631 w 7850567"/>
              <a:gd name="connsiteY7" fmla="*/ 358201 h 2490170"/>
              <a:gd name="connsiteX8" fmla="*/ 4151482 w 7850567"/>
              <a:gd name="connsiteY8" fmla="*/ 157904 h 2490170"/>
              <a:gd name="connsiteX9" fmla="*/ 5109425 w 7850567"/>
              <a:gd name="connsiteY9" fmla="*/ 27275 h 2490170"/>
              <a:gd name="connsiteX10" fmla="*/ 6005184 w 7850567"/>
              <a:gd name="connsiteY10" fmla="*/ 24962 h 2490170"/>
              <a:gd name="connsiteX11" fmla="*/ 6680369 w 7850567"/>
              <a:gd name="connsiteY11" fmla="*/ 296560 h 2490170"/>
              <a:gd name="connsiteX12" fmla="*/ 7199482 w 7850567"/>
              <a:gd name="connsiteY12" fmla="*/ 793630 h 2490170"/>
              <a:gd name="connsiteX13" fmla="*/ 7495574 w 7850567"/>
              <a:gd name="connsiteY13" fmla="*/ 1263892 h 2490170"/>
              <a:gd name="connsiteX14" fmla="*/ 7678454 w 7850567"/>
              <a:gd name="connsiteY14" fmla="*/ 1533858 h 2490170"/>
              <a:gd name="connsiteX15" fmla="*/ 7797993 w 7850567"/>
              <a:gd name="connsiteY15" fmla="*/ 1703403 h 2490170"/>
              <a:gd name="connsiteX16" fmla="*/ 7817791 w 7850567"/>
              <a:gd name="connsiteY16" fmla="*/ 2038955 h 2490170"/>
              <a:gd name="connsiteX17" fmla="*/ 7434614 w 7850567"/>
              <a:gd name="connsiteY17" fmla="*/ 1647070 h 2490170"/>
              <a:gd name="connsiteX18" fmla="*/ 7086271 w 7850567"/>
              <a:gd name="connsiteY18" fmla="*/ 1054887 h 2490170"/>
              <a:gd name="connsiteX19" fmla="*/ 6746636 w 7850567"/>
              <a:gd name="connsiteY19" fmla="*/ 671710 h 2490170"/>
              <a:gd name="connsiteX20" fmla="*/ 6328625 w 7850567"/>
              <a:gd name="connsiteY20" fmla="*/ 393035 h 2490170"/>
              <a:gd name="connsiteX21" fmla="*/ 5806111 w 7850567"/>
              <a:gd name="connsiteY21" fmla="*/ 279824 h 2490170"/>
              <a:gd name="connsiteX22" fmla="*/ 5248762 w 7850567"/>
              <a:gd name="connsiteY22" fmla="*/ 279824 h 2490170"/>
              <a:gd name="connsiteX23" fmla="*/ 4534659 w 7850567"/>
              <a:gd name="connsiteY23" fmla="*/ 358201 h 2490170"/>
              <a:gd name="connsiteX24" fmla="*/ 3829265 w 7850567"/>
              <a:gd name="connsiteY24" fmla="*/ 514955 h 2490170"/>
              <a:gd name="connsiteX25" fmla="*/ 3115162 w 7850567"/>
              <a:gd name="connsiteY25" fmla="*/ 845881 h 2490170"/>
              <a:gd name="connsiteX26" fmla="*/ 2540396 w 7850567"/>
              <a:gd name="connsiteY26" fmla="*/ 1246475 h 2490170"/>
              <a:gd name="connsiteX27" fmla="*/ 1922088 w 7850567"/>
              <a:gd name="connsiteY27" fmla="*/ 1890910 h 2490170"/>
              <a:gd name="connsiteX28" fmla="*/ 1538911 w 7850567"/>
              <a:gd name="connsiteY28" fmla="*/ 2230544 h 2490170"/>
              <a:gd name="connsiteX29" fmla="*/ 1181859 w 7850567"/>
              <a:gd name="connsiteY29" fmla="*/ 2439550 h 2490170"/>
              <a:gd name="connsiteX30" fmla="*/ 598385 w 7850567"/>
              <a:gd name="connsiteY30" fmla="*/ 2483092 h 2490170"/>
              <a:gd name="connsiteX31" fmla="*/ 293585 w 7850567"/>
              <a:gd name="connsiteY31" fmla="*/ 2326338 h 2490170"/>
              <a:gd name="connsiteX32" fmla="*/ 23619 w 7850567"/>
              <a:gd name="connsiteY32" fmla="*/ 2134750 h 2490170"/>
              <a:gd name="connsiteX33" fmla="*/ 49745 w 7850567"/>
              <a:gd name="connsiteY33" fmla="*/ 1742864 h 2490170"/>
              <a:gd name="connsiteX0" fmla="*/ 49745 w 7850567"/>
              <a:gd name="connsiteY0" fmla="*/ 1742864 h 2490170"/>
              <a:gd name="connsiteX1" fmla="*/ 354545 w 7850567"/>
              <a:gd name="connsiteY1" fmla="*/ 2099915 h 2490170"/>
              <a:gd name="connsiteX2" fmla="*/ 755139 w 7850567"/>
              <a:gd name="connsiteY2" fmla="*/ 2239252 h 2490170"/>
              <a:gd name="connsiteX3" fmla="*/ 1347322 w 7850567"/>
              <a:gd name="connsiteY3" fmla="*/ 2073790 h 2490170"/>
              <a:gd name="connsiteX4" fmla="*/ 1930796 w 7850567"/>
              <a:gd name="connsiteY4" fmla="*/ 1499024 h 2490170"/>
              <a:gd name="connsiteX5" fmla="*/ 2322682 w 7850567"/>
              <a:gd name="connsiteY5" fmla="*/ 1089721 h 2490170"/>
              <a:gd name="connsiteX6" fmla="*/ 2906156 w 7850567"/>
              <a:gd name="connsiteY6" fmla="*/ 654292 h 2490170"/>
              <a:gd name="connsiteX7" fmla="*/ 3489631 w 7850567"/>
              <a:gd name="connsiteY7" fmla="*/ 358201 h 2490170"/>
              <a:gd name="connsiteX8" fmla="*/ 4151482 w 7850567"/>
              <a:gd name="connsiteY8" fmla="*/ 157904 h 2490170"/>
              <a:gd name="connsiteX9" fmla="*/ 5109425 w 7850567"/>
              <a:gd name="connsiteY9" fmla="*/ 27275 h 2490170"/>
              <a:gd name="connsiteX10" fmla="*/ 6005184 w 7850567"/>
              <a:gd name="connsiteY10" fmla="*/ 24962 h 2490170"/>
              <a:gd name="connsiteX11" fmla="*/ 6680369 w 7850567"/>
              <a:gd name="connsiteY11" fmla="*/ 296560 h 2490170"/>
              <a:gd name="connsiteX12" fmla="*/ 7199482 w 7850567"/>
              <a:gd name="connsiteY12" fmla="*/ 793630 h 2490170"/>
              <a:gd name="connsiteX13" fmla="*/ 7495574 w 7850567"/>
              <a:gd name="connsiteY13" fmla="*/ 1263892 h 2490170"/>
              <a:gd name="connsiteX14" fmla="*/ 7678454 w 7850567"/>
              <a:gd name="connsiteY14" fmla="*/ 1533858 h 2490170"/>
              <a:gd name="connsiteX15" fmla="*/ 7797993 w 7850567"/>
              <a:gd name="connsiteY15" fmla="*/ 1703403 h 2490170"/>
              <a:gd name="connsiteX16" fmla="*/ 7817791 w 7850567"/>
              <a:gd name="connsiteY16" fmla="*/ 2038955 h 2490170"/>
              <a:gd name="connsiteX17" fmla="*/ 7434614 w 7850567"/>
              <a:gd name="connsiteY17" fmla="*/ 1647070 h 2490170"/>
              <a:gd name="connsiteX18" fmla="*/ 7086271 w 7850567"/>
              <a:gd name="connsiteY18" fmla="*/ 1054887 h 2490170"/>
              <a:gd name="connsiteX19" fmla="*/ 6746636 w 7850567"/>
              <a:gd name="connsiteY19" fmla="*/ 671710 h 2490170"/>
              <a:gd name="connsiteX20" fmla="*/ 6328625 w 7850567"/>
              <a:gd name="connsiteY20" fmla="*/ 393035 h 2490170"/>
              <a:gd name="connsiteX21" fmla="*/ 5806111 w 7850567"/>
              <a:gd name="connsiteY21" fmla="*/ 279824 h 2490170"/>
              <a:gd name="connsiteX22" fmla="*/ 5248762 w 7850567"/>
              <a:gd name="connsiteY22" fmla="*/ 279824 h 2490170"/>
              <a:gd name="connsiteX23" fmla="*/ 4534659 w 7850567"/>
              <a:gd name="connsiteY23" fmla="*/ 358201 h 2490170"/>
              <a:gd name="connsiteX24" fmla="*/ 3829265 w 7850567"/>
              <a:gd name="connsiteY24" fmla="*/ 514955 h 2490170"/>
              <a:gd name="connsiteX25" fmla="*/ 3115162 w 7850567"/>
              <a:gd name="connsiteY25" fmla="*/ 845881 h 2490170"/>
              <a:gd name="connsiteX26" fmla="*/ 2540396 w 7850567"/>
              <a:gd name="connsiteY26" fmla="*/ 1246475 h 2490170"/>
              <a:gd name="connsiteX27" fmla="*/ 1922088 w 7850567"/>
              <a:gd name="connsiteY27" fmla="*/ 1890910 h 2490170"/>
              <a:gd name="connsiteX28" fmla="*/ 1538911 w 7850567"/>
              <a:gd name="connsiteY28" fmla="*/ 2230544 h 2490170"/>
              <a:gd name="connsiteX29" fmla="*/ 1181859 w 7850567"/>
              <a:gd name="connsiteY29" fmla="*/ 2439550 h 2490170"/>
              <a:gd name="connsiteX30" fmla="*/ 598385 w 7850567"/>
              <a:gd name="connsiteY30" fmla="*/ 2483092 h 2490170"/>
              <a:gd name="connsiteX31" fmla="*/ 293585 w 7850567"/>
              <a:gd name="connsiteY31" fmla="*/ 2326338 h 2490170"/>
              <a:gd name="connsiteX32" fmla="*/ 23619 w 7850567"/>
              <a:gd name="connsiteY32" fmla="*/ 2134750 h 2490170"/>
              <a:gd name="connsiteX33" fmla="*/ 49745 w 7850567"/>
              <a:gd name="connsiteY33" fmla="*/ 1742864 h 2490170"/>
              <a:gd name="connsiteX0" fmla="*/ 49745 w 7841084"/>
              <a:gd name="connsiteY0" fmla="*/ 1742864 h 2490170"/>
              <a:gd name="connsiteX1" fmla="*/ 354545 w 7841084"/>
              <a:gd name="connsiteY1" fmla="*/ 2099915 h 2490170"/>
              <a:gd name="connsiteX2" fmla="*/ 755139 w 7841084"/>
              <a:gd name="connsiteY2" fmla="*/ 2239252 h 2490170"/>
              <a:gd name="connsiteX3" fmla="*/ 1347322 w 7841084"/>
              <a:gd name="connsiteY3" fmla="*/ 2073790 h 2490170"/>
              <a:gd name="connsiteX4" fmla="*/ 1930796 w 7841084"/>
              <a:gd name="connsiteY4" fmla="*/ 1499024 h 2490170"/>
              <a:gd name="connsiteX5" fmla="*/ 2322682 w 7841084"/>
              <a:gd name="connsiteY5" fmla="*/ 1089721 h 2490170"/>
              <a:gd name="connsiteX6" fmla="*/ 2906156 w 7841084"/>
              <a:gd name="connsiteY6" fmla="*/ 654292 h 2490170"/>
              <a:gd name="connsiteX7" fmla="*/ 3489631 w 7841084"/>
              <a:gd name="connsiteY7" fmla="*/ 358201 h 2490170"/>
              <a:gd name="connsiteX8" fmla="*/ 4151482 w 7841084"/>
              <a:gd name="connsiteY8" fmla="*/ 157904 h 2490170"/>
              <a:gd name="connsiteX9" fmla="*/ 5109425 w 7841084"/>
              <a:gd name="connsiteY9" fmla="*/ 27275 h 2490170"/>
              <a:gd name="connsiteX10" fmla="*/ 6005184 w 7841084"/>
              <a:gd name="connsiteY10" fmla="*/ 24962 h 2490170"/>
              <a:gd name="connsiteX11" fmla="*/ 6680369 w 7841084"/>
              <a:gd name="connsiteY11" fmla="*/ 296560 h 2490170"/>
              <a:gd name="connsiteX12" fmla="*/ 7199482 w 7841084"/>
              <a:gd name="connsiteY12" fmla="*/ 793630 h 2490170"/>
              <a:gd name="connsiteX13" fmla="*/ 7495574 w 7841084"/>
              <a:gd name="connsiteY13" fmla="*/ 1263892 h 2490170"/>
              <a:gd name="connsiteX14" fmla="*/ 7678454 w 7841084"/>
              <a:gd name="connsiteY14" fmla="*/ 1533858 h 2490170"/>
              <a:gd name="connsiteX15" fmla="*/ 7797993 w 7841084"/>
              <a:gd name="connsiteY15" fmla="*/ 1703403 h 2490170"/>
              <a:gd name="connsiteX16" fmla="*/ 7817791 w 7841084"/>
              <a:gd name="connsiteY16" fmla="*/ 2038955 h 2490170"/>
              <a:gd name="connsiteX17" fmla="*/ 7434614 w 7841084"/>
              <a:gd name="connsiteY17" fmla="*/ 1647070 h 2490170"/>
              <a:gd name="connsiteX18" fmla="*/ 7086271 w 7841084"/>
              <a:gd name="connsiteY18" fmla="*/ 1054887 h 2490170"/>
              <a:gd name="connsiteX19" fmla="*/ 6746636 w 7841084"/>
              <a:gd name="connsiteY19" fmla="*/ 671710 h 2490170"/>
              <a:gd name="connsiteX20" fmla="*/ 6328625 w 7841084"/>
              <a:gd name="connsiteY20" fmla="*/ 393035 h 2490170"/>
              <a:gd name="connsiteX21" fmla="*/ 5806111 w 7841084"/>
              <a:gd name="connsiteY21" fmla="*/ 279824 h 2490170"/>
              <a:gd name="connsiteX22" fmla="*/ 5248762 w 7841084"/>
              <a:gd name="connsiteY22" fmla="*/ 279824 h 2490170"/>
              <a:gd name="connsiteX23" fmla="*/ 4534659 w 7841084"/>
              <a:gd name="connsiteY23" fmla="*/ 358201 h 2490170"/>
              <a:gd name="connsiteX24" fmla="*/ 3829265 w 7841084"/>
              <a:gd name="connsiteY24" fmla="*/ 514955 h 2490170"/>
              <a:gd name="connsiteX25" fmla="*/ 3115162 w 7841084"/>
              <a:gd name="connsiteY25" fmla="*/ 845881 h 2490170"/>
              <a:gd name="connsiteX26" fmla="*/ 2540396 w 7841084"/>
              <a:gd name="connsiteY26" fmla="*/ 1246475 h 2490170"/>
              <a:gd name="connsiteX27" fmla="*/ 1922088 w 7841084"/>
              <a:gd name="connsiteY27" fmla="*/ 1890910 h 2490170"/>
              <a:gd name="connsiteX28" fmla="*/ 1538911 w 7841084"/>
              <a:gd name="connsiteY28" fmla="*/ 2230544 h 2490170"/>
              <a:gd name="connsiteX29" fmla="*/ 1181859 w 7841084"/>
              <a:gd name="connsiteY29" fmla="*/ 2439550 h 2490170"/>
              <a:gd name="connsiteX30" fmla="*/ 598385 w 7841084"/>
              <a:gd name="connsiteY30" fmla="*/ 2483092 h 2490170"/>
              <a:gd name="connsiteX31" fmla="*/ 293585 w 7841084"/>
              <a:gd name="connsiteY31" fmla="*/ 2326338 h 2490170"/>
              <a:gd name="connsiteX32" fmla="*/ 23619 w 7841084"/>
              <a:gd name="connsiteY32" fmla="*/ 2134750 h 2490170"/>
              <a:gd name="connsiteX33" fmla="*/ 49745 w 7841084"/>
              <a:gd name="connsiteY33" fmla="*/ 1742864 h 2490170"/>
              <a:gd name="connsiteX0" fmla="*/ 49745 w 7841084"/>
              <a:gd name="connsiteY0" fmla="*/ 1742864 h 2490170"/>
              <a:gd name="connsiteX1" fmla="*/ 354545 w 7841084"/>
              <a:gd name="connsiteY1" fmla="*/ 2099915 h 2490170"/>
              <a:gd name="connsiteX2" fmla="*/ 755139 w 7841084"/>
              <a:gd name="connsiteY2" fmla="*/ 2239252 h 2490170"/>
              <a:gd name="connsiteX3" fmla="*/ 1347322 w 7841084"/>
              <a:gd name="connsiteY3" fmla="*/ 2073790 h 2490170"/>
              <a:gd name="connsiteX4" fmla="*/ 1930796 w 7841084"/>
              <a:gd name="connsiteY4" fmla="*/ 1499024 h 2490170"/>
              <a:gd name="connsiteX5" fmla="*/ 2322682 w 7841084"/>
              <a:gd name="connsiteY5" fmla="*/ 1089721 h 2490170"/>
              <a:gd name="connsiteX6" fmla="*/ 2906156 w 7841084"/>
              <a:gd name="connsiteY6" fmla="*/ 654292 h 2490170"/>
              <a:gd name="connsiteX7" fmla="*/ 3489631 w 7841084"/>
              <a:gd name="connsiteY7" fmla="*/ 358201 h 2490170"/>
              <a:gd name="connsiteX8" fmla="*/ 4151482 w 7841084"/>
              <a:gd name="connsiteY8" fmla="*/ 157904 h 2490170"/>
              <a:gd name="connsiteX9" fmla="*/ 5109425 w 7841084"/>
              <a:gd name="connsiteY9" fmla="*/ 27275 h 2490170"/>
              <a:gd name="connsiteX10" fmla="*/ 6005184 w 7841084"/>
              <a:gd name="connsiteY10" fmla="*/ 24962 h 2490170"/>
              <a:gd name="connsiteX11" fmla="*/ 6680369 w 7841084"/>
              <a:gd name="connsiteY11" fmla="*/ 296560 h 2490170"/>
              <a:gd name="connsiteX12" fmla="*/ 7199482 w 7841084"/>
              <a:gd name="connsiteY12" fmla="*/ 793630 h 2490170"/>
              <a:gd name="connsiteX13" fmla="*/ 7495574 w 7841084"/>
              <a:gd name="connsiteY13" fmla="*/ 1263892 h 2490170"/>
              <a:gd name="connsiteX14" fmla="*/ 7678454 w 7841084"/>
              <a:gd name="connsiteY14" fmla="*/ 1533858 h 2490170"/>
              <a:gd name="connsiteX15" fmla="*/ 7797993 w 7841084"/>
              <a:gd name="connsiteY15" fmla="*/ 1703403 h 2490170"/>
              <a:gd name="connsiteX16" fmla="*/ 7817791 w 7841084"/>
              <a:gd name="connsiteY16" fmla="*/ 2038955 h 2490170"/>
              <a:gd name="connsiteX17" fmla="*/ 7434614 w 7841084"/>
              <a:gd name="connsiteY17" fmla="*/ 1647070 h 2490170"/>
              <a:gd name="connsiteX18" fmla="*/ 7086271 w 7841084"/>
              <a:gd name="connsiteY18" fmla="*/ 1054887 h 2490170"/>
              <a:gd name="connsiteX19" fmla="*/ 6746636 w 7841084"/>
              <a:gd name="connsiteY19" fmla="*/ 671710 h 2490170"/>
              <a:gd name="connsiteX20" fmla="*/ 6328625 w 7841084"/>
              <a:gd name="connsiteY20" fmla="*/ 393035 h 2490170"/>
              <a:gd name="connsiteX21" fmla="*/ 5806111 w 7841084"/>
              <a:gd name="connsiteY21" fmla="*/ 279824 h 2490170"/>
              <a:gd name="connsiteX22" fmla="*/ 5248762 w 7841084"/>
              <a:gd name="connsiteY22" fmla="*/ 279824 h 2490170"/>
              <a:gd name="connsiteX23" fmla="*/ 4534659 w 7841084"/>
              <a:gd name="connsiteY23" fmla="*/ 358201 h 2490170"/>
              <a:gd name="connsiteX24" fmla="*/ 3829265 w 7841084"/>
              <a:gd name="connsiteY24" fmla="*/ 514955 h 2490170"/>
              <a:gd name="connsiteX25" fmla="*/ 3115162 w 7841084"/>
              <a:gd name="connsiteY25" fmla="*/ 845881 h 2490170"/>
              <a:gd name="connsiteX26" fmla="*/ 2540396 w 7841084"/>
              <a:gd name="connsiteY26" fmla="*/ 1246475 h 2490170"/>
              <a:gd name="connsiteX27" fmla="*/ 1922088 w 7841084"/>
              <a:gd name="connsiteY27" fmla="*/ 1890910 h 2490170"/>
              <a:gd name="connsiteX28" fmla="*/ 1538911 w 7841084"/>
              <a:gd name="connsiteY28" fmla="*/ 2230544 h 2490170"/>
              <a:gd name="connsiteX29" fmla="*/ 1181859 w 7841084"/>
              <a:gd name="connsiteY29" fmla="*/ 2439550 h 2490170"/>
              <a:gd name="connsiteX30" fmla="*/ 598385 w 7841084"/>
              <a:gd name="connsiteY30" fmla="*/ 2483092 h 2490170"/>
              <a:gd name="connsiteX31" fmla="*/ 293585 w 7841084"/>
              <a:gd name="connsiteY31" fmla="*/ 2326338 h 2490170"/>
              <a:gd name="connsiteX32" fmla="*/ 23619 w 7841084"/>
              <a:gd name="connsiteY32" fmla="*/ 2134750 h 2490170"/>
              <a:gd name="connsiteX33" fmla="*/ 49745 w 7841084"/>
              <a:gd name="connsiteY33" fmla="*/ 1742864 h 2490170"/>
              <a:gd name="connsiteX0" fmla="*/ 49745 w 7817791"/>
              <a:gd name="connsiteY0" fmla="*/ 1742864 h 2490170"/>
              <a:gd name="connsiteX1" fmla="*/ 354545 w 7817791"/>
              <a:gd name="connsiteY1" fmla="*/ 2099915 h 2490170"/>
              <a:gd name="connsiteX2" fmla="*/ 755139 w 7817791"/>
              <a:gd name="connsiteY2" fmla="*/ 2239252 h 2490170"/>
              <a:gd name="connsiteX3" fmla="*/ 1347322 w 7817791"/>
              <a:gd name="connsiteY3" fmla="*/ 2073790 h 2490170"/>
              <a:gd name="connsiteX4" fmla="*/ 1930796 w 7817791"/>
              <a:gd name="connsiteY4" fmla="*/ 1499024 h 2490170"/>
              <a:gd name="connsiteX5" fmla="*/ 2322682 w 7817791"/>
              <a:gd name="connsiteY5" fmla="*/ 1089721 h 2490170"/>
              <a:gd name="connsiteX6" fmla="*/ 2906156 w 7817791"/>
              <a:gd name="connsiteY6" fmla="*/ 654292 h 2490170"/>
              <a:gd name="connsiteX7" fmla="*/ 3489631 w 7817791"/>
              <a:gd name="connsiteY7" fmla="*/ 358201 h 2490170"/>
              <a:gd name="connsiteX8" fmla="*/ 4151482 w 7817791"/>
              <a:gd name="connsiteY8" fmla="*/ 157904 h 2490170"/>
              <a:gd name="connsiteX9" fmla="*/ 5109425 w 7817791"/>
              <a:gd name="connsiteY9" fmla="*/ 27275 h 2490170"/>
              <a:gd name="connsiteX10" fmla="*/ 6005184 w 7817791"/>
              <a:gd name="connsiteY10" fmla="*/ 24962 h 2490170"/>
              <a:gd name="connsiteX11" fmla="*/ 6680369 w 7817791"/>
              <a:gd name="connsiteY11" fmla="*/ 296560 h 2490170"/>
              <a:gd name="connsiteX12" fmla="*/ 7199482 w 7817791"/>
              <a:gd name="connsiteY12" fmla="*/ 793630 h 2490170"/>
              <a:gd name="connsiteX13" fmla="*/ 7495574 w 7817791"/>
              <a:gd name="connsiteY13" fmla="*/ 1263892 h 2490170"/>
              <a:gd name="connsiteX14" fmla="*/ 7678454 w 7817791"/>
              <a:gd name="connsiteY14" fmla="*/ 1533858 h 2490170"/>
              <a:gd name="connsiteX15" fmla="*/ 7797993 w 7817791"/>
              <a:gd name="connsiteY15" fmla="*/ 1703403 h 2490170"/>
              <a:gd name="connsiteX16" fmla="*/ 7817791 w 7817791"/>
              <a:gd name="connsiteY16" fmla="*/ 2038955 h 2490170"/>
              <a:gd name="connsiteX17" fmla="*/ 7434614 w 7817791"/>
              <a:gd name="connsiteY17" fmla="*/ 1647070 h 2490170"/>
              <a:gd name="connsiteX18" fmla="*/ 7086271 w 7817791"/>
              <a:gd name="connsiteY18" fmla="*/ 1054887 h 2490170"/>
              <a:gd name="connsiteX19" fmla="*/ 6746636 w 7817791"/>
              <a:gd name="connsiteY19" fmla="*/ 671710 h 2490170"/>
              <a:gd name="connsiteX20" fmla="*/ 6328625 w 7817791"/>
              <a:gd name="connsiteY20" fmla="*/ 393035 h 2490170"/>
              <a:gd name="connsiteX21" fmla="*/ 5806111 w 7817791"/>
              <a:gd name="connsiteY21" fmla="*/ 279824 h 2490170"/>
              <a:gd name="connsiteX22" fmla="*/ 5248762 w 7817791"/>
              <a:gd name="connsiteY22" fmla="*/ 279824 h 2490170"/>
              <a:gd name="connsiteX23" fmla="*/ 4534659 w 7817791"/>
              <a:gd name="connsiteY23" fmla="*/ 358201 h 2490170"/>
              <a:gd name="connsiteX24" fmla="*/ 3829265 w 7817791"/>
              <a:gd name="connsiteY24" fmla="*/ 514955 h 2490170"/>
              <a:gd name="connsiteX25" fmla="*/ 3115162 w 7817791"/>
              <a:gd name="connsiteY25" fmla="*/ 845881 h 2490170"/>
              <a:gd name="connsiteX26" fmla="*/ 2540396 w 7817791"/>
              <a:gd name="connsiteY26" fmla="*/ 1246475 h 2490170"/>
              <a:gd name="connsiteX27" fmla="*/ 1922088 w 7817791"/>
              <a:gd name="connsiteY27" fmla="*/ 1890910 h 2490170"/>
              <a:gd name="connsiteX28" fmla="*/ 1538911 w 7817791"/>
              <a:gd name="connsiteY28" fmla="*/ 2230544 h 2490170"/>
              <a:gd name="connsiteX29" fmla="*/ 1181859 w 7817791"/>
              <a:gd name="connsiteY29" fmla="*/ 2439550 h 2490170"/>
              <a:gd name="connsiteX30" fmla="*/ 598385 w 7817791"/>
              <a:gd name="connsiteY30" fmla="*/ 2483092 h 2490170"/>
              <a:gd name="connsiteX31" fmla="*/ 293585 w 7817791"/>
              <a:gd name="connsiteY31" fmla="*/ 2326338 h 2490170"/>
              <a:gd name="connsiteX32" fmla="*/ 23619 w 7817791"/>
              <a:gd name="connsiteY32" fmla="*/ 2134750 h 2490170"/>
              <a:gd name="connsiteX33" fmla="*/ 49745 w 7817791"/>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95574 w 7808266"/>
              <a:gd name="connsiteY13" fmla="*/ 1263892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47070 h 2490170"/>
              <a:gd name="connsiteX18" fmla="*/ 7086271 w 7808266"/>
              <a:gd name="connsiteY18" fmla="*/ 10548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95574 w 7808266"/>
              <a:gd name="connsiteY13" fmla="*/ 1263892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6271 w 7808266"/>
              <a:gd name="connsiteY18" fmla="*/ 10548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95574 w 7808266"/>
              <a:gd name="connsiteY13" fmla="*/ 1263892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95574 w 7808266"/>
              <a:gd name="connsiteY13" fmla="*/ 1263892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95574 w 7808266"/>
              <a:gd name="connsiteY13" fmla="*/ 1263892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99482 w 7808266"/>
              <a:gd name="connsiteY12" fmla="*/ 793630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083890 w 7808266"/>
              <a:gd name="connsiteY18" fmla="*/ 1071556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34614 w 7808266"/>
              <a:gd name="connsiteY17" fmla="*/ 1608970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41336 h 2490170"/>
              <a:gd name="connsiteX17" fmla="*/ 7453664 w 7808266"/>
              <a:gd name="connsiteY17" fmla="*/ 1606589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62767 h 2490170"/>
              <a:gd name="connsiteX17" fmla="*/ 7453664 w 7808266"/>
              <a:gd name="connsiteY17" fmla="*/ 1606589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62767 h 2490170"/>
              <a:gd name="connsiteX17" fmla="*/ 7453664 w 7808266"/>
              <a:gd name="connsiteY17" fmla="*/ 1606589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8266"/>
              <a:gd name="connsiteY0" fmla="*/ 1742864 h 2490170"/>
              <a:gd name="connsiteX1" fmla="*/ 354545 w 7808266"/>
              <a:gd name="connsiteY1" fmla="*/ 2099915 h 2490170"/>
              <a:gd name="connsiteX2" fmla="*/ 755139 w 7808266"/>
              <a:gd name="connsiteY2" fmla="*/ 2239252 h 2490170"/>
              <a:gd name="connsiteX3" fmla="*/ 1347322 w 7808266"/>
              <a:gd name="connsiteY3" fmla="*/ 2073790 h 2490170"/>
              <a:gd name="connsiteX4" fmla="*/ 1930796 w 7808266"/>
              <a:gd name="connsiteY4" fmla="*/ 1499024 h 2490170"/>
              <a:gd name="connsiteX5" fmla="*/ 2322682 w 7808266"/>
              <a:gd name="connsiteY5" fmla="*/ 1089721 h 2490170"/>
              <a:gd name="connsiteX6" fmla="*/ 2906156 w 7808266"/>
              <a:gd name="connsiteY6" fmla="*/ 654292 h 2490170"/>
              <a:gd name="connsiteX7" fmla="*/ 3489631 w 7808266"/>
              <a:gd name="connsiteY7" fmla="*/ 358201 h 2490170"/>
              <a:gd name="connsiteX8" fmla="*/ 4151482 w 7808266"/>
              <a:gd name="connsiteY8" fmla="*/ 157904 h 2490170"/>
              <a:gd name="connsiteX9" fmla="*/ 5109425 w 7808266"/>
              <a:gd name="connsiteY9" fmla="*/ 27275 h 2490170"/>
              <a:gd name="connsiteX10" fmla="*/ 6005184 w 7808266"/>
              <a:gd name="connsiteY10" fmla="*/ 24962 h 2490170"/>
              <a:gd name="connsiteX11" fmla="*/ 6680369 w 7808266"/>
              <a:gd name="connsiteY11" fmla="*/ 296560 h 2490170"/>
              <a:gd name="connsiteX12" fmla="*/ 7182813 w 7808266"/>
              <a:gd name="connsiteY12" fmla="*/ 779343 h 2490170"/>
              <a:gd name="connsiteX13" fmla="*/ 7481287 w 7808266"/>
              <a:gd name="connsiteY13" fmla="*/ 1216267 h 2490170"/>
              <a:gd name="connsiteX14" fmla="*/ 7678454 w 7808266"/>
              <a:gd name="connsiteY14" fmla="*/ 1533858 h 2490170"/>
              <a:gd name="connsiteX15" fmla="*/ 7797993 w 7808266"/>
              <a:gd name="connsiteY15" fmla="*/ 1703403 h 2490170"/>
              <a:gd name="connsiteX16" fmla="*/ 7808266 w 7808266"/>
              <a:gd name="connsiteY16" fmla="*/ 2062767 h 2490170"/>
              <a:gd name="connsiteX17" fmla="*/ 7446520 w 7808266"/>
              <a:gd name="connsiteY17" fmla="*/ 1611351 h 2490170"/>
              <a:gd name="connsiteX18" fmla="*/ 7150565 w 7808266"/>
              <a:gd name="connsiteY18" fmla="*/ 1169187 h 2490170"/>
              <a:gd name="connsiteX19" fmla="*/ 6746636 w 7808266"/>
              <a:gd name="connsiteY19" fmla="*/ 671710 h 2490170"/>
              <a:gd name="connsiteX20" fmla="*/ 6328625 w 7808266"/>
              <a:gd name="connsiteY20" fmla="*/ 393035 h 2490170"/>
              <a:gd name="connsiteX21" fmla="*/ 5806111 w 7808266"/>
              <a:gd name="connsiteY21" fmla="*/ 279824 h 2490170"/>
              <a:gd name="connsiteX22" fmla="*/ 5248762 w 7808266"/>
              <a:gd name="connsiteY22" fmla="*/ 279824 h 2490170"/>
              <a:gd name="connsiteX23" fmla="*/ 4534659 w 7808266"/>
              <a:gd name="connsiteY23" fmla="*/ 358201 h 2490170"/>
              <a:gd name="connsiteX24" fmla="*/ 3829265 w 7808266"/>
              <a:gd name="connsiteY24" fmla="*/ 514955 h 2490170"/>
              <a:gd name="connsiteX25" fmla="*/ 3115162 w 7808266"/>
              <a:gd name="connsiteY25" fmla="*/ 845881 h 2490170"/>
              <a:gd name="connsiteX26" fmla="*/ 2540396 w 7808266"/>
              <a:gd name="connsiteY26" fmla="*/ 1246475 h 2490170"/>
              <a:gd name="connsiteX27" fmla="*/ 1922088 w 7808266"/>
              <a:gd name="connsiteY27" fmla="*/ 1890910 h 2490170"/>
              <a:gd name="connsiteX28" fmla="*/ 1538911 w 7808266"/>
              <a:gd name="connsiteY28" fmla="*/ 2230544 h 2490170"/>
              <a:gd name="connsiteX29" fmla="*/ 1181859 w 7808266"/>
              <a:gd name="connsiteY29" fmla="*/ 2439550 h 2490170"/>
              <a:gd name="connsiteX30" fmla="*/ 598385 w 7808266"/>
              <a:gd name="connsiteY30" fmla="*/ 2483092 h 2490170"/>
              <a:gd name="connsiteX31" fmla="*/ 293585 w 7808266"/>
              <a:gd name="connsiteY31" fmla="*/ 2326338 h 2490170"/>
              <a:gd name="connsiteX32" fmla="*/ 23619 w 7808266"/>
              <a:gd name="connsiteY32" fmla="*/ 2134750 h 2490170"/>
              <a:gd name="connsiteX33" fmla="*/ 49745 w 7808266"/>
              <a:gd name="connsiteY33" fmla="*/ 1742864 h 2490170"/>
              <a:gd name="connsiteX0" fmla="*/ 49745 w 7803504"/>
              <a:gd name="connsiteY0" fmla="*/ 1742864 h 2490170"/>
              <a:gd name="connsiteX1" fmla="*/ 354545 w 7803504"/>
              <a:gd name="connsiteY1" fmla="*/ 2099915 h 2490170"/>
              <a:gd name="connsiteX2" fmla="*/ 755139 w 7803504"/>
              <a:gd name="connsiteY2" fmla="*/ 2239252 h 2490170"/>
              <a:gd name="connsiteX3" fmla="*/ 1347322 w 7803504"/>
              <a:gd name="connsiteY3" fmla="*/ 2073790 h 2490170"/>
              <a:gd name="connsiteX4" fmla="*/ 1930796 w 7803504"/>
              <a:gd name="connsiteY4" fmla="*/ 1499024 h 2490170"/>
              <a:gd name="connsiteX5" fmla="*/ 2322682 w 7803504"/>
              <a:gd name="connsiteY5" fmla="*/ 1089721 h 2490170"/>
              <a:gd name="connsiteX6" fmla="*/ 2906156 w 7803504"/>
              <a:gd name="connsiteY6" fmla="*/ 654292 h 2490170"/>
              <a:gd name="connsiteX7" fmla="*/ 3489631 w 7803504"/>
              <a:gd name="connsiteY7" fmla="*/ 358201 h 2490170"/>
              <a:gd name="connsiteX8" fmla="*/ 4151482 w 7803504"/>
              <a:gd name="connsiteY8" fmla="*/ 157904 h 2490170"/>
              <a:gd name="connsiteX9" fmla="*/ 5109425 w 7803504"/>
              <a:gd name="connsiteY9" fmla="*/ 27275 h 2490170"/>
              <a:gd name="connsiteX10" fmla="*/ 6005184 w 7803504"/>
              <a:gd name="connsiteY10" fmla="*/ 24962 h 2490170"/>
              <a:gd name="connsiteX11" fmla="*/ 6680369 w 7803504"/>
              <a:gd name="connsiteY11" fmla="*/ 296560 h 2490170"/>
              <a:gd name="connsiteX12" fmla="*/ 7182813 w 7803504"/>
              <a:gd name="connsiteY12" fmla="*/ 779343 h 2490170"/>
              <a:gd name="connsiteX13" fmla="*/ 7481287 w 7803504"/>
              <a:gd name="connsiteY13" fmla="*/ 1216267 h 2490170"/>
              <a:gd name="connsiteX14" fmla="*/ 7678454 w 7803504"/>
              <a:gd name="connsiteY14" fmla="*/ 1533858 h 2490170"/>
              <a:gd name="connsiteX15" fmla="*/ 7797993 w 7803504"/>
              <a:gd name="connsiteY15" fmla="*/ 1703403 h 2490170"/>
              <a:gd name="connsiteX16" fmla="*/ 7803504 w 7803504"/>
              <a:gd name="connsiteY16" fmla="*/ 2105630 h 2490170"/>
              <a:gd name="connsiteX17" fmla="*/ 7446520 w 7803504"/>
              <a:gd name="connsiteY17" fmla="*/ 1611351 h 2490170"/>
              <a:gd name="connsiteX18" fmla="*/ 7150565 w 7803504"/>
              <a:gd name="connsiteY18" fmla="*/ 1169187 h 2490170"/>
              <a:gd name="connsiteX19" fmla="*/ 6746636 w 7803504"/>
              <a:gd name="connsiteY19" fmla="*/ 671710 h 2490170"/>
              <a:gd name="connsiteX20" fmla="*/ 6328625 w 7803504"/>
              <a:gd name="connsiteY20" fmla="*/ 393035 h 2490170"/>
              <a:gd name="connsiteX21" fmla="*/ 5806111 w 7803504"/>
              <a:gd name="connsiteY21" fmla="*/ 279824 h 2490170"/>
              <a:gd name="connsiteX22" fmla="*/ 5248762 w 7803504"/>
              <a:gd name="connsiteY22" fmla="*/ 279824 h 2490170"/>
              <a:gd name="connsiteX23" fmla="*/ 4534659 w 7803504"/>
              <a:gd name="connsiteY23" fmla="*/ 358201 h 2490170"/>
              <a:gd name="connsiteX24" fmla="*/ 3829265 w 7803504"/>
              <a:gd name="connsiteY24" fmla="*/ 514955 h 2490170"/>
              <a:gd name="connsiteX25" fmla="*/ 3115162 w 7803504"/>
              <a:gd name="connsiteY25" fmla="*/ 845881 h 2490170"/>
              <a:gd name="connsiteX26" fmla="*/ 2540396 w 7803504"/>
              <a:gd name="connsiteY26" fmla="*/ 1246475 h 2490170"/>
              <a:gd name="connsiteX27" fmla="*/ 1922088 w 7803504"/>
              <a:gd name="connsiteY27" fmla="*/ 1890910 h 2490170"/>
              <a:gd name="connsiteX28" fmla="*/ 1538911 w 7803504"/>
              <a:gd name="connsiteY28" fmla="*/ 2230544 h 2490170"/>
              <a:gd name="connsiteX29" fmla="*/ 1181859 w 7803504"/>
              <a:gd name="connsiteY29" fmla="*/ 2439550 h 2490170"/>
              <a:gd name="connsiteX30" fmla="*/ 598385 w 7803504"/>
              <a:gd name="connsiteY30" fmla="*/ 2483092 h 2490170"/>
              <a:gd name="connsiteX31" fmla="*/ 293585 w 7803504"/>
              <a:gd name="connsiteY31" fmla="*/ 2326338 h 2490170"/>
              <a:gd name="connsiteX32" fmla="*/ 23619 w 7803504"/>
              <a:gd name="connsiteY32" fmla="*/ 2134750 h 2490170"/>
              <a:gd name="connsiteX33" fmla="*/ 49745 w 7803504"/>
              <a:gd name="connsiteY33" fmla="*/ 1742864 h 2490170"/>
              <a:gd name="connsiteX0" fmla="*/ 49745 w 7813029"/>
              <a:gd name="connsiteY0" fmla="*/ 1742864 h 2490170"/>
              <a:gd name="connsiteX1" fmla="*/ 354545 w 7813029"/>
              <a:gd name="connsiteY1" fmla="*/ 2099915 h 2490170"/>
              <a:gd name="connsiteX2" fmla="*/ 755139 w 7813029"/>
              <a:gd name="connsiteY2" fmla="*/ 2239252 h 2490170"/>
              <a:gd name="connsiteX3" fmla="*/ 1347322 w 7813029"/>
              <a:gd name="connsiteY3" fmla="*/ 2073790 h 2490170"/>
              <a:gd name="connsiteX4" fmla="*/ 1930796 w 7813029"/>
              <a:gd name="connsiteY4" fmla="*/ 1499024 h 2490170"/>
              <a:gd name="connsiteX5" fmla="*/ 2322682 w 7813029"/>
              <a:gd name="connsiteY5" fmla="*/ 1089721 h 2490170"/>
              <a:gd name="connsiteX6" fmla="*/ 2906156 w 7813029"/>
              <a:gd name="connsiteY6" fmla="*/ 654292 h 2490170"/>
              <a:gd name="connsiteX7" fmla="*/ 3489631 w 7813029"/>
              <a:gd name="connsiteY7" fmla="*/ 358201 h 2490170"/>
              <a:gd name="connsiteX8" fmla="*/ 4151482 w 7813029"/>
              <a:gd name="connsiteY8" fmla="*/ 157904 h 2490170"/>
              <a:gd name="connsiteX9" fmla="*/ 5109425 w 7813029"/>
              <a:gd name="connsiteY9" fmla="*/ 27275 h 2490170"/>
              <a:gd name="connsiteX10" fmla="*/ 6005184 w 7813029"/>
              <a:gd name="connsiteY10" fmla="*/ 24962 h 2490170"/>
              <a:gd name="connsiteX11" fmla="*/ 6680369 w 7813029"/>
              <a:gd name="connsiteY11" fmla="*/ 296560 h 2490170"/>
              <a:gd name="connsiteX12" fmla="*/ 7182813 w 7813029"/>
              <a:gd name="connsiteY12" fmla="*/ 779343 h 2490170"/>
              <a:gd name="connsiteX13" fmla="*/ 7481287 w 7813029"/>
              <a:gd name="connsiteY13" fmla="*/ 1216267 h 2490170"/>
              <a:gd name="connsiteX14" fmla="*/ 7678454 w 7813029"/>
              <a:gd name="connsiteY14" fmla="*/ 1533858 h 2490170"/>
              <a:gd name="connsiteX15" fmla="*/ 7797993 w 7813029"/>
              <a:gd name="connsiteY15" fmla="*/ 1703403 h 2490170"/>
              <a:gd name="connsiteX16" fmla="*/ 7813029 w 7813029"/>
              <a:gd name="connsiteY16" fmla="*/ 2096105 h 2490170"/>
              <a:gd name="connsiteX17" fmla="*/ 7446520 w 7813029"/>
              <a:gd name="connsiteY17" fmla="*/ 1611351 h 2490170"/>
              <a:gd name="connsiteX18" fmla="*/ 7150565 w 7813029"/>
              <a:gd name="connsiteY18" fmla="*/ 1169187 h 2490170"/>
              <a:gd name="connsiteX19" fmla="*/ 6746636 w 7813029"/>
              <a:gd name="connsiteY19" fmla="*/ 671710 h 2490170"/>
              <a:gd name="connsiteX20" fmla="*/ 6328625 w 7813029"/>
              <a:gd name="connsiteY20" fmla="*/ 393035 h 2490170"/>
              <a:gd name="connsiteX21" fmla="*/ 5806111 w 7813029"/>
              <a:gd name="connsiteY21" fmla="*/ 279824 h 2490170"/>
              <a:gd name="connsiteX22" fmla="*/ 5248762 w 7813029"/>
              <a:gd name="connsiteY22" fmla="*/ 279824 h 2490170"/>
              <a:gd name="connsiteX23" fmla="*/ 4534659 w 7813029"/>
              <a:gd name="connsiteY23" fmla="*/ 358201 h 2490170"/>
              <a:gd name="connsiteX24" fmla="*/ 3829265 w 7813029"/>
              <a:gd name="connsiteY24" fmla="*/ 514955 h 2490170"/>
              <a:gd name="connsiteX25" fmla="*/ 3115162 w 7813029"/>
              <a:gd name="connsiteY25" fmla="*/ 845881 h 2490170"/>
              <a:gd name="connsiteX26" fmla="*/ 2540396 w 7813029"/>
              <a:gd name="connsiteY26" fmla="*/ 1246475 h 2490170"/>
              <a:gd name="connsiteX27" fmla="*/ 1922088 w 7813029"/>
              <a:gd name="connsiteY27" fmla="*/ 1890910 h 2490170"/>
              <a:gd name="connsiteX28" fmla="*/ 1538911 w 7813029"/>
              <a:gd name="connsiteY28" fmla="*/ 2230544 h 2490170"/>
              <a:gd name="connsiteX29" fmla="*/ 1181859 w 7813029"/>
              <a:gd name="connsiteY29" fmla="*/ 2439550 h 2490170"/>
              <a:gd name="connsiteX30" fmla="*/ 598385 w 7813029"/>
              <a:gd name="connsiteY30" fmla="*/ 2483092 h 2490170"/>
              <a:gd name="connsiteX31" fmla="*/ 293585 w 7813029"/>
              <a:gd name="connsiteY31" fmla="*/ 2326338 h 2490170"/>
              <a:gd name="connsiteX32" fmla="*/ 23619 w 7813029"/>
              <a:gd name="connsiteY32" fmla="*/ 2134750 h 2490170"/>
              <a:gd name="connsiteX33" fmla="*/ 49745 w 7813029"/>
              <a:gd name="connsiteY33" fmla="*/ 1742864 h 2490170"/>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82813 w 7813029"/>
              <a:gd name="connsiteY12" fmla="*/ 778324 h 2489151"/>
              <a:gd name="connsiteX13" fmla="*/ 7481287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8168 h 2489151"/>
              <a:gd name="connsiteX19" fmla="*/ 6746636 w 7813029"/>
              <a:gd name="connsiteY19" fmla="*/ 670691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97100 w 7813029"/>
              <a:gd name="connsiteY12" fmla="*/ 778324 h 2489151"/>
              <a:gd name="connsiteX13" fmla="*/ 7481287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8168 h 2489151"/>
              <a:gd name="connsiteX19" fmla="*/ 6746636 w 7813029"/>
              <a:gd name="connsiteY19" fmla="*/ 670691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97100 w 7813029"/>
              <a:gd name="connsiteY12" fmla="*/ 778324 h 2489151"/>
              <a:gd name="connsiteX13" fmla="*/ 7488431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8168 h 2489151"/>
              <a:gd name="connsiteX19" fmla="*/ 6746636 w 7813029"/>
              <a:gd name="connsiteY19" fmla="*/ 670691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97100 w 7813029"/>
              <a:gd name="connsiteY12" fmla="*/ 778324 h 2489151"/>
              <a:gd name="connsiteX13" fmla="*/ 7488431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8168 h 2489151"/>
              <a:gd name="connsiteX19" fmla="*/ 6741874 w 7813029"/>
              <a:gd name="connsiteY19" fmla="*/ 649260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97100 w 7813029"/>
              <a:gd name="connsiteY12" fmla="*/ 778324 h 2489151"/>
              <a:gd name="connsiteX13" fmla="*/ 7488431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3405 h 2489151"/>
              <a:gd name="connsiteX19" fmla="*/ 6741874 w 7813029"/>
              <a:gd name="connsiteY19" fmla="*/ 649260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41845 h 2489151"/>
              <a:gd name="connsiteX1" fmla="*/ 354545 w 7813029"/>
              <a:gd name="connsiteY1" fmla="*/ 2098896 h 2489151"/>
              <a:gd name="connsiteX2" fmla="*/ 755139 w 7813029"/>
              <a:gd name="connsiteY2" fmla="*/ 2238233 h 2489151"/>
              <a:gd name="connsiteX3" fmla="*/ 1347322 w 7813029"/>
              <a:gd name="connsiteY3" fmla="*/ 2072771 h 2489151"/>
              <a:gd name="connsiteX4" fmla="*/ 1930796 w 7813029"/>
              <a:gd name="connsiteY4" fmla="*/ 1498005 h 2489151"/>
              <a:gd name="connsiteX5" fmla="*/ 2322682 w 7813029"/>
              <a:gd name="connsiteY5" fmla="*/ 1088702 h 2489151"/>
              <a:gd name="connsiteX6" fmla="*/ 2906156 w 7813029"/>
              <a:gd name="connsiteY6" fmla="*/ 653273 h 2489151"/>
              <a:gd name="connsiteX7" fmla="*/ 3489631 w 7813029"/>
              <a:gd name="connsiteY7" fmla="*/ 357182 h 2489151"/>
              <a:gd name="connsiteX8" fmla="*/ 4151482 w 7813029"/>
              <a:gd name="connsiteY8" fmla="*/ 156885 h 2489151"/>
              <a:gd name="connsiteX9" fmla="*/ 5109425 w 7813029"/>
              <a:gd name="connsiteY9" fmla="*/ 26256 h 2489151"/>
              <a:gd name="connsiteX10" fmla="*/ 6005184 w 7813029"/>
              <a:gd name="connsiteY10" fmla="*/ 23943 h 2489151"/>
              <a:gd name="connsiteX11" fmla="*/ 6682750 w 7813029"/>
              <a:gd name="connsiteY11" fmla="*/ 281254 h 2489151"/>
              <a:gd name="connsiteX12" fmla="*/ 7197100 w 7813029"/>
              <a:gd name="connsiteY12" fmla="*/ 778324 h 2489151"/>
              <a:gd name="connsiteX13" fmla="*/ 7488431 w 7813029"/>
              <a:gd name="connsiteY13" fmla="*/ 1215248 h 2489151"/>
              <a:gd name="connsiteX14" fmla="*/ 7678454 w 7813029"/>
              <a:gd name="connsiteY14" fmla="*/ 1532839 h 2489151"/>
              <a:gd name="connsiteX15" fmla="*/ 7797993 w 7813029"/>
              <a:gd name="connsiteY15" fmla="*/ 1702384 h 2489151"/>
              <a:gd name="connsiteX16" fmla="*/ 7813029 w 7813029"/>
              <a:gd name="connsiteY16" fmla="*/ 2095086 h 2489151"/>
              <a:gd name="connsiteX17" fmla="*/ 7446520 w 7813029"/>
              <a:gd name="connsiteY17" fmla="*/ 1610332 h 2489151"/>
              <a:gd name="connsiteX18" fmla="*/ 7150565 w 7813029"/>
              <a:gd name="connsiteY18" fmla="*/ 1163405 h 2489151"/>
              <a:gd name="connsiteX19" fmla="*/ 6741874 w 7813029"/>
              <a:gd name="connsiteY19" fmla="*/ 649260 h 2489151"/>
              <a:gd name="connsiteX20" fmla="*/ 6328625 w 7813029"/>
              <a:gd name="connsiteY20" fmla="*/ 392016 h 2489151"/>
              <a:gd name="connsiteX21" fmla="*/ 5806111 w 7813029"/>
              <a:gd name="connsiteY21" fmla="*/ 278805 h 2489151"/>
              <a:gd name="connsiteX22" fmla="*/ 5248762 w 7813029"/>
              <a:gd name="connsiteY22" fmla="*/ 278805 h 2489151"/>
              <a:gd name="connsiteX23" fmla="*/ 4534659 w 7813029"/>
              <a:gd name="connsiteY23" fmla="*/ 357182 h 2489151"/>
              <a:gd name="connsiteX24" fmla="*/ 3829265 w 7813029"/>
              <a:gd name="connsiteY24" fmla="*/ 513936 h 2489151"/>
              <a:gd name="connsiteX25" fmla="*/ 3115162 w 7813029"/>
              <a:gd name="connsiteY25" fmla="*/ 844862 h 2489151"/>
              <a:gd name="connsiteX26" fmla="*/ 2540396 w 7813029"/>
              <a:gd name="connsiteY26" fmla="*/ 1245456 h 2489151"/>
              <a:gd name="connsiteX27" fmla="*/ 1922088 w 7813029"/>
              <a:gd name="connsiteY27" fmla="*/ 1889891 h 2489151"/>
              <a:gd name="connsiteX28" fmla="*/ 1538911 w 7813029"/>
              <a:gd name="connsiteY28" fmla="*/ 2229525 h 2489151"/>
              <a:gd name="connsiteX29" fmla="*/ 1181859 w 7813029"/>
              <a:gd name="connsiteY29" fmla="*/ 2438531 h 2489151"/>
              <a:gd name="connsiteX30" fmla="*/ 598385 w 7813029"/>
              <a:gd name="connsiteY30" fmla="*/ 2482073 h 2489151"/>
              <a:gd name="connsiteX31" fmla="*/ 293585 w 7813029"/>
              <a:gd name="connsiteY31" fmla="*/ 2325319 h 2489151"/>
              <a:gd name="connsiteX32" fmla="*/ 23619 w 7813029"/>
              <a:gd name="connsiteY32" fmla="*/ 2133731 h 2489151"/>
              <a:gd name="connsiteX33" fmla="*/ 49745 w 7813029"/>
              <a:gd name="connsiteY33" fmla="*/ 1741845 h 2489151"/>
              <a:gd name="connsiteX0" fmla="*/ 49745 w 7813029"/>
              <a:gd name="connsiteY0" fmla="*/ 1739649 h 2486955"/>
              <a:gd name="connsiteX1" fmla="*/ 354545 w 7813029"/>
              <a:gd name="connsiteY1" fmla="*/ 2096700 h 2486955"/>
              <a:gd name="connsiteX2" fmla="*/ 755139 w 7813029"/>
              <a:gd name="connsiteY2" fmla="*/ 2236037 h 2486955"/>
              <a:gd name="connsiteX3" fmla="*/ 1347322 w 7813029"/>
              <a:gd name="connsiteY3" fmla="*/ 2070575 h 2486955"/>
              <a:gd name="connsiteX4" fmla="*/ 1930796 w 7813029"/>
              <a:gd name="connsiteY4" fmla="*/ 1495809 h 2486955"/>
              <a:gd name="connsiteX5" fmla="*/ 2322682 w 7813029"/>
              <a:gd name="connsiteY5" fmla="*/ 1086506 h 2486955"/>
              <a:gd name="connsiteX6" fmla="*/ 2906156 w 7813029"/>
              <a:gd name="connsiteY6" fmla="*/ 651077 h 2486955"/>
              <a:gd name="connsiteX7" fmla="*/ 3489631 w 7813029"/>
              <a:gd name="connsiteY7" fmla="*/ 354986 h 2486955"/>
              <a:gd name="connsiteX8" fmla="*/ 4151482 w 7813029"/>
              <a:gd name="connsiteY8" fmla="*/ 154689 h 2486955"/>
              <a:gd name="connsiteX9" fmla="*/ 5109425 w 7813029"/>
              <a:gd name="connsiteY9" fmla="*/ 24060 h 2486955"/>
              <a:gd name="connsiteX10" fmla="*/ 6005184 w 7813029"/>
              <a:gd name="connsiteY10" fmla="*/ 21747 h 2486955"/>
              <a:gd name="connsiteX11" fmla="*/ 6685131 w 7813029"/>
              <a:gd name="connsiteY11" fmla="*/ 248101 h 2486955"/>
              <a:gd name="connsiteX12" fmla="*/ 7197100 w 7813029"/>
              <a:gd name="connsiteY12" fmla="*/ 776128 h 2486955"/>
              <a:gd name="connsiteX13" fmla="*/ 7488431 w 7813029"/>
              <a:gd name="connsiteY13" fmla="*/ 1213052 h 2486955"/>
              <a:gd name="connsiteX14" fmla="*/ 7678454 w 7813029"/>
              <a:gd name="connsiteY14" fmla="*/ 1530643 h 2486955"/>
              <a:gd name="connsiteX15" fmla="*/ 7797993 w 7813029"/>
              <a:gd name="connsiteY15" fmla="*/ 1700188 h 2486955"/>
              <a:gd name="connsiteX16" fmla="*/ 7813029 w 7813029"/>
              <a:gd name="connsiteY16" fmla="*/ 2092890 h 2486955"/>
              <a:gd name="connsiteX17" fmla="*/ 7446520 w 7813029"/>
              <a:gd name="connsiteY17" fmla="*/ 1608136 h 2486955"/>
              <a:gd name="connsiteX18" fmla="*/ 7150565 w 7813029"/>
              <a:gd name="connsiteY18" fmla="*/ 1161209 h 2486955"/>
              <a:gd name="connsiteX19" fmla="*/ 6741874 w 7813029"/>
              <a:gd name="connsiteY19" fmla="*/ 647064 h 2486955"/>
              <a:gd name="connsiteX20" fmla="*/ 6328625 w 7813029"/>
              <a:gd name="connsiteY20" fmla="*/ 389820 h 2486955"/>
              <a:gd name="connsiteX21" fmla="*/ 5806111 w 7813029"/>
              <a:gd name="connsiteY21" fmla="*/ 276609 h 2486955"/>
              <a:gd name="connsiteX22" fmla="*/ 5248762 w 7813029"/>
              <a:gd name="connsiteY22" fmla="*/ 276609 h 2486955"/>
              <a:gd name="connsiteX23" fmla="*/ 4534659 w 7813029"/>
              <a:gd name="connsiteY23" fmla="*/ 354986 h 2486955"/>
              <a:gd name="connsiteX24" fmla="*/ 3829265 w 7813029"/>
              <a:gd name="connsiteY24" fmla="*/ 511740 h 2486955"/>
              <a:gd name="connsiteX25" fmla="*/ 3115162 w 7813029"/>
              <a:gd name="connsiteY25" fmla="*/ 842666 h 2486955"/>
              <a:gd name="connsiteX26" fmla="*/ 2540396 w 7813029"/>
              <a:gd name="connsiteY26" fmla="*/ 1243260 h 2486955"/>
              <a:gd name="connsiteX27" fmla="*/ 1922088 w 7813029"/>
              <a:gd name="connsiteY27" fmla="*/ 1887695 h 2486955"/>
              <a:gd name="connsiteX28" fmla="*/ 1538911 w 7813029"/>
              <a:gd name="connsiteY28" fmla="*/ 2227329 h 2486955"/>
              <a:gd name="connsiteX29" fmla="*/ 1181859 w 7813029"/>
              <a:gd name="connsiteY29" fmla="*/ 2436335 h 2486955"/>
              <a:gd name="connsiteX30" fmla="*/ 598385 w 7813029"/>
              <a:gd name="connsiteY30" fmla="*/ 2479877 h 2486955"/>
              <a:gd name="connsiteX31" fmla="*/ 293585 w 7813029"/>
              <a:gd name="connsiteY31" fmla="*/ 2323123 h 2486955"/>
              <a:gd name="connsiteX32" fmla="*/ 23619 w 7813029"/>
              <a:gd name="connsiteY32" fmla="*/ 2131535 h 2486955"/>
              <a:gd name="connsiteX33" fmla="*/ 49745 w 7813029"/>
              <a:gd name="connsiteY33" fmla="*/ 1739649 h 2486955"/>
              <a:gd name="connsiteX0" fmla="*/ 49745 w 7813029"/>
              <a:gd name="connsiteY0" fmla="*/ 1741843 h 2489149"/>
              <a:gd name="connsiteX1" fmla="*/ 354545 w 7813029"/>
              <a:gd name="connsiteY1" fmla="*/ 2098894 h 2489149"/>
              <a:gd name="connsiteX2" fmla="*/ 755139 w 7813029"/>
              <a:gd name="connsiteY2" fmla="*/ 2238231 h 2489149"/>
              <a:gd name="connsiteX3" fmla="*/ 1347322 w 7813029"/>
              <a:gd name="connsiteY3" fmla="*/ 2072769 h 2489149"/>
              <a:gd name="connsiteX4" fmla="*/ 1930796 w 7813029"/>
              <a:gd name="connsiteY4" fmla="*/ 1498003 h 2489149"/>
              <a:gd name="connsiteX5" fmla="*/ 2322682 w 7813029"/>
              <a:gd name="connsiteY5" fmla="*/ 1088700 h 2489149"/>
              <a:gd name="connsiteX6" fmla="*/ 2906156 w 7813029"/>
              <a:gd name="connsiteY6" fmla="*/ 653271 h 2489149"/>
              <a:gd name="connsiteX7" fmla="*/ 3489631 w 7813029"/>
              <a:gd name="connsiteY7" fmla="*/ 357180 h 2489149"/>
              <a:gd name="connsiteX8" fmla="*/ 4151482 w 7813029"/>
              <a:gd name="connsiteY8" fmla="*/ 156883 h 2489149"/>
              <a:gd name="connsiteX9" fmla="*/ 5109425 w 7813029"/>
              <a:gd name="connsiteY9" fmla="*/ 26254 h 2489149"/>
              <a:gd name="connsiteX10" fmla="*/ 6005184 w 7813029"/>
              <a:gd name="connsiteY10" fmla="*/ 23941 h 2489149"/>
              <a:gd name="connsiteX11" fmla="*/ 6668462 w 7813029"/>
              <a:gd name="connsiteY11" fmla="*/ 281251 h 2489149"/>
              <a:gd name="connsiteX12" fmla="*/ 7197100 w 7813029"/>
              <a:gd name="connsiteY12" fmla="*/ 778322 h 2489149"/>
              <a:gd name="connsiteX13" fmla="*/ 7488431 w 7813029"/>
              <a:gd name="connsiteY13" fmla="*/ 1215246 h 2489149"/>
              <a:gd name="connsiteX14" fmla="*/ 7678454 w 7813029"/>
              <a:gd name="connsiteY14" fmla="*/ 1532837 h 2489149"/>
              <a:gd name="connsiteX15" fmla="*/ 7797993 w 7813029"/>
              <a:gd name="connsiteY15" fmla="*/ 1702382 h 2489149"/>
              <a:gd name="connsiteX16" fmla="*/ 7813029 w 7813029"/>
              <a:gd name="connsiteY16" fmla="*/ 2095084 h 2489149"/>
              <a:gd name="connsiteX17" fmla="*/ 7446520 w 7813029"/>
              <a:gd name="connsiteY17" fmla="*/ 1610330 h 2489149"/>
              <a:gd name="connsiteX18" fmla="*/ 7150565 w 7813029"/>
              <a:gd name="connsiteY18" fmla="*/ 1163403 h 2489149"/>
              <a:gd name="connsiteX19" fmla="*/ 6741874 w 7813029"/>
              <a:gd name="connsiteY19" fmla="*/ 649258 h 2489149"/>
              <a:gd name="connsiteX20" fmla="*/ 6328625 w 7813029"/>
              <a:gd name="connsiteY20" fmla="*/ 392014 h 2489149"/>
              <a:gd name="connsiteX21" fmla="*/ 5806111 w 7813029"/>
              <a:gd name="connsiteY21" fmla="*/ 278803 h 2489149"/>
              <a:gd name="connsiteX22" fmla="*/ 5248762 w 7813029"/>
              <a:gd name="connsiteY22" fmla="*/ 278803 h 2489149"/>
              <a:gd name="connsiteX23" fmla="*/ 4534659 w 7813029"/>
              <a:gd name="connsiteY23" fmla="*/ 357180 h 2489149"/>
              <a:gd name="connsiteX24" fmla="*/ 3829265 w 7813029"/>
              <a:gd name="connsiteY24" fmla="*/ 513934 h 2489149"/>
              <a:gd name="connsiteX25" fmla="*/ 3115162 w 7813029"/>
              <a:gd name="connsiteY25" fmla="*/ 844860 h 2489149"/>
              <a:gd name="connsiteX26" fmla="*/ 2540396 w 7813029"/>
              <a:gd name="connsiteY26" fmla="*/ 1245454 h 2489149"/>
              <a:gd name="connsiteX27" fmla="*/ 1922088 w 7813029"/>
              <a:gd name="connsiteY27" fmla="*/ 1889889 h 2489149"/>
              <a:gd name="connsiteX28" fmla="*/ 1538911 w 7813029"/>
              <a:gd name="connsiteY28" fmla="*/ 2229523 h 2489149"/>
              <a:gd name="connsiteX29" fmla="*/ 1181859 w 7813029"/>
              <a:gd name="connsiteY29" fmla="*/ 2438529 h 2489149"/>
              <a:gd name="connsiteX30" fmla="*/ 598385 w 7813029"/>
              <a:gd name="connsiteY30" fmla="*/ 2482071 h 2489149"/>
              <a:gd name="connsiteX31" fmla="*/ 293585 w 7813029"/>
              <a:gd name="connsiteY31" fmla="*/ 2325317 h 2489149"/>
              <a:gd name="connsiteX32" fmla="*/ 23619 w 7813029"/>
              <a:gd name="connsiteY32" fmla="*/ 2133729 h 2489149"/>
              <a:gd name="connsiteX33" fmla="*/ 49745 w 7813029"/>
              <a:gd name="connsiteY33" fmla="*/ 1741843 h 2489149"/>
              <a:gd name="connsiteX0" fmla="*/ 49745 w 7813029"/>
              <a:gd name="connsiteY0" fmla="*/ 1738686 h 2485992"/>
              <a:gd name="connsiteX1" fmla="*/ 354545 w 7813029"/>
              <a:gd name="connsiteY1" fmla="*/ 2095737 h 2485992"/>
              <a:gd name="connsiteX2" fmla="*/ 755139 w 7813029"/>
              <a:gd name="connsiteY2" fmla="*/ 2235074 h 2485992"/>
              <a:gd name="connsiteX3" fmla="*/ 1347322 w 7813029"/>
              <a:gd name="connsiteY3" fmla="*/ 2069612 h 2485992"/>
              <a:gd name="connsiteX4" fmla="*/ 1930796 w 7813029"/>
              <a:gd name="connsiteY4" fmla="*/ 1494846 h 2485992"/>
              <a:gd name="connsiteX5" fmla="*/ 2322682 w 7813029"/>
              <a:gd name="connsiteY5" fmla="*/ 1085543 h 2485992"/>
              <a:gd name="connsiteX6" fmla="*/ 2906156 w 7813029"/>
              <a:gd name="connsiteY6" fmla="*/ 650114 h 2485992"/>
              <a:gd name="connsiteX7" fmla="*/ 3489631 w 7813029"/>
              <a:gd name="connsiteY7" fmla="*/ 354023 h 2485992"/>
              <a:gd name="connsiteX8" fmla="*/ 4151482 w 7813029"/>
              <a:gd name="connsiteY8" fmla="*/ 153726 h 2485992"/>
              <a:gd name="connsiteX9" fmla="*/ 5109425 w 7813029"/>
              <a:gd name="connsiteY9" fmla="*/ 23097 h 2485992"/>
              <a:gd name="connsiteX10" fmla="*/ 5967084 w 7813029"/>
              <a:gd name="connsiteY10" fmla="*/ 25547 h 2485992"/>
              <a:gd name="connsiteX11" fmla="*/ 6668462 w 7813029"/>
              <a:gd name="connsiteY11" fmla="*/ 278094 h 2485992"/>
              <a:gd name="connsiteX12" fmla="*/ 7197100 w 7813029"/>
              <a:gd name="connsiteY12" fmla="*/ 775165 h 2485992"/>
              <a:gd name="connsiteX13" fmla="*/ 7488431 w 7813029"/>
              <a:gd name="connsiteY13" fmla="*/ 1212089 h 2485992"/>
              <a:gd name="connsiteX14" fmla="*/ 7678454 w 7813029"/>
              <a:gd name="connsiteY14" fmla="*/ 1529680 h 2485992"/>
              <a:gd name="connsiteX15" fmla="*/ 7797993 w 7813029"/>
              <a:gd name="connsiteY15" fmla="*/ 1699225 h 2485992"/>
              <a:gd name="connsiteX16" fmla="*/ 7813029 w 7813029"/>
              <a:gd name="connsiteY16" fmla="*/ 2091927 h 2485992"/>
              <a:gd name="connsiteX17" fmla="*/ 7446520 w 7813029"/>
              <a:gd name="connsiteY17" fmla="*/ 1607173 h 2485992"/>
              <a:gd name="connsiteX18" fmla="*/ 7150565 w 7813029"/>
              <a:gd name="connsiteY18" fmla="*/ 1160246 h 2485992"/>
              <a:gd name="connsiteX19" fmla="*/ 6741874 w 7813029"/>
              <a:gd name="connsiteY19" fmla="*/ 646101 h 2485992"/>
              <a:gd name="connsiteX20" fmla="*/ 6328625 w 7813029"/>
              <a:gd name="connsiteY20" fmla="*/ 388857 h 2485992"/>
              <a:gd name="connsiteX21" fmla="*/ 5806111 w 7813029"/>
              <a:gd name="connsiteY21" fmla="*/ 275646 h 2485992"/>
              <a:gd name="connsiteX22" fmla="*/ 5248762 w 7813029"/>
              <a:gd name="connsiteY22" fmla="*/ 275646 h 2485992"/>
              <a:gd name="connsiteX23" fmla="*/ 4534659 w 7813029"/>
              <a:gd name="connsiteY23" fmla="*/ 354023 h 2485992"/>
              <a:gd name="connsiteX24" fmla="*/ 3829265 w 7813029"/>
              <a:gd name="connsiteY24" fmla="*/ 510777 h 2485992"/>
              <a:gd name="connsiteX25" fmla="*/ 3115162 w 7813029"/>
              <a:gd name="connsiteY25" fmla="*/ 841703 h 2485992"/>
              <a:gd name="connsiteX26" fmla="*/ 2540396 w 7813029"/>
              <a:gd name="connsiteY26" fmla="*/ 1242297 h 2485992"/>
              <a:gd name="connsiteX27" fmla="*/ 1922088 w 7813029"/>
              <a:gd name="connsiteY27" fmla="*/ 1886732 h 2485992"/>
              <a:gd name="connsiteX28" fmla="*/ 1538911 w 7813029"/>
              <a:gd name="connsiteY28" fmla="*/ 2226366 h 2485992"/>
              <a:gd name="connsiteX29" fmla="*/ 1181859 w 7813029"/>
              <a:gd name="connsiteY29" fmla="*/ 2435372 h 2485992"/>
              <a:gd name="connsiteX30" fmla="*/ 598385 w 7813029"/>
              <a:gd name="connsiteY30" fmla="*/ 2478914 h 2485992"/>
              <a:gd name="connsiteX31" fmla="*/ 293585 w 7813029"/>
              <a:gd name="connsiteY31" fmla="*/ 2322160 h 2485992"/>
              <a:gd name="connsiteX32" fmla="*/ 23619 w 7813029"/>
              <a:gd name="connsiteY32" fmla="*/ 2130572 h 2485992"/>
              <a:gd name="connsiteX33" fmla="*/ 49745 w 7813029"/>
              <a:gd name="connsiteY33" fmla="*/ 1738686 h 2485992"/>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906156 w 7813029"/>
              <a:gd name="connsiteY6" fmla="*/ 648806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34659 w 7813029"/>
              <a:gd name="connsiteY23" fmla="*/ 352715 h 2484684"/>
              <a:gd name="connsiteX24" fmla="*/ 3829265 w 7813029"/>
              <a:gd name="connsiteY24" fmla="*/ 509469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906156 w 7813029"/>
              <a:gd name="connsiteY6" fmla="*/ 648806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91809 w 7813029"/>
              <a:gd name="connsiteY23" fmla="*/ 340809 h 2484684"/>
              <a:gd name="connsiteX24" fmla="*/ 3829265 w 7813029"/>
              <a:gd name="connsiteY24" fmla="*/ 509469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906156 w 7813029"/>
              <a:gd name="connsiteY6" fmla="*/ 648806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91809 w 7813029"/>
              <a:gd name="connsiteY23" fmla="*/ 340809 h 2484684"/>
              <a:gd name="connsiteX24" fmla="*/ 3860221 w 7813029"/>
              <a:gd name="connsiteY24" fmla="*/ 504706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906156 w 7813029"/>
              <a:gd name="connsiteY6" fmla="*/ 648806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906156 w 7813029"/>
              <a:gd name="connsiteY6" fmla="*/ 648806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896631 w 7813029"/>
              <a:gd name="connsiteY6" fmla="*/ 646425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40395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896631 w 7813029"/>
              <a:gd name="connsiteY6" fmla="*/ 646425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33252 h 2484684"/>
              <a:gd name="connsiteX26" fmla="*/ 2540396 w 7813029"/>
              <a:gd name="connsiteY26" fmla="*/ 1240989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2682 w 7813029"/>
              <a:gd name="connsiteY5" fmla="*/ 1084235 h 2484684"/>
              <a:gd name="connsiteX6" fmla="*/ 2896631 w 7813029"/>
              <a:gd name="connsiteY6" fmla="*/ 646425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33252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96631 w 7813029"/>
              <a:gd name="connsiteY6" fmla="*/ 646425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5162 w 7813029"/>
              <a:gd name="connsiteY25" fmla="*/ 833252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96631 w 7813029"/>
              <a:gd name="connsiteY6" fmla="*/ 646425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2781 w 7813029"/>
              <a:gd name="connsiteY25" fmla="*/ 818965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69405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2781 w 7813029"/>
              <a:gd name="connsiteY25" fmla="*/ 818965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12781 w 7813029"/>
              <a:gd name="connsiteY25" fmla="*/ 818965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60221 w 7813029"/>
              <a:gd name="connsiteY24" fmla="*/ 504706 h 2484684"/>
              <a:gd name="connsiteX25" fmla="*/ 3143737 w 7813029"/>
              <a:gd name="connsiteY25" fmla="*/ 818965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86414 w 7813029"/>
              <a:gd name="connsiteY24" fmla="*/ 490418 h 2484684"/>
              <a:gd name="connsiteX25" fmla="*/ 3143737 w 7813029"/>
              <a:gd name="connsiteY25" fmla="*/ 818965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2284 w 7813029"/>
              <a:gd name="connsiteY23" fmla="*/ 331284 h 2484684"/>
              <a:gd name="connsiteX24" fmla="*/ 3886414 w 7813029"/>
              <a:gd name="connsiteY24" fmla="*/ 490418 h 2484684"/>
              <a:gd name="connsiteX25" fmla="*/ 3167549 w 7813029"/>
              <a:gd name="connsiteY25" fmla="*/ 826108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615622 w 7813029"/>
              <a:gd name="connsiteY23" fmla="*/ 316996 h 2484684"/>
              <a:gd name="connsiteX24" fmla="*/ 3886414 w 7813029"/>
              <a:gd name="connsiteY24" fmla="*/ 490418 h 2484684"/>
              <a:gd name="connsiteX25" fmla="*/ 3167549 w 7813029"/>
              <a:gd name="connsiteY25" fmla="*/ 826108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87047 w 7813029"/>
              <a:gd name="connsiteY23" fmla="*/ 350334 h 2484684"/>
              <a:gd name="connsiteX24" fmla="*/ 3886414 w 7813029"/>
              <a:gd name="connsiteY24" fmla="*/ 490418 h 2484684"/>
              <a:gd name="connsiteX25" fmla="*/ 3167549 w 7813029"/>
              <a:gd name="connsiteY25" fmla="*/ 826108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7378 h 2484684"/>
              <a:gd name="connsiteX1" fmla="*/ 354545 w 7813029"/>
              <a:gd name="connsiteY1" fmla="*/ 2094429 h 2484684"/>
              <a:gd name="connsiteX2" fmla="*/ 755139 w 7813029"/>
              <a:gd name="connsiteY2" fmla="*/ 2233766 h 2484684"/>
              <a:gd name="connsiteX3" fmla="*/ 1347322 w 7813029"/>
              <a:gd name="connsiteY3" fmla="*/ 2068304 h 2484684"/>
              <a:gd name="connsiteX4" fmla="*/ 1930796 w 7813029"/>
              <a:gd name="connsiteY4" fmla="*/ 1493538 h 2484684"/>
              <a:gd name="connsiteX5" fmla="*/ 2327444 w 7813029"/>
              <a:gd name="connsiteY5" fmla="*/ 1098523 h 2484684"/>
              <a:gd name="connsiteX6" fmla="*/ 2810906 w 7813029"/>
              <a:gd name="connsiteY6" fmla="*/ 713100 h 2484684"/>
              <a:gd name="connsiteX7" fmla="*/ 3489631 w 7813029"/>
              <a:gd name="connsiteY7" fmla="*/ 352715 h 2484684"/>
              <a:gd name="connsiteX8" fmla="*/ 4151482 w 7813029"/>
              <a:gd name="connsiteY8" fmla="*/ 152418 h 2484684"/>
              <a:gd name="connsiteX9" fmla="*/ 5109425 w 7813029"/>
              <a:gd name="connsiteY9" fmla="*/ 21789 h 2484684"/>
              <a:gd name="connsiteX10" fmla="*/ 5967084 w 7813029"/>
              <a:gd name="connsiteY10" fmla="*/ 24239 h 2484684"/>
              <a:gd name="connsiteX11" fmla="*/ 6654174 w 7813029"/>
              <a:gd name="connsiteY11" fmla="*/ 257736 h 2484684"/>
              <a:gd name="connsiteX12" fmla="*/ 7197100 w 7813029"/>
              <a:gd name="connsiteY12" fmla="*/ 773857 h 2484684"/>
              <a:gd name="connsiteX13" fmla="*/ 7488431 w 7813029"/>
              <a:gd name="connsiteY13" fmla="*/ 1210781 h 2484684"/>
              <a:gd name="connsiteX14" fmla="*/ 7678454 w 7813029"/>
              <a:gd name="connsiteY14" fmla="*/ 1528372 h 2484684"/>
              <a:gd name="connsiteX15" fmla="*/ 7797993 w 7813029"/>
              <a:gd name="connsiteY15" fmla="*/ 1697917 h 2484684"/>
              <a:gd name="connsiteX16" fmla="*/ 7813029 w 7813029"/>
              <a:gd name="connsiteY16" fmla="*/ 2090619 h 2484684"/>
              <a:gd name="connsiteX17" fmla="*/ 7446520 w 7813029"/>
              <a:gd name="connsiteY17" fmla="*/ 1605865 h 2484684"/>
              <a:gd name="connsiteX18" fmla="*/ 7150565 w 7813029"/>
              <a:gd name="connsiteY18" fmla="*/ 1158938 h 2484684"/>
              <a:gd name="connsiteX19" fmla="*/ 6741874 w 7813029"/>
              <a:gd name="connsiteY19" fmla="*/ 644793 h 2484684"/>
              <a:gd name="connsiteX20" fmla="*/ 6328625 w 7813029"/>
              <a:gd name="connsiteY20" fmla="*/ 387549 h 2484684"/>
              <a:gd name="connsiteX21" fmla="*/ 5806111 w 7813029"/>
              <a:gd name="connsiteY21" fmla="*/ 274338 h 2484684"/>
              <a:gd name="connsiteX22" fmla="*/ 5248762 w 7813029"/>
              <a:gd name="connsiteY22" fmla="*/ 274338 h 2484684"/>
              <a:gd name="connsiteX23" fmla="*/ 4567997 w 7813029"/>
              <a:gd name="connsiteY23" fmla="*/ 343984 h 2484684"/>
              <a:gd name="connsiteX24" fmla="*/ 3886414 w 7813029"/>
              <a:gd name="connsiteY24" fmla="*/ 490418 h 2484684"/>
              <a:gd name="connsiteX25" fmla="*/ 3167549 w 7813029"/>
              <a:gd name="connsiteY25" fmla="*/ 826108 h 2484684"/>
              <a:gd name="connsiteX26" fmla="*/ 2542778 w 7813029"/>
              <a:gd name="connsiteY26" fmla="*/ 1255277 h 2484684"/>
              <a:gd name="connsiteX27" fmla="*/ 1922088 w 7813029"/>
              <a:gd name="connsiteY27" fmla="*/ 1885424 h 2484684"/>
              <a:gd name="connsiteX28" fmla="*/ 1538911 w 7813029"/>
              <a:gd name="connsiteY28" fmla="*/ 2225058 h 2484684"/>
              <a:gd name="connsiteX29" fmla="*/ 1181859 w 7813029"/>
              <a:gd name="connsiteY29" fmla="*/ 2434064 h 2484684"/>
              <a:gd name="connsiteX30" fmla="*/ 598385 w 7813029"/>
              <a:gd name="connsiteY30" fmla="*/ 2477606 h 2484684"/>
              <a:gd name="connsiteX31" fmla="*/ 293585 w 7813029"/>
              <a:gd name="connsiteY31" fmla="*/ 2320852 h 2484684"/>
              <a:gd name="connsiteX32" fmla="*/ 23619 w 7813029"/>
              <a:gd name="connsiteY32" fmla="*/ 2129264 h 2484684"/>
              <a:gd name="connsiteX33" fmla="*/ 49745 w 7813029"/>
              <a:gd name="connsiteY33" fmla="*/ 1737378 h 2484684"/>
              <a:gd name="connsiteX0" fmla="*/ 49745 w 7813029"/>
              <a:gd name="connsiteY0" fmla="*/ 1736343 h 2483649"/>
              <a:gd name="connsiteX1" fmla="*/ 354545 w 7813029"/>
              <a:gd name="connsiteY1" fmla="*/ 2093394 h 2483649"/>
              <a:gd name="connsiteX2" fmla="*/ 755139 w 7813029"/>
              <a:gd name="connsiteY2" fmla="*/ 2232731 h 2483649"/>
              <a:gd name="connsiteX3" fmla="*/ 1347322 w 7813029"/>
              <a:gd name="connsiteY3" fmla="*/ 2067269 h 2483649"/>
              <a:gd name="connsiteX4" fmla="*/ 1930796 w 7813029"/>
              <a:gd name="connsiteY4" fmla="*/ 1492503 h 2483649"/>
              <a:gd name="connsiteX5" fmla="*/ 2327444 w 7813029"/>
              <a:gd name="connsiteY5" fmla="*/ 1097488 h 2483649"/>
              <a:gd name="connsiteX6" fmla="*/ 2810906 w 7813029"/>
              <a:gd name="connsiteY6" fmla="*/ 712065 h 2483649"/>
              <a:gd name="connsiteX7" fmla="*/ 3489631 w 7813029"/>
              <a:gd name="connsiteY7" fmla="*/ 351680 h 2483649"/>
              <a:gd name="connsiteX8" fmla="*/ 4234032 w 7813029"/>
              <a:gd name="connsiteY8" fmla="*/ 132333 h 2483649"/>
              <a:gd name="connsiteX9" fmla="*/ 5109425 w 7813029"/>
              <a:gd name="connsiteY9" fmla="*/ 20754 h 2483649"/>
              <a:gd name="connsiteX10" fmla="*/ 5967084 w 7813029"/>
              <a:gd name="connsiteY10" fmla="*/ 23204 h 2483649"/>
              <a:gd name="connsiteX11" fmla="*/ 6654174 w 7813029"/>
              <a:gd name="connsiteY11" fmla="*/ 256701 h 2483649"/>
              <a:gd name="connsiteX12" fmla="*/ 7197100 w 7813029"/>
              <a:gd name="connsiteY12" fmla="*/ 772822 h 2483649"/>
              <a:gd name="connsiteX13" fmla="*/ 7488431 w 7813029"/>
              <a:gd name="connsiteY13" fmla="*/ 1209746 h 2483649"/>
              <a:gd name="connsiteX14" fmla="*/ 7678454 w 7813029"/>
              <a:gd name="connsiteY14" fmla="*/ 1527337 h 2483649"/>
              <a:gd name="connsiteX15" fmla="*/ 7797993 w 7813029"/>
              <a:gd name="connsiteY15" fmla="*/ 1696882 h 2483649"/>
              <a:gd name="connsiteX16" fmla="*/ 7813029 w 7813029"/>
              <a:gd name="connsiteY16" fmla="*/ 2089584 h 2483649"/>
              <a:gd name="connsiteX17" fmla="*/ 7446520 w 7813029"/>
              <a:gd name="connsiteY17" fmla="*/ 1604830 h 2483649"/>
              <a:gd name="connsiteX18" fmla="*/ 7150565 w 7813029"/>
              <a:gd name="connsiteY18" fmla="*/ 1157903 h 2483649"/>
              <a:gd name="connsiteX19" fmla="*/ 6741874 w 7813029"/>
              <a:gd name="connsiteY19" fmla="*/ 643758 h 2483649"/>
              <a:gd name="connsiteX20" fmla="*/ 6328625 w 7813029"/>
              <a:gd name="connsiteY20" fmla="*/ 386514 h 2483649"/>
              <a:gd name="connsiteX21" fmla="*/ 5806111 w 7813029"/>
              <a:gd name="connsiteY21" fmla="*/ 273303 h 2483649"/>
              <a:gd name="connsiteX22" fmla="*/ 5248762 w 7813029"/>
              <a:gd name="connsiteY22" fmla="*/ 273303 h 2483649"/>
              <a:gd name="connsiteX23" fmla="*/ 4567997 w 7813029"/>
              <a:gd name="connsiteY23" fmla="*/ 342949 h 2483649"/>
              <a:gd name="connsiteX24" fmla="*/ 3886414 w 7813029"/>
              <a:gd name="connsiteY24" fmla="*/ 489383 h 2483649"/>
              <a:gd name="connsiteX25" fmla="*/ 3167549 w 7813029"/>
              <a:gd name="connsiteY25" fmla="*/ 825073 h 2483649"/>
              <a:gd name="connsiteX26" fmla="*/ 2542778 w 7813029"/>
              <a:gd name="connsiteY26" fmla="*/ 1254242 h 2483649"/>
              <a:gd name="connsiteX27" fmla="*/ 1922088 w 7813029"/>
              <a:gd name="connsiteY27" fmla="*/ 1884389 h 2483649"/>
              <a:gd name="connsiteX28" fmla="*/ 1538911 w 7813029"/>
              <a:gd name="connsiteY28" fmla="*/ 2224023 h 2483649"/>
              <a:gd name="connsiteX29" fmla="*/ 1181859 w 7813029"/>
              <a:gd name="connsiteY29" fmla="*/ 2433029 h 2483649"/>
              <a:gd name="connsiteX30" fmla="*/ 598385 w 7813029"/>
              <a:gd name="connsiteY30" fmla="*/ 2476571 h 2483649"/>
              <a:gd name="connsiteX31" fmla="*/ 293585 w 7813029"/>
              <a:gd name="connsiteY31" fmla="*/ 2319817 h 2483649"/>
              <a:gd name="connsiteX32" fmla="*/ 23619 w 7813029"/>
              <a:gd name="connsiteY32" fmla="*/ 2128229 h 2483649"/>
              <a:gd name="connsiteX33" fmla="*/ 49745 w 7813029"/>
              <a:gd name="connsiteY33" fmla="*/ 1736343 h 2483649"/>
              <a:gd name="connsiteX0" fmla="*/ 49745 w 7813029"/>
              <a:gd name="connsiteY0" fmla="*/ 1736343 h 2483826"/>
              <a:gd name="connsiteX1" fmla="*/ 354545 w 7813029"/>
              <a:gd name="connsiteY1" fmla="*/ 2093394 h 2483826"/>
              <a:gd name="connsiteX2" fmla="*/ 755139 w 7813029"/>
              <a:gd name="connsiteY2" fmla="*/ 2232731 h 2483826"/>
              <a:gd name="connsiteX3" fmla="*/ 1347322 w 7813029"/>
              <a:gd name="connsiteY3" fmla="*/ 2067269 h 2483826"/>
              <a:gd name="connsiteX4" fmla="*/ 1930796 w 7813029"/>
              <a:gd name="connsiteY4" fmla="*/ 1492503 h 2483826"/>
              <a:gd name="connsiteX5" fmla="*/ 2327444 w 7813029"/>
              <a:gd name="connsiteY5" fmla="*/ 1097488 h 2483826"/>
              <a:gd name="connsiteX6" fmla="*/ 2810906 w 7813029"/>
              <a:gd name="connsiteY6" fmla="*/ 712065 h 2483826"/>
              <a:gd name="connsiteX7" fmla="*/ 3489631 w 7813029"/>
              <a:gd name="connsiteY7" fmla="*/ 351680 h 2483826"/>
              <a:gd name="connsiteX8" fmla="*/ 4234032 w 7813029"/>
              <a:gd name="connsiteY8" fmla="*/ 132333 h 2483826"/>
              <a:gd name="connsiteX9" fmla="*/ 5109425 w 7813029"/>
              <a:gd name="connsiteY9" fmla="*/ 20754 h 2483826"/>
              <a:gd name="connsiteX10" fmla="*/ 5967084 w 7813029"/>
              <a:gd name="connsiteY10" fmla="*/ 23204 h 2483826"/>
              <a:gd name="connsiteX11" fmla="*/ 6654174 w 7813029"/>
              <a:gd name="connsiteY11" fmla="*/ 256701 h 2483826"/>
              <a:gd name="connsiteX12" fmla="*/ 7197100 w 7813029"/>
              <a:gd name="connsiteY12" fmla="*/ 772822 h 2483826"/>
              <a:gd name="connsiteX13" fmla="*/ 7488431 w 7813029"/>
              <a:gd name="connsiteY13" fmla="*/ 1209746 h 2483826"/>
              <a:gd name="connsiteX14" fmla="*/ 7678454 w 7813029"/>
              <a:gd name="connsiteY14" fmla="*/ 1527337 h 2483826"/>
              <a:gd name="connsiteX15" fmla="*/ 7797993 w 7813029"/>
              <a:gd name="connsiteY15" fmla="*/ 1696882 h 2483826"/>
              <a:gd name="connsiteX16" fmla="*/ 7813029 w 7813029"/>
              <a:gd name="connsiteY16" fmla="*/ 2089584 h 2483826"/>
              <a:gd name="connsiteX17" fmla="*/ 7446520 w 7813029"/>
              <a:gd name="connsiteY17" fmla="*/ 1604830 h 2483826"/>
              <a:gd name="connsiteX18" fmla="*/ 7150565 w 7813029"/>
              <a:gd name="connsiteY18" fmla="*/ 1157903 h 2483826"/>
              <a:gd name="connsiteX19" fmla="*/ 6741874 w 7813029"/>
              <a:gd name="connsiteY19" fmla="*/ 643758 h 2483826"/>
              <a:gd name="connsiteX20" fmla="*/ 6328625 w 7813029"/>
              <a:gd name="connsiteY20" fmla="*/ 386514 h 2483826"/>
              <a:gd name="connsiteX21" fmla="*/ 5806111 w 7813029"/>
              <a:gd name="connsiteY21" fmla="*/ 273303 h 2483826"/>
              <a:gd name="connsiteX22" fmla="*/ 5248762 w 7813029"/>
              <a:gd name="connsiteY22" fmla="*/ 273303 h 2483826"/>
              <a:gd name="connsiteX23" fmla="*/ 4567997 w 7813029"/>
              <a:gd name="connsiteY23" fmla="*/ 342949 h 2483826"/>
              <a:gd name="connsiteX24" fmla="*/ 3886414 w 7813029"/>
              <a:gd name="connsiteY24" fmla="*/ 489383 h 2483826"/>
              <a:gd name="connsiteX25" fmla="*/ 3167549 w 7813029"/>
              <a:gd name="connsiteY25" fmla="*/ 825073 h 2483826"/>
              <a:gd name="connsiteX26" fmla="*/ 2542778 w 7813029"/>
              <a:gd name="connsiteY26" fmla="*/ 1254242 h 2483826"/>
              <a:gd name="connsiteX27" fmla="*/ 1922088 w 7813029"/>
              <a:gd name="connsiteY27" fmla="*/ 1884389 h 2483826"/>
              <a:gd name="connsiteX28" fmla="*/ 1569867 w 7813029"/>
              <a:gd name="connsiteY28" fmla="*/ 2216879 h 2483826"/>
              <a:gd name="connsiteX29" fmla="*/ 1181859 w 7813029"/>
              <a:gd name="connsiteY29" fmla="*/ 2433029 h 2483826"/>
              <a:gd name="connsiteX30" fmla="*/ 598385 w 7813029"/>
              <a:gd name="connsiteY30" fmla="*/ 2476571 h 2483826"/>
              <a:gd name="connsiteX31" fmla="*/ 293585 w 7813029"/>
              <a:gd name="connsiteY31" fmla="*/ 2319817 h 2483826"/>
              <a:gd name="connsiteX32" fmla="*/ 23619 w 7813029"/>
              <a:gd name="connsiteY32" fmla="*/ 2128229 h 2483826"/>
              <a:gd name="connsiteX33" fmla="*/ 49745 w 7813029"/>
              <a:gd name="connsiteY33" fmla="*/ 1736343 h 2483826"/>
              <a:gd name="connsiteX0" fmla="*/ 48119 w 7811403"/>
              <a:gd name="connsiteY0" fmla="*/ 1736343 h 2483826"/>
              <a:gd name="connsiteX1" fmla="*/ 352919 w 7811403"/>
              <a:gd name="connsiteY1" fmla="*/ 2093394 h 2483826"/>
              <a:gd name="connsiteX2" fmla="*/ 753513 w 7811403"/>
              <a:gd name="connsiteY2" fmla="*/ 2232731 h 2483826"/>
              <a:gd name="connsiteX3" fmla="*/ 1345696 w 7811403"/>
              <a:gd name="connsiteY3" fmla="*/ 2067269 h 2483826"/>
              <a:gd name="connsiteX4" fmla="*/ 1929170 w 7811403"/>
              <a:gd name="connsiteY4" fmla="*/ 1492503 h 2483826"/>
              <a:gd name="connsiteX5" fmla="*/ 2325818 w 7811403"/>
              <a:gd name="connsiteY5" fmla="*/ 1097488 h 2483826"/>
              <a:gd name="connsiteX6" fmla="*/ 2809280 w 7811403"/>
              <a:gd name="connsiteY6" fmla="*/ 712065 h 2483826"/>
              <a:gd name="connsiteX7" fmla="*/ 3488005 w 7811403"/>
              <a:gd name="connsiteY7" fmla="*/ 351680 h 2483826"/>
              <a:gd name="connsiteX8" fmla="*/ 4232406 w 7811403"/>
              <a:gd name="connsiteY8" fmla="*/ 132333 h 2483826"/>
              <a:gd name="connsiteX9" fmla="*/ 5107799 w 7811403"/>
              <a:gd name="connsiteY9" fmla="*/ 20754 h 2483826"/>
              <a:gd name="connsiteX10" fmla="*/ 5965458 w 7811403"/>
              <a:gd name="connsiteY10" fmla="*/ 23204 h 2483826"/>
              <a:gd name="connsiteX11" fmla="*/ 6652548 w 7811403"/>
              <a:gd name="connsiteY11" fmla="*/ 256701 h 2483826"/>
              <a:gd name="connsiteX12" fmla="*/ 7195474 w 7811403"/>
              <a:gd name="connsiteY12" fmla="*/ 772822 h 2483826"/>
              <a:gd name="connsiteX13" fmla="*/ 7486805 w 7811403"/>
              <a:gd name="connsiteY13" fmla="*/ 1209746 h 2483826"/>
              <a:gd name="connsiteX14" fmla="*/ 7676828 w 7811403"/>
              <a:gd name="connsiteY14" fmla="*/ 1527337 h 2483826"/>
              <a:gd name="connsiteX15" fmla="*/ 7796367 w 7811403"/>
              <a:gd name="connsiteY15" fmla="*/ 1696882 h 2483826"/>
              <a:gd name="connsiteX16" fmla="*/ 7811403 w 7811403"/>
              <a:gd name="connsiteY16" fmla="*/ 2089584 h 2483826"/>
              <a:gd name="connsiteX17" fmla="*/ 7444894 w 7811403"/>
              <a:gd name="connsiteY17" fmla="*/ 1604830 h 2483826"/>
              <a:gd name="connsiteX18" fmla="*/ 7148939 w 7811403"/>
              <a:gd name="connsiteY18" fmla="*/ 1157903 h 2483826"/>
              <a:gd name="connsiteX19" fmla="*/ 6740248 w 7811403"/>
              <a:gd name="connsiteY19" fmla="*/ 643758 h 2483826"/>
              <a:gd name="connsiteX20" fmla="*/ 6326999 w 7811403"/>
              <a:gd name="connsiteY20" fmla="*/ 386514 h 2483826"/>
              <a:gd name="connsiteX21" fmla="*/ 5804485 w 7811403"/>
              <a:gd name="connsiteY21" fmla="*/ 273303 h 2483826"/>
              <a:gd name="connsiteX22" fmla="*/ 5247136 w 7811403"/>
              <a:gd name="connsiteY22" fmla="*/ 273303 h 2483826"/>
              <a:gd name="connsiteX23" fmla="*/ 4566371 w 7811403"/>
              <a:gd name="connsiteY23" fmla="*/ 342949 h 2483826"/>
              <a:gd name="connsiteX24" fmla="*/ 3884788 w 7811403"/>
              <a:gd name="connsiteY24" fmla="*/ 489383 h 2483826"/>
              <a:gd name="connsiteX25" fmla="*/ 3165923 w 7811403"/>
              <a:gd name="connsiteY25" fmla="*/ 825073 h 2483826"/>
              <a:gd name="connsiteX26" fmla="*/ 2541152 w 7811403"/>
              <a:gd name="connsiteY26" fmla="*/ 1254242 h 2483826"/>
              <a:gd name="connsiteX27" fmla="*/ 1920462 w 7811403"/>
              <a:gd name="connsiteY27" fmla="*/ 1884389 h 2483826"/>
              <a:gd name="connsiteX28" fmla="*/ 1568241 w 7811403"/>
              <a:gd name="connsiteY28" fmla="*/ 2216879 h 2483826"/>
              <a:gd name="connsiteX29" fmla="*/ 1180233 w 7811403"/>
              <a:gd name="connsiteY29" fmla="*/ 2433029 h 2483826"/>
              <a:gd name="connsiteX30" fmla="*/ 596759 w 7811403"/>
              <a:gd name="connsiteY30" fmla="*/ 2476571 h 2483826"/>
              <a:gd name="connsiteX31" fmla="*/ 291959 w 7811403"/>
              <a:gd name="connsiteY31" fmla="*/ 2319817 h 2483826"/>
              <a:gd name="connsiteX32" fmla="*/ 24374 w 7811403"/>
              <a:gd name="connsiteY32" fmla="*/ 2102035 h 2483826"/>
              <a:gd name="connsiteX33" fmla="*/ 48119 w 7811403"/>
              <a:gd name="connsiteY33" fmla="*/ 1736343 h 2483826"/>
              <a:gd name="connsiteX0" fmla="*/ 48119 w 7811403"/>
              <a:gd name="connsiteY0" fmla="*/ 1736343 h 2483826"/>
              <a:gd name="connsiteX1" fmla="*/ 352919 w 7811403"/>
              <a:gd name="connsiteY1" fmla="*/ 2093394 h 2483826"/>
              <a:gd name="connsiteX2" fmla="*/ 753513 w 7811403"/>
              <a:gd name="connsiteY2" fmla="*/ 2232731 h 2483826"/>
              <a:gd name="connsiteX3" fmla="*/ 1345696 w 7811403"/>
              <a:gd name="connsiteY3" fmla="*/ 2067269 h 2483826"/>
              <a:gd name="connsiteX4" fmla="*/ 1929170 w 7811403"/>
              <a:gd name="connsiteY4" fmla="*/ 1492503 h 2483826"/>
              <a:gd name="connsiteX5" fmla="*/ 2325818 w 7811403"/>
              <a:gd name="connsiteY5" fmla="*/ 1097488 h 2483826"/>
              <a:gd name="connsiteX6" fmla="*/ 2809280 w 7811403"/>
              <a:gd name="connsiteY6" fmla="*/ 712065 h 2483826"/>
              <a:gd name="connsiteX7" fmla="*/ 3488005 w 7811403"/>
              <a:gd name="connsiteY7" fmla="*/ 351680 h 2483826"/>
              <a:gd name="connsiteX8" fmla="*/ 4232406 w 7811403"/>
              <a:gd name="connsiteY8" fmla="*/ 132333 h 2483826"/>
              <a:gd name="connsiteX9" fmla="*/ 5107799 w 7811403"/>
              <a:gd name="connsiteY9" fmla="*/ 20754 h 2483826"/>
              <a:gd name="connsiteX10" fmla="*/ 5965458 w 7811403"/>
              <a:gd name="connsiteY10" fmla="*/ 23204 h 2483826"/>
              <a:gd name="connsiteX11" fmla="*/ 6652548 w 7811403"/>
              <a:gd name="connsiteY11" fmla="*/ 256701 h 2483826"/>
              <a:gd name="connsiteX12" fmla="*/ 7195474 w 7811403"/>
              <a:gd name="connsiteY12" fmla="*/ 772822 h 2483826"/>
              <a:gd name="connsiteX13" fmla="*/ 7486805 w 7811403"/>
              <a:gd name="connsiteY13" fmla="*/ 1209746 h 2483826"/>
              <a:gd name="connsiteX14" fmla="*/ 7676828 w 7811403"/>
              <a:gd name="connsiteY14" fmla="*/ 1527337 h 2483826"/>
              <a:gd name="connsiteX15" fmla="*/ 7796367 w 7811403"/>
              <a:gd name="connsiteY15" fmla="*/ 1696882 h 2483826"/>
              <a:gd name="connsiteX16" fmla="*/ 7811403 w 7811403"/>
              <a:gd name="connsiteY16" fmla="*/ 2089584 h 2483826"/>
              <a:gd name="connsiteX17" fmla="*/ 7444894 w 7811403"/>
              <a:gd name="connsiteY17" fmla="*/ 1604830 h 2483826"/>
              <a:gd name="connsiteX18" fmla="*/ 7148939 w 7811403"/>
              <a:gd name="connsiteY18" fmla="*/ 1157903 h 2483826"/>
              <a:gd name="connsiteX19" fmla="*/ 6740248 w 7811403"/>
              <a:gd name="connsiteY19" fmla="*/ 643758 h 2483826"/>
              <a:gd name="connsiteX20" fmla="*/ 6326999 w 7811403"/>
              <a:gd name="connsiteY20" fmla="*/ 386514 h 2483826"/>
              <a:gd name="connsiteX21" fmla="*/ 5804485 w 7811403"/>
              <a:gd name="connsiteY21" fmla="*/ 273303 h 2483826"/>
              <a:gd name="connsiteX22" fmla="*/ 5247136 w 7811403"/>
              <a:gd name="connsiteY22" fmla="*/ 273303 h 2483826"/>
              <a:gd name="connsiteX23" fmla="*/ 4566371 w 7811403"/>
              <a:gd name="connsiteY23" fmla="*/ 342949 h 2483826"/>
              <a:gd name="connsiteX24" fmla="*/ 3884788 w 7811403"/>
              <a:gd name="connsiteY24" fmla="*/ 489383 h 2483826"/>
              <a:gd name="connsiteX25" fmla="*/ 3165923 w 7811403"/>
              <a:gd name="connsiteY25" fmla="*/ 825073 h 2483826"/>
              <a:gd name="connsiteX26" fmla="*/ 2541152 w 7811403"/>
              <a:gd name="connsiteY26" fmla="*/ 1254242 h 2483826"/>
              <a:gd name="connsiteX27" fmla="*/ 1920462 w 7811403"/>
              <a:gd name="connsiteY27" fmla="*/ 1884389 h 2483826"/>
              <a:gd name="connsiteX28" fmla="*/ 1568241 w 7811403"/>
              <a:gd name="connsiteY28" fmla="*/ 2216879 h 2483826"/>
              <a:gd name="connsiteX29" fmla="*/ 1180233 w 7811403"/>
              <a:gd name="connsiteY29" fmla="*/ 2433029 h 2483826"/>
              <a:gd name="connsiteX30" fmla="*/ 596759 w 7811403"/>
              <a:gd name="connsiteY30" fmla="*/ 2476571 h 2483826"/>
              <a:gd name="connsiteX31" fmla="*/ 291959 w 7811403"/>
              <a:gd name="connsiteY31" fmla="*/ 2319817 h 2483826"/>
              <a:gd name="connsiteX32" fmla="*/ 24374 w 7811403"/>
              <a:gd name="connsiteY32" fmla="*/ 2102035 h 2483826"/>
              <a:gd name="connsiteX33" fmla="*/ 48119 w 7811403"/>
              <a:gd name="connsiteY33" fmla="*/ 1736343 h 2483826"/>
              <a:gd name="connsiteX0" fmla="*/ 32044 w 7795328"/>
              <a:gd name="connsiteY0" fmla="*/ 1736343 h 2483826"/>
              <a:gd name="connsiteX1" fmla="*/ 336844 w 7795328"/>
              <a:gd name="connsiteY1" fmla="*/ 2093394 h 2483826"/>
              <a:gd name="connsiteX2" fmla="*/ 737438 w 7795328"/>
              <a:gd name="connsiteY2" fmla="*/ 2232731 h 2483826"/>
              <a:gd name="connsiteX3" fmla="*/ 1329621 w 7795328"/>
              <a:gd name="connsiteY3" fmla="*/ 2067269 h 2483826"/>
              <a:gd name="connsiteX4" fmla="*/ 1913095 w 7795328"/>
              <a:gd name="connsiteY4" fmla="*/ 1492503 h 2483826"/>
              <a:gd name="connsiteX5" fmla="*/ 2309743 w 7795328"/>
              <a:gd name="connsiteY5" fmla="*/ 1097488 h 2483826"/>
              <a:gd name="connsiteX6" fmla="*/ 2793205 w 7795328"/>
              <a:gd name="connsiteY6" fmla="*/ 712065 h 2483826"/>
              <a:gd name="connsiteX7" fmla="*/ 3471930 w 7795328"/>
              <a:gd name="connsiteY7" fmla="*/ 351680 h 2483826"/>
              <a:gd name="connsiteX8" fmla="*/ 4216331 w 7795328"/>
              <a:gd name="connsiteY8" fmla="*/ 132333 h 2483826"/>
              <a:gd name="connsiteX9" fmla="*/ 5091724 w 7795328"/>
              <a:gd name="connsiteY9" fmla="*/ 20754 h 2483826"/>
              <a:gd name="connsiteX10" fmla="*/ 5949383 w 7795328"/>
              <a:gd name="connsiteY10" fmla="*/ 23204 h 2483826"/>
              <a:gd name="connsiteX11" fmla="*/ 6636473 w 7795328"/>
              <a:gd name="connsiteY11" fmla="*/ 256701 h 2483826"/>
              <a:gd name="connsiteX12" fmla="*/ 7179399 w 7795328"/>
              <a:gd name="connsiteY12" fmla="*/ 772822 h 2483826"/>
              <a:gd name="connsiteX13" fmla="*/ 7470730 w 7795328"/>
              <a:gd name="connsiteY13" fmla="*/ 1209746 h 2483826"/>
              <a:gd name="connsiteX14" fmla="*/ 7660753 w 7795328"/>
              <a:gd name="connsiteY14" fmla="*/ 1527337 h 2483826"/>
              <a:gd name="connsiteX15" fmla="*/ 7780292 w 7795328"/>
              <a:gd name="connsiteY15" fmla="*/ 1696882 h 2483826"/>
              <a:gd name="connsiteX16" fmla="*/ 7795328 w 7795328"/>
              <a:gd name="connsiteY16" fmla="*/ 2089584 h 2483826"/>
              <a:gd name="connsiteX17" fmla="*/ 7428819 w 7795328"/>
              <a:gd name="connsiteY17" fmla="*/ 1604830 h 2483826"/>
              <a:gd name="connsiteX18" fmla="*/ 7132864 w 7795328"/>
              <a:gd name="connsiteY18" fmla="*/ 1157903 h 2483826"/>
              <a:gd name="connsiteX19" fmla="*/ 6724173 w 7795328"/>
              <a:gd name="connsiteY19" fmla="*/ 643758 h 2483826"/>
              <a:gd name="connsiteX20" fmla="*/ 6310924 w 7795328"/>
              <a:gd name="connsiteY20" fmla="*/ 386514 h 2483826"/>
              <a:gd name="connsiteX21" fmla="*/ 5788410 w 7795328"/>
              <a:gd name="connsiteY21" fmla="*/ 273303 h 2483826"/>
              <a:gd name="connsiteX22" fmla="*/ 5231061 w 7795328"/>
              <a:gd name="connsiteY22" fmla="*/ 273303 h 2483826"/>
              <a:gd name="connsiteX23" fmla="*/ 4550296 w 7795328"/>
              <a:gd name="connsiteY23" fmla="*/ 342949 h 2483826"/>
              <a:gd name="connsiteX24" fmla="*/ 3868713 w 7795328"/>
              <a:gd name="connsiteY24" fmla="*/ 489383 h 2483826"/>
              <a:gd name="connsiteX25" fmla="*/ 3149848 w 7795328"/>
              <a:gd name="connsiteY25" fmla="*/ 825073 h 2483826"/>
              <a:gd name="connsiteX26" fmla="*/ 2525077 w 7795328"/>
              <a:gd name="connsiteY26" fmla="*/ 1254242 h 2483826"/>
              <a:gd name="connsiteX27" fmla="*/ 1904387 w 7795328"/>
              <a:gd name="connsiteY27" fmla="*/ 1884389 h 2483826"/>
              <a:gd name="connsiteX28" fmla="*/ 1552166 w 7795328"/>
              <a:gd name="connsiteY28" fmla="*/ 2216879 h 2483826"/>
              <a:gd name="connsiteX29" fmla="*/ 1164158 w 7795328"/>
              <a:gd name="connsiteY29" fmla="*/ 2433029 h 2483826"/>
              <a:gd name="connsiteX30" fmla="*/ 580684 w 7795328"/>
              <a:gd name="connsiteY30" fmla="*/ 2476571 h 2483826"/>
              <a:gd name="connsiteX31" fmla="*/ 275884 w 7795328"/>
              <a:gd name="connsiteY31" fmla="*/ 2319817 h 2483826"/>
              <a:gd name="connsiteX32" fmla="*/ 8299 w 7795328"/>
              <a:gd name="connsiteY32" fmla="*/ 2102035 h 2483826"/>
              <a:gd name="connsiteX33" fmla="*/ 32044 w 7795328"/>
              <a:gd name="connsiteY33" fmla="*/ 1736343 h 2483826"/>
              <a:gd name="connsiteX0" fmla="*/ 28288 w 7801097"/>
              <a:gd name="connsiteY0" fmla="*/ 1698243 h 2483826"/>
              <a:gd name="connsiteX1" fmla="*/ 342613 w 7801097"/>
              <a:gd name="connsiteY1" fmla="*/ 2093394 h 2483826"/>
              <a:gd name="connsiteX2" fmla="*/ 743207 w 7801097"/>
              <a:gd name="connsiteY2" fmla="*/ 2232731 h 2483826"/>
              <a:gd name="connsiteX3" fmla="*/ 1335390 w 7801097"/>
              <a:gd name="connsiteY3" fmla="*/ 2067269 h 2483826"/>
              <a:gd name="connsiteX4" fmla="*/ 1918864 w 7801097"/>
              <a:gd name="connsiteY4" fmla="*/ 1492503 h 2483826"/>
              <a:gd name="connsiteX5" fmla="*/ 2315512 w 7801097"/>
              <a:gd name="connsiteY5" fmla="*/ 1097488 h 2483826"/>
              <a:gd name="connsiteX6" fmla="*/ 2798974 w 7801097"/>
              <a:gd name="connsiteY6" fmla="*/ 712065 h 2483826"/>
              <a:gd name="connsiteX7" fmla="*/ 3477699 w 7801097"/>
              <a:gd name="connsiteY7" fmla="*/ 351680 h 2483826"/>
              <a:gd name="connsiteX8" fmla="*/ 4222100 w 7801097"/>
              <a:gd name="connsiteY8" fmla="*/ 132333 h 2483826"/>
              <a:gd name="connsiteX9" fmla="*/ 5097493 w 7801097"/>
              <a:gd name="connsiteY9" fmla="*/ 20754 h 2483826"/>
              <a:gd name="connsiteX10" fmla="*/ 5955152 w 7801097"/>
              <a:gd name="connsiteY10" fmla="*/ 23204 h 2483826"/>
              <a:gd name="connsiteX11" fmla="*/ 6642242 w 7801097"/>
              <a:gd name="connsiteY11" fmla="*/ 256701 h 2483826"/>
              <a:gd name="connsiteX12" fmla="*/ 7185168 w 7801097"/>
              <a:gd name="connsiteY12" fmla="*/ 772822 h 2483826"/>
              <a:gd name="connsiteX13" fmla="*/ 7476499 w 7801097"/>
              <a:gd name="connsiteY13" fmla="*/ 1209746 h 2483826"/>
              <a:gd name="connsiteX14" fmla="*/ 7666522 w 7801097"/>
              <a:gd name="connsiteY14" fmla="*/ 1527337 h 2483826"/>
              <a:gd name="connsiteX15" fmla="*/ 7786061 w 7801097"/>
              <a:gd name="connsiteY15" fmla="*/ 1696882 h 2483826"/>
              <a:gd name="connsiteX16" fmla="*/ 7801097 w 7801097"/>
              <a:gd name="connsiteY16" fmla="*/ 2089584 h 2483826"/>
              <a:gd name="connsiteX17" fmla="*/ 7434588 w 7801097"/>
              <a:gd name="connsiteY17" fmla="*/ 1604830 h 2483826"/>
              <a:gd name="connsiteX18" fmla="*/ 7138633 w 7801097"/>
              <a:gd name="connsiteY18" fmla="*/ 1157903 h 2483826"/>
              <a:gd name="connsiteX19" fmla="*/ 6729942 w 7801097"/>
              <a:gd name="connsiteY19" fmla="*/ 643758 h 2483826"/>
              <a:gd name="connsiteX20" fmla="*/ 6316693 w 7801097"/>
              <a:gd name="connsiteY20" fmla="*/ 386514 h 2483826"/>
              <a:gd name="connsiteX21" fmla="*/ 5794179 w 7801097"/>
              <a:gd name="connsiteY21" fmla="*/ 273303 h 2483826"/>
              <a:gd name="connsiteX22" fmla="*/ 5236830 w 7801097"/>
              <a:gd name="connsiteY22" fmla="*/ 273303 h 2483826"/>
              <a:gd name="connsiteX23" fmla="*/ 4556065 w 7801097"/>
              <a:gd name="connsiteY23" fmla="*/ 342949 h 2483826"/>
              <a:gd name="connsiteX24" fmla="*/ 3874482 w 7801097"/>
              <a:gd name="connsiteY24" fmla="*/ 489383 h 2483826"/>
              <a:gd name="connsiteX25" fmla="*/ 3155617 w 7801097"/>
              <a:gd name="connsiteY25" fmla="*/ 825073 h 2483826"/>
              <a:gd name="connsiteX26" fmla="*/ 2530846 w 7801097"/>
              <a:gd name="connsiteY26" fmla="*/ 1254242 h 2483826"/>
              <a:gd name="connsiteX27" fmla="*/ 1910156 w 7801097"/>
              <a:gd name="connsiteY27" fmla="*/ 1884389 h 2483826"/>
              <a:gd name="connsiteX28" fmla="*/ 1557935 w 7801097"/>
              <a:gd name="connsiteY28" fmla="*/ 2216879 h 2483826"/>
              <a:gd name="connsiteX29" fmla="*/ 1169927 w 7801097"/>
              <a:gd name="connsiteY29" fmla="*/ 2433029 h 2483826"/>
              <a:gd name="connsiteX30" fmla="*/ 586453 w 7801097"/>
              <a:gd name="connsiteY30" fmla="*/ 2476571 h 2483826"/>
              <a:gd name="connsiteX31" fmla="*/ 281653 w 7801097"/>
              <a:gd name="connsiteY31" fmla="*/ 2319817 h 2483826"/>
              <a:gd name="connsiteX32" fmla="*/ 14068 w 7801097"/>
              <a:gd name="connsiteY32" fmla="*/ 2102035 h 2483826"/>
              <a:gd name="connsiteX33" fmla="*/ 28288 w 7801097"/>
              <a:gd name="connsiteY33" fmla="*/ 1698243 h 2483826"/>
              <a:gd name="connsiteX0" fmla="*/ 28288 w 7801097"/>
              <a:gd name="connsiteY0" fmla="*/ 1698243 h 2483826"/>
              <a:gd name="connsiteX1" fmla="*/ 342613 w 7801097"/>
              <a:gd name="connsiteY1" fmla="*/ 2093394 h 2483826"/>
              <a:gd name="connsiteX2" fmla="*/ 743207 w 7801097"/>
              <a:gd name="connsiteY2" fmla="*/ 2232731 h 2483826"/>
              <a:gd name="connsiteX3" fmla="*/ 1335390 w 7801097"/>
              <a:gd name="connsiteY3" fmla="*/ 2067269 h 2483826"/>
              <a:gd name="connsiteX4" fmla="*/ 1918864 w 7801097"/>
              <a:gd name="connsiteY4" fmla="*/ 1492503 h 2483826"/>
              <a:gd name="connsiteX5" fmla="*/ 2315512 w 7801097"/>
              <a:gd name="connsiteY5" fmla="*/ 1097488 h 2483826"/>
              <a:gd name="connsiteX6" fmla="*/ 2798974 w 7801097"/>
              <a:gd name="connsiteY6" fmla="*/ 712065 h 2483826"/>
              <a:gd name="connsiteX7" fmla="*/ 3477699 w 7801097"/>
              <a:gd name="connsiteY7" fmla="*/ 351680 h 2483826"/>
              <a:gd name="connsiteX8" fmla="*/ 4222100 w 7801097"/>
              <a:gd name="connsiteY8" fmla="*/ 132333 h 2483826"/>
              <a:gd name="connsiteX9" fmla="*/ 5097493 w 7801097"/>
              <a:gd name="connsiteY9" fmla="*/ 20754 h 2483826"/>
              <a:gd name="connsiteX10" fmla="*/ 5955152 w 7801097"/>
              <a:gd name="connsiteY10" fmla="*/ 23204 h 2483826"/>
              <a:gd name="connsiteX11" fmla="*/ 6642242 w 7801097"/>
              <a:gd name="connsiteY11" fmla="*/ 256701 h 2483826"/>
              <a:gd name="connsiteX12" fmla="*/ 7185168 w 7801097"/>
              <a:gd name="connsiteY12" fmla="*/ 772822 h 2483826"/>
              <a:gd name="connsiteX13" fmla="*/ 7476499 w 7801097"/>
              <a:gd name="connsiteY13" fmla="*/ 1209746 h 2483826"/>
              <a:gd name="connsiteX14" fmla="*/ 7666522 w 7801097"/>
              <a:gd name="connsiteY14" fmla="*/ 1527337 h 2483826"/>
              <a:gd name="connsiteX15" fmla="*/ 7786061 w 7801097"/>
              <a:gd name="connsiteY15" fmla="*/ 1696882 h 2483826"/>
              <a:gd name="connsiteX16" fmla="*/ 7801097 w 7801097"/>
              <a:gd name="connsiteY16" fmla="*/ 2089584 h 2483826"/>
              <a:gd name="connsiteX17" fmla="*/ 7434588 w 7801097"/>
              <a:gd name="connsiteY17" fmla="*/ 1604830 h 2483826"/>
              <a:gd name="connsiteX18" fmla="*/ 7138633 w 7801097"/>
              <a:gd name="connsiteY18" fmla="*/ 1157903 h 2483826"/>
              <a:gd name="connsiteX19" fmla="*/ 6729942 w 7801097"/>
              <a:gd name="connsiteY19" fmla="*/ 643758 h 2483826"/>
              <a:gd name="connsiteX20" fmla="*/ 6316693 w 7801097"/>
              <a:gd name="connsiteY20" fmla="*/ 386514 h 2483826"/>
              <a:gd name="connsiteX21" fmla="*/ 5794179 w 7801097"/>
              <a:gd name="connsiteY21" fmla="*/ 273303 h 2483826"/>
              <a:gd name="connsiteX22" fmla="*/ 5236830 w 7801097"/>
              <a:gd name="connsiteY22" fmla="*/ 273303 h 2483826"/>
              <a:gd name="connsiteX23" fmla="*/ 4556065 w 7801097"/>
              <a:gd name="connsiteY23" fmla="*/ 342949 h 2483826"/>
              <a:gd name="connsiteX24" fmla="*/ 3874482 w 7801097"/>
              <a:gd name="connsiteY24" fmla="*/ 489383 h 2483826"/>
              <a:gd name="connsiteX25" fmla="*/ 3155617 w 7801097"/>
              <a:gd name="connsiteY25" fmla="*/ 825073 h 2483826"/>
              <a:gd name="connsiteX26" fmla="*/ 2530846 w 7801097"/>
              <a:gd name="connsiteY26" fmla="*/ 1254242 h 2483826"/>
              <a:gd name="connsiteX27" fmla="*/ 1910156 w 7801097"/>
              <a:gd name="connsiteY27" fmla="*/ 1884389 h 2483826"/>
              <a:gd name="connsiteX28" fmla="*/ 1557935 w 7801097"/>
              <a:gd name="connsiteY28" fmla="*/ 2216879 h 2483826"/>
              <a:gd name="connsiteX29" fmla="*/ 1169927 w 7801097"/>
              <a:gd name="connsiteY29" fmla="*/ 2433029 h 2483826"/>
              <a:gd name="connsiteX30" fmla="*/ 586453 w 7801097"/>
              <a:gd name="connsiteY30" fmla="*/ 2476571 h 2483826"/>
              <a:gd name="connsiteX31" fmla="*/ 281653 w 7801097"/>
              <a:gd name="connsiteY31" fmla="*/ 2319817 h 2483826"/>
              <a:gd name="connsiteX32" fmla="*/ 14068 w 7801097"/>
              <a:gd name="connsiteY32" fmla="*/ 2102035 h 2483826"/>
              <a:gd name="connsiteX33" fmla="*/ 28288 w 7801097"/>
              <a:gd name="connsiteY33" fmla="*/ 1698243 h 2483826"/>
              <a:gd name="connsiteX0" fmla="*/ 14220 w 7787029"/>
              <a:gd name="connsiteY0" fmla="*/ 1698243 h 2483826"/>
              <a:gd name="connsiteX1" fmla="*/ 328545 w 7787029"/>
              <a:gd name="connsiteY1" fmla="*/ 2093394 h 2483826"/>
              <a:gd name="connsiteX2" fmla="*/ 729139 w 7787029"/>
              <a:gd name="connsiteY2" fmla="*/ 2232731 h 2483826"/>
              <a:gd name="connsiteX3" fmla="*/ 1321322 w 7787029"/>
              <a:gd name="connsiteY3" fmla="*/ 2067269 h 2483826"/>
              <a:gd name="connsiteX4" fmla="*/ 1904796 w 7787029"/>
              <a:gd name="connsiteY4" fmla="*/ 1492503 h 2483826"/>
              <a:gd name="connsiteX5" fmla="*/ 2301444 w 7787029"/>
              <a:gd name="connsiteY5" fmla="*/ 1097488 h 2483826"/>
              <a:gd name="connsiteX6" fmla="*/ 2784906 w 7787029"/>
              <a:gd name="connsiteY6" fmla="*/ 712065 h 2483826"/>
              <a:gd name="connsiteX7" fmla="*/ 3463631 w 7787029"/>
              <a:gd name="connsiteY7" fmla="*/ 351680 h 2483826"/>
              <a:gd name="connsiteX8" fmla="*/ 4208032 w 7787029"/>
              <a:gd name="connsiteY8" fmla="*/ 132333 h 2483826"/>
              <a:gd name="connsiteX9" fmla="*/ 5083425 w 7787029"/>
              <a:gd name="connsiteY9" fmla="*/ 20754 h 2483826"/>
              <a:gd name="connsiteX10" fmla="*/ 5941084 w 7787029"/>
              <a:gd name="connsiteY10" fmla="*/ 23204 h 2483826"/>
              <a:gd name="connsiteX11" fmla="*/ 6628174 w 7787029"/>
              <a:gd name="connsiteY11" fmla="*/ 256701 h 2483826"/>
              <a:gd name="connsiteX12" fmla="*/ 7171100 w 7787029"/>
              <a:gd name="connsiteY12" fmla="*/ 772822 h 2483826"/>
              <a:gd name="connsiteX13" fmla="*/ 7462431 w 7787029"/>
              <a:gd name="connsiteY13" fmla="*/ 1209746 h 2483826"/>
              <a:gd name="connsiteX14" fmla="*/ 7652454 w 7787029"/>
              <a:gd name="connsiteY14" fmla="*/ 1527337 h 2483826"/>
              <a:gd name="connsiteX15" fmla="*/ 7771993 w 7787029"/>
              <a:gd name="connsiteY15" fmla="*/ 1696882 h 2483826"/>
              <a:gd name="connsiteX16" fmla="*/ 7787029 w 7787029"/>
              <a:gd name="connsiteY16" fmla="*/ 2089584 h 2483826"/>
              <a:gd name="connsiteX17" fmla="*/ 7420520 w 7787029"/>
              <a:gd name="connsiteY17" fmla="*/ 1604830 h 2483826"/>
              <a:gd name="connsiteX18" fmla="*/ 7124565 w 7787029"/>
              <a:gd name="connsiteY18" fmla="*/ 1157903 h 2483826"/>
              <a:gd name="connsiteX19" fmla="*/ 6715874 w 7787029"/>
              <a:gd name="connsiteY19" fmla="*/ 643758 h 2483826"/>
              <a:gd name="connsiteX20" fmla="*/ 6302625 w 7787029"/>
              <a:gd name="connsiteY20" fmla="*/ 386514 h 2483826"/>
              <a:gd name="connsiteX21" fmla="*/ 5780111 w 7787029"/>
              <a:gd name="connsiteY21" fmla="*/ 273303 h 2483826"/>
              <a:gd name="connsiteX22" fmla="*/ 5222762 w 7787029"/>
              <a:gd name="connsiteY22" fmla="*/ 273303 h 2483826"/>
              <a:gd name="connsiteX23" fmla="*/ 4541997 w 7787029"/>
              <a:gd name="connsiteY23" fmla="*/ 342949 h 2483826"/>
              <a:gd name="connsiteX24" fmla="*/ 3860414 w 7787029"/>
              <a:gd name="connsiteY24" fmla="*/ 489383 h 2483826"/>
              <a:gd name="connsiteX25" fmla="*/ 3141549 w 7787029"/>
              <a:gd name="connsiteY25" fmla="*/ 825073 h 2483826"/>
              <a:gd name="connsiteX26" fmla="*/ 2516778 w 7787029"/>
              <a:gd name="connsiteY26" fmla="*/ 1254242 h 2483826"/>
              <a:gd name="connsiteX27" fmla="*/ 1896088 w 7787029"/>
              <a:gd name="connsiteY27" fmla="*/ 1884389 h 2483826"/>
              <a:gd name="connsiteX28" fmla="*/ 1543867 w 7787029"/>
              <a:gd name="connsiteY28" fmla="*/ 2216879 h 2483826"/>
              <a:gd name="connsiteX29" fmla="*/ 1155859 w 7787029"/>
              <a:gd name="connsiteY29" fmla="*/ 2433029 h 2483826"/>
              <a:gd name="connsiteX30" fmla="*/ 572385 w 7787029"/>
              <a:gd name="connsiteY30" fmla="*/ 2476571 h 2483826"/>
              <a:gd name="connsiteX31" fmla="*/ 267585 w 7787029"/>
              <a:gd name="connsiteY31" fmla="*/ 2319817 h 2483826"/>
              <a:gd name="connsiteX32" fmla="*/ 0 w 7787029"/>
              <a:gd name="connsiteY32" fmla="*/ 2102035 h 2483826"/>
              <a:gd name="connsiteX33" fmla="*/ 14220 w 7787029"/>
              <a:gd name="connsiteY33" fmla="*/ 1698243 h 2483826"/>
              <a:gd name="connsiteX0" fmla="*/ 7449 w 7780258"/>
              <a:gd name="connsiteY0" fmla="*/ 1698243 h 2483826"/>
              <a:gd name="connsiteX1" fmla="*/ 321774 w 7780258"/>
              <a:gd name="connsiteY1" fmla="*/ 2093394 h 2483826"/>
              <a:gd name="connsiteX2" fmla="*/ 722368 w 7780258"/>
              <a:gd name="connsiteY2" fmla="*/ 2232731 h 2483826"/>
              <a:gd name="connsiteX3" fmla="*/ 1314551 w 7780258"/>
              <a:gd name="connsiteY3" fmla="*/ 2067269 h 2483826"/>
              <a:gd name="connsiteX4" fmla="*/ 1898025 w 7780258"/>
              <a:gd name="connsiteY4" fmla="*/ 1492503 h 2483826"/>
              <a:gd name="connsiteX5" fmla="*/ 2294673 w 7780258"/>
              <a:gd name="connsiteY5" fmla="*/ 1097488 h 2483826"/>
              <a:gd name="connsiteX6" fmla="*/ 2778135 w 7780258"/>
              <a:gd name="connsiteY6" fmla="*/ 712065 h 2483826"/>
              <a:gd name="connsiteX7" fmla="*/ 3456860 w 7780258"/>
              <a:gd name="connsiteY7" fmla="*/ 351680 h 2483826"/>
              <a:gd name="connsiteX8" fmla="*/ 4201261 w 7780258"/>
              <a:gd name="connsiteY8" fmla="*/ 132333 h 2483826"/>
              <a:gd name="connsiteX9" fmla="*/ 5076654 w 7780258"/>
              <a:gd name="connsiteY9" fmla="*/ 20754 h 2483826"/>
              <a:gd name="connsiteX10" fmla="*/ 5934313 w 7780258"/>
              <a:gd name="connsiteY10" fmla="*/ 23204 h 2483826"/>
              <a:gd name="connsiteX11" fmla="*/ 6621403 w 7780258"/>
              <a:gd name="connsiteY11" fmla="*/ 256701 h 2483826"/>
              <a:gd name="connsiteX12" fmla="*/ 7164329 w 7780258"/>
              <a:gd name="connsiteY12" fmla="*/ 772822 h 2483826"/>
              <a:gd name="connsiteX13" fmla="*/ 7455660 w 7780258"/>
              <a:gd name="connsiteY13" fmla="*/ 1209746 h 2483826"/>
              <a:gd name="connsiteX14" fmla="*/ 7645683 w 7780258"/>
              <a:gd name="connsiteY14" fmla="*/ 1527337 h 2483826"/>
              <a:gd name="connsiteX15" fmla="*/ 7765222 w 7780258"/>
              <a:gd name="connsiteY15" fmla="*/ 1696882 h 2483826"/>
              <a:gd name="connsiteX16" fmla="*/ 7780258 w 7780258"/>
              <a:gd name="connsiteY16" fmla="*/ 2089584 h 2483826"/>
              <a:gd name="connsiteX17" fmla="*/ 7413749 w 7780258"/>
              <a:gd name="connsiteY17" fmla="*/ 1604830 h 2483826"/>
              <a:gd name="connsiteX18" fmla="*/ 7117794 w 7780258"/>
              <a:gd name="connsiteY18" fmla="*/ 1157903 h 2483826"/>
              <a:gd name="connsiteX19" fmla="*/ 6709103 w 7780258"/>
              <a:gd name="connsiteY19" fmla="*/ 643758 h 2483826"/>
              <a:gd name="connsiteX20" fmla="*/ 6295854 w 7780258"/>
              <a:gd name="connsiteY20" fmla="*/ 386514 h 2483826"/>
              <a:gd name="connsiteX21" fmla="*/ 5773340 w 7780258"/>
              <a:gd name="connsiteY21" fmla="*/ 273303 h 2483826"/>
              <a:gd name="connsiteX22" fmla="*/ 5215991 w 7780258"/>
              <a:gd name="connsiteY22" fmla="*/ 273303 h 2483826"/>
              <a:gd name="connsiteX23" fmla="*/ 4535226 w 7780258"/>
              <a:gd name="connsiteY23" fmla="*/ 342949 h 2483826"/>
              <a:gd name="connsiteX24" fmla="*/ 3853643 w 7780258"/>
              <a:gd name="connsiteY24" fmla="*/ 489383 h 2483826"/>
              <a:gd name="connsiteX25" fmla="*/ 3134778 w 7780258"/>
              <a:gd name="connsiteY25" fmla="*/ 825073 h 2483826"/>
              <a:gd name="connsiteX26" fmla="*/ 2510007 w 7780258"/>
              <a:gd name="connsiteY26" fmla="*/ 1254242 h 2483826"/>
              <a:gd name="connsiteX27" fmla="*/ 1889317 w 7780258"/>
              <a:gd name="connsiteY27" fmla="*/ 1884389 h 2483826"/>
              <a:gd name="connsiteX28" fmla="*/ 1537096 w 7780258"/>
              <a:gd name="connsiteY28" fmla="*/ 2216879 h 2483826"/>
              <a:gd name="connsiteX29" fmla="*/ 1149088 w 7780258"/>
              <a:gd name="connsiteY29" fmla="*/ 2433029 h 2483826"/>
              <a:gd name="connsiteX30" fmla="*/ 565614 w 7780258"/>
              <a:gd name="connsiteY30" fmla="*/ 2476571 h 2483826"/>
              <a:gd name="connsiteX31" fmla="*/ 260814 w 7780258"/>
              <a:gd name="connsiteY31" fmla="*/ 2319817 h 2483826"/>
              <a:gd name="connsiteX32" fmla="*/ 2754 w 7780258"/>
              <a:gd name="connsiteY32" fmla="*/ 2092510 h 2483826"/>
              <a:gd name="connsiteX33" fmla="*/ 7449 w 7780258"/>
              <a:gd name="connsiteY33" fmla="*/ 1698243 h 2483826"/>
              <a:gd name="connsiteX0" fmla="*/ 4720 w 7789435"/>
              <a:gd name="connsiteY0" fmla="*/ 1710149 h 2483826"/>
              <a:gd name="connsiteX1" fmla="*/ 330951 w 7789435"/>
              <a:gd name="connsiteY1" fmla="*/ 2093394 h 2483826"/>
              <a:gd name="connsiteX2" fmla="*/ 731545 w 7789435"/>
              <a:gd name="connsiteY2" fmla="*/ 2232731 h 2483826"/>
              <a:gd name="connsiteX3" fmla="*/ 1323728 w 7789435"/>
              <a:gd name="connsiteY3" fmla="*/ 2067269 h 2483826"/>
              <a:gd name="connsiteX4" fmla="*/ 1907202 w 7789435"/>
              <a:gd name="connsiteY4" fmla="*/ 1492503 h 2483826"/>
              <a:gd name="connsiteX5" fmla="*/ 2303850 w 7789435"/>
              <a:gd name="connsiteY5" fmla="*/ 1097488 h 2483826"/>
              <a:gd name="connsiteX6" fmla="*/ 2787312 w 7789435"/>
              <a:gd name="connsiteY6" fmla="*/ 712065 h 2483826"/>
              <a:gd name="connsiteX7" fmla="*/ 3466037 w 7789435"/>
              <a:gd name="connsiteY7" fmla="*/ 351680 h 2483826"/>
              <a:gd name="connsiteX8" fmla="*/ 4210438 w 7789435"/>
              <a:gd name="connsiteY8" fmla="*/ 132333 h 2483826"/>
              <a:gd name="connsiteX9" fmla="*/ 5085831 w 7789435"/>
              <a:gd name="connsiteY9" fmla="*/ 20754 h 2483826"/>
              <a:gd name="connsiteX10" fmla="*/ 5943490 w 7789435"/>
              <a:gd name="connsiteY10" fmla="*/ 23204 h 2483826"/>
              <a:gd name="connsiteX11" fmla="*/ 6630580 w 7789435"/>
              <a:gd name="connsiteY11" fmla="*/ 256701 h 2483826"/>
              <a:gd name="connsiteX12" fmla="*/ 7173506 w 7789435"/>
              <a:gd name="connsiteY12" fmla="*/ 772822 h 2483826"/>
              <a:gd name="connsiteX13" fmla="*/ 7464837 w 7789435"/>
              <a:gd name="connsiteY13" fmla="*/ 1209746 h 2483826"/>
              <a:gd name="connsiteX14" fmla="*/ 7654860 w 7789435"/>
              <a:gd name="connsiteY14" fmla="*/ 1527337 h 2483826"/>
              <a:gd name="connsiteX15" fmla="*/ 7774399 w 7789435"/>
              <a:gd name="connsiteY15" fmla="*/ 1696882 h 2483826"/>
              <a:gd name="connsiteX16" fmla="*/ 7789435 w 7789435"/>
              <a:gd name="connsiteY16" fmla="*/ 2089584 h 2483826"/>
              <a:gd name="connsiteX17" fmla="*/ 7422926 w 7789435"/>
              <a:gd name="connsiteY17" fmla="*/ 1604830 h 2483826"/>
              <a:gd name="connsiteX18" fmla="*/ 7126971 w 7789435"/>
              <a:gd name="connsiteY18" fmla="*/ 1157903 h 2483826"/>
              <a:gd name="connsiteX19" fmla="*/ 6718280 w 7789435"/>
              <a:gd name="connsiteY19" fmla="*/ 643758 h 2483826"/>
              <a:gd name="connsiteX20" fmla="*/ 6305031 w 7789435"/>
              <a:gd name="connsiteY20" fmla="*/ 386514 h 2483826"/>
              <a:gd name="connsiteX21" fmla="*/ 5782517 w 7789435"/>
              <a:gd name="connsiteY21" fmla="*/ 273303 h 2483826"/>
              <a:gd name="connsiteX22" fmla="*/ 5225168 w 7789435"/>
              <a:gd name="connsiteY22" fmla="*/ 273303 h 2483826"/>
              <a:gd name="connsiteX23" fmla="*/ 4544403 w 7789435"/>
              <a:gd name="connsiteY23" fmla="*/ 342949 h 2483826"/>
              <a:gd name="connsiteX24" fmla="*/ 3862820 w 7789435"/>
              <a:gd name="connsiteY24" fmla="*/ 489383 h 2483826"/>
              <a:gd name="connsiteX25" fmla="*/ 3143955 w 7789435"/>
              <a:gd name="connsiteY25" fmla="*/ 825073 h 2483826"/>
              <a:gd name="connsiteX26" fmla="*/ 2519184 w 7789435"/>
              <a:gd name="connsiteY26" fmla="*/ 1254242 h 2483826"/>
              <a:gd name="connsiteX27" fmla="*/ 1898494 w 7789435"/>
              <a:gd name="connsiteY27" fmla="*/ 1884389 h 2483826"/>
              <a:gd name="connsiteX28" fmla="*/ 1546273 w 7789435"/>
              <a:gd name="connsiteY28" fmla="*/ 2216879 h 2483826"/>
              <a:gd name="connsiteX29" fmla="*/ 1158265 w 7789435"/>
              <a:gd name="connsiteY29" fmla="*/ 2433029 h 2483826"/>
              <a:gd name="connsiteX30" fmla="*/ 574791 w 7789435"/>
              <a:gd name="connsiteY30" fmla="*/ 2476571 h 2483826"/>
              <a:gd name="connsiteX31" fmla="*/ 269991 w 7789435"/>
              <a:gd name="connsiteY31" fmla="*/ 2319817 h 2483826"/>
              <a:gd name="connsiteX32" fmla="*/ 11931 w 7789435"/>
              <a:gd name="connsiteY32" fmla="*/ 2092510 h 2483826"/>
              <a:gd name="connsiteX33" fmla="*/ 4720 w 7789435"/>
              <a:gd name="connsiteY33" fmla="*/ 1710149 h 2483826"/>
              <a:gd name="connsiteX0" fmla="*/ 5844 w 7790559"/>
              <a:gd name="connsiteY0" fmla="*/ 1710149 h 2483826"/>
              <a:gd name="connsiteX1" fmla="*/ 332075 w 7790559"/>
              <a:gd name="connsiteY1" fmla="*/ 2093394 h 2483826"/>
              <a:gd name="connsiteX2" fmla="*/ 732669 w 7790559"/>
              <a:gd name="connsiteY2" fmla="*/ 2232731 h 2483826"/>
              <a:gd name="connsiteX3" fmla="*/ 1324852 w 7790559"/>
              <a:gd name="connsiteY3" fmla="*/ 2067269 h 2483826"/>
              <a:gd name="connsiteX4" fmla="*/ 1908326 w 7790559"/>
              <a:gd name="connsiteY4" fmla="*/ 1492503 h 2483826"/>
              <a:gd name="connsiteX5" fmla="*/ 2304974 w 7790559"/>
              <a:gd name="connsiteY5" fmla="*/ 1097488 h 2483826"/>
              <a:gd name="connsiteX6" fmla="*/ 2788436 w 7790559"/>
              <a:gd name="connsiteY6" fmla="*/ 712065 h 2483826"/>
              <a:gd name="connsiteX7" fmla="*/ 3467161 w 7790559"/>
              <a:gd name="connsiteY7" fmla="*/ 351680 h 2483826"/>
              <a:gd name="connsiteX8" fmla="*/ 4211562 w 7790559"/>
              <a:gd name="connsiteY8" fmla="*/ 132333 h 2483826"/>
              <a:gd name="connsiteX9" fmla="*/ 5086955 w 7790559"/>
              <a:gd name="connsiteY9" fmla="*/ 20754 h 2483826"/>
              <a:gd name="connsiteX10" fmla="*/ 5944614 w 7790559"/>
              <a:gd name="connsiteY10" fmla="*/ 23204 h 2483826"/>
              <a:gd name="connsiteX11" fmla="*/ 6631704 w 7790559"/>
              <a:gd name="connsiteY11" fmla="*/ 256701 h 2483826"/>
              <a:gd name="connsiteX12" fmla="*/ 7174630 w 7790559"/>
              <a:gd name="connsiteY12" fmla="*/ 772822 h 2483826"/>
              <a:gd name="connsiteX13" fmla="*/ 7465961 w 7790559"/>
              <a:gd name="connsiteY13" fmla="*/ 1209746 h 2483826"/>
              <a:gd name="connsiteX14" fmla="*/ 7655984 w 7790559"/>
              <a:gd name="connsiteY14" fmla="*/ 1527337 h 2483826"/>
              <a:gd name="connsiteX15" fmla="*/ 7775523 w 7790559"/>
              <a:gd name="connsiteY15" fmla="*/ 1696882 h 2483826"/>
              <a:gd name="connsiteX16" fmla="*/ 7790559 w 7790559"/>
              <a:gd name="connsiteY16" fmla="*/ 2089584 h 2483826"/>
              <a:gd name="connsiteX17" fmla="*/ 7424050 w 7790559"/>
              <a:gd name="connsiteY17" fmla="*/ 1604830 h 2483826"/>
              <a:gd name="connsiteX18" fmla="*/ 7128095 w 7790559"/>
              <a:gd name="connsiteY18" fmla="*/ 1157903 h 2483826"/>
              <a:gd name="connsiteX19" fmla="*/ 6719404 w 7790559"/>
              <a:gd name="connsiteY19" fmla="*/ 643758 h 2483826"/>
              <a:gd name="connsiteX20" fmla="*/ 6306155 w 7790559"/>
              <a:gd name="connsiteY20" fmla="*/ 386514 h 2483826"/>
              <a:gd name="connsiteX21" fmla="*/ 5783641 w 7790559"/>
              <a:gd name="connsiteY21" fmla="*/ 273303 h 2483826"/>
              <a:gd name="connsiteX22" fmla="*/ 5226292 w 7790559"/>
              <a:gd name="connsiteY22" fmla="*/ 273303 h 2483826"/>
              <a:gd name="connsiteX23" fmla="*/ 4545527 w 7790559"/>
              <a:gd name="connsiteY23" fmla="*/ 342949 h 2483826"/>
              <a:gd name="connsiteX24" fmla="*/ 3863944 w 7790559"/>
              <a:gd name="connsiteY24" fmla="*/ 489383 h 2483826"/>
              <a:gd name="connsiteX25" fmla="*/ 3145079 w 7790559"/>
              <a:gd name="connsiteY25" fmla="*/ 825073 h 2483826"/>
              <a:gd name="connsiteX26" fmla="*/ 2520308 w 7790559"/>
              <a:gd name="connsiteY26" fmla="*/ 1254242 h 2483826"/>
              <a:gd name="connsiteX27" fmla="*/ 1899618 w 7790559"/>
              <a:gd name="connsiteY27" fmla="*/ 1884389 h 2483826"/>
              <a:gd name="connsiteX28" fmla="*/ 1547397 w 7790559"/>
              <a:gd name="connsiteY28" fmla="*/ 2216879 h 2483826"/>
              <a:gd name="connsiteX29" fmla="*/ 1159389 w 7790559"/>
              <a:gd name="connsiteY29" fmla="*/ 2433029 h 2483826"/>
              <a:gd name="connsiteX30" fmla="*/ 575915 w 7790559"/>
              <a:gd name="connsiteY30" fmla="*/ 2476571 h 2483826"/>
              <a:gd name="connsiteX31" fmla="*/ 271115 w 7790559"/>
              <a:gd name="connsiteY31" fmla="*/ 2319817 h 2483826"/>
              <a:gd name="connsiteX32" fmla="*/ 13055 w 7790559"/>
              <a:gd name="connsiteY32" fmla="*/ 2092510 h 2483826"/>
              <a:gd name="connsiteX33" fmla="*/ 5844 w 7790559"/>
              <a:gd name="connsiteY33" fmla="*/ 1710149 h 2483826"/>
              <a:gd name="connsiteX0" fmla="*/ 7048 w 7787001"/>
              <a:gd name="connsiteY0" fmla="*/ 1712530 h 2483826"/>
              <a:gd name="connsiteX1" fmla="*/ 328517 w 7787001"/>
              <a:gd name="connsiteY1" fmla="*/ 2093394 h 2483826"/>
              <a:gd name="connsiteX2" fmla="*/ 729111 w 7787001"/>
              <a:gd name="connsiteY2" fmla="*/ 2232731 h 2483826"/>
              <a:gd name="connsiteX3" fmla="*/ 1321294 w 7787001"/>
              <a:gd name="connsiteY3" fmla="*/ 2067269 h 2483826"/>
              <a:gd name="connsiteX4" fmla="*/ 1904768 w 7787001"/>
              <a:gd name="connsiteY4" fmla="*/ 1492503 h 2483826"/>
              <a:gd name="connsiteX5" fmla="*/ 2301416 w 7787001"/>
              <a:gd name="connsiteY5" fmla="*/ 1097488 h 2483826"/>
              <a:gd name="connsiteX6" fmla="*/ 2784878 w 7787001"/>
              <a:gd name="connsiteY6" fmla="*/ 712065 h 2483826"/>
              <a:gd name="connsiteX7" fmla="*/ 3463603 w 7787001"/>
              <a:gd name="connsiteY7" fmla="*/ 351680 h 2483826"/>
              <a:gd name="connsiteX8" fmla="*/ 4208004 w 7787001"/>
              <a:gd name="connsiteY8" fmla="*/ 132333 h 2483826"/>
              <a:gd name="connsiteX9" fmla="*/ 5083397 w 7787001"/>
              <a:gd name="connsiteY9" fmla="*/ 20754 h 2483826"/>
              <a:gd name="connsiteX10" fmla="*/ 5941056 w 7787001"/>
              <a:gd name="connsiteY10" fmla="*/ 23204 h 2483826"/>
              <a:gd name="connsiteX11" fmla="*/ 6628146 w 7787001"/>
              <a:gd name="connsiteY11" fmla="*/ 256701 h 2483826"/>
              <a:gd name="connsiteX12" fmla="*/ 7171072 w 7787001"/>
              <a:gd name="connsiteY12" fmla="*/ 772822 h 2483826"/>
              <a:gd name="connsiteX13" fmla="*/ 7462403 w 7787001"/>
              <a:gd name="connsiteY13" fmla="*/ 1209746 h 2483826"/>
              <a:gd name="connsiteX14" fmla="*/ 7652426 w 7787001"/>
              <a:gd name="connsiteY14" fmla="*/ 1527337 h 2483826"/>
              <a:gd name="connsiteX15" fmla="*/ 7771965 w 7787001"/>
              <a:gd name="connsiteY15" fmla="*/ 1696882 h 2483826"/>
              <a:gd name="connsiteX16" fmla="*/ 7787001 w 7787001"/>
              <a:gd name="connsiteY16" fmla="*/ 2089584 h 2483826"/>
              <a:gd name="connsiteX17" fmla="*/ 7420492 w 7787001"/>
              <a:gd name="connsiteY17" fmla="*/ 1604830 h 2483826"/>
              <a:gd name="connsiteX18" fmla="*/ 7124537 w 7787001"/>
              <a:gd name="connsiteY18" fmla="*/ 1157903 h 2483826"/>
              <a:gd name="connsiteX19" fmla="*/ 6715846 w 7787001"/>
              <a:gd name="connsiteY19" fmla="*/ 643758 h 2483826"/>
              <a:gd name="connsiteX20" fmla="*/ 6302597 w 7787001"/>
              <a:gd name="connsiteY20" fmla="*/ 386514 h 2483826"/>
              <a:gd name="connsiteX21" fmla="*/ 5780083 w 7787001"/>
              <a:gd name="connsiteY21" fmla="*/ 273303 h 2483826"/>
              <a:gd name="connsiteX22" fmla="*/ 5222734 w 7787001"/>
              <a:gd name="connsiteY22" fmla="*/ 273303 h 2483826"/>
              <a:gd name="connsiteX23" fmla="*/ 4541969 w 7787001"/>
              <a:gd name="connsiteY23" fmla="*/ 342949 h 2483826"/>
              <a:gd name="connsiteX24" fmla="*/ 3860386 w 7787001"/>
              <a:gd name="connsiteY24" fmla="*/ 489383 h 2483826"/>
              <a:gd name="connsiteX25" fmla="*/ 3141521 w 7787001"/>
              <a:gd name="connsiteY25" fmla="*/ 825073 h 2483826"/>
              <a:gd name="connsiteX26" fmla="*/ 2516750 w 7787001"/>
              <a:gd name="connsiteY26" fmla="*/ 1254242 h 2483826"/>
              <a:gd name="connsiteX27" fmla="*/ 1896060 w 7787001"/>
              <a:gd name="connsiteY27" fmla="*/ 1884389 h 2483826"/>
              <a:gd name="connsiteX28" fmla="*/ 1543839 w 7787001"/>
              <a:gd name="connsiteY28" fmla="*/ 2216879 h 2483826"/>
              <a:gd name="connsiteX29" fmla="*/ 1155831 w 7787001"/>
              <a:gd name="connsiteY29" fmla="*/ 2433029 h 2483826"/>
              <a:gd name="connsiteX30" fmla="*/ 572357 w 7787001"/>
              <a:gd name="connsiteY30" fmla="*/ 2476571 h 2483826"/>
              <a:gd name="connsiteX31" fmla="*/ 267557 w 7787001"/>
              <a:gd name="connsiteY31" fmla="*/ 2319817 h 2483826"/>
              <a:gd name="connsiteX32" fmla="*/ 9497 w 7787001"/>
              <a:gd name="connsiteY32" fmla="*/ 2092510 h 2483826"/>
              <a:gd name="connsiteX33" fmla="*/ 7048 w 7787001"/>
              <a:gd name="connsiteY33" fmla="*/ 1712530 h 2483826"/>
              <a:gd name="connsiteX0" fmla="*/ 1882 w 7781835"/>
              <a:gd name="connsiteY0" fmla="*/ 1712530 h 2483826"/>
              <a:gd name="connsiteX1" fmla="*/ 323351 w 7781835"/>
              <a:gd name="connsiteY1" fmla="*/ 2093394 h 2483826"/>
              <a:gd name="connsiteX2" fmla="*/ 723945 w 7781835"/>
              <a:gd name="connsiteY2" fmla="*/ 2232731 h 2483826"/>
              <a:gd name="connsiteX3" fmla="*/ 1316128 w 7781835"/>
              <a:gd name="connsiteY3" fmla="*/ 2067269 h 2483826"/>
              <a:gd name="connsiteX4" fmla="*/ 1899602 w 7781835"/>
              <a:gd name="connsiteY4" fmla="*/ 1492503 h 2483826"/>
              <a:gd name="connsiteX5" fmla="*/ 2296250 w 7781835"/>
              <a:gd name="connsiteY5" fmla="*/ 1097488 h 2483826"/>
              <a:gd name="connsiteX6" fmla="*/ 2779712 w 7781835"/>
              <a:gd name="connsiteY6" fmla="*/ 712065 h 2483826"/>
              <a:gd name="connsiteX7" fmla="*/ 3458437 w 7781835"/>
              <a:gd name="connsiteY7" fmla="*/ 351680 h 2483826"/>
              <a:gd name="connsiteX8" fmla="*/ 4202838 w 7781835"/>
              <a:gd name="connsiteY8" fmla="*/ 132333 h 2483826"/>
              <a:gd name="connsiteX9" fmla="*/ 5078231 w 7781835"/>
              <a:gd name="connsiteY9" fmla="*/ 20754 h 2483826"/>
              <a:gd name="connsiteX10" fmla="*/ 5935890 w 7781835"/>
              <a:gd name="connsiteY10" fmla="*/ 23204 h 2483826"/>
              <a:gd name="connsiteX11" fmla="*/ 6622980 w 7781835"/>
              <a:gd name="connsiteY11" fmla="*/ 256701 h 2483826"/>
              <a:gd name="connsiteX12" fmla="*/ 7165906 w 7781835"/>
              <a:gd name="connsiteY12" fmla="*/ 772822 h 2483826"/>
              <a:gd name="connsiteX13" fmla="*/ 7457237 w 7781835"/>
              <a:gd name="connsiteY13" fmla="*/ 1209746 h 2483826"/>
              <a:gd name="connsiteX14" fmla="*/ 7647260 w 7781835"/>
              <a:gd name="connsiteY14" fmla="*/ 1527337 h 2483826"/>
              <a:gd name="connsiteX15" fmla="*/ 7766799 w 7781835"/>
              <a:gd name="connsiteY15" fmla="*/ 1696882 h 2483826"/>
              <a:gd name="connsiteX16" fmla="*/ 7781835 w 7781835"/>
              <a:gd name="connsiteY16" fmla="*/ 2089584 h 2483826"/>
              <a:gd name="connsiteX17" fmla="*/ 7415326 w 7781835"/>
              <a:gd name="connsiteY17" fmla="*/ 1604830 h 2483826"/>
              <a:gd name="connsiteX18" fmla="*/ 7119371 w 7781835"/>
              <a:gd name="connsiteY18" fmla="*/ 1157903 h 2483826"/>
              <a:gd name="connsiteX19" fmla="*/ 6710680 w 7781835"/>
              <a:gd name="connsiteY19" fmla="*/ 643758 h 2483826"/>
              <a:gd name="connsiteX20" fmla="*/ 6297431 w 7781835"/>
              <a:gd name="connsiteY20" fmla="*/ 386514 h 2483826"/>
              <a:gd name="connsiteX21" fmla="*/ 5774917 w 7781835"/>
              <a:gd name="connsiteY21" fmla="*/ 273303 h 2483826"/>
              <a:gd name="connsiteX22" fmla="*/ 5217568 w 7781835"/>
              <a:gd name="connsiteY22" fmla="*/ 273303 h 2483826"/>
              <a:gd name="connsiteX23" fmla="*/ 4536803 w 7781835"/>
              <a:gd name="connsiteY23" fmla="*/ 342949 h 2483826"/>
              <a:gd name="connsiteX24" fmla="*/ 3855220 w 7781835"/>
              <a:gd name="connsiteY24" fmla="*/ 489383 h 2483826"/>
              <a:gd name="connsiteX25" fmla="*/ 3136355 w 7781835"/>
              <a:gd name="connsiteY25" fmla="*/ 825073 h 2483826"/>
              <a:gd name="connsiteX26" fmla="*/ 2511584 w 7781835"/>
              <a:gd name="connsiteY26" fmla="*/ 1254242 h 2483826"/>
              <a:gd name="connsiteX27" fmla="*/ 1890894 w 7781835"/>
              <a:gd name="connsiteY27" fmla="*/ 1884389 h 2483826"/>
              <a:gd name="connsiteX28" fmla="*/ 1538673 w 7781835"/>
              <a:gd name="connsiteY28" fmla="*/ 2216879 h 2483826"/>
              <a:gd name="connsiteX29" fmla="*/ 1150665 w 7781835"/>
              <a:gd name="connsiteY29" fmla="*/ 2433029 h 2483826"/>
              <a:gd name="connsiteX30" fmla="*/ 567191 w 7781835"/>
              <a:gd name="connsiteY30" fmla="*/ 2476571 h 2483826"/>
              <a:gd name="connsiteX31" fmla="*/ 262391 w 7781835"/>
              <a:gd name="connsiteY31" fmla="*/ 2319817 h 2483826"/>
              <a:gd name="connsiteX32" fmla="*/ 4331 w 7781835"/>
              <a:gd name="connsiteY32" fmla="*/ 2092510 h 2483826"/>
              <a:gd name="connsiteX33" fmla="*/ 1882 w 7781835"/>
              <a:gd name="connsiteY33" fmla="*/ 1712530 h 2483826"/>
              <a:gd name="connsiteX0" fmla="*/ 1882 w 7781835"/>
              <a:gd name="connsiteY0" fmla="*/ 1712530 h 2483826"/>
              <a:gd name="connsiteX1" fmla="*/ 323351 w 7781835"/>
              <a:gd name="connsiteY1" fmla="*/ 2093394 h 2483826"/>
              <a:gd name="connsiteX2" fmla="*/ 723945 w 7781835"/>
              <a:gd name="connsiteY2" fmla="*/ 2232731 h 2483826"/>
              <a:gd name="connsiteX3" fmla="*/ 1316128 w 7781835"/>
              <a:gd name="connsiteY3" fmla="*/ 2067269 h 2483826"/>
              <a:gd name="connsiteX4" fmla="*/ 1899602 w 7781835"/>
              <a:gd name="connsiteY4" fmla="*/ 1492503 h 2483826"/>
              <a:gd name="connsiteX5" fmla="*/ 2296250 w 7781835"/>
              <a:gd name="connsiteY5" fmla="*/ 1097488 h 2483826"/>
              <a:gd name="connsiteX6" fmla="*/ 2779712 w 7781835"/>
              <a:gd name="connsiteY6" fmla="*/ 712065 h 2483826"/>
              <a:gd name="connsiteX7" fmla="*/ 3458437 w 7781835"/>
              <a:gd name="connsiteY7" fmla="*/ 351680 h 2483826"/>
              <a:gd name="connsiteX8" fmla="*/ 4202838 w 7781835"/>
              <a:gd name="connsiteY8" fmla="*/ 132333 h 2483826"/>
              <a:gd name="connsiteX9" fmla="*/ 5078231 w 7781835"/>
              <a:gd name="connsiteY9" fmla="*/ 20754 h 2483826"/>
              <a:gd name="connsiteX10" fmla="*/ 5935890 w 7781835"/>
              <a:gd name="connsiteY10" fmla="*/ 23204 h 2483826"/>
              <a:gd name="connsiteX11" fmla="*/ 6622980 w 7781835"/>
              <a:gd name="connsiteY11" fmla="*/ 256701 h 2483826"/>
              <a:gd name="connsiteX12" fmla="*/ 7165906 w 7781835"/>
              <a:gd name="connsiteY12" fmla="*/ 772822 h 2483826"/>
              <a:gd name="connsiteX13" fmla="*/ 7457237 w 7781835"/>
              <a:gd name="connsiteY13" fmla="*/ 1209746 h 2483826"/>
              <a:gd name="connsiteX14" fmla="*/ 7647260 w 7781835"/>
              <a:gd name="connsiteY14" fmla="*/ 1527337 h 2483826"/>
              <a:gd name="connsiteX15" fmla="*/ 7766799 w 7781835"/>
              <a:gd name="connsiteY15" fmla="*/ 1696882 h 2483826"/>
              <a:gd name="connsiteX16" fmla="*/ 7781835 w 7781835"/>
              <a:gd name="connsiteY16" fmla="*/ 2089584 h 2483826"/>
              <a:gd name="connsiteX17" fmla="*/ 7415326 w 7781835"/>
              <a:gd name="connsiteY17" fmla="*/ 1604830 h 2483826"/>
              <a:gd name="connsiteX18" fmla="*/ 7119371 w 7781835"/>
              <a:gd name="connsiteY18" fmla="*/ 1157903 h 2483826"/>
              <a:gd name="connsiteX19" fmla="*/ 6710680 w 7781835"/>
              <a:gd name="connsiteY19" fmla="*/ 643758 h 2483826"/>
              <a:gd name="connsiteX20" fmla="*/ 6297431 w 7781835"/>
              <a:gd name="connsiteY20" fmla="*/ 386514 h 2483826"/>
              <a:gd name="connsiteX21" fmla="*/ 5774917 w 7781835"/>
              <a:gd name="connsiteY21" fmla="*/ 273303 h 2483826"/>
              <a:gd name="connsiteX22" fmla="*/ 5217568 w 7781835"/>
              <a:gd name="connsiteY22" fmla="*/ 273303 h 2483826"/>
              <a:gd name="connsiteX23" fmla="*/ 4536803 w 7781835"/>
              <a:gd name="connsiteY23" fmla="*/ 342949 h 2483826"/>
              <a:gd name="connsiteX24" fmla="*/ 3855220 w 7781835"/>
              <a:gd name="connsiteY24" fmla="*/ 489383 h 2483826"/>
              <a:gd name="connsiteX25" fmla="*/ 3136355 w 7781835"/>
              <a:gd name="connsiteY25" fmla="*/ 825073 h 2483826"/>
              <a:gd name="connsiteX26" fmla="*/ 2511584 w 7781835"/>
              <a:gd name="connsiteY26" fmla="*/ 1254242 h 2483826"/>
              <a:gd name="connsiteX27" fmla="*/ 1890894 w 7781835"/>
              <a:gd name="connsiteY27" fmla="*/ 1884389 h 2483826"/>
              <a:gd name="connsiteX28" fmla="*/ 1538673 w 7781835"/>
              <a:gd name="connsiteY28" fmla="*/ 2216879 h 2483826"/>
              <a:gd name="connsiteX29" fmla="*/ 1150665 w 7781835"/>
              <a:gd name="connsiteY29" fmla="*/ 2433029 h 2483826"/>
              <a:gd name="connsiteX30" fmla="*/ 567191 w 7781835"/>
              <a:gd name="connsiteY30" fmla="*/ 2476571 h 2483826"/>
              <a:gd name="connsiteX31" fmla="*/ 262391 w 7781835"/>
              <a:gd name="connsiteY31" fmla="*/ 2319817 h 2483826"/>
              <a:gd name="connsiteX32" fmla="*/ 4331 w 7781835"/>
              <a:gd name="connsiteY32" fmla="*/ 2092510 h 2483826"/>
              <a:gd name="connsiteX33" fmla="*/ 1882 w 7781835"/>
              <a:gd name="connsiteY33" fmla="*/ 1712530 h 2483826"/>
              <a:gd name="connsiteX0" fmla="*/ 1882 w 7781835"/>
              <a:gd name="connsiteY0" fmla="*/ 1712530 h 2500374"/>
              <a:gd name="connsiteX1" fmla="*/ 323351 w 7781835"/>
              <a:gd name="connsiteY1" fmla="*/ 2093394 h 2500374"/>
              <a:gd name="connsiteX2" fmla="*/ 723945 w 7781835"/>
              <a:gd name="connsiteY2" fmla="*/ 2232731 h 2500374"/>
              <a:gd name="connsiteX3" fmla="*/ 1316128 w 7781835"/>
              <a:gd name="connsiteY3" fmla="*/ 2067269 h 2500374"/>
              <a:gd name="connsiteX4" fmla="*/ 1899602 w 7781835"/>
              <a:gd name="connsiteY4" fmla="*/ 1492503 h 2500374"/>
              <a:gd name="connsiteX5" fmla="*/ 2296250 w 7781835"/>
              <a:gd name="connsiteY5" fmla="*/ 1097488 h 2500374"/>
              <a:gd name="connsiteX6" fmla="*/ 2779712 w 7781835"/>
              <a:gd name="connsiteY6" fmla="*/ 712065 h 2500374"/>
              <a:gd name="connsiteX7" fmla="*/ 3458437 w 7781835"/>
              <a:gd name="connsiteY7" fmla="*/ 351680 h 2500374"/>
              <a:gd name="connsiteX8" fmla="*/ 4202838 w 7781835"/>
              <a:gd name="connsiteY8" fmla="*/ 132333 h 2500374"/>
              <a:gd name="connsiteX9" fmla="*/ 5078231 w 7781835"/>
              <a:gd name="connsiteY9" fmla="*/ 20754 h 2500374"/>
              <a:gd name="connsiteX10" fmla="*/ 5935890 w 7781835"/>
              <a:gd name="connsiteY10" fmla="*/ 23204 h 2500374"/>
              <a:gd name="connsiteX11" fmla="*/ 6622980 w 7781835"/>
              <a:gd name="connsiteY11" fmla="*/ 256701 h 2500374"/>
              <a:gd name="connsiteX12" fmla="*/ 7165906 w 7781835"/>
              <a:gd name="connsiteY12" fmla="*/ 772822 h 2500374"/>
              <a:gd name="connsiteX13" fmla="*/ 7457237 w 7781835"/>
              <a:gd name="connsiteY13" fmla="*/ 1209746 h 2500374"/>
              <a:gd name="connsiteX14" fmla="*/ 7647260 w 7781835"/>
              <a:gd name="connsiteY14" fmla="*/ 1527337 h 2500374"/>
              <a:gd name="connsiteX15" fmla="*/ 7766799 w 7781835"/>
              <a:gd name="connsiteY15" fmla="*/ 1696882 h 2500374"/>
              <a:gd name="connsiteX16" fmla="*/ 7781835 w 7781835"/>
              <a:gd name="connsiteY16" fmla="*/ 2089584 h 2500374"/>
              <a:gd name="connsiteX17" fmla="*/ 7415326 w 7781835"/>
              <a:gd name="connsiteY17" fmla="*/ 1604830 h 2500374"/>
              <a:gd name="connsiteX18" fmla="*/ 7119371 w 7781835"/>
              <a:gd name="connsiteY18" fmla="*/ 1157903 h 2500374"/>
              <a:gd name="connsiteX19" fmla="*/ 6710680 w 7781835"/>
              <a:gd name="connsiteY19" fmla="*/ 643758 h 2500374"/>
              <a:gd name="connsiteX20" fmla="*/ 6297431 w 7781835"/>
              <a:gd name="connsiteY20" fmla="*/ 386514 h 2500374"/>
              <a:gd name="connsiteX21" fmla="*/ 5774917 w 7781835"/>
              <a:gd name="connsiteY21" fmla="*/ 273303 h 2500374"/>
              <a:gd name="connsiteX22" fmla="*/ 5217568 w 7781835"/>
              <a:gd name="connsiteY22" fmla="*/ 273303 h 2500374"/>
              <a:gd name="connsiteX23" fmla="*/ 4536803 w 7781835"/>
              <a:gd name="connsiteY23" fmla="*/ 342949 h 2500374"/>
              <a:gd name="connsiteX24" fmla="*/ 3855220 w 7781835"/>
              <a:gd name="connsiteY24" fmla="*/ 489383 h 2500374"/>
              <a:gd name="connsiteX25" fmla="*/ 3136355 w 7781835"/>
              <a:gd name="connsiteY25" fmla="*/ 825073 h 2500374"/>
              <a:gd name="connsiteX26" fmla="*/ 2511584 w 7781835"/>
              <a:gd name="connsiteY26" fmla="*/ 1254242 h 2500374"/>
              <a:gd name="connsiteX27" fmla="*/ 1890894 w 7781835"/>
              <a:gd name="connsiteY27" fmla="*/ 1884389 h 2500374"/>
              <a:gd name="connsiteX28" fmla="*/ 1538673 w 7781835"/>
              <a:gd name="connsiteY28" fmla="*/ 2216879 h 2500374"/>
              <a:gd name="connsiteX29" fmla="*/ 1150665 w 7781835"/>
              <a:gd name="connsiteY29" fmla="*/ 2433029 h 2500374"/>
              <a:gd name="connsiteX30" fmla="*/ 567191 w 7781835"/>
              <a:gd name="connsiteY30" fmla="*/ 2476571 h 2500374"/>
              <a:gd name="connsiteX31" fmla="*/ 4331 w 7781835"/>
              <a:gd name="connsiteY31" fmla="*/ 2092510 h 2500374"/>
              <a:gd name="connsiteX32" fmla="*/ 1882 w 7781835"/>
              <a:gd name="connsiteY32" fmla="*/ 1712530 h 2500374"/>
              <a:gd name="connsiteX0" fmla="*/ 1882 w 7781835"/>
              <a:gd name="connsiteY0" fmla="*/ 1712530 h 2458904"/>
              <a:gd name="connsiteX1" fmla="*/ 323351 w 7781835"/>
              <a:gd name="connsiteY1" fmla="*/ 2093394 h 2458904"/>
              <a:gd name="connsiteX2" fmla="*/ 723945 w 7781835"/>
              <a:gd name="connsiteY2" fmla="*/ 2232731 h 2458904"/>
              <a:gd name="connsiteX3" fmla="*/ 1316128 w 7781835"/>
              <a:gd name="connsiteY3" fmla="*/ 2067269 h 2458904"/>
              <a:gd name="connsiteX4" fmla="*/ 1899602 w 7781835"/>
              <a:gd name="connsiteY4" fmla="*/ 1492503 h 2458904"/>
              <a:gd name="connsiteX5" fmla="*/ 2296250 w 7781835"/>
              <a:gd name="connsiteY5" fmla="*/ 1097488 h 2458904"/>
              <a:gd name="connsiteX6" fmla="*/ 2779712 w 7781835"/>
              <a:gd name="connsiteY6" fmla="*/ 712065 h 2458904"/>
              <a:gd name="connsiteX7" fmla="*/ 3458437 w 7781835"/>
              <a:gd name="connsiteY7" fmla="*/ 351680 h 2458904"/>
              <a:gd name="connsiteX8" fmla="*/ 4202838 w 7781835"/>
              <a:gd name="connsiteY8" fmla="*/ 132333 h 2458904"/>
              <a:gd name="connsiteX9" fmla="*/ 5078231 w 7781835"/>
              <a:gd name="connsiteY9" fmla="*/ 20754 h 2458904"/>
              <a:gd name="connsiteX10" fmla="*/ 5935890 w 7781835"/>
              <a:gd name="connsiteY10" fmla="*/ 23204 h 2458904"/>
              <a:gd name="connsiteX11" fmla="*/ 6622980 w 7781835"/>
              <a:gd name="connsiteY11" fmla="*/ 256701 h 2458904"/>
              <a:gd name="connsiteX12" fmla="*/ 7165906 w 7781835"/>
              <a:gd name="connsiteY12" fmla="*/ 772822 h 2458904"/>
              <a:gd name="connsiteX13" fmla="*/ 7457237 w 7781835"/>
              <a:gd name="connsiteY13" fmla="*/ 1209746 h 2458904"/>
              <a:gd name="connsiteX14" fmla="*/ 7647260 w 7781835"/>
              <a:gd name="connsiteY14" fmla="*/ 1527337 h 2458904"/>
              <a:gd name="connsiteX15" fmla="*/ 7766799 w 7781835"/>
              <a:gd name="connsiteY15" fmla="*/ 1696882 h 2458904"/>
              <a:gd name="connsiteX16" fmla="*/ 7781835 w 7781835"/>
              <a:gd name="connsiteY16" fmla="*/ 2089584 h 2458904"/>
              <a:gd name="connsiteX17" fmla="*/ 7415326 w 7781835"/>
              <a:gd name="connsiteY17" fmla="*/ 1604830 h 2458904"/>
              <a:gd name="connsiteX18" fmla="*/ 7119371 w 7781835"/>
              <a:gd name="connsiteY18" fmla="*/ 1157903 h 2458904"/>
              <a:gd name="connsiteX19" fmla="*/ 6710680 w 7781835"/>
              <a:gd name="connsiteY19" fmla="*/ 643758 h 2458904"/>
              <a:gd name="connsiteX20" fmla="*/ 6297431 w 7781835"/>
              <a:gd name="connsiteY20" fmla="*/ 386514 h 2458904"/>
              <a:gd name="connsiteX21" fmla="*/ 5774917 w 7781835"/>
              <a:gd name="connsiteY21" fmla="*/ 273303 h 2458904"/>
              <a:gd name="connsiteX22" fmla="*/ 5217568 w 7781835"/>
              <a:gd name="connsiteY22" fmla="*/ 273303 h 2458904"/>
              <a:gd name="connsiteX23" fmla="*/ 4536803 w 7781835"/>
              <a:gd name="connsiteY23" fmla="*/ 342949 h 2458904"/>
              <a:gd name="connsiteX24" fmla="*/ 3855220 w 7781835"/>
              <a:gd name="connsiteY24" fmla="*/ 489383 h 2458904"/>
              <a:gd name="connsiteX25" fmla="*/ 3136355 w 7781835"/>
              <a:gd name="connsiteY25" fmla="*/ 825073 h 2458904"/>
              <a:gd name="connsiteX26" fmla="*/ 2511584 w 7781835"/>
              <a:gd name="connsiteY26" fmla="*/ 1254242 h 2458904"/>
              <a:gd name="connsiteX27" fmla="*/ 1890894 w 7781835"/>
              <a:gd name="connsiteY27" fmla="*/ 1884389 h 2458904"/>
              <a:gd name="connsiteX28" fmla="*/ 1538673 w 7781835"/>
              <a:gd name="connsiteY28" fmla="*/ 2216879 h 2458904"/>
              <a:gd name="connsiteX29" fmla="*/ 1150665 w 7781835"/>
              <a:gd name="connsiteY29" fmla="*/ 2433029 h 2458904"/>
              <a:gd name="connsiteX30" fmla="*/ 405266 w 7781835"/>
              <a:gd name="connsiteY30" fmla="*/ 2417040 h 2458904"/>
              <a:gd name="connsiteX31" fmla="*/ 4331 w 7781835"/>
              <a:gd name="connsiteY31" fmla="*/ 2092510 h 2458904"/>
              <a:gd name="connsiteX32" fmla="*/ 1882 w 7781835"/>
              <a:gd name="connsiteY32" fmla="*/ 1712530 h 2458904"/>
              <a:gd name="connsiteX0" fmla="*/ 1882 w 7781835"/>
              <a:gd name="connsiteY0" fmla="*/ 1712530 h 2480656"/>
              <a:gd name="connsiteX1" fmla="*/ 323351 w 7781835"/>
              <a:gd name="connsiteY1" fmla="*/ 2093394 h 2480656"/>
              <a:gd name="connsiteX2" fmla="*/ 723945 w 7781835"/>
              <a:gd name="connsiteY2" fmla="*/ 2232731 h 2480656"/>
              <a:gd name="connsiteX3" fmla="*/ 1316128 w 7781835"/>
              <a:gd name="connsiteY3" fmla="*/ 2067269 h 2480656"/>
              <a:gd name="connsiteX4" fmla="*/ 1899602 w 7781835"/>
              <a:gd name="connsiteY4" fmla="*/ 1492503 h 2480656"/>
              <a:gd name="connsiteX5" fmla="*/ 2296250 w 7781835"/>
              <a:gd name="connsiteY5" fmla="*/ 1097488 h 2480656"/>
              <a:gd name="connsiteX6" fmla="*/ 2779712 w 7781835"/>
              <a:gd name="connsiteY6" fmla="*/ 712065 h 2480656"/>
              <a:gd name="connsiteX7" fmla="*/ 3458437 w 7781835"/>
              <a:gd name="connsiteY7" fmla="*/ 351680 h 2480656"/>
              <a:gd name="connsiteX8" fmla="*/ 4202838 w 7781835"/>
              <a:gd name="connsiteY8" fmla="*/ 132333 h 2480656"/>
              <a:gd name="connsiteX9" fmla="*/ 5078231 w 7781835"/>
              <a:gd name="connsiteY9" fmla="*/ 20754 h 2480656"/>
              <a:gd name="connsiteX10" fmla="*/ 5935890 w 7781835"/>
              <a:gd name="connsiteY10" fmla="*/ 23204 h 2480656"/>
              <a:gd name="connsiteX11" fmla="*/ 6622980 w 7781835"/>
              <a:gd name="connsiteY11" fmla="*/ 256701 h 2480656"/>
              <a:gd name="connsiteX12" fmla="*/ 7165906 w 7781835"/>
              <a:gd name="connsiteY12" fmla="*/ 772822 h 2480656"/>
              <a:gd name="connsiteX13" fmla="*/ 7457237 w 7781835"/>
              <a:gd name="connsiteY13" fmla="*/ 1209746 h 2480656"/>
              <a:gd name="connsiteX14" fmla="*/ 7647260 w 7781835"/>
              <a:gd name="connsiteY14" fmla="*/ 1527337 h 2480656"/>
              <a:gd name="connsiteX15" fmla="*/ 7766799 w 7781835"/>
              <a:gd name="connsiteY15" fmla="*/ 1696882 h 2480656"/>
              <a:gd name="connsiteX16" fmla="*/ 7781835 w 7781835"/>
              <a:gd name="connsiteY16" fmla="*/ 2089584 h 2480656"/>
              <a:gd name="connsiteX17" fmla="*/ 7415326 w 7781835"/>
              <a:gd name="connsiteY17" fmla="*/ 1604830 h 2480656"/>
              <a:gd name="connsiteX18" fmla="*/ 7119371 w 7781835"/>
              <a:gd name="connsiteY18" fmla="*/ 1157903 h 2480656"/>
              <a:gd name="connsiteX19" fmla="*/ 6710680 w 7781835"/>
              <a:gd name="connsiteY19" fmla="*/ 643758 h 2480656"/>
              <a:gd name="connsiteX20" fmla="*/ 6297431 w 7781835"/>
              <a:gd name="connsiteY20" fmla="*/ 386514 h 2480656"/>
              <a:gd name="connsiteX21" fmla="*/ 5774917 w 7781835"/>
              <a:gd name="connsiteY21" fmla="*/ 273303 h 2480656"/>
              <a:gd name="connsiteX22" fmla="*/ 5217568 w 7781835"/>
              <a:gd name="connsiteY22" fmla="*/ 273303 h 2480656"/>
              <a:gd name="connsiteX23" fmla="*/ 4536803 w 7781835"/>
              <a:gd name="connsiteY23" fmla="*/ 342949 h 2480656"/>
              <a:gd name="connsiteX24" fmla="*/ 3855220 w 7781835"/>
              <a:gd name="connsiteY24" fmla="*/ 489383 h 2480656"/>
              <a:gd name="connsiteX25" fmla="*/ 3136355 w 7781835"/>
              <a:gd name="connsiteY25" fmla="*/ 825073 h 2480656"/>
              <a:gd name="connsiteX26" fmla="*/ 2511584 w 7781835"/>
              <a:gd name="connsiteY26" fmla="*/ 1254242 h 2480656"/>
              <a:gd name="connsiteX27" fmla="*/ 1890894 w 7781835"/>
              <a:gd name="connsiteY27" fmla="*/ 1884389 h 2480656"/>
              <a:gd name="connsiteX28" fmla="*/ 1538673 w 7781835"/>
              <a:gd name="connsiteY28" fmla="*/ 2216879 h 2480656"/>
              <a:gd name="connsiteX29" fmla="*/ 1150665 w 7781835"/>
              <a:gd name="connsiteY29" fmla="*/ 2433029 h 2480656"/>
              <a:gd name="connsiteX30" fmla="*/ 405266 w 7781835"/>
              <a:gd name="connsiteY30" fmla="*/ 2417040 h 2480656"/>
              <a:gd name="connsiteX31" fmla="*/ 4331 w 7781835"/>
              <a:gd name="connsiteY31" fmla="*/ 2092510 h 2480656"/>
              <a:gd name="connsiteX32" fmla="*/ 1882 w 7781835"/>
              <a:gd name="connsiteY32" fmla="*/ 1712530 h 2480656"/>
              <a:gd name="connsiteX0" fmla="*/ 1882 w 7781835"/>
              <a:gd name="connsiteY0" fmla="*/ 1712530 h 2480656"/>
              <a:gd name="connsiteX1" fmla="*/ 323351 w 7781835"/>
              <a:gd name="connsiteY1" fmla="*/ 2093394 h 2480656"/>
              <a:gd name="connsiteX2" fmla="*/ 723945 w 7781835"/>
              <a:gd name="connsiteY2" fmla="*/ 2232731 h 2480656"/>
              <a:gd name="connsiteX3" fmla="*/ 1316128 w 7781835"/>
              <a:gd name="connsiteY3" fmla="*/ 2067269 h 2480656"/>
              <a:gd name="connsiteX4" fmla="*/ 1899602 w 7781835"/>
              <a:gd name="connsiteY4" fmla="*/ 1492503 h 2480656"/>
              <a:gd name="connsiteX5" fmla="*/ 2296250 w 7781835"/>
              <a:gd name="connsiteY5" fmla="*/ 1097488 h 2480656"/>
              <a:gd name="connsiteX6" fmla="*/ 2779712 w 7781835"/>
              <a:gd name="connsiteY6" fmla="*/ 712065 h 2480656"/>
              <a:gd name="connsiteX7" fmla="*/ 3458437 w 7781835"/>
              <a:gd name="connsiteY7" fmla="*/ 351680 h 2480656"/>
              <a:gd name="connsiteX8" fmla="*/ 4202838 w 7781835"/>
              <a:gd name="connsiteY8" fmla="*/ 132333 h 2480656"/>
              <a:gd name="connsiteX9" fmla="*/ 5078231 w 7781835"/>
              <a:gd name="connsiteY9" fmla="*/ 20754 h 2480656"/>
              <a:gd name="connsiteX10" fmla="*/ 5935890 w 7781835"/>
              <a:gd name="connsiteY10" fmla="*/ 23204 h 2480656"/>
              <a:gd name="connsiteX11" fmla="*/ 6622980 w 7781835"/>
              <a:gd name="connsiteY11" fmla="*/ 256701 h 2480656"/>
              <a:gd name="connsiteX12" fmla="*/ 7165906 w 7781835"/>
              <a:gd name="connsiteY12" fmla="*/ 772822 h 2480656"/>
              <a:gd name="connsiteX13" fmla="*/ 7457237 w 7781835"/>
              <a:gd name="connsiteY13" fmla="*/ 1209746 h 2480656"/>
              <a:gd name="connsiteX14" fmla="*/ 7647260 w 7781835"/>
              <a:gd name="connsiteY14" fmla="*/ 1527337 h 2480656"/>
              <a:gd name="connsiteX15" fmla="*/ 7766799 w 7781835"/>
              <a:gd name="connsiteY15" fmla="*/ 1696882 h 2480656"/>
              <a:gd name="connsiteX16" fmla="*/ 7781835 w 7781835"/>
              <a:gd name="connsiteY16" fmla="*/ 2089584 h 2480656"/>
              <a:gd name="connsiteX17" fmla="*/ 7415326 w 7781835"/>
              <a:gd name="connsiteY17" fmla="*/ 1604830 h 2480656"/>
              <a:gd name="connsiteX18" fmla="*/ 7119371 w 7781835"/>
              <a:gd name="connsiteY18" fmla="*/ 1157903 h 2480656"/>
              <a:gd name="connsiteX19" fmla="*/ 6710680 w 7781835"/>
              <a:gd name="connsiteY19" fmla="*/ 643758 h 2480656"/>
              <a:gd name="connsiteX20" fmla="*/ 6297431 w 7781835"/>
              <a:gd name="connsiteY20" fmla="*/ 386514 h 2480656"/>
              <a:gd name="connsiteX21" fmla="*/ 5774917 w 7781835"/>
              <a:gd name="connsiteY21" fmla="*/ 273303 h 2480656"/>
              <a:gd name="connsiteX22" fmla="*/ 5217568 w 7781835"/>
              <a:gd name="connsiteY22" fmla="*/ 273303 h 2480656"/>
              <a:gd name="connsiteX23" fmla="*/ 4536803 w 7781835"/>
              <a:gd name="connsiteY23" fmla="*/ 342949 h 2480656"/>
              <a:gd name="connsiteX24" fmla="*/ 3855220 w 7781835"/>
              <a:gd name="connsiteY24" fmla="*/ 489383 h 2480656"/>
              <a:gd name="connsiteX25" fmla="*/ 3136355 w 7781835"/>
              <a:gd name="connsiteY25" fmla="*/ 825073 h 2480656"/>
              <a:gd name="connsiteX26" fmla="*/ 2511584 w 7781835"/>
              <a:gd name="connsiteY26" fmla="*/ 1254242 h 2480656"/>
              <a:gd name="connsiteX27" fmla="*/ 1890894 w 7781835"/>
              <a:gd name="connsiteY27" fmla="*/ 1884389 h 2480656"/>
              <a:gd name="connsiteX28" fmla="*/ 1150665 w 7781835"/>
              <a:gd name="connsiteY28" fmla="*/ 2433029 h 2480656"/>
              <a:gd name="connsiteX29" fmla="*/ 405266 w 7781835"/>
              <a:gd name="connsiteY29" fmla="*/ 2417040 h 2480656"/>
              <a:gd name="connsiteX30" fmla="*/ 4331 w 7781835"/>
              <a:gd name="connsiteY30" fmla="*/ 2092510 h 2480656"/>
              <a:gd name="connsiteX31" fmla="*/ 1882 w 7781835"/>
              <a:gd name="connsiteY31" fmla="*/ 1712530 h 2480656"/>
              <a:gd name="connsiteX0" fmla="*/ 1882 w 7781835"/>
              <a:gd name="connsiteY0" fmla="*/ 1712530 h 2480656"/>
              <a:gd name="connsiteX1" fmla="*/ 323351 w 7781835"/>
              <a:gd name="connsiteY1" fmla="*/ 2093394 h 2480656"/>
              <a:gd name="connsiteX2" fmla="*/ 723945 w 7781835"/>
              <a:gd name="connsiteY2" fmla="*/ 2232731 h 2480656"/>
              <a:gd name="connsiteX3" fmla="*/ 1316128 w 7781835"/>
              <a:gd name="connsiteY3" fmla="*/ 2067269 h 2480656"/>
              <a:gd name="connsiteX4" fmla="*/ 1899602 w 7781835"/>
              <a:gd name="connsiteY4" fmla="*/ 1492503 h 2480656"/>
              <a:gd name="connsiteX5" fmla="*/ 2296250 w 7781835"/>
              <a:gd name="connsiteY5" fmla="*/ 1097488 h 2480656"/>
              <a:gd name="connsiteX6" fmla="*/ 2779712 w 7781835"/>
              <a:gd name="connsiteY6" fmla="*/ 712065 h 2480656"/>
              <a:gd name="connsiteX7" fmla="*/ 3458437 w 7781835"/>
              <a:gd name="connsiteY7" fmla="*/ 351680 h 2480656"/>
              <a:gd name="connsiteX8" fmla="*/ 4202838 w 7781835"/>
              <a:gd name="connsiteY8" fmla="*/ 132333 h 2480656"/>
              <a:gd name="connsiteX9" fmla="*/ 5078231 w 7781835"/>
              <a:gd name="connsiteY9" fmla="*/ 20754 h 2480656"/>
              <a:gd name="connsiteX10" fmla="*/ 5935890 w 7781835"/>
              <a:gd name="connsiteY10" fmla="*/ 23204 h 2480656"/>
              <a:gd name="connsiteX11" fmla="*/ 6622980 w 7781835"/>
              <a:gd name="connsiteY11" fmla="*/ 256701 h 2480656"/>
              <a:gd name="connsiteX12" fmla="*/ 7165906 w 7781835"/>
              <a:gd name="connsiteY12" fmla="*/ 772822 h 2480656"/>
              <a:gd name="connsiteX13" fmla="*/ 7457237 w 7781835"/>
              <a:gd name="connsiteY13" fmla="*/ 1209746 h 2480656"/>
              <a:gd name="connsiteX14" fmla="*/ 7647260 w 7781835"/>
              <a:gd name="connsiteY14" fmla="*/ 1527337 h 2480656"/>
              <a:gd name="connsiteX15" fmla="*/ 7766799 w 7781835"/>
              <a:gd name="connsiteY15" fmla="*/ 1696882 h 2480656"/>
              <a:gd name="connsiteX16" fmla="*/ 7781835 w 7781835"/>
              <a:gd name="connsiteY16" fmla="*/ 2089584 h 2480656"/>
              <a:gd name="connsiteX17" fmla="*/ 7415326 w 7781835"/>
              <a:gd name="connsiteY17" fmla="*/ 1604830 h 2480656"/>
              <a:gd name="connsiteX18" fmla="*/ 7119371 w 7781835"/>
              <a:gd name="connsiteY18" fmla="*/ 1157903 h 2480656"/>
              <a:gd name="connsiteX19" fmla="*/ 6710680 w 7781835"/>
              <a:gd name="connsiteY19" fmla="*/ 643758 h 2480656"/>
              <a:gd name="connsiteX20" fmla="*/ 6297431 w 7781835"/>
              <a:gd name="connsiteY20" fmla="*/ 386514 h 2480656"/>
              <a:gd name="connsiteX21" fmla="*/ 5774917 w 7781835"/>
              <a:gd name="connsiteY21" fmla="*/ 273303 h 2480656"/>
              <a:gd name="connsiteX22" fmla="*/ 5217568 w 7781835"/>
              <a:gd name="connsiteY22" fmla="*/ 273303 h 2480656"/>
              <a:gd name="connsiteX23" fmla="*/ 4536803 w 7781835"/>
              <a:gd name="connsiteY23" fmla="*/ 342949 h 2480656"/>
              <a:gd name="connsiteX24" fmla="*/ 3855220 w 7781835"/>
              <a:gd name="connsiteY24" fmla="*/ 489383 h 2480656"/>
              <a:gd name="connsiteX25" fmla="*/ 3136355 w 7781835"/>
              <a:gd name="connsiteY25" fmla="*/ 825073 h 2480656"/>
              <a:gd name="connsiteX26" fmla="*/ 2511584 w 7781835"/>
              <a:gd name="connsiteY26" fmla="*/ 1254242 h 2480656"/>
              <a:gd name="connsiteX27" fmla="*/ 1890894 w 7781835"/>
              <a:gd name="connsiteY27" fmla="*/ 1884389 h 2480656"/>
              <a:gd name="connsiteX28" fmla="*/ 1150665 w 7781835"/>
              <a:gd name="connsiteY28" fmla="*/ 2433029 h 2480656"/>
              <a:gd name="connsiteX29" fmla="*/ 405266 w 7781835"/>
              <a:gd name="connsiteY29" fmla="*/ 2417040 h 2480656"/>
              <a:gd name="connsiteX30" fmla="*/ 4331 w 7781835"/>
              <a:gd name="connsiteY30" fmla="*/ 2092510 h 2480656"/>
              <a:gd name="connsiteX31" fmla="*/ 1882 w 7781835"/>
              <a:gd name="connsiteY31" fmla="*/ 1712530 h 2480656"/>
              <a:gd name="connsiteX0" fmla="*/ 1882 w 7781835"/>
              <a:gd name="connsiteY0" fmla="*/ 1712530 h 2454829"/>
              <a:gd name="connsiteX1" fmla="*/ 323351 w 7781835"/>
              <a:gd name="connsiteY1" fmla="*/ 2093394 h 2454829"/>
              <a:gd name="connsiteX2" fmla="*/ 723945 w 7781835"/>
              <a:gd name="connsiteY2" fmla="*/ 2232731 h 2454829"/>
              <a:gd name="connsiteX3" fmla="*/ 1316128 w 7781835"/>
              <a:gd name="connsiteY3" fmla="*/ 2067269 h 2454829"/>
              <a:gd name="connsiteX4" fmla="*/ 1899602 w 7781835"/>
              <a:gd name="connsiteY4" fmla="*/ 1492503 h 2454829"/>
              <a:gd name="connsiteX5" fmla="*/ 2296250 w 7781835"/>
              <a:gd name="connsiteY5" fmla="*/ 1097488 h 2454829"/>
              <a:gd name="connsiteX6" fmla="*/ 2779712 w 7781835"/>
              <a:gd name="connsiteY6" fmla="*/ 712065 h 2454829"/>
              <a:gd name="connsiteX7" fmla="*/ 3458437 w 7781835"/>
              <a:gd name="connsiteY7" fmla="*/ 351680 h 2454829"/>
              <a:gd name="connsiteX8" fmla="*/ 4202838 w 7781835"/>
              <a:gd name="connsiteY8" fmla="*/ 132333 h 2454829"/>
              <a:gd name="connsiteX9" fmla="*/ 5078231 w 7781835"/>
              <a:gd name="connsiteY9" fmla="*/ 20754 h 2454829"/>
              <a:gd name="connsiteX10" fmla="*/ 5935890 w 7781835"/>
              <a:gd name="connsiteY10" fmla="*/ 23204 h 2454829"/>
              <a:gd name="connsiteX11" fmla="*/ 6622980 w 7781835"/>
              <a:gd name="connsiteY11" fmla="*/ 256701 h 2454829"/>
              <a:gd name="connsiteX12" fmla="*/ 7165906 w 7781835"/>
              <a:gd name="connsiteY12" fmla="*/ 772822 h 2454829"/>
              <a:gd name="connsiteX13" fmla="*/ 7457237 w 7781835"/>
              <a:gd name="connsiteY13" fmla="*/ 1209746 h 2454829"/>
              <a:gd name="connsiteX14" fmla="*/ 7647260 w 7781835"/>
              <a:gd name="connsiteY14" fmla="*/ 1527337 h 2454829"/>
              <a:gd name="connsiteX15" fmla="*/ 7766799 w 7781835"/>
              <a:gd name="connsiteY15" fmla="*/ 1696882 h 2454829"/>
              <a:gd name="connsiteX16" fmla="*/ 7781835 w 7781835"/>
              <a:gd name="connsiteY16" fmla="*/ 2089584 h 2454829"/>
              <a:gd name="connsiteX17" fmla="*/ 7415326 w 7781835"/>
              <a:gd name="connsiteY17" fmla="*/ 1604830 h 2454829"/>
              <a:gd name="connsiteX18" fmla="*/ 7119371 w 7781835"/>
              <a:gd name="connsiteY18" fmla="*/ 1157903 h 2454829"/>
              <a:gd name="connsiteX19" fmla="*/ 6710680 w 7781835"/>
              <a:gd name="connsiteY19" fmla="*/ 643758 h 2454829"/>
              <a:gd name="connsiteX20" fmla="*/ 6297431 w 7781835"/>
              <a:gd name="connsiteY20" fmla="*/ 386514 h 2454829"/>
              <a:gd name="connsiteX21" fmla="*/ 5774917 w 7781835"/>
              <a:gd name="connsiteY21" fmla="*/ 273303 h 2454829"/>
              <a:gd name="connsiteX22" fmla="*/ 5217568 w 7781835"/>
              <a:gd name="connsiteY22" fmla="*/ 273303 h 2454829"/>
              <a:gd name="connsiteX23" fmla="*/ 4536803 w 7781835"/>
              <a:gd name="connsiteY23" fmla="*/ 342949 h 2454829"/>
              <a:gd name="connsiteX24" fmla="*/ 3855220 w 7781835"/>
              <a:gd name="connsiteY24" fmla="*/ 489383 h 2454829"/>
              <a:gd name="connsiteX25" fmla="*/ 3136355 w 7781835"/>
              <a:gd name="connsiteY25" fmla="*/ 825073 h 2454829"/>
              <a:gd name="connsiteX26" fmla="*/ 2511584 w 7781835"/>
              <a:gd name="connsiteY26" fmla="*/ 1254242 h 2454829"/>
              <a:gd name="connsiteX27" fmla="*/ 1890894 w 7781835"/>
              <a:gd name="connsiteY27" fmla="*/ 1884389 h 2454829"/>
              <a:gd name="connsiteX28" fmla="*/ 1188765 w 7781835"/>
              <a:gd name="connsiteY28" fmla="*/ 2425885 h 2454829"/>
              <a:gd name="connsiteX29" fmla="*/ 405266 w 7781835"/>
              <a:gd name="connsiteY29" fmla="*/ 2417040 h 2454829"/>
              <a:gd name="connsiteX30" fmla="*/ 4331 w 7781835"/>
              <a:gd name="connsiteY30" fmla="*/ 2092510 h 2454829"/>
              <a:gd name="connsiteX31" fmla="*/ 1882 w 7781835"/>
              <a:gd name="connsiteY31" fmla="*/ 1712530 h 2454829"/>
              <a:gd name="connsiteX0" fmla="*/ 1882 w 7781835"/>
              <a:gd name="connsiteY0" fmla="*/ 1712530 h 2479969"/>
              <a:gd name="connsiteX1" fmla="*/ 323351 w 7781835"/>
              <a:gd name="connsiteY1" fmla="*/ 2093394 h 2479969"/>
              <a:gd name="connsiteX2" fmla="*/ 723945 w 7781835"/>
              <a:gd name="connsiteY2" fmla="*/ 2232731 h 2479969"/>
              <a:gd name="connsiteX3" fmla="*/ 1316128 w 7781835"/>
              <a:gd name="connsiteY3" fmla="*/ 2067269 h 2479969"/>
              <a:gd name="connsiteX4" fmla="*/ 1899602 w 7781835"/>
              <a:gd name="connsiteY4" fmla="*/ 1492503 h 2479969"/>
              <a:gd name="connsiteX5" fmla="*/ 2296250 w 7781835"/>
              <a:gd name="connsiteY5" fmla="*/ 1097488 h 2479969"/>
              <a:gd name="connsiteX6" fmla="*/ 2779712 w 7781835"/>
              <a:gd name="connsiteY6" fmla="*/ 712065 h 2479969"/>
              <a:gd name="connsiteX7" fmla="*/ 3458437 w 7781835"/>
              <a:gd name="connsiteY7" fmla="*/ 351680 h 2479969"/>
              <a:gd name="connsiteX8" fmla="*/ 4202838 w 7781835"/>
              <a:gd name="connsiteY8" fmla="*/ 132333 h 2479969"/>
              <a:gd name="connsiteX9" fmla="*/ 5078231 w 7781835"/>
              <a:gd name="connsiteY9" fmla="*/ 20754 h 2479969"/>
              <a:gd name="connsiteX10" fmla="*/ 5935890 w 7781835"/>
              <a:gd name="connsiteY10" fmla="*/ 23204 h 2479969"/>
              <a:gd name="connsiteX11" fmla="*/ 6622980 w 7781835"/>
              <a:gd name="connsiteY11" fmla="*/ 256701 h 2479969"/>
              <a:gd name="connsiteX12" fmla="*/ 7165906 w 7781835"/>
              <a:gd name="connsiteY12" fmla="*/ 772822 h 2479969"/>
              <a:gd name="connsiteX13" fmla="*/ 7457237 w 7781835"/>
              <a:gd name="connsiteY13" fmla="*/ 1209746 h 2479969"/>
              <a:gd name="connsiteX14" fmla="*/ 7647260 w 7781835"/>
              <a:gd name="connsiteY14" fmla="*/ 1527337 h 2479969"/>
              <a:gd name="connsiteX15" fmla="*/ 7766799 w 7781835"/>
              <a:gd name="connsiteY15" fmla="*/ 1696882 h 2479969"/>
              <a:gd name="connsiteX16" fmla="*/ 7781835 w 7781835"/>
              <a:gd name="connsiteY16" fmla="*/ 2089584 h 2479969"/>
              <a:gd name="connsiteX17" fmla="*/ 7415326 w 7781835"/>
              <a:gd name="connsiteY17" fmla="*/ 1604830 h 2479969"/>
              <a:gd name="connsiteX18" fmla="*/ 7119371 w 7781835"/>
              <a:gd name="connsiteY18" fmla="*/ 1157903 h 2479969"/>
              <a:gd name="connsiteX19" fmla="*/ 6710680 w 7781835"/>
              <a:gd name="connsiteY19" fmla="*/ 643758 h 2479969"/>
              <a:gd name="connsiteX20" fmla="*/ 6297431 w 7781835"/>
              <a:gd name="connsiteY20" fmla="*/ 386514 h 2479969"/>
              <a:gd name="connsiteX21" fmla="*/ 5774917 w 7781835"/>
              <a:gd name="connsiteY21" fmla="*/ 273303 h 2479969"/>
              <a:gd name="connsiteX22" fmla="*/ 5217568 w 7781835"/>
              <a:gd name="connsiteY22" fmla="*/ 273303 h 2479969"/>
              <a:gd name="connsiteX23" fmla="*/ 4536803 w 7781835"/>
              <a:gd name="connsiteY23" fmla="*/ 342949 h 2479969"/>
              <a:gd name="connsiteX24" fmla="*/ 3855220 w 7781835"/>
              <a:gd name="connsiteY24" fmla="*/ 489383 h 2479969"/>
              <a:gd name="connsiteX25" fmla="*/ 3136355 w 7781835"/>
              <a:gd name="connsiteY25" fmla="*/ 825073 h 2479969"/>
              <a:gd name="connsiteX26" fmla="*/ 2511584 w 7781835"/>
              <a:gd name="connsiteY26" fmla="*/ 1254242 h 2479969"/>
              <a:gd name="connsiteX27" fmla="*/ 1890894 w 7781835"/>
              <a:gd name="connsiteY27" fmla="*/ 1884389 h 2479969"/>
              <a:gd name="connsiteX28" fmla="*/ 1188765 w 7781835"/>
              <a:gd name="connsiteY28" fmla="*/ 2425885 h 2479969"/>
              <a:gd name="connsiteX29" fmla="*/ 405266 w 7781835"/>
              <a:gd name="connsiteY29" fmla="*/ 2417040 h 2479969"/>
              <a:gd name="connsiteX30" fmla="*/ 4331 w 7781835"/>
              <a:gd name="connsiteY30" fmla="*/ 2092510 h 2479969"/>
              <a:gd name="connsiteX31" fmla="*/ 1882 w 7781835"/>
              <a:gd name="connsiteY31" fmla="*/ 1712530 h 2479969"/>
              <a:gd name="connsiteX0" fmla="*/ 1882 w 7781835"/>
              <a:gd name="connsiteY0" fmla="*/ 1712530 h 2483650"/>
              <a:gd name="connsiteX1" fmla="*/ 323351 w 7781835"/>
              <a:gd name="connsiteY1" fmla="*/ 2093394 h 2483650"/>
              <a:gd name="connsiteX2" fmla="*/ 723945 w 7781835"/>
              <a:gd name="connsiteY2" fmla="*/ 2232731 h 2483650"/>
              <a:gd name="connsiteX3" fmla="*/ 1316128 w 7781835"/>
              <a:gd name="connsiteY3" fmla="*/ 2067269 h 2483650"/>
              <a:gd name="connsiteX4" fmla="*/ 1899602 w 7781835"/>
              <a:gd name="connsiteY4" fmla="*/ 1492503 h 2483650"/>
              <a:gd name="connsiteX5" fmla="*/ 2296250 w 7781835"/>
              <a:gd name="connsiteY5" fmla="*/ 1097488 h 2483650"/>
              <a:gd name="connsiteX6" fmla="*/ 2779712 w 7781835"/>
              <a:gd name="connsiteY6" fmla="*/ 712065 h 2483650"/>
              <a:gd name="connsiteX7" fmla="*/ 3458437 w 7781835"/>
              <a:gd name="connsiteY7" fmla="*/ 351680 h 2483650"/>
              <a:gd name="connsiteX8" fmla="*/ 4202838 w 7781835"/>
              <a:gd name="connsiteY8" fmla="*/ 132333 h 2483650"/>
              <a:gd name="connsiteX9" fmla="*/ 5078231 w 7781835"/>
              <a:gd name="connsiteY9" fmla="*/ 20754 h 2483650"/>
              <a:gd name="connsiteX10" fmla="*/ 5935890 w 7781835"/>
              <a:gd name="connsiteY10" fmla="*/ 23204 h 2483650"/>
              <a:gd name="connsiteX11" fmla="*/ 6622980 w 7781835"/>
              <a:gd name="connsiteY11" fmla="*/ 256701 h 2483650"/>
              <a:gd name="connsiteX12" fmla="*/ 7165906 w 7781835"/>
              <a:gd name="connsiteY12" fmla="*/ 772822 h 2483650"/>
              <a:gd name="connsiteX13" fmla="*/ 7457237 w 7781835"/>
              <a:gd name="connsiteY13" fmla="*/ 1209746 h 2483650"/>
              <a:gd name="connsiteX14" fmla="*/ 7647260 w 7781835"/>
              <a:gd name="connsiteY14" fmla="*/ 1527337 h 2483650"/>
              <a:gd name="connsiteX15" fmla="*/ 7766799 w 7781835"/>
              <a:gd name="connsiteY15" fmla="*/ 1696882 h 2483650"/>
              <a:gd name="connsiteX16" fmla="*/ 7781835 w 7781835"/>
              <a:gd name="connsiteY16" fmla="*/ 2089584 h 2483650"/>
              <a:gd name="connsiteX17" fmla="*/ 7415326 w 7781835"/>
              <a:gd name="connsiteY17" fmla="*/ 1604830 h 2483650"/>
              <a:gd name="connsiteX18" fmla="*/ 7119371 w 7781835"/>
              <a:gd name="connsiteY18" fmla="*/ 1157903 h 2483650"/>
              <a:gd name="connsiteX19" fmla="*/ 6710680 w 7781835"/>
              <a:gd name="connsiteY19" fmla="*/ 643758 h 2483650"/>
              <a:gd name="connsiteX20" fmla="*/ 6297431 w 7781835"/>
              <a:gd name="connsiteY20" fmla="*/ 386514 h 2483650"/>
              <a:gd name="connsiteX21" fmla="*/ 5774917 w 7781835"/>
              <a:gd name="connsiteY21" fmla="*/ 273303 h 2483650"/>
              <a:gd name="connsiteX22" fmla="*/ 5217568 w 7781835"/>
              <a:gd name="connsiteY22" fmla="*/ 273303 h 2483650"/>
              <a:gd name="connsiteX23" fmla="*/ 4536803 w 7781835"/>
              <a:gd name="connsiteY23" fmla="*/ 342949 h 2483650"/>
              <a:gd name="connsiteX24" fmla="*/ 3855220 w 7781835"/>
              <a:gd name="connsiteY24" fmla="*/ 489383 h 2483650"/>
              <a:gd name="connsiteX25" fmla="*/ 3136355 w 7781835"/>
              <a:gd name="connsiteY25" fmla="*/ 825073 h 2483650"/>
              <a:gd name="connsiteX26" fmla="*/ 2511584 w 7781835"/>
              <a:gd name="connsiteY26" fmla="*/ 1254242 h 2483650"/>
              <a:gd name="connsiteX27" fmla="*/ 1890894 w 7781835"/>
              <a:gd name="connsiteY27" fmla="*/ 1884389 h 2483650"/>
              <a:gd name="connsiteX28" fmla="*/ 1188765 w 7781835"/>
              <a:gd name="connsiteY28" fmla="*/ 2425885 h 2483650"/>
              <a:gd name="connsiteX29" fmla="*/ 405266 w 7781835"/>
              <a:gd name="connsiteY29" fmla="*/ 2417040 h 2483650"/>
              <a:gd name="connsiteX30" fmla="*/ 4331 w 7781835"/>
              <a:gd name="connsiteY30" fmla="*/ 2092510 h 2483650"/>
              <a:gd name="connsiteX31" fmla="*/ 1882 w 7781835"/>
              <a:gd name="connsiteY31" fmla="*/ 1712530 h 2483650"/>
              <a:gd name="connsiteX0" fmla="*/ 552 w 7780505"/>
              <a:gd name="connsiteY0" fmla="*/ 1712530 h 2483650"/>
              <a:gd name="connsiteX1" fmla="*/ 322021 w 7780505"/>
              <a:gd name="connsiteY1" fmla="*/ 2093394 h 2483650"/>
              <a:gd name="connsiteX2" fmla="*/ 722615 w 7780505"/>
              <a:gd name="connsiteY2" fmla="*/ 2232731 h 2483650"/>
              <a:gd name="connsiteX3" fmla="*/ 1314798 w 7780505"/>
              <a:gd name="connsiteY3" fmla="*/ 2067269 h 2483650"/>
              <a:gd name="connsiteX4" fmla="*/ 1898272 w 7780505"/>
              <a:gd name="connsiteY4" fmla="*/ 1492503 h 2483650"/>
              <a:gd name="connsiteX5" fmla="*/ 2294920 w 7780505"/>
              <a:gd name="connsiteY5" fmla="*/ 1097488 h 2483650"/>
              <a:gd name="connsiteX6" fmla="*/ 2778382 w 7780505"/>
              <a:gd name="connsiteY6" fmla="*/ 712065 h 2483650"/>
              <a:gd name="connsiteX7" fmla="*/ 3457107 w 7780505"/>
              <a:gd name="connsiteY7" fmla="*/ 351680 h 2483650"/>
              <a:gd name="connsiteX8" fmla="*/ 4201508 w 7780505"/>
              <a:gd name="connsiteY8" fmla="*/ 132333 h 2483650"/>
              <a:gd name="connsiteX9" fmla="*/ 5076901 w 7780505"/>
              <a:gd name="connsiteY9" fmla="*/ 20754 h 2483650"/>
              <a:gd name="connsiteX10" fmla="*/ 5934560 w 7780505"/>
              <a:gd name="connsiteY10" fmla="*/ 23204 h 2483650"/>
              <a:gd name="connsiteX11" fmla="*/ 6621650 w 7780505"/>
              <a:gd name="connsiteY11" fmla="*/ 256701 h 2483650"/>
              <a:gd name="connsiteX12" fmla="*/ 7164576 w 7780505"/>
              <a:gd name="connsiteY12" fmla="*/ 772822 h 2483650"/>
              <a:gd name="connsiteX13" fmla="*/ 7455907 w 7780505"/>
              <a:gd name="connsiteY13" fmla="*/ 1209746 h 2483650"/>
              <a:gd name="connsiteX14" fmla="*/ 7645930 w 7780505"/>
              <a:gd name="connsiteY14" fmla="*/ 1527337 h 2483650"/>
              <a:gd name="connsiteX15" fmla="*/ 7765469 w 7780505"/>
              <a:gd name="connsiteY15" fmla="*/ 1696882 h 2483650"/>
              <a:gd name="connsiteX16" fmla="*/ 7780505 w 7780505"/>
              <a:gd name="connsiteY16" fmla="*/ 2089584 h 2483650"/>
              <a:gd name="connsiteX17" fmla="*/ 7413996 w 7780505"/>
              <a:gd name="connsiteY17" fmla="*/ 1604830 h 2483650"/>
              <a:gd name="connsiteX18" fmla="*/ 7118041 w 7780505"/>
              <a:gd name="connsiteY18" fmla="*/ 1157903 h 2483650"/>
              <a:gd name="connsiteX19" fmla="*/ 6709350 w 7780505"/>
              <a:gd name="connsiteY19" fmla="*/ 643758 h 2483650"/>
              <a:gd name="connsiteX20" fmla="*/ 6296101 w 7780505"/>
              <a:gd name="connsiteY20" fmla="*/ 386514 h 2483650"/>
              <a:gd name="connsiteX21" fmla="*/ 5773587 w 7780505"/>
              <a:gd name="connsiteY21" fmla="*/ 273303 h 2483650"/>
              <a:gd name="connsiteX22" fmla="*/ 5216238 w 7780505"/>
              <a:gd name="connsiteY22" fmla="*/ 273303 h 2483650"/>
              <a:gd name="connsiteX23" fmla="*/ 4535473 w 7780505"/>
              <a:gd name="connsiteY23" fmla="*/ 342949 h 2483650"/>
              <a:gd name="connsiteX24" fmla="*/ 3853890 w 7780505"/>
              <a:gd name="connsiteY24" fmla="*/ 489383 h 2483650"/>
              <a:gd name="connsiteX25" fmla="*/ 3135025 w 7780505"/>
              <a:gd name="connsiteY25" fmla="*/ 825073 h 2483650"/>
              <a:gd name="connsiteX26" fmla="*/ 2510254 w 7780505"/>
              <a:gd name="connsiteY26" fmla="*/ 1254242 h 2483650"/>
              <a:gd name="connsiteX27" fmla="*/ 1889564 w 7780505"/>
              <a:gd name="connsiteY27" fmla="*/ 1884389 h 2483650"/>
              <a:gd name="connsiteX28" fmla="*/ 1187435 w 7780505"/>
              <a:gd name="connsiteY28" fmla="*/ 2425885 h 2483650"/>
              <a:gd name="connsiteX29" fmla="*/ 403936 w 7780505"/>
              <a:gd name="connsiteY29" fmla="*/ 2417040 h 2483650"/>
              <a:gd name="connsiteX30" fmla="*/ 3001 w 7780505"/>
              <a:gd name="connsiteY30" fmla="*/ 2092510 h 2483650"/>
              <a:gd name="connsiteX31" fmla="*/ 552 w 7780505"/>
              <a:gd name="connsiteY31" fmla="*/ 1712530 h 2483650"/>
              <a:gd name="connsiteX0" fmla="*/ 552 w 7780505"/>
              <a:gd name="connsiteY0" fmla="*/ 1712530 h 2483650"/>
              <a:gd name="connsiteX1" fmla="*/ 322021 w 7780505"/>
              <a:gd name="connsiteY1" fmla="*/ 2093394 h 2483650"/>
              <a:gd name="connsiteX2" fmla="*/ 722615 w 7780505"/>
              <a:gd name="connsiteY2" fmla="*/ 2232731 h 2483650"/>
              <a:gd name="connsiteX3" fmla="*/ 1312417 w 7780505"/>
              <a:gd name="connsiteY3" fmla="*/ 2052981 h 2483650"/>
              <a:gd name="connsiteX4" fmla="*/ 1898272 w 7780505"/>
              <a:gd name="connsiteY4" fmla="*/ 1492503 h 2483650"/>
              <a:gd name="connsiteX5" fmla="*/ 2294920 w 7780505"/>
              <a:gd name="connsiteY5" fmla="*/ 1097488 h 2483650"/>
              <a:gd name="connsiteX6" fmla="*/ 2778382 w 7780505"/>
              <a:gd name="connsiteY6" fmla="*/ 712065 h 2483650"/>
              <a:gd name="connsiteX7" fmla="*/ 3457107 w 7780505"/>
              <a:gd name="connsiteY7" fmla="*/ 351680 h 2483650"/>
              <a:gd name="connsiteX8" fmla="*/ 4201508 w 7780505"/>
              <a:gd name="connsiteY8" fmla="*/ 132333 h 2483650"/>
              <a:gd name="connsiteX9" fmla="*/ 5076901 w 7780505"/>
              <a:gd name="connsiteY9" fmla="*/ 20754 h 2483650"/>
              <a:gd name="connsiteX10" fmla="*/ 5934560 w 7780505"/>
              <a:gd name="connsiteY10" fmla="*/ 23204 h 2483650"/>
              <a:gd name="connsiteX11" fmla="*/ 6621650 w 7780505"/>
              <a:gd name="connsiteY11" fmla="*/ 256701 h 2483650"/>
              <a:gd name="connsiteX12" fmla="*/ 7164576 w 7780505"/>
              <a:gd name="connsiteY12" fmla="*/ 772822 h 2483650"/>
              <a:gd name="connsiteX13" fmla="*/ 7455907 w 7780505"/>
              <a:gd name="connsiteY13" fmla="*/ 1209746 h 2483650"/>
              <a:gd name="connsiteX14" fmla="*/ 7645930 w 7780505"/>
              <a:gd name="connsiteY14" fmla="*/ 1527337 h 2483650"/>
              <a:gd name="connsiteX15" fmla="*/ 7765469 w 7780505"/>
              <a:gd name="connsiteY15" fmla="*/ 1696882 h 2483650"/>
              <a:gd name="connsiteX16" fmla="*/ 7780505 w 7780505"/>
              <a:gd name="connsiteY16" fmla="*/ 2089584 h 2483650"/>
              <a:gd name="connsiteX17" fmla="*/ 7413996 w 7780505"/>
              <a:gd name="connsiteY17" fmla="*/ 1604830 h 2483650"/>
              <a:gd name="connsiteX18" fmla="*/ 7118041 w 7780505"/>
              <a:gd name="connsiteY18" fmla="*/ 1157903 h 2483650"/>
              <a:gd name="connsiteX19" fmla="*/ 6709350 w 7780505"/>
              <a:gd name="connsiteY19" fmla="*/ 643758 h 2483650"/>
              <a:gd name="connsiteX20" fmla="*/ 6296101 w 7780505"/>
              <a:gd name="connsiteY20" fmla="*/ 386514 h 2483650"/>
              <a:gd name="connsiteX21" fmla="*/ 5773587 w 7780505"/>
              <a:gd name="connsiteY21" fmla="*/ 273303 h 2483650"/>
              <a:gd name="connsiteX22" fmla="*/ 5216238 w 7780505"/>
              <a:gd name="connsiteY22" fmla="*/ 273303 h 2483650"/>
              <a:gd name="connsiteX23" fmla="*/ 4535473 w 7780505"/>
              <a:gd name="connsiteY23" fmla="*/ 342949 h 2483650"/>
              <a:gd name="connsiteX24" fmla="*/ 3853890 w 7780505"/>
              <a:gd name="connsiteY24" fmla="*/ 489383 h 2483650"/>
              <a:gd name="connsiteX25" fmla="*/ 3135025 w 7780505"/>
              <a:gd name="connsiteY25" fmla="*/ 825073 h 2483650"/>
              <a:gd name="connsiteX26" fmla="*/ 2510254 w 7780505"/>
              <a:gd name="connsiteY26" fmla="*/ 1254242 h 2483650"/>
              <a:gd name="connsiteX27" fmla="*/ 1889564 w 7780505"/>
              <a:gd name="connsiteY27" fmla="*/ 1884389 h 2483650"/>
              <a:gd name="connsiteX28" fmla="*/ 1187435 w 7780505"/>
              <a:gd name="connsiteY28" fmla="*/ 2425885 h 2483650"/>
              <a:gd name="connsiteX29" fmla="*/ 403936 w 7780505"/>
              <a:gd name="connsiteY29" fmla="*/ 2417040 h 2483650"/>
              <a:gd name="connsiteX30" fmla="*/ 3001 w 7780505"/>
              <a:gd name="connsiteY30" fmla="*/ 2092510 h 2483650"/>
              <a:gd name="connsiteX31" fmla="*/ 552 w 7780505"/>
              <a:gd name="connsiteY31" fmla="*/ 1712530 h 2483650"/>
              <a:gd name="connsiteX0" fmla="*/ 552 w 7780505"/>
              <a:gd name="connsiteY0" fmla="*/ 1712530 h 2483650"/>
              <a:gd name="connsiteX1" fmla="*/ 322021 w 7780505"/>
              <a:gd name="connsiteY1" fmla="*/ 2093394 h 2483650"/>
              <a:gd name="connsiteX2" fmla="*/ 722615 w 7780505"/>
              <a:gd name="connsiteY2" fmla="*/ 2232731 h 2483650"/>
              <a:gd name="connsiteX3" fmla="*/ 1312417 w 7780505"/>
              <a:gd name="connsiteY3" fmla="*/ 2052981 h 2483650"/>
              <a:gd name="connsiteX4" fmla="*/ 1898272 w 7780505"/>
              <a:gd name="connsiteY4" fmla="*/ 1492503 h 2483650"/>
              <a:gd name="connsiteX5" fmla="*/ 2294920 w 7780505"/>
              <a:gd name="connsiteY5" fmla="*/ 1097488 h 2483650"/>
              <a:gd name="connsiteX6" fmla="*/ 2778382 w 7780505"/>
              <a:gd name="connsiteY6" fmla="*/ 712065 h 2483650"/>
              <a:gd name="connsiteX7" fmla="*/ 3457107 w 7780505"/>
              <a:gd name="connsiteY7" fmla="*/ 351680 h 2483650"/>
              <a:gd name="connsiteX8" fmla="*/ 4201508 w 7780505"/>
              <a:gd name="connsiteY8" fmla="*/ 132333 h 2483650"/>
              <a:gd name="connsiteX9" fmla="*/ 5076901 w 7780505"/>
              <a:gd name="connsiteY9" fmla="*/ 20754 h 2483650"/>
              <a:gd name="connsiteX10" fmla="*/ 5934560 w 7780505"/>
              <a:gd name="connsiteY10" fmla="*/ 23204 h 2483650"/>
              <a:gd name="connsiteX11" fmla="*/ 6621650 w 7780505"/>
              <a:gd name="connsiteY11" fmla="*/ 256701 h 2483650"/>
              <a:gd name="connsiteX12" fmla="*/ 7164576 w 7780505"/>
              <a:gd name="connsiteY12" fmla="*/ 772822 h 2483650"/>
              <a:gd name="connsiteX13" fmla="*/ 7455907 w 7780505"/>
              <a:gd name="connsiteY13" fmla="*/ 1209746 h 2483650"/>
              <a:gd name="connsiteX14" fmla="*/ 7645930 w 7780505"/>
              <a:gd name="connsiteY14" fmla="*/ 1527337 h 2483650"/>
              <a:gd name="connsiteX15" fmla="*/ 7765469 w 7780505"/>
              <a:gd name="connsiteY15" fmla="*/ 1696882 h 2483650"/>
              <a:gd name="connsiteX16" fmla="*/ 7780505 w 7780505"/>
              <a:gd name="connsiteY16" fmla="*/ 2089584 h 2483650"/>
              <a:gd name="connsiteX17" fmla="*/ 7413996 w 7780505"/>
              <a:gd name="connsiteY17" fmla="*/ 1604830 h 2483650"/>
              <a:gd name="connsiteX18" fmla="*/ 7118041 w 7780505"/>
              <a:gd name="connsiteY18" fmla="*/ 1157903 h 2483650"/>
              <a:gd name="connsiteX19" fmla="*/ 6709350 w 7780505"/>
              <a:gd name="connsiteY19" fmla="*/ 643758 h 2483650"/>
              <a:gd name="connsiteX20" fmla="*/ 6296101 w 7780505"/>
              <a:gd name="connsiteY20" fmla="*/ 386514 h 2483650"/>
              <a:gd name="connsiteX21" fmla="*/ 5773587 w 7780505"/>
              <a:gd name="connsiteY21" fmla="*/ 273303 h 2483650"/>
              <a:gd name="connsiteX22" fmla="*/ 5216238 w 7780505"/>
              <a:gd name="connsiteY22" fmla="*/ 273303 h 2483650"/>
              <a:gd name="connsiteX23" fmla="*/ 4535473 w 7780505"/>
              <a:gd name="connsiteY23" fmla="*/ 342949 h 2483650"/>
              <a:gd name="connsiteX24" fmla="*/ 3853890 w 7780505"/>
              <a:gd name="connsiteY24" fmla="*/ 489383 h 2483650"/>
              <a:gd name="connsiteX25" fmla="*/ 3135025 w 7780505"/>
              <a:gd name="connsiteY25" fmla="*/ 825073 h 2483650"/>
              <a:gd name="connsiteX26" fmla="*/ 2510254 w 7780505"/>
              <a:gd name="connsiteY26" fmla="*/ 1254242 h 2483650"/>
              <a:gd name="connsiteX27" fmla="*/ 1889564 w 7780505"/>
              <a:gd name="connsiteY27" fmla="*/ 1884389 h 2483650"/>
              <a:gd name="connsiteX28" fmla="*/ 1187435 w 7780505"/>
              <a:gd name="connsiteY28" fmla="*/ 2425885 h 2483650"/>
              <a:gd name="connsiteX29" fmla="*/ 403936 w 7780505"/>
              <a:gd name="connsiteY29" fmla="*/ 2417040 h 2483650"/>
              <a:gd name="connsiteX30" fmla="*/ 3001 w 7780505"/>
              <a:gd name="connsiteY30" fmla="*/ 2092510 h 2483650"/>
              <a:gd name="connsiteX31" fmla="*/ 552 w 7780505"/>
              <a:gd name="connsiteY31" fmla="*/ 1712530 h 2483650"/>
              <a:gd name="connsiteX0" fmla="*/ 552 w 7780505"/>
              <a:gd name="connsiteY0" fmla="*/ 1712530 h 2489993"/>
              <a:gd name="connsiteX1" fmla="*/ 322021 w 7780505"/>
              <a:gd name="connsiteY1" fmla="*/ 2093394 h 2489993"/>
              <a:gd name="connsiteX2" fmla="*/ 722615 w 7780505"/>
              <a:gd name="connsiteY2" fmla="*/ 2232731 h 2489993"/>
              <a:gd name="connsiteX3" fmla="*/ 1312417 w 7780505"/>
              <a:gd name="connsiteY3" fmla="*/ 2052981 h 2489993"/>
              <a:gd name="connsiteX4" fmla="*/ 1898272 w 7780505"/>
              <a:gd name="connsiteY4" fmla="*/ 1492503 h 2489993"/>
              <a:gd name="connsiteX5" fmla="*/ 2294920 w 7780505"/>
              <a:gd name="connsiteY5" fmla="*/ 1097488 h 2489993"/>
              <a:gd name="connsiteX6" fmla="*/ 2778382 w 7780505"/>
              <a:gd name="connsiteY6" fmla="*/ 712065 h 2489993"/>
              <a:gd name="connsiteX7" fmla="*/ 3457107 w 7780505"/>
              <a:gd name="connsiteY7" fmla="*/ 351680 h 2489993"/>
              <a:gd name="connsiteX8" fmla="*/ 4201508 w 7780505"/>
              <a:gd name="connsiteY8" fmla="*/ 132333 h 2489993"/>
              <a:gd name="connsiteX9" fmla="*/ 5076901 w 7780505"/>
              <a:gd name="connsiteY9" fmla="*/ 20754 h 2489993"/>
              <a:gd name="connsiteX10" fmla="*/ 5934560 w 7780505"/>
              <a:gd name="connsiteY10" fmla="*/ 23204 h 2489993"/>
              <a:gd name="connsiteX11" fmla="*/ 6621650 w 7780505"/>
              <a:gd name="connsiteY11" fmla="*/ 256701 h 2489993"/>
              <a:gd name="connsiteX12" fmla="*/ 7164576 w 7780505"/>
              <a:gd name="connsiteY12" fmla="*/ 772822 h 2489993"/>
              <a:gd name="connsiteX13" fmla="*/ 7455907 w 7780505"/>
              <a:gd name="connsiteY13" fmla="*/ 1209746 h 2489993"/>
              <a:gd name="connsiteX14" fmla="*/ 7645930 w 7780505"/>
              <a:gd name="connsiteY14" fmla="*/ 1527337 h 2489993"/>
              <a:gd name="connsiteX15" fmla="*/ 7765469 w 7780505"/>
              <a:gd name="connsiteY15" fmla="*/ 1696882 h 2489993"/>
              <a:gd name="connsiteX16" fmla="*/ 7780505 w 7780505"/>
              <a:gd name="connsiteY16" fmla="*/ 2089584 h 2489993"/>
              <a:gd name="connsiteX17" fmla="*/ 7413996 w 7780505"/>
              <a:gd name="connsiteY17" fmla="*/ 1604830 h 2489993"/>
              <a:gd name="connsiteX18" fmla="*/ 7118041 w 7780505"/>
              <a:gd name="connsiteY18" fmla="*/ 1157903 h 2489993"/>
              <a:gd name="connsiteX19" fmla="*/ 6709350 w 7780505"/>
              <a:gd name="connsiteY19" fmla="*/ 643758 h 2489993"/>
              <a:gd name="connsiteX20" fmla="*/ 6296101 w 7780505"/>
              <a:gd name="connsiteY20" fmla="*/ 386514 h 2489993"/>
              <a:gd name="connsiteX21" fmla="*/ 5773587 w 7780505"/>
              <a:gd name="connsiteY21" fmla="*/ 273303 h 2489993"/>
              <a:gd name="connsiteX22" fmla="*/ 5216238 w 7780505"/>
              <a:gd name="connsiteY22" fmla="*/ 273303 h 2489993"/>
              <a:gd name="connsiteX23" fmla="*/ 4535473 w 7780505"/>
              <a:gd name="connsiteY23" fmla="*/ 342949 h 2489993"/>
              <a:gd name="connsiteX24" fmla="*/ 3853890 w 7780505"/>
              <a:gd name="connsiteY24" fmla="*/ 489383 h 2489993"/>
              <a:gd name="connsiteX25" fmla="*/ 3135025 w 7780505"/>
              <a:gd name="connsiteY25" fmla="*/ 825073 h 2489993"/>
              <a:gd name="connsiteX26" fmla="*/ 2510254 w 7780505"/>
              <a:gd name="connsiteY26" fmla="*/ 1254242 h 2489993"/>
              <a:gd name="connsiteX27" fmla="*/ 1889564 w 7780505"/>
              <a:gd name="connsiteY27" fmla="*/ 1884389 h 2489993"/>
              <a:gd name="connsiteX28" fmla="*/ 1187435 w 7780505"/>
              <a:gd name="connsiteY28" fmla="*/ 2425885 h 2489993"/>
              <a:gd name="connsiteX29" fmla="*/ 403936 w 7780505"/>
              <a:gd name="connsiteY29" fmla="*/ 2417040 h 2489993"/>
              <a:gd name="connsiteX30" fmla="*/ 3001 w 7780505"/>
              <a:gd name="connsiteY30" fmla="*/ 2092510 h 2489993"/>
              <a:gd name="connsiteX31" fmla="*/ 552 w 7780505"/>
              <a:gd name="connsiteY31" fmla="*/ 1712530 h 2489993"/>
              <a:gd name="connsiteX0" fmla="*/ 552 w 7780505"/>
              <a:gd name="connsiteY0" fmla="*/ 1712530 h 2489993"/>
              <a:gd name="connsiteX1" fmla="*/ 322021 w 7780505"/>
              <a:gd name="connsiteY1" fmla="*/ 2093394 h 2489993"/>
              <a:gd name="connsiteX2" fmla="*/ 722615 w 7780505"/>
              <a:gd name="connsiteY2" fmla="*/ 2232731 h 2489993"/>
              <a:gd name="connsiteX3" fmla="*/ 1312417 w 7780505"/>
              <a:gd name="connsiteY3" fmla="*/ 2052981 h 2489993"/>
              <a:gd name="connsiteX4" fmla="*/ 2294920 w 7780505"/>
              <a:gd name="connsiteY4" fmla="*/ 1097488 h 2489993"/>
              <a:gd name="connsiteX5" fmla="*/ 2778382 w 7780505"/>
              <a:gd name="connsiteY5" fmla="*/ 712065 h 2489993"/>
              <a:gd name="connsiteX6" fmla="*/ 3457107 w 7780505"/>
              <a:gd name="connsiteY6" fmla="*/ 351680 h 2489993"/>
              <a:gd name="connsiteX7" fmla="*/ 4201508 w 7780505"/>
              <a:gd name="connsiteY7" fmla="*/ 132333 h 2489993"/>
              <a:gd name="connsiteX8" fmla="*/ 5076901 w 7780505"/>
              <a:gd name="connsiteY8" fmla="*/ 20754 h 2489993"/>
              <a:gd name="connsiteX9" fmla="*/ 5934560 w 7780505"/>
              <a:gd name="connsiteY9" fmla="*/ 23204 h 2489993"/>
              <a:gd name="connsiteX10" fmla="*/ 6621650 w 7780505"/>
              <a:gd name="connsiteY10" fmla="*/ 256701 h 2489993"/>
              <a:gd name="connsiteX11" fmla="*/ 7164576 w 7780505"/>
              <a:gd name="connsiteY11" fmla="*/ 772822 h 2489993"/>
              <a:gd name="connsiteX12" fmla="*/ 7455907 w 7780505"/>
              <a:gd name="connsiteY12" fmla="*/ 1209746 h 2489993"/>
              <a:gd name="connsiteX13" fmla="*/ 7645930 w 7780505"/>
              <a:gd name="connsiteY13" fmla="*/ 1527337 h 2489993"/>
              <a:gd name="connsiteX14" fmla="*/ 7765469 w 7780505"/>
              <a:gd name="connsiteY14" fmla="*/ 1696882 h 2489993"/>
              <a:gd name="connsiteX15" fmla="*/ 7780505 w 7780505"/>
              <a:gd name="connsiteY15" fmla="*/ 2089584 h 2489993"/>
              <a:gd name="connsiteX16" fmla="*/ 7413996 w 7780505"/>
              <a:gd name="connsiteY16" fmla="*/ 1604830 h 2489993"/>
              <a:gd name="connsiteX17" fmla="*/ 7118041 w 7780505"/>
              <a:gd name="connsiteY17" fmla="*/ 1157903 h 2489993"/>
              <a:gd name="connsiteX18" fmla="*/ 6709350 w 7780505"/>
              <a:gd name="connsiteY18" fmla="*/ 643758 h 2489993"/>
              <a:gd name="connsiteX19" fmla="*/ 6296101 w 7780505"/>
              <a:gd name="connsiteY19" fmla="*/ 386514 h 2489993"/>
              <a:gd name="connsiteX20" fmla="*/ 5773587 w 7780505"/>
              <a:gd name="connsiteY20" fmla="*/ 273303 h 2489993"/>
              <a:gd name="connsiteX21" fmla="*/ 5216238 w 7780505"/>
              <a:gd name="connsiteY21" fmla="*/ 273303 h 2489993"/>
              <a:gd name="connsiteX22" fmla="*/ 4535473 w 7780505"/>
              <a:gd name="connsiteY22" fmla="*/ 342949 h 2489993"/>
              <a:gd name="connsiteX23" fmla="*/ 3853890 w 7780505"/>
              <a:gd name="connsiteY23" fmla="*/ 489383 h 2489993"/>
              <a:gd name="connsiteX24" fmla="*/ 3135025 w 7780505"/>
              <a:gd name="connsiteY24" fmla="*/ 825073 h 2489993"/>
              <a:gd name="connsiteX25" fmla="*/ 2510254 w 7780505"/>
              <a:gd name="connsiteY25" fmla="*/ 1254242 h 2489993"/>
              <a:gd name="connsiteX26" fmla="*/ 1889564 w 7780505"/>
              <a:gd name="connsiteY26" fmla="*/ 1884389 h 2489993"/>
              <a:gd name="connsiteX27" fmla="*/ 1187435 w 7780505"/>
              <a:gd name="connsiteY27" fmla="*/ 2425885 h 2489993"/>
              <a:gd name="connsiteX28" fmla="*/ 403936 w 7780505"/>
              <a:gd name="connsiteY28" fmla="*/ 2417040 h 2489993"/>
              <a:gd name="connsiteX29" fmla="*/ 3001 w 7780505"/>
              <a:gd name="connsiteY29" fmla="*/ 2092510 h 2489993"/>
              <a:gd name="connsiteX30" fmla="*/ 552 w 7780505"/>
              <a:gd name="connsiteY30" fmla="*/ 1712530 h 2489993"/>
              <a:gd name="connsiteX0" fmla="*/ 552 w 7780505"/>
              <a:gd name="connsiteY0" fmla="*/ 1712530 h 2489993"/>
              <a:gd name="connsiteX1" fmla="*/ 322021 w 7780505"/>
              <a:gd name="connsiteY1" fmla="*/ 2093394 h 2489993"/>
              <a:gd name="connsiteX2" fmla="*/ 722615 w 7780505"/>
              <a:gd name="connsiteY2" fmla="*/ 2232731 h 2489993"/>
              <a:gd name="connsiteX3" fmla="*/ 1312417 w 7780505"/>
              <a:gd name="connsiteY3" fmla="*/ 2052981 h 2489993"/>
              <a:gd name="connsiteX4" fmla="*/ 2294920 w 7780505"/>
              <a:gd name="connsiteY4" fmla="*/ 1097488 h 2489993"/>
              <a:gd name="connsiteX5" fmla="*/ 2778382 w 7780505"/>
              <a:gd name="connsiteY5" fmla="*/ 712065 h 2489993"/>
              <a:gd name="connsiteX6" fmla="*/ 3457107 w 7780505"/>
              <a:gd name="connsiteY6" fmla="*/ 351680 h 2489993"/>
              <a:gd name="connsiteX7" fmla="*/ 4201508 w 7780505"/>
              <a:gd name="connsiteY7" fmla="*/ 132333 h 2489993"/>
              <a:gd name="connsiteX8" fmla="*/ 5076901 w 7780505"/>
              <a:gd name="connsiteY8" fmla="*/ 20754 h 2489993"/>
              <a:gd name="connsiteX9" fmla="*/ 5934560 w 7780505"/>
              <a:gd name="connsiteY9" fmla="*/ 23204 h 2489993"/>
              <a:gd name="connsiteX10" fmla="*/ 6621650 w 7780505"/>
              <a:gd name="connsiteY10" fmla="*/ 256701 h 2489993"/>
              <a:gd name="connsiteX11" fmla="*/ 7164576 w 7780505"/>
              <a:gd name="connsiteY11" fmla="*/ 772822 h 2489993"/>
              <a:gd name="connsiteX12" fmla="*/ 7455907 w 7780505"/>
              <a:gd name="connsiteY12" fmla="*/ 1209746 h 2489993"/>
              <a:gd name="connsiteX13" fmla="*/ 7645930 w 7780505"/>
              <a:gd name="connsiteY13" fmla="*/ 1527337 h 2489993"/>
              <a:gd name="connsiteX14" fmla="*/ 7765469 w 7780505"/>
              <a:gd name="connsiteY14" fmla="*/ 1696882 h 2489993"/>
              <a:gd name="connsiteX15" fmla="*/ 7780505 w 7780505"/>
              <a:gd name="connsiteY15" fmla="*/ 2089584 h 2489993"/>
              <a:gd name="connsiteX16" fmla="*/ 7413996 w 7780505"/>
              <a:gd name="connsiteY16" fmla="*/ 1604830 h 2489993"/>
              <a:gd name="connsiteX17" fmla="*/ 7118041 w 7780505"/>
              <a:gd name="connsiteY17" fmla="*/ 1157903 h 2489993"/>
              <a:gd name="connsiteX18" fmla="*/ 6709350 w 7780505"/>
              <a:gd name="connsiteY18" fmla="*/ 643758 h 2489993"/>
              <a:gd name="connsiteX19" fmla="*/ 6296101 w 7780505"/>
              <a:gd name="connsiteY19" fmla="*/ 386514 h 2489993"/>
              <a:gd name="connsiteX20" fmla="*/ 5773587 w 7780505"/>
              <a:gd name="connsiteY20" fmla="*/ 273303 h 2489993"/>
              <a:gd name="connsiteX21" fmla="*/ 5216238 w 7780505"/>
              <a:gd name="connsiteY21" fmla="*/ 273303 h 2489993"/>
              <a:gd name="connsiteX22" fmla="*/ 4535473 w 7780505"/>
              <a:gd name="connsiteY22" fmla="*/ 342949 h 2489993"/>
              <a:gd name="connsiteX23" fmla="*/ 3853890 w 7780505"/>
              <a:gd name="connsiteY23" fmla="*/ 489383 h 2489993"/>
              <a:gd name="connsiteX24" fmla="*/ 3135025 w 7780505"/>
              <a:gd name="connsiteY24" fmla="*/ 825073 h 2489993"/>
              <a:gd name="connsiteX25" fmla="*/ 2510254 w 7780505"/>
              <a:gd name="connsiteY25" fmla="*/ 1254242 h 2489993"/>
              <a:gd name="connsiteX26" fmla="*/ 1187435 w 7780505"/>
              <a:gd name="connsiteY26" fmla="*/ 2425885 h 2489993"/>
              <a:gd name="connsiteX27" fmla="*/ 403936 w 7780505"/>
              <a:gd name="connsiteY27" fmla="*/ 2417040 h 2489993"/>
              <a:gd name="connsiteX28" fmla="*/ 3001 w 7780505"/>
              <a:gd name="connsiteY28" fmla="*/ 2092510 h 2489993"/>
              <a:gd name="connsiteX29" fmla="*/ 552 w 7780505"/>
              <a:gd name="connsiteY29" fmla="*/ 1712530 h 2489993"/>
              <a:gd name="connsiteX0" fmla="*/ 552 w 7780505"/>
              <a:gd name="connsiteY0" fmla="*/ 1712530 h 2489993"/>
              <a:gd name="connsiteX1" fmla="*/ 322021 w 7780505"/>
              <a:gd name="connsiteY1" fmla="*/ 2093394 h 2489993"/>
              <a:gd name="connsiteX2" fmla="*/ 722615 w 7780505"/>
              <a:gd name="connsiteY2" fmla="*/ 2232731 h 2489993"/>
              <a:gd name="connsiteX3" fmla="*/ 1312417 w 7780505"/>
              <a:gd name="connsiteY3" fmla="*/ 2052981 h 2489993"/>
              <a:gd name="connsiteX4" fmla="*/ 2294920 w 7780505"/>
              <a:gd name="connsiteY4" fmla="*/ 1097488 h 2489993"/>
              <a:gd name="connsiteX5" fmla="*/ 2778382 w 7780505"/>
              <a:gd name="connsiteY5" fmla="*/ 712065 h 2489993"/>
              <a:gd name="connsiteX6" fmla="*/ 3457107 w 7780505"/>
              <a:gd name="connsiteY6" fmla="*/ 351680 h 2489993"/>
              <a:gd name="connsiteX7" fmla="*/ 4201508 w 7780505"/>
              <a:gd name="connsiteY7" fmla="*/ 132333 h 2489993"/>
              <a:gd name="connsiteX8" fmla="*/ 5076901 w 7780505"/>
              <a:gd name="connsiteY8" fmla="*/ 20754 h 2489993"/>
              <a:gd name="connsiteX9" fmla="*/ 5934560 w 7780505"/>
              <a:gd name="connsiteY9" fmla="*/ 23204 h 2489993"/>
              <a:gd name="connsiteX10" fmla="*/ 6621650 w 7780505"/>
              <a:gd name="connsiteY10" fmla="*/ 256701 h 2489993"/>
              <a:gd name="connsiteX11" fmla="*/ 7164576 w 7780505"/>
              <a:gd name="connsiteY11" fmla="*/ 772822 h 2489993"/>
              <a:gd name="connsiteX12" fmla="*/ 7455907 w 7780505"/>
              <a:gd name="connsiteY12" fmla="*/ 1209746 h 2489993"/>
              <a:gd name="connsiteX13" fmla="*/ 7645930 w 7780505"/>
              <a:gd name="connsiteY13" fmla="*/ 1527337 h 2489993"/>
              <a:gd name="connsiteX14" fmla="*/ 7765469 w 7780505"/>
              <a:gd name="connsiteY14" fmla="*/ 1696882 h 2489993"/>
              <a:gd name="connsiteX15" fmla="*/ 7780505 w 7780505"/>
              <a:gd name="connsiteY15" fmla="*/ 2089584 h 2489993"/>
              <a:gd name="connsiteX16" fmla="*/ 7413996 w 7780505"/>
              <a:gd name="connsiteY16" fmla="*/ 1604830 h 2489993"/>
              <a:gd name="connsiteX17" fmla="*/ 7118041 w 7780505"/>
              <a:gd name="connsiteY17" fmla="*/ 1157903 h 2489993"/>
              <a:gd name="connsiteX18" fmla="*/ 6709350 w 7780505"/>
              <a:gd name="connsiteY18" fmla="*/ 643758 h 2489993"/>
              <a:gd name="connsiteX19" fmla="*/ 6296101 w 7780505"/>
              <a:gd name="connsiteY19" fmla="*/ 386514 h 2489993"/>
              <a:gd name="connsiteX20" fmla="*/ 5773587 w 7780505"/>
              <a:gd name="connsiteY20" fmla="*/ 273303 h 2489993"/>
              <a:gd name="connsiteX21" fmla="*/ 5216238 w 7780505"/>
              <a:gd name="connsiteY21" fmla="*/ 273303 h 2489993"/>
              <a:gd name="connsiteX22" fmla="*/ 4535473 w 7780505"/>
              <a:gd name="connsiteY22" fmla="*/ 342949 h 2489993"/>
              <a:gd name="connsiteX23" fmla="*/ 3853890 w 7780505"/>
              <a:gd name="connsiteY23" fmla="*/ 489383 h 2489993"/>
              <a:gd name="connsiteX24" fmla="*/ 3135025 w 7780505"/>
              <a:gd name="connsiteY24" fmla="*/ 825073 h 2489993"/>
              <a:gd name="connsiteX25" fmla="*/ 2510254 w 7780505"/>
              <a:gd name="connsiteY25" fmla="*/ 1254242 h 2489993"/>
              <a:gd name="connsiteX26" fmla="*/ 1187435 w 7780505"/>
              <a:gd name="connsiteY26" fmla="*/ 2425885 h 2489993"/>
              <a:gd name="connsiteX27" fmla="*/ 403936 w 7780505"/>
              <a:gd name="connsiteY27" fmla="*/ 2417040 h 2489993"/>
              <a:gd name="connsiteX28" fmla="*/ 3001 w 7780505"/>
              <a:gd name="connsiteY28" fmla="*/ 2092510 h 2489993"/>
              <a:gd name="connsiteX29" fmla="*/ 552 w 7780505"/>
              <a:gd name="connsiteY29" fmla="*/ 1712530 h 2489993"/>
              <a:gd name="connsiteX0" fmla="*/ 552 w 7780505"/>
              <a:gd name="connsiteY0" fmla="*/ 1712530 h 2492867"/>
              <a:gd name="connsiteX1" fmla="*/ 322021 w 7780505"/>
              <a:gd name="connsiteY1" fmla="*/ 2093394 h 2492867"/>
              <a:gd name="connsiteX2" fmla="*/ 722615 w 7780505"/>
              <a:gd name="connsiteY2" fmla="*/ 2232731 h 2492867"/>
              <a:gd name="connsiteX3" fmla="*/ 1312417 w 7780505"/>
              <a:gd name="connsiteY3" fmla="*/ 2052981 h 2492867"/>
              <a:gd name="connsiteX4" fmla="*/ 2294920 w 7780505"/>
              <a:gd name="connsiteY4" fmla="*/ 1097488 h 2492867"/>
              <a:gd name="connsiteX5" fmla="*/ 2778382 w 7780505"/>
              <a:gd name="connsiteY5" fmla="*/ 712065 h 2492867"/>
              <a:gd name="connsiteX6" fmla="*/ 3457107 w 7780505"/>
              <a:gd name="connsiteY6" fmla="*/ 351680 h 2492867"/>
              <a:gd name="connsiteX7" fmla="*/ 4201508 w 7780505"/>
              <a:gd name="connsiteY7" fmla="*/ 132333 h 2492867"/>
              <a:gd name="connsiteX8" fmla="*/ 5076901 w 7780505"/>
              <a:gd name="connsiteY8" fmla="*/ 20754 h 2492867"/>
              <a:gd name="connsiteX9" fmla="*/ 5934560 w 7780505"/>
              <a:gd name="connsiteY9" fmla="*/ 23204 h 2492867"/>
              <a:gd name="connsiteX10" fmla="*/ 6621650 w 7780505"/>
              <a:gd name="connsiteY10" fmla="*/ 256701 h 2492867"/>
              <a:gd name="connsiteX11" fmla="*/ 7164576 w 7780505"/>
              <a:gd name="connsiteY11" fmla="*/ 772822 h 2492867"/>
              <a:gd name="connsiteX12" fmla="*/ 7455907 w 7780505"/>
              <a:gd name="connsiteY12" fmla="*/ 1209746 h 2492867"/>
              <a:gd name="connsiteX13" fmla="*/ 7645930 w 7780505"/>
              <a:gd name="connsiteY13" fmla="*/ 1527337 h 2492867"/>
              <a:gd name="connsiteX14" fmla="*/ 7765469 w 7780505"/>
              <a:gd name="connsiteY14" fmla="*/ 1696882 h 2492867"/>
              <a:gd name="connsiteX15" fmla="*/ 7780505 w 7780505"/>
              <a:gd name="connsiteY15" fmla="*/ 2089584 h 2492867"/>
              <a:gd name="connsiteX16" fmla="*/ 7413996 w 7780505"/>
              <a:gd name="connsiteY16" fmla="*/ 1604830 h 2492867"/>
              <a:gd name="connsiteX17" fmla="*/ 7118041 w 7780505"/>
              <a:gd name="connsiteY17" fmla="*/ 1157903 h 2492867"/>
              <a:gd name="connsiteX18" fmla="*/ 6709350 w 7780505"/>
              <a:gd name="connsiteY18" fmla="*/ 643758 h 2492867"/>
              <a:gd name="connsiteX19" fmla="*/ 6296101 w 7780505"/>
              <a:gd name="connsiteY19" fmla="*/ 386514 h 2492867"/>
              <a:gd name="connsiteX20" fmla="*/ 5773587 w 7780505"/>
              <a:gd name="connsiteY20" fmla="*/ 273303 h 2492867"/>
              <a:gd name="connsiteX21" fmla="*/ 5216238 w 7780505"/>
              <a:gd name="connsiteY21" fmla="*/ 273303 h 2492867"/>
              <a:gd name="connsiteX22" fmla="*/ 4535473 w 7780505"/>
              <a:gd name="connsiteY22" fmla="*/ 342949 h 2492867"/>
              <a:gd name="connsiteX23" fmla="*/ 3853890 w 7780505"/>
              <a:gd name="connsiteY23" fmla="*/ 489383 h 2492867"/>
              <a:gd name="connsiteX24" fmla="*/ 3135025 w 7780505"/>
              <a:gd name="connsiteY24" fmla="*/ 825073 h 2492867"/>
              <a:gd name="connsiteX25" fmla="*/ 2510254 w 7780505"/>
              <a:gd name="connsiteY25" fmla="*/ 1254242 h 2492867"/>
              <a:gd name="connsiteX26" fmla="*/ 1187435 w 7780505"/>
              <a:gd name="connsiteY26" fmla="*/ 2425885 h 2492867"/>
              <a:gd name="connsiteX27" fmla="*/ 403936 w 7780505"/>
              <a:gd name="connsiteY27" fmla="*/ 2417040 h 2492867"/>
              <a:gd name="connsiteX28" fmla="*/ 3001 w 7780505"/>
              <a:gd name="connsiteY28" fmla="*/ 2092510 h 2492867"/>
              <a:gd name="connsiteX29" fmla="*/ 552 w 7780505"/>
              <a:gd name="connsiteY29" fmla="*/ 1712530 h 2492867"/>
              <a:gd name="connsiteX0" fmla="*/ 552 w 7780505"/>
              <a:gd name="connsiteY0" fmla="*/ 1712530 h 2475062"/>
              <a:gd name="connsiteX1" fmla="*/ 322021 w 7780505"/>
              <a:gd name="connsiteY1" fmla="*/ 2093394 h 2475062"/>
              <a:gd name="connsiteX2" fmla="*/ 722615 w 7780505"/>
              <a:gd name="connsiteY2" fmla="*/ 2232731 h 2475062"/>
              <a:gd name="connsiteX3" fmla="*/ 1312417 w 7780505"/>
              <a:gd name="connsiteY3" fmla="*/ 2052981 h 2475062"/>
              <a:gd name="connsiteX4" fmla="*/ 2294920 w 7780505"/>
              <a:gd name="connsiteY4" fmla="*/ 1097488 h 2475062"/>
              <a:gd name="connsiteX5" fmla="*/ 2778382 w 7780505"/>
              <a:gd name="connsiteY5" fmla="*/ 712065 h 2475062"/>
              <a:gd name="connsiteX6" fmla="*/ 3457107 w 7780505"/>
              <a:gd name="connsiteY6" fmla="*/ 351680 h 2475062"/>
              <a:gd name="connsiteX7" fmla="*/ 4201508 w 7780505"/>
              <a:gd name="connsiteY7" fmla="*/ 132333 h 2475062"/>
              <a:gd name="connsiteX8" fmla="*/ 5076901 w 7780505"/>
              <a:gd name="connsiteY8" fmla="*/ 20754 h 2475062"/>
              <a:gd name="connsiteX9" fmla="*/ 5934560 w 7780505"/>
              <a:gd name="connsiteY9" fmla="*/ 23204 h 2475062"/>
              <a:gd name="connsiteX10" fmla="*/ 6621650 w 7780505"/>
              <a:gd name="connsiteY10" fmla="*/ 256701 h 2475062"/>
              <a:gd name="connsiteX11" fmla="*/ 7164576 w 7780505"/>
              <a:gd name="connsiteY11" fmla="*/ 772822 h 2475062"/>
              <a:gd name="connsiteX12" fmla="*/ 7455907 w 7780505"/>
              <a:gd name="connsiteY12" fmla="*/ 1209746 h 2475062"/>
              <a:gd name="connsiteX13" fmla="*/ 7645930 w 7780505"/>
              <a:gd name="connsiteY13" fmla="*/ 1527337 h 2475062"/>
              <a:gd name="connsiteX14" fmla="*/ 7765469 w 7780505"/>
              <a:gd name="connsiteY14" fmla="*/ 1696882 h 2475062"/>
              <a:gd name="connsiteX15" fmla="*/ 7780505 w 7780505"/>
              <a:gd name="connsiteY15" fmla="*/ 2089584 h 2475062"/>
              <a:gd name="connsiteX16" fmla="*/ 7413996 w 7780505"/>
              <a:gd name="connsiteY16" fmla="*/ 1604830 h 2475062"/>
              <a:gd name="connsiteX17" fmla="*/ 7118041 w 7780505"/>
              <a:gd name="connsiteY17" fmla="*/ 1157903 h 2475062"/>
              <a:gd name="connsiteX18" fmla="*/ 6709350 w 7780505"/>
              <a:gd name="connsiteY18" fmla="*/ 643758 h 2475062"/>
              <a:gd name="connsiteX19" fmla="*/ 6296101 w 7780505"/>
              <a:gd name="connsiteY19" fmla="*/ 386514 h 2475062"/>
              <a:gd name="connsiteX20" fmla="*/ 5773587 w 7780505"/>
              <a:gd name="connsiteY20" fmla="*/ 273303 h 2475062"/>
              <a:gd name="connsiteX21" fmla="*/ 5216238 w 7780505"/>
              <a:gd name="connsiteY21" fmla="*/ 273303 h 2475062"/>
              <a:gd name="connsiteX22" fmla="*/ 4535473 w 7780505"/>
              <a:gd name="connsiteY22" fmla="*/ 342949 h 2475062"/>
              <a:gd name="connsiteX23" fmla="*/ 3853890 w 7780505"/>
              <a:gd name="connsiteY23" fmla="*/ 489383 h 2475062"/>
              <a:gd name="connsiteX24" fmla="*/ 3135025 w 7780505"/>
              <a:gd name="connsiteY24" fmla="*/ 825073 h 2475062"/>
              <a:gd name="connsiteX25" fmla="*/ 2510254 w 7780505"/>
              <a:gd name="connsiteY25" fmla="*/ 1254242 h 2475062"/>
              <a:gd name="connsiteX26" fmla="*/ 1177910 w 7780505"/>
              <a:gd name="connsiteY26" fmla="*/ 2413978 h 2475062"/>
              <a:gd name="connsiteX27" fmla="*/ 403936 w 7780505"/>
              <a:gd name="connsiteY27" fmla="*/ 2417040 h 2475062"/>
              <a:gd name="connsiteX28" fmla="*/ 3001 w 7780505"/>
              <a:gd name="connsiteY28" fmla="*/ 2092510 h 2475062"/>
              <a:gd name="connsiteX29" fmla="*/ 552 w 7780505"/>
              <a:gd name="connsiteY29" fmla="*/ 1712530 h 2475062"/>
              <a:gd name="connsiteX0" fmla="*/ 552 w 7780505"/>
              <a:gd name="connsiteY0" fmla="*/ 1712530 h 2475062"/>
              <a:gd name="connsiteX1" fmla="*/ 322021 w 7780505"/>
              <a:gd name="connsiteY1" fmla="*/ 2093394 h 2475062"/>
              <a:gd name="connsiteX2" fmla="*/ 722615 w 7780505"/>
              <a:gd name="connsiteY2" fmla="*/ 2232731 h 2475062"/>
              <a:gd name="connsiteX3" fmla="*/ 1312417 w 7780505"/>
              <a:gd name="connsiteY3" fmla="*/ 2052981 h 2475062"/>
              <a:gd name="connsiteX4" fmla="*/ 2294920 w 7780505"/>
              <a:gd name="connsiteY4" fmla="*/ 1097488 h 2475062"/>
              <a:gd name="connsiteX5" fmla="*/ 2778382 w 7780505"/>
              <a:gd name="connsiteY5" fmla="*/ 712065 h 2475062"/>
              <a:gd name="connsiteX6" fmla="*/ 3457107 w 7780505"/>
              <a:gd name="connsiteY6" fmla="*/ 351680 h 2475062"/>
              <a:gd name="connsiteX7" fmla="*/ 4201508 w 7780505"/>
              <a:gd name="connsiteY7" fmla="*/ 132333 h 2475062"/>
              <a:gd name="connsiteX8" fmla="*/ 5076901 w 7780505"/>
              <a:gd name="connsiteY8" fmla="*/ 20754 h 2475062"/>
              <a:gd name="connsiteX9" fmla="*/ 5934560 w 7780505"/>
              <a:gd name="connsiteY9" fmla="*/ 23204 h 2475062"/>
              <a:gd name="connsiteX10" fmla="*/ 6621650 w 7780505"/>
              <a:gd name="connsiteY10" fmla="*/ 256701 h 2475062"/>
              <a:gd name="connsiteX11" fmla="*/ 7164576 w 7780505"/>
              <a:gd name="connsiteY11" fmla="*/ 772822 h 2475062"/>
              <a:gd name="connsiteX12" fmla="*/ 7455907 w 7780505"/>
              <a:gd name="connsiteY12" fmla="*/ 1209746 h 2475062"/>
              <a:gd name="connsiteX13" fmla="*/ 7645930 w 7780505"/>
              <a:gd name="connsiteY13" fmla="*/ 1527337 h 2475062"/>
              <a:gd name="connsiteX14" fmla="*/ 7765469 w 7780505"/>
              <a:gd name="connsiteY14" fmla="*/ 1696882 h 2475062"/>
              <a:gd name="connsiteX15" fmla="*/ 7780505 w 7780505"/>
              <a:gd name="connsiteY15" fmla="*/ 2089584 h 2475062"/>
              <a:gd name="connsiteX16" fmla="*/ 7413996 w 7780505"/>
              <a:gd name="connsiteY16" fmla="*/ 1604830 h 2475062"/>
              <a:gd name="connsiteX17" fmla="*/ 7118041 w 7780505"/>
              <a:gd name="connsiteY17" fmla="*/ 1157903 h 2475062"/>
              <a:gd name="connsiteX18" fmla="*/ 6709350 w 7780505"/>
              <a:gd name="connsiteY18" fmla="*/ 643758 h 2475062"/>
              <a:gd name="connsiteX19" fmla="*/ 6296101 w 7780505"/>
              <a:gd name="connsiteY19" fmla="*/ 386514 h 2475062"/>
              <a:gd name="connsiteX20" fmla="*/ 5773587 w 7780505"/>
              <a:gd name="connsiteY20" fmla="*/ 273303 h 2475062"/>
              <a:gd name="connsiteX21" fmla="*/ 5216238 w 7780505"/>
              <a:gd name="connsiteY21" fmla="*/ 273303 h 2475062"/>
              <a:gd name="connsiteX22" fmla="*/ 4535473 w 7780505"/>
              <a:gd name="connsiteY22" fmla="*/ 342949 h 2475062"/>
              <a:gd name="connsiteX23" fmla="*/ 3853890 w 7780505"/>
              <a:gd name="connsiteY23" fmla="*/ 489383 h 2475062"/>
              <a:gd name="connsiteX24" fmla="*/ 3135025 w 7780505"/>
              <a:gd name="connsiteY24" fmla="*/ 825073 h 2475062"/>
              <a:gd name="connsiteX25" fmla="*/ 2510254 w 7780505"/>
              <a:gd name="connsiteY25" fmla="*/ 1254242 h 2475062"/>
              <a:gd name="connsiteX26" fmla="*/ 1177910 w 7780505"/>
              <a:gd name="connsiteY26" fmla="*/ 2413978 h 2475062"/>
              <a:gd name="connsiteX27" fmla="*/ 403936 w 7780505"/>
              <a:gd name="connsiteY27" fmla="*/ 2417040 h 2475062"/>
              <a:gd name="connsiteX28" fmla="*/ 3001 w 7780505"/>
              <a:gd name="connsiteY28" fmla="*/ 2092510 h 2475062"/>
              <a:gd name="connsiteX29" fmla="*/ 552 w 7780505"/>
              <a:gd name="connsiteY29" fmla="*/ 1712530 h 2475062"/>
              <a:gd name="connsiteX0" fmla="*/ 552 w 7780505"/>
              <a:gd name="connsiteY0" fmla="*/ 1712530 h 2475062"/>
              <a:gd name="connsiteX1" fmla="*/ 322021 w 7780505"/>
              <a:gd name="connsiteY1" fmla="*/ 2093394 h 2475062"/>
              <a:gd name="connsiteX2" fmla="*/ 722615 w 7780505"/>
              <a:gd name="connsiteY2" fmla="*/ 2232731 h 2475062"/>
              <a:gd name="connsiteX3" fmla="*/ 1312417 w 7780505"/>
              <a:gd name="connsiteY3" fmla="*/ 2052981 h 2475062"/>
              <a:gd name="connsiteX4" fmla="*/ 2294920 w 7780505"/>
              <a:gd name="connsiteY4" fmla="*/ 1097488 h 2475062"/>
              <a:gd name="connsiteX5" fmla="*/ 2778382 w 7780505"/>
              <a:gd name="connsiteY5" fmla="*/ 712065 h 2475062"/>
              <a:gd name="connsiteX6" fmla="*/ 3457107 w 7780505"/>
              <a:gd name="connsiteY6" fmla="*/ 351680 h 2475062"/>
              <a:gd name="connsiteX7" fmla="*/ 4201508 w 7780505"/>
              <a:gd name="connsiteY7" fmla="*/ 132333 h 2475062"/>
              <a:gd name="connsiteX8" fmla="*/ 5076901 w 7780505"/>
              <a:gd name="connsiteY8" fmla="*/ 20754 h 2475062"/>
              <a:gd name="connsiteX9" fmla="*/ 5934560 w 7780505"/>
              <a:gd name="connsiteY9" fmla="*/ 23204 h 2475062"/>
              <a:gd name="connsiteX10" fmla="*/ 6621650 w 7780505"/>
              <a:gd name="connsiteY10" fmla="*/ 256701 h 2475062"/>
              <a:gd name="connsiteX11" fmla="*/ 7164576 w 7780505"/>
              <a:gd name="connsiteY11" fmla="*/ 772822 h 2475062"/>
              <a:gd name="connsiteX12" fmla="*/ 7455907 w 7780505"/>
              <a:gd name="connsiteY12" fmla="*/ 1209746 h 2475062"/>
              <a:gd name="connsiteX13" fmla="*/ 7645930 w 7780505"/>
              <a:gd name="connsiteY13" fmla="*/ 1527337 h 2475062"/>
              <a:gd name="connsiteX14" fmla="*/ 7765469 w 7780505"/>
              <a:gd name="connsiteY14" fmla="*/ 1696882 h 2475062"/>
              <a:gd name="connsiteX15" fmla="*/ 7780505 w 7780505"/>
              <a:gd name="connsiteY15" fmla="*/ 2089584 h 2475062"/>
              <a:gd name="connsiteX16" fmla="*/ 7413996 w 7780505"/>
              <a:gd name="connsiteY16" fmla="*/ 1604830 h 2475062"/>
              <a:gd name="connsiteX17" fmla="*/ 7118041 w 7780505"/>
              <a:gd name="connsiteY17" fmla="*/ 1157903 h 2475062"/>
              <a:gd name="connsiteX18" fmla="*/ 6709350 w 7780505"/>
              <a:gd name="connsiteY18" fmla="*/ 643758 h 2475062"/>
              <a:gd name="connsiteX19" fmla="*/ 6296101 w 7780505"/>
              <a:gd name="connsiteY19" fmla="*/ 386514 h 2475062"/>
              <a:gd name="connsiteX20" fmla="*/ 5773587 w 7780505"/>
              <a:gd name="connsiteY20" fmla="*/ 273303 h 2475062"/>
              <a:gd name="connsiteX21" fmla="*/ 5216238 w 7780505"/>
              <a:gd name="connsiteY21" fmla="*/ 273303 h 2475062"/>
              <a:gd name="connsiteX22" fmla="*/ 4535473 w 7780505"/>
              <a:gd name="connsiteY22" fmla="*/ 342949 h 2475062"/>
              <a:gd name="connsiteX23" fmla="*/ 3853890 w 7780505"/>
              <a:gd name="connsiteY23" fmla="*/ 489383 h 2475062"/>
              <a:gd name="connsiteX24" fmla="*/ 3132643 w 7780505"/>
              <a:gd name="connsiteY24" fmla="*/ 810786 h 2475062"/>
              <a:gd name="connsiteX25" fmla="*/ 2510254 w 7780505"/>
              <a:gd name="connsiteY25" fmla="*/ 1254242 h 2475062"/>
              <a:gd name="connsiteX26" fmla="*/ 1177910 w 7780505"/>
              <a:gd name="connsiteY26" fmla="*/ 2413978 h 2475062"/>
              <a:gd name="connsiteX27" fmla="*/ 403936 w 7780505"/>
              <a:gd name="connsiteY27" fmla="*/ 2417040 h 2475062"/>
              <a:gd name="connsiteX28" fmla="*/ 3001 w 7780505"/>
              <a:gd name="connsiteY28" fmla="*/ 2092510 h 2475062"/>
              <a:gd name="connsiteX29" fmla="*/ 552 w 7780505"/>
              <a:gd name="connsiteY29" fmla="*/ 1712530 h 2475062"/>
              <a:gd name="connsiteX0" fmla="*/ 552 w 7780505"/>
              <a:gd name="connsiteY0" fmla="*/ 1712530 h 2475062"/>
              <a:gd name="connsiteX1" fmla="*/ 322021 w 7780505"/>
              <a:gd name="connsiteY1" fmla="*/ 2093394 h 2475062"/>
              <a:gd name="connsiteX2" fmla="*/ 722615 w 7780505"/>
              <a:gd name="connsiteY2" fmla="*/ 2232731 h 2475062"/>
              <a:gd name="connsiteX3" fmla="*/ 1312417 w 7780505"/>
              <a:gd name="connsiteY3" fmla="*/ 2052981 h 2475062"/>
              <a:gd name="connsiteX4" fmla="*/ 2294920 w 7780505"/>
              <a:gd name="connsiteY4" fmla="*/ 1097488 h 2475062"/>
              <a:gd name="connsiteX5" fmla="*/ 3457107 w 7780505"/>
              <a:gd name="connsiteY5" fmla="*/ 351680 h 2475062"/>
              <a:gd name="connsiteX6" fmla="*/ 4201508 w 7780505"/>
              <a:gd name="connsiteY6" fmla="*/ 132333 h 2475062"/>
              <a:gd name="connsiteX7" fmla="*/ 5076901 w 7780505"/>
              <a:gd name="connsiteY7" fmla="*/ 20754 h 2475062"/>
              <a:gd name="connsiteX8" fmla="*/ 5934560 w 7780505"/>
              <a:gd name="connsiteY8" fmla="*/ 23204 h 2475062"/>
              <a:gd name="connsiteX9" fmla="*/ 6621650 w 7780505"/>
              <a:gd name="connsiteY9" fmla="*/ 256701 h 2475062"/>
              <a:gd name="connsiteX10" fmla="*/ 7164576 w 7780505"/>
              <a:gd name="connsiteY10" fmla="*/ 772822 h 2475062"/>
              <a:gd name="connsiteX11" fmla="*/ 7455907 w 7780505"/>
              <a:gd name="connsiteY11" fmla="*/ 1209746 h 2475062"/>
              <a:gd name="connsiteX12" fmla="*/ 7645930 w 7780505"/>
              <a:gd name="connsiteY12" fmla="*/ 1527337 h 2475062"/>
              <a:gd name="connsiteX13" fmla="*/ 7765469 w 7780505"/>
              <a:gd name="connsiteY13" fmla="*/ 1696882 h 2475062"/>
              <a:gd name="connsiteX14" fmla="*/ 7780505 w 7780505"/>
              <a:gd name="connsiteY14" fmla="*/ 2089584 h 2475062"/>
              <a:gd name="connsiteX15" fmla="*/ 7413996 w 7780505"/>
              <a:gd name="connsiteY15" fmla="*/ 1604830 h 2475062"/>
              <a:gd name="connsiteX16" fmla="*/ 7118041 w 7780505"/>
              <a:gd name="connsiteY16" fmla="*/ 1157903 h 2475062"/>
              <a:gd name="connsiteX17" fmla="*/ 6709350 w 7780505"/>
              <a:gd name="connsiteY17" fmla="*/ 643758 h 2475062"/>
              <a:gd name="connsiteX18" fmla="*/ 6296101 w 7780505"/>
              <a:gd name="connsiteY18" fmla="*/ 386514 h 2475062"/>
              <a:gd name="connsiteX19" fmla="*/ 5773587 w 7780505"/>
              <a:gd name="connsiteY19" fmla="*/ 273303 h 2475062"/>
              <a:gd name="connsiteX20" fmla="*/ 5216238 w 7780505"/>
              <a:gd name="connsiteY20" fmla="*/ 273303 h 2475062"/>
              <a:gd name="connsiteX21" fmla="*/ 4535473 w 7780505"/>
              <a:gd name="connsiteY21" fmla="*/ 342949 h 2475062"/>
              <a:gd name="connsiteX22" fmla="*/ 3853890 w 7780505"/>
              <a:gd name="connsiteY22" fmla="*/ 489383 h 2475062"/>
              <a:gd name="connsiteX23" fmla="*/ 3132643 w 7780505"/>
              <a:gd name="connsiteY23" fmla="*/ 810786 h 2475062"/>
              <a:gd name="connsiteX24" fmla="*/ 2510254 w 7780505"/>
              <a:gd name="connsiteY24" fmla="*/ 1254242 h 2475062"/>
              <a:gd name="connsiteX25" fmla="*/ 1177910 w 7780505"/>
              <a:gd name="connsiteY25" fmla="*/ 2413978 h 2475062"/>
              <a:gd name="connsiteX26" fmla="*/ 403936 w 7780505"/>
              <a:gd name="connsiteY26" fmla="*/ 2417040 h 2475062"/>
              <a:gd name="connsiteX27" fmla="*/ 3001 w 7780505"/>
              <a:gd name="connsiteY27" fmla="*/ 2092510 h 2475062"/>
              <a:gd name="connsiteX28" fmla="*/ 552 w 7780505"/>
              <a:gd name="connsiteY28" fmla="*/ 1712530 h 2475062"/>
              <a:gd name="connsiteX0" fmla="*/ 552 w 7780505"/>
              <a:gd name="connsiteY0" fmla="*/ 1712530 h 2475062"/>
              <a:gd name="connsiteX1" fmla="*/ 322021 w 7780505"/>
              <a:gd name="connsiteY1" fmla="*/ 2093394 h 2475062"/>
              <a:gd name="connsiteX2" fmla="*/ 722615 w 7780505"/>
              <a:gd name="connsiteY2" fmla="*/ 2232731 h 2475062"/>
              <a:gd name="connsiteX3" fmla="*/ 1312417 w 7780505"/>
              <a:gd name="connsiteY3" fmla="*/ 2052981 h 2475062"/>
              <a:gd name="connsiteX4" fmla="*/ 2294920 w 7780505"/>
              <a:gd name="connsiteY4" fmla="*/ 1097488 h 2475062"/>
              <a:gd name="connsiteX5" fmla="*/ 3457107 w 7780505"/>
              <a:gd name="connsiteY5" fmla="*/ 351680 h 2475062"/>
              <a:gd name="connsiteX6" fmla="*/ 4201508 w 7780505"/>
              <a:gd name="connsiteY6" fmla="*/ 132333 h 2475062"/>
              <a:gd name="connsiteX7" fmla="*/ 5076901 w 7780505"/>
              <a:gd name="connsiteY7" fmla="*/ 20754 h 2475062"/>
              <a:gd name="connsiteX8" fmla="*/ 5934560 w 7780505"/>
              <a:gd name="connsiteY8" fmla="*/ 23204 h 2475062"/>
              <a:gd name="connsiteX9" fmla="*/ 6621650 w 7780505"/>
              <a:gd name="connsiteY9" fmla="*/ 256701 h 2475062"/>
              <a:gd name="connsiteX10" fmla="*/ 7164576 w 7780505"/>
              <a:gd name="connsiteY10" fmla="*/ 772822 h 2475062"/>
              <a:gd name="connsiteX11" fmla="*/ 7455907 w 7780505"/>
              <a:gd name="connsiteY11" fmla="*/ 1209746 h 2475062"/>
              <a:gd name="connsiteX12" fmla="*/ 7645930 w 7780505"/>
              <a:gd name="connsiteY12" fmla="*/ 1527337 h 2475062"/>
              <a:gd name="connsiteX13" fmla="*/ 7765469 w 7780505"/>
              <a:gd name="connsiteY13" fmla="*/ 1696882 h 2475062"/>
              <a:gd name="connsiteX14" fmla="*/ 7780505 w 7780505"/>
              <a:gd name="connsiteY14" fmla="*/ 2089584 h 2475062"/>
              <a:gd name="connsiteX15" fmla="*/ 7413996 w 7780505"/>
              <a:gd name="connsiteY15" fmla="*/ 1604830 h 2475062"/>
              <a:gd name="connsiteX16" fmla="*/ 7118041 w 7780505"/>
              <a:gd name="connsiteY16" fmla="*/ 1157903 h 2475062"/>
              <a:gd name="connsiteX17" fmla="*/ 6709350 w 7780505"/>
              <a:gd name="connsiteY17" fmla="*/ 643758 h 2475062"/>
              <a:gd name="connsiteX18" fmla="*/ 6296101 w 7780505"/>
              <a:gd name="connsiteY18" fmla="*/ 386514 h 2475062"/>
              <a:gd name="connsiteX19" fmla="*/ 5773587 w 7780505"/>
              <a:gd name="connsiteY19" fmla="*/ 273303 h 2475062"/>
              <a:gd name="connsiteX20" fmla="*/ 5216238 w 7780505"/>
              <a:gd name="connsiteY20" fmla="*/ 273303 h 2475062"/>
              <a:gd name="connsiteX21" fmla="*/ 4535473 w 7780505"/>
              <a:gd name="connsiteY21" fmla="*/ 342949 h 2475062"/>
              <a:gd name="connsiteX22" fmla="*/ 3853890 w 7780505"/>
              <a:gd name="connsiteY22" fmla="*/ 489383 h 2475062"/>
              <a:gd name="connsiteX23" fmla="*/ 3132643 w 7780505"/>
              <a:gd name="connsiteY23" fmla="*/ 810786 h 2475062"/>
              <a:gd name="connsiteX24" fmla="*/ 2510254 w 7780505"/>
              <a:gd name="connsiteY24" fmla="*/ 1254242 h 2475062"/>
              <a:gd name="connsiteX25" fmla="*/ 1177910 w 7780505"/>
              <a:gd name="connsiteY25" fmla="*/ 2413978 h 2475062"/>
              <a:gd name="connsiteX26" fmla="*/ 403936 w 7780505"/>
              <a:gd name="connsiteY26" fmla="*/ 2417040 h 2475062"/>
              <a:gd name="connsiteX27" fmla="*/ 3001 w 7780505"/>
              <a:gd name="connsiteY27" fmla="*/ 2092510 h 2475062"/>
              <a:gd name="connsiteX28" fmla="*/ 552 w 7780505"/>
              <a:gd name="connsiteY28" fmla="*/ 1712530 h 2475062"/>
              <a:gd name="connsiteX0" fmla="*/ 552 w 7780505"/>
              <a:gd name="connsiteY0" fmla="*/ 1726231 h 2488763"/>
              <a:gd name="connsiteX1" fmla="*/ 322021 w 7780505"/>
              <a:gd name="connsiteY1" fmla="*/ 2107095 h 2488763"/>
              <a:gd name="connsiteX2" fmla="*/ 722615 w 7780505"/>
              <a:gd name="connsiteY2" fmla="*/ 2246432 h 2488763"/>
              <a:gd name="connsiteX3" fmla="*/ 1312417 w 7780505"/>
              <a:gd name="connsiteY3" fmla="*/ 2066682 h 2488763"/>
              <a:gd name="connsiteX4" fmla="*/ 2294920 w 7780505"/>
              <a:gd name="connsiteY4" fmla="*/ 1111189 h 2488763"/>
              <a:gd name="connsiteX5" fmla="*/ 3457107 w 7780505"/>
              <a:gd name="connsiteY5" fmla="*/ 365381 h 2488763"/>
              <a:gd name="connsiteX6" fmla="*/ 5076901 w 7780505"/>
              <a:gd name="connsiteY6" fmla="*/ 34455 h 2488763"/>
              <a:gd name="connsiteX7" fmla="*/ 5934560 w 7780505"/>
              <a:gd name="connsiteY7" fmla="*/ 36905 h 2488763"/>
              <a:gd name="connsiteX8" fmla="*/ 6621650 w 7780505"/>
              <a:gd name="connsiteY8" fmla="*/ 270402 h 2488763"/>
              <a:gd name="connsiteX9" fmla="*/ 7164576 w 7780505"/>
              <a:gd name="connsiteY9" fmla="*/ 786523 h 2488763"/>
              <a:gd name="connsiteX10" fmla="*/ 7455907 w 7780505"/>
              <a:gd name="connsiteY10" fmla="*/ 1223447 h 2488763"/>
              <a:gd name="connsiteX11" fmla="*/ 7645930 w 7780505"/>
              <a:gd name="connsiteY11" fmla="*/ 1541038 h 2488763"/>
              <a:gd name="connsiteX12" fmla="*/ 7765469 w 7780505"/>
              <a:gd name="connsiteY12" fmla="*/ 1710583 h 2488763"/>
              <a:gd name="connsiteX13" fmla="*/ 7780505 w 7780505"/>
              <a:gd name="connsiteY13" fmla="*/ 2103285 h 2488763"/>
              <a:gd name="connsiteX14" fmla="*/ 7413996 w 7780505"/>
              <a:gd name="connsiteY14" fmla="*/ 1618531 h 2488763"/>
              <a:gd name="connsiteX15" fmla="*/ 7118041 w 7780505"/>
              <a:gd name="connsiteY15" fmla="*/ 1171604 h 2488763"/>
              <a:gd name="connsiteX16" fmla="*/ 6709350 w 7780505"/>
              <a:gd name="connsiteY16" fmla="*/ 657459 h 2488763"/>
              <a:gd name="connsiteX17" fmla="*/ 6296101 w 7780505"/>
              <a:gd name="connsiteY17" fmla="*/ 400215 h 2488763"/>
              <a:gd name="connsiteX18" fmla="*/ 5773587 w 7780505"/>
              <a:gd name="connsiteY18" fmla="*/ 287004 h 2488763"/>
              <a:gd name="connsiteX19" fmla="*/ 5216238 w 7780505"/>
              <a:gd name="connsiteY19" fmla="*/ 287004 h 2488763"/>
              <a:gd name="connsiteX20" fmla="*/ 4535473 w 7780505"/>
              <a:gd name="connsiteY20" fmla="*/ 356650 h 2488763"/>
              <a:gd name="connsiteX21" fmla="*/ 3853890 w 7780505"/>
              <a:gd name="connsiteY21" fmla="*/ 503084 h 2488763"/>
              <a:gd name="connsiteX22" fmla="*/ 3132643 w 7780505"/>
              <a:gd name="connsiteY22" fmla="*/ 824487 h 2488763"/>
              <a:gd name="connsiteX23" fmla="*/ 2510254 w 7780505"/>
              <a:gd name="connsiteY23" fmla="*/ 1267943 h 2488763"/>
              <a:gd name="connsiteX24" fmla="*/ 1177910 w 7780505"/>
              <a:gd name="connsiteY24" fmla="*/ 2427679 h 2488763"/>
              <a:gd name="connsiteX25" fmla="*/ 403936 w 7780505"/>
              <a:gd name="connsiteY25" fmla="*/ 2430741 h 2488763"/>
              <a:gd name="connsiteX26" fmla="*/ 3001 w 7780505"/>
              <a:gd name="connsiteY26" fmla="*/ 2106211 h 2488763"/>
              <a:gd name="connsiteX27" fmla="*/ 552 w 7780505"/>
              <a:gd name="connsiteY27" fmla="*/ 1726231 h 2488763"/>
              <a:gd name="connsiteX0" fmla="*/ 552 w 7780505"/>
              <a:gd name="connsiteY0" fmla="*/ 1719492 h 2482024"/>
              <a:gd name="connsiteX1" fmla="*/ 322021 w 7780505"/>
              <a:gd name="connsiteY1" fmla="*/ 2100356 h 2482024"/>
              <a:gd name="connsiteX2" fmla="*/ 722615 w 7780505"/>
              <a:gd name="connsiteY2" fmla="*/ 2239693 h 2482024"/>
              <a:gd name="connsiteX3" fmla="*/ 1312417 w 7780505"/>
              <a:gd name="connsiteY3" fmla="*/ 2059943 h 2482024"/>
              <a:gd name="connsiteX4" fmla="*/ 2294920 w 7780505"/>
              <a:gd name="connsiteY4" fmla="*/ 1104450 h 2482024"/>
              <a:gd name="connsiteX5" fmla="*/ 3717457 w 7780505"/>
              <a:gd name="connsiteY5" fmla="*/ 257042 h 2482024"/>
              <a:gd name="connsiteX6" fmla="*/ 5076901 w 7780505"/>
              <a:gd name="connsiteY6" fmla="*/ 27716 h 2482024"/>
              <a:gd name="connsiteX7" fmla="*/ 5934560 w 7780505"/>
              <a:gd name="connsiteY7" fmla="*/ 30166 h 2482024"/>
              <a:gd name="connsiteX8" fmla="*/ 6621650 w 7780505"/>
              <a:gd name="connsiteY8" fmla="*/ 263663 h 2482024"/>
              <a:gd name="connsiteX9" fmla="*/ 7164576 w 7780505"/>
              <a:gd name="connsiteY9" fmla="*/ 779784 h 2482024"/>
              <a:gd name="connsiteX10" fmla="*/ 7455907 w 7780505"/>
              <a:gd name="connsiteY10" fmla="*/ 1216708 h 2482024"/>
              <a:gd name="connsiteX11" fmla="*/ 7645930 w 7780505"/>
              <a:gd name="connsiteY11" fmla="*/ 1534299 h 2482024"/>
              <a:gd name="connsiteX12" fmla="*/ 7765469 w 7780505"/>
              <a:gd name="connsiteY12" fmla="*/ 1703844 h 2482024"/>
              <a:gd name="connsiteX13" fmla="*/ 7780505 w 7780505"/>
              <a:gd name="connsiteY13" fmla="*/ 2096546 h 2482024"/>
              <a:gd name="connsiteX14" fmla="*/ 7413996 w 7780505"/>
              <a:gd name="connsiteY14" fmla="*/ 1611792 h 2482024"/>
              <a:gd name="connsiteX15" fmla="*/ 7118041 w 7780505"/>
              <a:gd name="connsiteY15" fmla="*/ 1164865 h 2482024"/>
              <a:gd name="connsiteX16" fmla="*/ 6709350 w 7780505"/>
              <a:gd name="connsiteY16" fmla="*/ 650720 h 2482024"/>
              <a:gd name="connsiteX17" fmla="*/ 6296101 w 7780505"/>
              <a:gd name="connsiteY17" fmla="*/ 393476 h 2482024"/>
              <a:gd name="connsiteX18" fmla="*/ 5773587 w 7780505"/>
              <a:gd name="connsiteY18" fmla="*/ 280265 h 2482024"/>
              <a:gd name="connsiteX19" fmla="*/ 5216238 w 7780505"/>
              <a:gd name="connsiteY19" fmla="*/ 280265 h 2482024"/>
              <a:gd name="connsiteX20" fmla="*/ 4535473 w 7780505"/>
              <a:gd name="connsiteY20" fmla="*/ 349911 h 2482024"/>
              <a:gd name="connsiteX21" fmla="*/ 3853890 w 7780505"/>
              <a:gd name="connsiteY21" fmla="*/ 496345 h 2482024"/>
              <a:gd name="connsiteX22" fmla="*/ 3132643 w 7780505"/>
              <a:gd name="connsiteY22" fmla="*/ 817748 h 2482024"/>
              <a:gd name="connsiteX23" fmla="*/ 2510254 w 7780505"/>
              <a:gd name="connsiteY23" fmla="*/ 1261204 h 2482024"/>
              <a:gd name="connsiteX24" fmla="*/ 1177910 w 7780505"/>
              <a:gd name="connsiteY24" fmla="*/ 2420940 h 2482024"/>
              <a:gd name="connsiteX25" fmla="*/ 403936 w 7780505"/>
              <a:gd name="connsiteY25" fmla="*/ 2424002 h 2482024"/>
              <a:gd name="connsiteX26" fmla="*/ 3001 w 7780505"/>
              <a:gd name="connsiteY26" fmla="*/ 2099472 h 2482024"/>
              <a:gd name="connsiteX27" fmla="*/ 552 w 7780505"/>
              <a:gd name="connsiteY27" fmla="*/ 1719492 h 2482024"/>
              <a:gd name="connsiteX0" fmla="*/ 552 w 7780505"/>
              <a:gd name="connsiteY0" fmla="*/ 1719492 h 2482024"/>
              <a:gd name="connsiteX1" fmla="*/ 322021 w 7780505"/>
              <a:gd name="connsiteY1" fmla="*/ 2100356 h 2482024"/>
              <a:gd name="connsiteX2" fmla="*/ 722615 w 7780505"/>
              <a:gd name="connsiteY2" fmla="*/ 2239693 h 2482024"/>
              <a:gd name="connsiteX3" fmla="*/ 1312417 w 7780505"/>
              <a:gd name="connsiteY3" fmla="*/ 2059943 h 2482024"/>
              <a:gd name="connsiteX4" fmla="*/ 2294920 w 7780505"/>
              <a:gd name="connsiteY4" fmla="*/ 1104450 h 2482024"/>
              <a:gd name="connsiteX5" fmla="*/ 3717457 w 7780505"/>
              <a:gd name="connsiteY5" fmla="*/ 257042 h 2482024"/>
              <a:gd name="connsiteX6" fmla="*/ 5076901 w 7780505"/>
              <a:gd name="connsiteY6" fmla="*/ 27716 h 2482024"/>
              <a:gd name="connsiteX7" fmla="*/ 5934560 w 7780505"/>
              <a:gd name="connsiteY7" fmla="*/ 30166 h 2482024"/>
              <a:gd name="connsiteX8" fmla="*/ 6621650 w 7780505"/>
              <a:gd name="connsiteY8" fmla="*/ 263663 h 2482024"/>
              <a:gd name="connsiteX9" fmla="*/ 7164576 w 7780505"/>
              <a:gd name="connsiteY9" fmla="*/ 779784 h 2482024"/>
              <a:gd name="connsiteX10" fmla="*/ 7455907 w 7780505"/>
              <a:gd name="connsiteY10" fmla="*/ 1216708 h 2482024"/>
              <a:gd name="connsiteX11" fmla="*/ 7645930 w 7780505"/>
              <a:gd name="connsiteY11" fmla="*/ 1534299 h 2482024"/>
              <a:gd name="connsiteX12" fmla="*/ 7765469 w 7780505"/>
              <a:gd name="connsiteY12" fmla="*/ 1703844 h 2482024"/>
              <a:gd name="connsiteX13" fmla="*/ 7780505 w 7780505"/>
              <a:gd name="connsiteY13" fmla="*/ 2096546 h 2482024"/>
              <a:gd name="connsiteX14" fmla="*/ 7413996 w 7780505"/>
              <a:gd name="connsiteY14" fmla="*/ 1611792 h 2482024"/>
              <a:gd name="connsiteX15" fmla="*/ 7118041 w 7780505"/>
              <a:gd name="connsiteY15" fmla="*/ 1164865 h 2482024"/>
              <a:gd name="connsiteX16" fmla="*/ 6709350 w 7780505"/>
              <a:gd name="connsiteY16" fmla="*/ 650720 h 2482024"/>
              <a:gd name="connsiteX17" fmla="*/ 6296101 w 7780505"/>
              <a:gd name="connsiteY17" fmla="*/ 393476 h 2482024"/>
              <a:gd name="connsiteX18" fmla="*/ 5773587 w 7780505"/>
              <a:gd name="connsiteY18" fmla="*/ 280265 h 2482024"/>
              <a:gd name="connsiteX19" fmla="*/ 5216238 w 7780505"/>
              <a:gd name="connsiteY19" fmla="*/ 280265 h 2482024"/>
              <a:gd name="connsiteX20" fmla="*/ 4535473 w 7780505"/>
              <a:gd name="connsiteY20" fmla="*/ 349911 h 2482024"/>
              <a:gd name="connsiteX21" fmla="*/ 3853890 w 7780505"/>
              <a:gd name="connsiteY21" fmla="*/ 496345 h 2482024"/>
              <a:gd name="connsiteX22" fmla="*/ 3132643 w 7780505"/>
              <a:gd name="connsiteY22" fmla="*/ 817748 h 2482024"/>
              <a:gd name="connsiteX23" fmla="*/ 2510254 w 7780505"/>
              <a:gd name="connsiteY23" fmla="*/ 1261204 h 2482024"/>
              <a:gd name="connsiteX24" fmla="*/ 1177910 w 7780505"/>
              <a:gd name="connsiteY24" fmla="*/ 2420940 h 2482024"/>
              <a:gd name="connsiteX25" fmla="*/ 403936 w 7780505"/>
              <a:gd name="connsiteY25" fmla="*/ 2424002 h 2482024"/>
              <a:gd name="connsiteX26" fmla="*/ 3001 w 7780505"/>
              <a:gd name="connsiteY26" fmla="*/ 2099472 h 2482024"/>
              <a:gd name="connsiteX27" fmla="*/ 552 w 7780505"/>
              <a:gd name="connsiteY27" fmla="*/ 1719492 h 2482024"/>
              <a:gd name="connsiteX0" fmla="*/ 552 w 7780505"/>
              <a:gd name="connsiteY0" fmla="*/ 1721131 h 2483663"/>
              <a:gd name="connsiteX1" fmla="*/ 322021 w 7780505"/>
              <a:gd name="connsiteY1" fmla="*/ 2101995 h 2483663"/>
              <a:gd name="connsiteX2" fmla="*/ 722615 w 7780505"/>
              <a:gd name="connsiteY2" fmla="*/ 2241332 h 2483663"/>
              <a:gd name="connsiteX3" fmla="*/ 1312417 w 7780505"/>
              <a:gd name="connsiteY3" fmla="*/ 2061582 h 2483663"/>
              <a:gd name="connsiteX4" fmla="*/ 2294920 w 7780505"/>
              <a:gd name="connsiteY4" fmla="*/ 1106089 h 2483663"/>
              <a:gd name="connsiteX5" fmla="*/ 3660307 w 7780505"/>
              <a:gd name="connsiteY5" fmla="*/ 284081 h 2483663"/>
              <a:gd name="connsiteX6" fmla="*/ 5076901 w 7780505"/>
              <a:gd name="connsiteY6" fmla="*/ 29355 h 2483663"/>
              <a:gd name="connsiteX7" fmla="*/ 5934560 w 7780505"/>
              <a:gd name="connsiteY7" fmla="*/ 31805 h 2483663"/>
              <a:gd name="connsiteX8" fmla="*/ 6621650 w 7780505"/>
              <a:gd name="connsiteY8" fmla="*/ 265302 h 2483663"/>
              <a:gd name="connsiteX9" fmla="*/ 7164576 w 7780505"/>
              <a:gd name="connsiteY9" fmla="*/ 781423 h 2483663"/>
              <a:gd name="connsiteX10" fmla="*/ 7455907 w 7780505"/>
              <a:gd name="connsiteY10" fmla="*/ 1218347 h 2483663"/>
              <a:gd name="connsiteX11" fmla="*/ 7645930 w 7780505"/>
              <a:gd name="connsiteY11" fmla="*/ 1535938 h 2483663"/>
              <a:gd name="connsiteX12" fmla="*/ 7765469 w 7780505"/>
              <a:gd name="connsiteY12" fmla="*/ 1705483 h 2483663"/>
              <a:gd name="connsiteX13" fmla="*/ 7780505 w 7780505"/>
              <a:gd name="connsiteY13" fmla="*/ 2098185 h 2483663"/>
              <a:gd name="connsiteX14" fmla="*/ 7413996 w 7780505"/>
              <a:gd name="connsiteY14" fmla="*/ 1613431 h 2483663"/>
              <a:gd name="connsiteX15" fmla="*/ 7118041 w 7780505"/>
              <a:gd name="connsiteY15" fmla="*/ 1166504 h 2483663"/>
              <a:gd name="connsiteX16" fmla="*/ 6709350 w 7780505"/>
              <a:gd name="connsiteY16" fmla="*/ 652359 h 2483663"/>
              <a:gd name="connsiteX17" fmla="*/ 6296101 w 7780505"/>
              <a:gd name="connsiteY17" fmla="*/ 395115 h 2483663"/>
              <a:gd name="connsiteX18" fmla="*/ 5773587 w 7780505"/>
              <a:gd name="connsiteY18" fmla="*/ 281904 h 2483663"/>
              <a:gd name="connsiteX19" fmla="*/ 5216238 w 7780505"/>
              <a:gd name="connsiteY19" fmla="*/ 281904 h 2483663"/>
              <a:gd name="connsiteX20" fmla="*/ 4535473 w 7780505"/>
              <a:gd name="connsiteY20" fmla="*/ 351550 h 2483663"/>
              <a:gd name="connsiteX21" fmla="*/ 3853890 w 7780505"/>
              <a:gd name="connsiteY21" fmla="*/ 497984 h 2483663"/>
              <a:gd name="connsiteX22" fmla="*/ 3132643 w 7780505"/>
              <a:gd name="connsiteY22" fmla="*/ 819387 h 2483663"/>
              <a:gd name="connsiteX23" fmla="*/ 2510254 w 7780505"/>
              <a:gd name="connsiteY23" fmla="*/ 1262843 h 2483663"/>
              <a:gd name="connsiteX24" fmla="*/ 1177910 w 7780505"/>
              <a:gd name="connsiteY24" fmla="*/ 2422579 h 2483663"/>
              <a:gd name="connsiteX25" fmla="*/ 403936 w 7780505"/>
              <a:gd name="connsiteY25" fmla="*/ 2425641 h 2483663"/>
              <a:gd name="connsiteX26" fmla="*/ 3001 w 7780505"/>
              <a:gd name="connsiteY26" fmla="*/ 2101111 h 2483663"/>
              <a:gd name="connsiteX27" fmla="*/ 552 w 7780505"/>
              <a:gd name="connsiteY27" fmla="*/ 1721131 h 2483663"/>
              <a:gd name="connsiteX0" fmla="*/ 552 w 7780505"/>
              <a:gd name="connsiteY0" fmla="*/ 1717512 h 2480044"/>
              <a:gd name="connsiteX1" fmla="*/ 322021 w 7780505"/>
              <a:gd name="connsiteY1" fmla="*/ 2098376 h 2480044"/>
              <a:gd name="connsiteX2" fmla="*/ 722615 w 7780505"/>
              <a:gd name="connsiteY2" fmla="*/ 2237713 h 2480044"/>
              <a:gd name="connsiteX3" fmla="*/ 1312417 w 7780505"/>
              <a:gd name="connsiteY3" fmla="*/ 2057963 h 2480044"/>
              <a:gd name="connsiteX4" fmla="*/ 2294920 w 7780505"/>
              <a:gd name="connsiteY4" fmla="*/ 1102470 h 2480044"/>
              <a:gd name="connsiteX5" fmla="*/ 3660307 w 7780505"/>
              <a:gd name="connsiteY5" fmla="*/ 280462 h 2480044"/>
              <a:gd name="connsiteX6" fmla="*/ 4899101 w 7780505"/>
              <a:gd name="connsiteY6" fmla="*/ 32086 h 2480044"/>
              <a:gd name="connsiteX7" fmla="*/ 5934560 w 7780505"/>
              <a:gd name="connsiteY7" fmla="*/ 28186 h 2480044"/>
              <a:gd name="connsiteX8" fmla="*/ 6621650 w 7780505"/>
              <a:gd name="connsiteY8" fmla="*/ 261683 h 2480044"/>
              <a:gd name="connsiteX9" fmla="*/ 7164576 w 7780505"/>
              <a:gd name="connsiteY9" fmla="*/ 777804 h 2480044"/>
              <a:gd name="connsiteX10" fmla="*/ 7455907 w 7780505"/>
              <a:gd name="connsiteY10" fmla="*/ 1214728 h 2480044"/>
              <a:gd name="connsiteX11" fmla="*/ 7645930 w 7780505"/>
              <a:gd name="connsiteY11" fmla="*/ 1532319 h 2480044"/>
              <a:gd name="connsiteX12" fmla="*/ 7765469 w 7780505"/>
              <a:gd name="connsiteY12" fmla="*/ 1701864 h 2480044"/>
              <a:gd name="connsiteX13" fmla="*/ 7780505 w 7780505"/>
              <a:gd name="connsiteY13" fmla="*/ 2094566 h 2480044"/>
              <a:gd name="connsiteX14" fmla="*/ 7413996 w 7780505"/>
              <a:gd name="connsiteY14" fmla="*/ 1609812 h 2480044"/>
              <a:gd name="connsiteX15" fmla="*/ 7118041 w 7780505"/>
              <a:gd name="connsiteY15" fmla="*/ 1162885 h 2480044"/>
              <a:gd name="connsiteX16" fmla="*/ 6709350 w 7780505"/>
              <a:gd name="connsiteY16" fmla="*/ 648740 h 2480044"/>
              <a:gd name="connsiteX17" fmla="*/ 6296101 w 7780505"/>
              <a:gd name="connsiteY17" fmla="*/ 391496 h 2480044"/>
              <a:gd name="connsiteX18" fmla="*/ 5773587 w 7780505"/>
              <a:gd name="connsiteY18" fmla="*/ 278285 h 2480044"/>
              <a:gd name="connsiteX19" fmla="*/ 5216238 w 7780505"/>
              <a:gd name="connsiteY19" fmla="*/ 278285 h 2480044"/>
              <a:gd name="connsiteX20" fmla="*/ 4535473 w 7780505"/>
              <a:gd name="connsiteY20" fmla="*/ 347931 h 2480044"/>
              <a:gd name="connsiteX21" fmla="*/ 3853890 w 7780505"/>
              <a:gd name="connsiteY21" fmla="*/ 494365 h 2480044"/>
              <a:gd name="connsiteX22" fmla="*/ 3132643 w 7780505"/>
              <a:gd name="connsiteY22" fmla="*/ 815768 h 2480044"/>
              <a:gd name="connsiteX23" fmla="*/ 2510254 w 7780505"/>
              <a:gd name="connsiteY23" fmla="*/ 1259224 h 2480044"/>
              <a:gd name="connsiteX24" fmla="*/ 1177910 w 7780505"/>
              <a:gd name="connsiteY24" fmla="*/ 2418960 h 2480044"/>
              <a:gd name="connsiteX25" fmla="*/ 403936 w 7780505"/>
              <a:gd name="connsiteY25" fmla="*/ 2422022 h 2480044"/>
              <a:gd name="connsiteX26" fmla="*/ 3001 w 7780505"/>
              <a:gd name="connsiteY26" fmla="*/ 2097492 h 2480044"/>
              <a:gd name="connsiteX27" fmla="*/ 552 w 7780505"/>
              <a:gd name="connsiteY27" fmla="*/ 1717512 h 2480044"/>
              <a:gd name="connsiteX0" fmla="*/ 552 w 7780505"/>
              <a:gd name="connsiteY0" fmla="*/ 1689391 h 2451923"/>
              <a:gd name="connsiteX1" fmla="*/ 322021 w 7780505"/>
              <a:gd name="connsiteY1" fmla="*/ 2070255 h 2451923"/>
              <a:gd name="connsiteX2" fmla="*/ 722615 w 7780505"/>
              <a:gd name="connsiteY2" fmla="*/ 2209592 h 2451923"/>
              <a:gd name="connsiteX3" fmla="*/ 1312417 w 7780505"/>
              <a:gd name="connsiteY3" fmla="*/ 2029842 h 2451923"/>
              <a:gd name="connsiteX4" fmla="*/ 2294920 w 7780505"/>
              <a:gd name="connsiteY4" fmla="*/ 1074349 h 2451923"/>
              <a:gd name="connsiteX5" fmla="*/ 3660307 w 7780505"/>
              <a:gd name="connsiteY5" fmla="*/ 252341 h 2451923"/>
              <a:gd name="connsiteX6" fmla="*/ 5934560 w 7780505"/>
              <a:gd name="connsiteY6" fmla="*/ 65 h 2451923"/>
              <a:gd name="connsiteX7" fmla="*/ 6621650 w 7780505"/>
              <a:gd name="connsiteY7" fmla="*/ 233562 h 2451923"/>
              <a:gd name="connsiteX8" fmla="*/ 7164576 w 7780505"/>
              <a:gd name="connsiteY8" fmla="*/ 749683 h 2451923"/>
              <a:gd name="connsiteX9" fmla="*/ 7455907 w 7780505"/>
              <a:gd name="connsiteY9" fmla="*/ 1186607 h 2451923"/>
              <a:gd name="connsiteX10" fmla="*/ 7645930 w 7780505"/>
              <a:gd name="connsiteY10" fmla="*/ 1504198 h 2451923"/>
              <a:gd name="connsiteX11" fmla="*/ 7765469 w 7780505"/>
              <a:gd name="connsiteY11" fmla="*/ 1673743 h 2451923"/>
              <a:gd name="connsiteX12" fmla="*/ 7780505 w 7780505"/>
              <a:gd name="connsiteY12" fmla="*/ 2066445 h 2451923"/>
              <a:gd name="connsiteX13" fmla="*/ 7413996 w 7780505"/>
              <a:gd name="connsiteY13" fmla="*/ 1581691 h 2451923"/>
              <a:gd name="connsiteX14" fmla="*/ 7118041 w 7780505"/>
              <a:gd name="connsiteY14" fmla="*/ 1134764 h 2451923"/>
              <a:gd name="connsiteX15" fmla="*/ 6709350 w 7780505"/>
              <a:gd name="connsiteY15" fmla="*/ 620619 h 2451923"/>
              <a:gd name="connsiteX16" fmla="*/ 6296101 w 7780505"/>
              <a:gd name="connsiteY16" fmla="*/ 363375 h 2451923"/>
              <a:gd name="connsiteX17" fmla="*/ 5773587 w 7780505"/>
              <a:gd name="connsiteY17" fmla="*/ 250164 h 2451923"/>
              <a:gd name="connsiteX18" fmla="*/ 5216238 w 7780505"/>
              <a:gd name="connsiteY18" fmla="*/ 250164 h 2451923"/>
              <a:gd name="connsiteX19" fmla="*/ 4535473 w 7780505"/>
              <a:gd name="connsiteY19" fmla="*/ 319810 h 2451923"/>
              <a:gd name="connsiteX20" fmla="*/ 3853890 w 7780505"/>
              <a:gd name="connsiteY20" fmla="*/ 466244 h 2451923"/>
              <a:gd name="connsiteX21" fmla="*/ 3132643 w 7780505"/>
              <a:gd name="connsiteY21" fmla="*/ 787647 h 2451923"/>
              <a:gd name="connsiteX22" fmla="*/ 2510254 w 7780505"/>
              <a:gd name="connsiteY22" fmla="*/ 1231103 h 2451923"/>
              <a:gd name="connsiteX23" fmla="*/ 1177910 w 7780505"/>
              <a:gd name="connsiteY23" fmla="*/ 2390839 h 2451923"/>
              <a:gd name="connsiteX24" fmla="*/ 403936 w 7780505"/>
              <a:gd name="connsiteY24" fmla="*/ 2393901 h 2451923"/>
              <a:gd name="connsiteX25" fmla="*/ 3001 w 7780505"/>
              <a:gd name="connsiteY25" fmla="*/ 2069371 h 2451923"/>
              <a:gd name="connsiteX26" fmla="*/ 552 w 7780505"/>
              <a:gd name="connsiteY26" fmla="*/ 1689391 h 2451923"/>
              <a:gd name="connsiteX0" fmla="*/ 552 w 7780505"/>
              <a:gd name="connsiteY0" fmla="*/ 1725557 h 2488089"/>
              <a:gd name="connsiteX1" fmla="*/ 322021 w 7780505"/>
              <a:gd name="connsiteY1" fmla="*/ 2106421 h 2488089"/>
              <a:gd name="connsiteX2" fmla="*/ 722615 w 7780505"/>
              <a:gd name="connsiteY2" fmla="*/ 2245758 h 2488089"/>
              <a:gd name="connsiteX3" fmla="*/ 1312417 w 7780505"/>
              <a:gd name="connsiteY3" fmla="*/ 2066008 h 2488089"/>
              <a:gd name="connsiteX4" fmla="*/ 2294920 w 7780505"/>
              <a:gd name="connsiteY4" fmla="*/ 1110515 h 2488089"/>
              <a:gd name="connsiteX5" fmla="*/ 3660307 w 7780505"/>
              <a:gd name="connsiteY5" fmla="*/ 288507 h 2488089"/>
              <a:gd name="connsiteX6" fmla="*/ 5934560 w 7780505"/>
              <a:gd name="connsiteY6" fmla="*/ 36231 h 2488089"/>
              <a:gd name="connsiteX7" fmla="*/ 6621650 w 7780505"/>
              <a:gd name="connsiteY7" fmla="*/ 269728 h 2488089"/>
              <a:gd name="connsiteX8" fmla="*/ 7164576 w 7780505"/>
              <a:gd name="connsiteY8" fmla="*/ 785849 h 2488089"/>
              <a:gd name="connsiteX9" fmla="*/ 7455907 w 7780505"/>
              <a:gd name="connsiteY9" fmla="*/ 1222773 h 2488089"/>
              <a:gd name="connsiteX10" fmla="*/ 7645930 w 7780505"/>
              <a:gd name="connsiteY10" fmla="*/ 1540364 h 2488089"/>
              <a:gd name="connsiteX11" fmla="*/ 7765469 w 7780505"/>
              <a:gd name="connsiteY11" fmla="*/ 1709909 h 2488089"/>
              <a:gd name="connsiteX12" fmla="*/ 7780505 w 7780505"/>
              <a:gd name="connsiteY12" fmla="*/ 2102611 h 2488089"/>
              <a:gd name="connsiteX13" fmla="*/ 7413996 w 7780505"/>
              <a:gd name="connsiteY13" fmla="*/ 1617857 h 2488089"/>
              <a:gd name="connsiteX14" fmla="*/ 7118041 w 7780505"/>
              <a:gd name="connsiteY14" fmla="*/ 1170930 h 2488089"/>
              <a:gd name="connsiteX15" fmla="*/ 6709350 w 7780505"/>
              <a:gd name="connsiteY15" fmla="*/ 656785 h 2488089"/>
              <a:gd name="connsiteX16" fmla="*/ 6296101 w 7780505"/>
              <a:gd name="connsiteY16" fmla="*/ 399541 h 2488089"/>
              <a:gd name="connsiteX17" fmla="*/ 5773587 w 7780505"/>
              <a:gd name="connsiteY17" fmla="*/ 286330 h 2488089"/>
              <a:gd name="connsiteX18" fmla="*/ 5216238 w 7780505"/>
              <a:gd name="connsiteY18" fmla="*/ 286330 h 2488089"/>
              <a:gd name="connsiteX19" fmla="*/ 4535473 w 7780505"/>
              <a:gd name="connsiteY19" fmla="*/ 355976 h 2488089"/>
              <a:gd name="connsiteX20" fmla="*/ 3853890 w 7780505"/>
              <a:gd name="connsiteY20" fmla="*/ 502410 h 2488089"/>
              <a:gd name="connsiteX21" fmla="*/ 3132643 w 7780505"/>
              <a:gd name="connsiteY21" fmla="*/ 823813 h 2488089"/>
              <a:gd name="connsiteX22" fmla="*/ 2510254 w 7780505"/>
              <a:gd name="connsiteY22" fmla="*/ 1267269 h 2488089"/>
              <a:gd name="connsiteX23" fmla="*/ 1177910 w 7780505"/>
              <a:gd name="connsiteY23" fmla="*/ 2427005 h 2488089"/>
              <a:gd name="connsiteX24" fmla="*/ 403936 w 7780505"/>
              <a:gd name="connsiteY24" fmla="*/ 2430067 h 2488089"/>
              <a:gd name="connsiteX25" fmla="*/ 3001 w 7780505"/>
              <a:gd name="connsiteY25" fmla="*/ 2105537 h 2488089"/>
              <a:gd name="connsiteX26" fmla="*/ 552 w 7780505"/>
              <a:gd name="connsiteY26" fmla="*/ 1725557 h 2488089"/>
              <a:gd name="connsiteX0" fmla="*/ 552 w 7780505"/>
              <a:gd name="connsiteY0" fmla="*/ 1712171 h 2474703"/>
              <a:gd name="connsiteX1" fmla="*/ 322021 w 7780505"/>
              <a:gd name="connsiteY1" fmla="*/ 2093035 h 2474703"/>
              <a:gd name="connsiteX2" fmla="*/ 722615 w 7780505"/>
              <a:gd name="connsiteY2" fmla="*/ 2232372 h 2474703"/>
              <a:gd name="connsiteX3" fmla="*/ 1312417 w 7780505"/>
              <a:gd name="connsiteY3" fmla="*/ 2052622 h 2474703"/>
              <a:gd name="connsiteX4" fmla="*/ 2294920 w 7780505"/>
              <a:gd name="connsiteY4" fmla="*/ 1097129 h 2474703"/>
              <a:gd name="connsiteX5" fmla="*/ 3660307 w 7780505"/>
              <a:gd name="connsiteY5" fmla="*/ 275121 h 2474703"/>
              <a:gd name="connsiteX6" fmla="*/ 5934560 w 7780505"/>
              <a:gd name="connsiteY6" fmla="*/ 22845 h 2474703"/>
              <a:gd name="connsiteX7" fmla="*/ 7164576 w 7780505"/>
              <a:gd name="connsiteY7" fmla="*/ 772463 h 2474703"/>
              <a:gd name="connsiteX8" fmla="*/ 7455907 w 7780505"/>
              <a:gd name="connsiteY8" fmla="*/ 1209387 h 2474703"/>
              <a:gd name="connsiteX9" fmla="*/ 7645930 w 7780505"/>
              <a:gd name="connsiteY9" fmla="*/ 1526978 h 2474703"/>
              <a:gd name="connsiteX10" fmla="*/ 7765469 w 7780505"/>
              <a:gd name="connsiteY10" fmla="*/ 1696523 h 2474703"/>
              <a:gd name="connsiteX11" fmla="*/ 7780505 w 7780505"/>
              <a:gd name="connsiteY11" fmla="*/ 2089225 h 2474703"/>
              <a:gd name="connsiteX12" fmla="*/ 7413996 w 7780505"/>
              <a:gd name="connsiteY12" fmla="*/ 1604471 h 2474703"/>
              <a:gd name="connsiteX13" fmla="*/ 7118041 w 7780505"/>
              <a:gd name="connsiteY13" fmla="*/ 1157544 h 2474703"/>
              <a:gd name="connsiteX14" fmla="*/ 6709350 w 7780505"/>
              <a:gd name="connsiteY14" fmla="*/ 643399 h 2474703"/>
              <a:gd name="connsiteX15" fmla="*/ 6296101 w 7780505"/>
              <a:gd name="connsiteY15" fmla="*/ 386155 h 2474703"/>
              <a:gd name="connsiteX16" fmla="*/ 5773587 w 7780505"/>
              <a:gd name="connsiteY16" fmla="*/ 272944 h 2474703"/>
              <a:gd name="connsiteX17" fmla="*/ 5216238 w 7780505"/>
              <a:gd name="connsiteY17" fmla="*/ 272944 h 2474703"/>
              <a:gd name="connsiteX18" fmla="*/ 4535473 w 7780505"/>
              <a:gd name="connsiteY18" fmla="*/ 342590 h 2474703"/>
              <a:gd name="connsiteX19" fmla="*/ 3853890 w 7780505"/>
              <a:gd name="connsiteY19" fmla="*/ 489024 h 2474703"/>
              <a:gd name="connsiteX20" fmla="*/ 3132643 w 7780505"/>
              <a:gd name="connsiteY20" fmla="*/ 810427 h 2474703"/>
              <a:gd name="connsiteX21" fmla="*/ 2510254 w 7780505"/>
              <a:gd name="connsiteY21" fmla="*/ 1253883 h 2474703"/>
              <a:gd name="connsiteX22" fmla="*/ 1177910 w 7780505"/>
              <a:gd name="connsiteY22" fmla="*/ 2413619 h 2474703"/>
              <a:gd name="connsiteX23" fmla="*/ 403936 w 7780505"/>
              <a:gd name="connsiteY23" fmla="*/ 2416681 h 2474703"/>
              <a:gd name="connsiteX24" fmla="*/ 3001 w 7780505"/>
              <a:gd name="connsiteY24" fmla="*/ 2092151 h 2474703"/>
              <a:gd name="connsiteX25" fmla="*/ 552 w 7780505"/>
              <a:gd name="connsiteY25" fmla="*/ 1712171 h 2474703"/>
              <a:gd name="connsiteX0" fmla="*/ 552 w 7780505"/>
              <a:gd name="connsiteY0" fmla="*/ 1704506 h 2467038"/>
              <a:gd name="connsiteX1" fmla="*/ 322021 w 7780505"/>
              <a:gd name="connsiteY1" fmla="*/ 2085370 h 2467038"/>
              <a:gd name="connsiteX2" fmla="*/ 722615 w 7780505"/>
              <a:gd name="connsiteY2" fmla="*/ 2224707 h 2467038"/>
              <a:gd name="connsiteX3" fmla="*/ 1312417 w 7780505"/>
              <a:gd name="connsiteY3" fmla="*/ 2044957 h 2467038"/>
              <a:gd name="connsiteX4" fmla="*/ 2294920 w 7780505"/>
              <a:gd name="connsiteY4" fmla="*/ 1089464 h 2467038"/>
              <a:gd name="connsiteX5" fmla="*/ 3660307 w 7780505"/>
              <a:gd name="connsiteY5" fmla="*/ 267456 h 2467038"/>
              <a:gd name="connsiteX6" fmla="*/ 5934560 w 7780505"/>
              <a:gd name="connsiteY6" fmla="*/ 15180 h 2467038"/>
              <a:gd name="connsiteX7" fmla="*/ 7113776 w 7780505"/>
              <a:gd name="connsiteY7" fmla="*/ 637798 h 2467038"/>
              <a:gd name="connsiteX8" fmla="*/ 7455907 w 7780505"/>
              <a:gd name="connsiteY8" fmla="*/ 1201722 h 2467038"/>
              <a:gd name="connsiteX9" fmla="*/ 7645930 w 7780505"/>
              <a:gd name="connsiteY9" fmla="*/ 1519313 h 2467038"/>
              <a:gd name="connsiteX10" fmla="*/ 7765469 w 7780505"/>
              <a:gd name="connsiteY10" fmla="*/ 1688858 h 2467038"/>
              <a:gd name="connsiteX11" fmla="*/ 7780505 w 7780505"/>
              <a:gd name="connsiteY11" fmla="*/ 2081560 h 2467038"/>
              <a:gd name="connsiteX12" fmla="*/ 7413996 w 7780505"/>
              <a:gd name="connsiteY12" fmla="*/ 1596806 h 2467038"/>
              <a:gd name="connsiteX13" fmla="*/ 7118041 w 7780505"/>
              <a:gd name="connsiteY13" fmla="*/ 1149879 h 2467038"/>
              <a:gd name="connsiteX14" fmla="*/ 6709350 w 7780505"/>
              <a:gd name="connsiteY14" fmla="*/ 635734 h 2467038"/>
              <a:gd name="connsiteX15" fmla="*/ 6296101 w 7780505"/>
              <a:gd name="connsiteY15" fmla="*/ 378490 h 2467038"/>
              <a:gd name="connsiteX16" fmla="*/ 5773587 w 7780505"/>
              <a:gd name="connsiteY16" fmla="*/ 265279 h 2467038"/>
              <a:gd name="connsiteX17" fmla="*/ 5216238 w 7780505"/>
              <a:gd name="connsiteY17" fmla="*/ 265279 h 2467038"/>
              <a:gd name="connsiteX18" fmla="*/ 4535473 w 7780505"/>
              <a:gd name="connsiteY18" fmla="*/ 334925 h 2467038"/>
              <a:gd name="connsiteX19" fmla="*/ 3853890 w 7780505"/>
              <a:gd name="connsiteY19" fmla="*/ 481359 h 2467038"/>
              <a:gd name="connsiteX20" fmla="*/ 3132643 w 7780505"/>
              <a:gd name="connsiteY20" fmla="*/ 802762 h 2467038"/>
              <a:gd name="connsiteX21" fmla="*/ 2510254 w 7780505"/>
              <a:gd name="connsiteY21" fmla="*/ 1246218 h 2467038"/>
              <a:gd name="connsiteX22" fmla="*/ 1177910 w 7780505"/>
              <a:gd name="connsiteY22" fmla="*/ 2405954 h 2467038"/>
              <a:gd name="connsiteX23" fmla="*/ 403936 w 7780505"/>
              <a:gd name="connsiteY23" fmla="*/ 2409016 h 2467038"/>
              <a:gd name="connsiteX24" fmla="*/ 3001 w 7780505"/>
              <a:gd name="connsiteY24" fmla="*/ 2084486 h 2467038"/>
              <a:gd name="connsiteX25" fmla="*/ 552 w 7780505"/>
              <a:gd name="connsiteY25" fmla="*/ 1704506 h 2467038"/>
              <a:gd name="connsiteX0" fmla="*/ 552 w 7780505"/>
              <a:gd name="connsiteY0" fmla="*/ 1704506 h 2467038"/>
              <a:gd name="connsiteX1" fmla="*/ 322021 w 7780505"/>
              <a:gd name="connsiteY1" fmla="*/ 2085370 h 2467038"/>
              <a:gd name="connsiteX2" fmla="*/ 722615 w 7780505"/>
              <a:gd name="connsiteY2" fmla="*/ 2224707 h 2467038"/>
              <a:gd name="connsiteX3" fmla="*/ 1312417 w 7780505"/>
              <a:gd name="connsiteY3" fmla="*/ 2044957 h 2467038"/>
              <a:gd name="connsiteX4" fmla="*/ 2294920 w 7780505"/>
              <a:gd name="connsiteY4" fmla="*/ 1089464 h 2467038"/>
              <a:gd name="connsiteX5" fmla="*/ 3660307 w 7780505"/>
              <a:gd name="connsiteY5" fmla="*/ 267456 h 2467038"/>
              <a:gd name="connsiteX6" fmla="*/ 5934560 w 7780505"/>
              <a:gd name="connsiteY6" fmla="*/ 15180 h 2467038"/>
              <a:gd name="connsiteX7" fmla="*/ 7113776 w 7780505"/>
              <a:gd name="connsiteY7" fmla="*/ 637798 h 2467038"/>
              <a:gd name="connsiteX8" fmla="*/ 7455907 w 7780505"/>
              <a:gd name="connsiteY8" fmla="*/ 1201722 h 2467038"/>
              <a:gd name="connsiteX9" fmla="*/ 7645930 w 7780505"/>
              <a:gd name="connsiteY9" fmla="*/ 1519313 h 2467038"/>
              <a:gd name="connsiteX10" fmla="*/ 7765469 w 7780505"/>
              <a:gd name="connsiteY10" fmla="*/ 1688858 h 2467038"/>
              <a:gd name="connsiteX11" fmla="*/ 7780505 w 7780505"/>
              <a:gd name="connsiteY11" fmla="*/ 2081560 h 2467038"/>
              <a:gd name="connsiteX12" fmla="*/ 7413996 w 7780505"/>
              <a:gd name="connsiteY12" fmla="*/ 1596806 h 2467038"/>
              <a:gd name="connsiteX13" fmla="*/ 7118041 w 7780505"/>
              <a:gd name="connsiteY13" fmla="*/ 1149879 h 2467038"/>
              <a:gd name="connsiteX14" fmla="*/ 6709350 w 7780505"/>
              <a:gd name="connsiteY14" fmla="*/ 635734 h 2467038"/>
              <a:gd name="connsiteX15" fmla="*/ 6296101 w 7780505"/>
              <a:gd name="connsiteY15" fmla="*/ 378490 h 2467038"/>
              <a:gd name="connsiteX16" fmla="*/ 5773587 w 7780505"/>
              <a:gd name="connsiteY16" fmla="*/ 265279 h 2467038"/>
              <a:gd name="connsiteX17" fmla="*/ 5216238 w 7780505"/>
              <a:gd name="connsiteY17" fmla="*/ 265279 h 2467038"/>
              <a:gd name="connsiteX18" fmla="*/ 4535473 w 7780505"/>
              <a:gd name="connsiteY18" fmla="*/ 334925 h 2467038"/>
              <a:gd name="connsiteX19" fmla="*/ 3853890 w 7780505"/>
              <a:gd name="connsiteY19" fmla="*/ 481359 h 2467038"/>
              <a:gd name="connsiteX20" fmla="*/ 3132643 w 7780505"/>
              <a:gd name="connsiteY20" fmla="*/ 802762 h 2467038"/>
              <a:gd name="connsiteX21" fmla="*/ 2510254 w 7780505"/>
              <a:gd name="connsiteY21" fmla="*/ 1246218 h 2467038"/>
              <a:gd name="connsiteX22" fmla="*/ 1177910 w 7780505"/>
              <a:gd name="connsiteY22" fmla="*/ 2405954 h 2467038"/>
              <a:gd name="connsiteX23" fmla="*/ 403936 w 7780505"/>
              <a:gd name="connsiteY23" fmla="*/ 2409016 h 2467038"/>
              <a:gd name="connsiteX24" fmla="*/ 3001 w 7780505"/>
              <a:gd name="connsiteY24" fmla="*/ 2084486 h 2467038"/>
              <a:gd name="connsiteX25" fmla="*/ 552 w 7780505"/>
              <a:gd name="connsiteY25" fmla="*/ 1704506 h 2467038"/>
              <a:gd name="connsiteX0" fmla="*/ 552 w 7780505"/>
              <a:gd name="connsiteY0" fmla="*/ 1703043 h 2465575"/>
              <a:gd name="connsiteX1" fmla="*/ 322021 w 7780505"/>
              <a:gd name="connsiteY1" fmla="*/ 2083907 h 2465575"/>
              <a:gd name="connsiteX2" fmla="*/ 722615 w 7780505"/>
              <a:gd name="connsiteY2" fmla="*/ 2223244 h 2465575"/>
              <a:gd name="connsiteX3" fmla="*/ 1312417 w 7780505"/>
              <a:gd name="connsiteY3" fmla="*/ 2043494 h 2465575"/>
              <a:gd name="connsiteX4" fmla="*/ 2294920 w 7780505"/>
              <a:gd name="connsiteY4" fmla="*/ 1088001 h 2465575"/>
              <a:gd name="connsiteX5" fmla="*/ 3660307 w 7780505"/>
              <a:gd name="connsiteY5" fmla="*/ 265993 h 2465575"/>
              <a:gd name="connsiteX6" fmla="*/ 5934560 w 7780505"/>
              <a:gd name="connsiteY6" fmla="*/ 13717 h 2465575"/>
              <a:gd name="connsiteX7" fmla="*/ 7056626 w 7780505"/>
              <a:gd name="connsiteY7" fmla="*/ 610935 h 2465575"/>
              <a:gd name="connsiteX8" fmla="*/ 7455907 w 7780505"/>
              <a:gd name="connsiteY8" fmla="*/ 1200259 h 2465575"/>
              <a:gd name="connsiteX9" fmla="*/ 7645930 w 7780505"/>
              <a:gd name="connsiteY9" fmla="*/ 1517850 h 2465575"/>
              <a:gd name="connsiteX10" fmla="*/ 7765469 w 7780505"/>
              <a:gd name="connsiteY10" fmla="*/ 1687395 h 2465575"/>
              <a:gd name="connsiteX11" fmla="*/ 7780505 w 7780505"/>
              <a:gd name="connsiteY11" fmla="*/ 2080097 h 2465575"/>
              <a:gd name="connsiteX12" fmla="*/ 7413996 w 7780505"/>
              <a:gd name="connsiteY12" fmla="*/ 1595343 h 2465575"/>
              <a:gd name="connsiteX13" fmla="*/ 7118041 w 7780505"/>
              <a:gd name="connsiteY13" fmla="*/ 1148416 h 2465575"/>
              <a:gd name="connsiteX14" fmla="*/ 6709350 w 7780505"/>
              <a:gd name="connsiteY14" fmla="*/ 634271 h 2465575"/>
              <a:gd name="connsiteX15" fmla="*/ 6296101 w 7780505"/>
              <a:gd name="connsiteY15" fmla="*/ 377027 h 2465575"/>
              <a:gd name="connsiteX16" fmla="*/ 5773587 w 7780505"/>
              <a:gd name="connsiteY16" fmla="*/ 263816 h 2465575"/>
              <a:gd name="connsiteX17" fmla="*/ 5216238 w 7780505"/>
              <a:gd name="connsiteY17" fmla="*/ 263816 h 2465575"/>
              <a:gd name="connsiteX18" fmla="*/ 4535473 w 7780505"/>
              <a:gd name="connsiteY18" fmla="*/ 333462 h 2465575"/>
              <a:gd name="connsiteX19" fmla="*/ 3853890 w 7780505"/>
              <a:gd name="connsiteY19" fmla="*/ 479896 h 2465575"/>
              <a:gd name="connsiteX20" fmla="*/ 3132643 w 7780505"/>
              <a:gd name="connsiteY20" fmla="*/ 801299 h 2465575"/>
              <a:gd name="connsiteX21" fmla="*/ 2510254 w 7780505"/>
              <a:gd name="connsiteY21" fmla="*/ 1244755 h 2465575"/>
              <a:gd name="connsiteX22" fmla="*/ 1177910 w 7780505"/>
              <a:gd name="connsiteY22" fmla="*/ 2404491 h 2465575"/>
              <a:gd name="connsiteX23" fmla="*/ 403936 w 7780505"/>
              <a:gd name="connsiteY23" fmla="*/ 2407553 h 2465575"/>
              <a:gd name="connsiteX24" fmla="*/ 3001 w 7780505"/>
              <a:gd name="connsiteY24" fmla="*/ 2083023 h 2465575"/>
              <a:gd name="connsiteX25" fmla="*/ 552 w 7780505"/>
              <a:gd name="connsiteY25" fmla="*/ 1703043 h 2465575"/>
              <a:gd name="connsiteX0" fmla="*/ 552 w 7780505"/>
              <a:gd name="connsiteY0" fmla="*/ 1715023 h 2477555"/>
              <a:gd name="connsiteX1" fmla="*/ 322021 w 7780505"/>
              <a:gd name="connsiteY1" fmla="*/ 2095887 h 2477555"/>
              <a:gd name="connsiteX2" fmla="*/ 722615 w 7780505"/>
              <a:gd name="connsiteY2" fmla="*/ 2235224 h 2477555"/>
              <a:gd name="connsiteX3" fmla="*/ 1312417 w 7780505"/>
              <a:gd name="connsiteY3" fmla="*/ 2055474 h 2477555"/>
              <a:gd name="connsiteX4" fmla="*/ 2294920 w 7780505"/>
              <a:gd name="connsiteY4" fmla="*/ 1099981 h 2477555"/>
              <a:gd name="connsiteX5" fmla="*/ 3660307 w 7780505"/>
              <a:gd name="connsiteY5" fmla="*/ 277973 h 2477555"/>
              <a:gd name="connsiteX6" fmla="*/ 5934560 w 7780505"/>
              <a:gd name="connsiteY6" fmla="*/ 12997 h 2477555"/>
              <a:gd name="connsiteX7" fmla="*/ 7056626 w 7780505"/>
              <a:gd name="connsiteY7" fmla="*/ 622915 h 2477555"/>
              <a:gd name="connsiteX8" fmla="*/ 7455907 w 7780505"/>
              <a:gd name="connsiteY8" fmla="*/ 1212239 h 2477555"/>
              <a:gd name="connsiteX9" fmla="*/ 7645930 w 7780505"/>
              <a:gd name="connsiteY9" fmla="*/ 1529830 h 2477555"/>
              <a:gd name="connsiteX10" fmla="*/ 7765469 w 7780505"/>
              <a:gd name="connsiteY10" fmla="*/ 1699375 h 2477555"/>
              <a:gd name="connsiteX11" fmla="*/ 7780505 w 7780505"/>
              <a:gd name="connsiteY11" fmla="*/ 2092077 h 2477555"/>
              <a:gd name="connsiteX12" fmla="*/ 7413996 w 7780505"/>
              <a:gd name="connsiteY12" fmla="*/ 1607323 h 2477555"/>
              <a:gd name="connsiteX13" fmla="*/ 7118041 w 7780505"/>
              <a:gd name="connsiteY13" fmla="*/ 1160396 h 2477555"/>
              <a:gd name="connsiteX14" fmla="*/ 6709350 w 7780505"/>
              <a:gd name="connsiteY14" fmla="*/ 646251 h 2477555"/>
              <a:gd name="connsiteX15" fmla="*/ 6296101 w 7780505"/>
              <a:gd name="connsiteY15" fmla="*/ 389007 h 2477555"/>
              <a:gd name="connsiteX16" fmla="*/ 5773587 w 7780505"/>
              <a:gd name="connsiteY16" fmla="*/ 275796 h 2477555"/>
              <a:gd name="connsiteX17" fmla="*/ 5216238 w 7780505"/>
              <a:gd name="connsiteY17" fmla="*/ 275796 h 2477555"/>
              <a:gd name="connsiteX18" fmla="*/ 4535473 w 7780505"/>
              <a:gd name="connsiteY18" fmla="*/ 345442 h 2477555"/>
              <a:gd name="connsiteX19" fmla="*/ 3853890 w 7780505"/>
              <a:gd name="connsiteY19" fmla="*/ 491876 h 2477555"/>
              <a:gd name="connsiteX20" fmla="*/ 3132643 w 7780505"/>
              <a:gd name="connsiteY20" fmla="*/ 813279 h 2477555"/>
              <a:gd name="connsiteX21" fmla="*/ 2510254 w 7780505"/>
              <a:gd name="connsiteY21" fmla="*/ 1256735 h 2477555"/>
              <a:gd name="connsiteX22" fmla="*/ 1177910 w 7780505"/>
              <a:gd name="connsiteY22" fmla="*/ 2416471 h 2477555"/>
              <a:gd name="connsiteX23" fmla="*/ 403936 w 7780505"/>
              <a:gd name="connsiteY23" fmla="*/ 2419533 h 2477555"/>
              <a:gd name="connsiteX24" fmla="*/ 3001 w 7780505"/>
              <a:gd name="connsiteY24" fmla="*/ 2095003 h 2477555"/>
              <a:gd name="connsiteX25" fmla="*/ 552 w 7780505"/>
              <a:gd name="connsiteY25" fmla="*/ 1715023 h 2477555"/>
              <a:gd name="connsiteX0" fmla="*/ 552 w 7780505"/>
              <a:gd name="connsiteY0" fmla="*/ 1715023 h 2477555"/>
              <a:gd name="connsiteX1" fmla="*/ 322021 w 7780505"/>
              <a:gd name="connsiteY1" fmla="*/ 2095887 h 2477555"/>
              <a:gd name="connsiteX2" fmla="*/ 722615 w 7780505"/>
              <a:gd name="connsiteY2" fmla="*/ 2235224 h 2477555"/>
              <a:gd name="connsiteX3" fmla="*/ 1312417 w 7780505"/>
              <a:gd name="connsiteY3" fmla="*/ 2055474 h 2477555"/>
              <a:gd name="connsiteX4" fmla="*/ 2294920 w 7780505"/>
              <a:gd name="connsiteY4" fmla="*/ 1099981 h 2477555"/>
              <a:gd name="connsiteX5" fmla="*/ 3660307 w 7780505"/>
              <a:gd name="connsiteY5" fmla="*/ 277973 h 2477555"/>
              <a:gd name="connsiteX6" fmla="*/ 5934560 w 7780505"/>
              <a:gd name="connsiteY6" fmla="*/ 12997 h 2477555"/>
              <a:gd name="connsiteX7" fmla="*/ 7056626 w 7780505"/>
              <a:gd name="connsiteY7" fmla="*/ 622915 h 2477555"/>
              <a:gd name="connsiteX8" fmla="*/ 7455907 w 7780505"/>
              <a:gd name="connsiteY8" fmla="*/ 1212239 h 2477555"/>
              <a:gd name="connsiteX9" fmla="*/ 7645930 w 7780505"/>
              <a:gd name="connsiteY9" fmla="*/ 1529830 h 2477555"/>
              <a:gd name="connsiteX10" fmla="*/ 7765469 w 7780505"/>
              <a:gd name="connsiteY10" fmla="*/ 1699375 h 2477555"/>
              <a:gd name="connsiteX11" fmla="*/ 7780505 w 7780505"/>
              <a:gd name="connsiteY11" fmla="*/ 2092077 h 2477555"/>
              <a:gd name="connsiteX12" fmla="*/ 7413996 w 7780505"/>
              <a:gd name="connsiteY12" fmla="*/ 1607323 h 2477555"/>
              <a:gd name="connsiteX13" fmla="*/ 7118041 w 7780505"/>
              <a:gd name="connsiteY13" fmla="*/ 1160396 h 2477555"/>
              <a:gd name="connsiteX14" fmla="*/ 6709350 w 7780505"/>
              <a:gd name="connsiteY14" fmla="*/ 646251 h 2477555"/>
              <a:gd name="connsiteX15" fmla="*/ 6296101 w 7780505"/>
              <a:gd name="connsiteY15" fmla="*/ 389007 h 2477555"/>
              <a:gd name="connsiteX16" fmla="*/ 5773587 w 7780505"/>
              <a:gd name="connsiteY16" fmla="*/ 275796 h 2477555"/>
              <a:gd name="connsiteX17" fmla="*/ 5216238 w 7780505"/>
              <a:gd name="connsiteY17" fmla="*/ 275796 h 2477555"/>
              <a:gd name="connsiteX18" fmla="*/ 4535473 w 7780505"/>
              <a:gd name="connsiteY18" fmla="*/ 345442 h 2477555"/>
              <a:gd name="connsiteX19" fmla="*/ 3853890 w 7780505"/>
              <a:gd name="connsiteY19" fmla="*/ 491876 h 2477555"/>
              <a:gd name="connsiteX20" fmla="*/ 3132643 w 7780505"/>
              <a:gd name="connsiteY20" fmla="*/ 813279 h 2477555"/>
              <a:gd name="connsiteX21" fmla="*/ 2510254 w 7780505"/>
              <a:gd name="connsiteY21" fmla="*/ 1256735 h 2477555"/>
              <a:gd name="connsiteX22" fmla="*/ 1177910 w 7780505"/>
              <a:gd name="connsiteY22" fmla="*/ 2416471 h 2477555"/>
              <a:gd name="connsiteX23" fmla="*/ 403936 w 7780505"/>
              <a:gd name="connsiteY23" fmla="*/ 2419533 h 2477555"/>
              <a:gd name="connsiteX24" fmla="*/ 3001 w 7780505"/>
              <a:gd name="connsiteY24" fmla="*/ 2095003 h 2477555"/>
              <a:gd name="connsiteX25" fmla="*/ 552 w 7780505"/>
              <a:gd name="connsiteY25" fmla="*/ 1715023 h 2477555"/>
              <a:gd name="connsiteX0" fmla="*/ 552 w 7780505"/>
              <a:gd name="connsiteY0" fmla="*/ 1747461 h 2509993"/>
              <a:gd name="connsiteX1" fmla="*/ 322021 w 7780505"/>
              <a:gd name="connsiteY1" fmla="*/ 2128325 h 2509993"/>
              <a:gd name="connsiteX2" fmla="*/ 722615 w 7780505"/>
              <a:gd name="connsiteY2" fmla="*/ 2267662 h 2509993"/>
              <a:gd name="connsiteX3" fmla="*/ 1312417 w 7780505"/>
              <a:gd name="connsiteY3" fmla="*/ 2087912 h 2509993"/>
              <a:gd name="connsiteX4" fmla="*/ 2294920 w 7780505"/>
              <a:gd name="connsiteY4" fmla="*/ 1132419 h 2509993"/>
              <a:gd name="connsiteX5" fmla="*/ 3660307 w 7780505"/>
              <a:gd name="connsiteY5" fmla="*/ 310411 h 2509993"/>
              <a:gd name="connsiteX6" fmla="*/ 4847032 w 7780505"/>
              <a:gd name="connsiteY6" fmla="*/ 74188 h 2509993"/>
              <a:gd name="connsiteX7" fmla="*/ 5934560 w 7780505"/>
              <a:gd name="connsiteY7" fmla="*/ 45435 h 2509993"/>
              <a:gd name="connsiteX8" fmla="*/ 7056626 w 7780505"/>
              <a:gd name="connsiteY8" fmla="*/ 655353 h 2509993"/>
              <a:gd name="connsiteX9" fmla="*/ 7455907 w 7780505"/>
              <a:gd name="connsiteY9" fmla="*/ 1244677 h 2509993"/>
              <a:gd name="connsiteX10" fmla="*/ 7645930 w 7780505"/>
              <a:gd name="connsiteY10" fmla="*/ 1562268 h 2509993"/>
              <a:gd name="connsiteX11" fmla="*/ 7765469 w 7780505"/>
              <a:gd name="connsiteY11" fmla="*/ 1731813 h 2509993"/>
              <a:gd name="connsiteX12" fmla="*/ 7780505 w 7780505"/>
              <a:gd name="connsiteY12" fmla="*/ 2124515 h 2509993"/>
              <a:gd name="connsiteX13" fmla="*/ 7413996 w 7780505"/>
              <a:gd name="connsiteY13" fmla="*/ 1639761 h 2509993"/>
              <a:gd name="connsiteX14" fmla="*/ 7118041 w 7780505"/>
              <a:gd name="connsiteY14" fmla="*/ 1192834 h 2509993"/>
              <a:gd name="connsiteX15" fmla="*/ 6709350 w 7780505"/>
              <a:gd name="connsiteY15" fmla="*/ 678689 h 2509993"/>
              <a:gd name="connsiteX16" fmla="*/ 6296101 w 7780505"/>
              <a:gd name="connsiteY16" fmla="*/ 421445 h 2509993"/>
              <a:gd name="connsiteX17" fmla="*/ 5773587 w 7780505"/>
              <a:gd name="connsiteY17" fmla="*/ 308234 h 2509993"/>
              <a:gd name="connsiteX18" fmla="*/ 5216238 w 7780505"/>
              <a:gd name="connsiteY18" fmla="*/ 308234 h 2509993"/>
              <a:gd name="connsiteX19" fmla="*/ 4535473 w 7780505"/>
              <a:gd name="connsiteY19" fmla="*/ 377880 h 2509993"/>
              <a:gd name="connsiteX20" fmla="*/ 3853890 w 7780505"/>
              <a:gd name="connsiteY20" fmla="*/ 524314 h 2509993"/>
              <a:gd name="connsiteX21" fmla="*/ 3132643 w 7780505"/>
              <a:gd name="connsiteY21" fmla="*/ 845717 h 2509993"/>
              <a:gd name="connsiteX22" fmla="*/ 2510254 w 7780505"/>
              <a:gd name="connsiteY22" fmla="*/ 1289173 h 2509993"/>
              <a:gd name="connsiteX23" fmla="*/ 1177910 w 7780505"/>
              <a:gd name="connsiteY23" fmla="*/ 2448909 h 2509993"/>
              <a:gd name="connsiteX24" fmla="*/ 403936 w 7780505"/>
              <a:gd name="connsiteY24" fmla="*/ 2451971 h 2509993"/>
              <a:gd name="connsiteX25" fmla="*/ 3001 w 7780505"/>
              <a:gd name="connsiteY25" fmla="*/ 2127441 h 2509993"/>
              <a:gd name="connsiteX26" fmla="*/ 552 w 7780505"/>
              <a:gd name="connsiteY26" fmla="*/ 1747461 h 2509993"/>
              <a:gd name="connsiteX0" fmla="*/ 552 w 7780505"/>
              <a:gd name="connsiteY0" fmla="*/ 1697270 h 2459802"/>
              <a:gd name="connsiteX1" fmla="*/ 322021 w 7780505"/>
              <a:gd name="connsiteY1" fmla="*/ 2078134 h 2459802"/>
              <a:gd name="connsiteX2" fmla="*/ 722615 w 7780505"/>
              <a:gd name="connsiteY2" fmla="*/ 2217471 h 2459802"/>
              <a:gd name="connsiteX3" fmla="*/ 1312417 w 7780505"/>
              <a:gd name="connsiteY3" fmla="*/ 2037721 h 2459802"/>
              <a:gd name="connsiteX4" fmla="*/ 2294920 w 7780505"/>
              <a:gd name="connsiteY4" fmla="*/ 1082228 h 2459802"/>
              <a:gd name="connsiteX5" fmla="*/ 3660307 w 7780505"/>
              <a:gd name="connsiteY5" fmla="*/ 260220 h 2459802"/>
              <a:gd name="connsiteX6" fmla="*/ 4847032 w 7780505"/>
              <a:gd name="connsiteY6" fmla="*/ 23997 h 2459802"/>
              <a:gd name="connsiteX7" fmla="*/ 6296510 w 7780505"/>
              <a:gd name="connsiteY7" fmla="*/ 90494 h 2459802"/>
              <a:gd name="connsiteX8" fmla="*/ 7056626 w 7780505"/>
              <a:gd name="connsiteY8" fmla="*/ 605162 h 2459802"/>
              <a:gd name="connsiteX9" fmla="*/ 7455907 w 7780505"/>
              <a:gd name="connsiteY9" fmla="*/ 1194486 h 2459802"/>
              <a:gd name="connsiteX10" fmla="*/ 7645930 w 7780505"/>
              <a:gd name="connsiteY10" fmla="*/ 1512077 h 2459802"/>
              <a:gd name="connsiteX11" fmla="*/ 7765469 w 7780505"/>
              <a:gd name="connsiteY11" fmla="*/ 1681622 h 2459802"/>
              <a:gd name="connsiteX12" fmla="*/ 7780505 w 7780505"/>
              <a:gd name="connsiteY12" fmla="*/ 2074324 h 2459802"/>
              <a:gd name="connsiteX13" fmla="*/ 7413996 w 7780505"/>
              <a:gd name="connsiteY13" fmla="*/ 1589570 h 2459802"/>
              <a:gd name="connsiteX14" fmla="*/ 7118041 w 7780505"/>
              <a:gd name="connsiteY14" fmla="*/ 1142643 h 2459802"/>
              <a:gd name="connsiteX15" fmla="*/ 6709350 w 7780505"/>
              <a:gd name="connsiteY15" fmla="*/ 628498 h 2459802"/>
              <a:gd name="connsiteX16" fmla="*/ 6296101 w 7780505"/>
              <a:gd name="connsiteY16" fmla="*/ 371254 h 2459802"/>
              <a:gd name="connsiteX17" fmla="*/ 5773587 w 7780505"/>
              <a:gd name="connsiteY17" fmla="*/ 258043 h 2459802"/>
              <a:gd name="connsiteX18" fmla="*/ 5216238 w 7780505"/>
              <a:gd name="connsiteY18" fmla="*/ 258043 h 2459802"/>
              <a:gd name="connsiteX19" fmla="*/ 4535473 w 7780505"/>
              <a:gd name="connsiteY19" fmla="*/ 327689 h 2459802"/>
              <a:gd name="connsiteX20" fmla="*/ 3853890 w 7780505"/>
              <a:gd name="connsiteY20" fmla="*/ 474123 h 2459802"/>
              <a:gd name="connsiteX21" fmla="*/ 3132643 w 7780505"/>
              <a:gd name="connsiteY21" fmla="*/ 795526 h 2459802"/>
              <a:gd name="connsiteX22" fmla="*/ 2510254 w 7780505"/>
              <a:gd name="connsiteY22" fmla="*/ 1238982 h 2459802"/>
              <a:gd name="connsiteX23" fmla="*/ 1177910 w 7780505"/>
              <a:gd name="connsiteY23" fmla="*/ 2398718 h 2459802"/>
              <a:gd name="connsiteX24" fmla="*/ 403936 w 7780505"/>
              <a:gd name="connsiteY24" fmla="*/ 2401780 h 2459802"/>
              <a:gd name="connsiteX25" fmla="*/ 3001 w 7780505"/>
              <a:gd name="connsiteY25" fmla="*/ 2077250 h 2459802"/>
              <a:gd name="connsiteX26" fmla="*/ 552 w 7780505"/>
              <a:gd name="connsiteY26" fmla="*/ 1697270 h 2459802"/>
              <a:gd name="connsiteX0" fmla="*/ 552 w 7780505"/>
              <a:gd name="connsiteY0" fmla="*/ 1704192 h 2466724"/>
              <a:gd name="connsiteX1" fmla="*/ 322021 w 7780505"/>
              <a:gd name="connsiteY1" fmla="*/ 2085056 h 2466724"/>
              <a:gd name="connsiteX2" fmla="*/ 722615 w 7780505"/>
              <a:gd name="connsiteY2" fmla="*/ 2224393 h 2466724"/>
              <a:gd name="connsiteX3" fmla="*/ 1312417 w 7780505"/>
              <a:gd name="connsiteY3" fmla="*/ 2044643 h 2466724"/>
              <a:gd name="connsiteX4" fmla="*/ 2294920 w 7780505"/>
              <a:gd name="connsiteY4" fmla="*/ 1089150 h 2466724"/>
              <a:gd name="connsiteX5" fmla="*/ 3660307 w 7780505"/>
              <a:gd name="connsiteY5" fmla="*/ 267142 h 2466724"/>
              <a:gd name="connsiteX6" fmla="*/ 4847032 w 7780505"/>
              <a:gd name="connsiteY6" fmla="*/ 30919 h 2466724"/>
              <a:gd name="connsiteX7" fmla="*/ 6296510 w 7780505"/>
              <a:gd name="connsiteY7" fmla="*/ 97416 h 2466724"/>
              <a:gd name="connsiteX8" fmla="*/ 7056626 w 7780505"/>
              <a:gd name="connsiteY8" fmla="*/ 612084 h 2466724"/>
              <a:gd name="connsiteX9" fmla="*/ 7455907 w 7780505"/>
              <a:gd name="connsiteY9" fmla="*/ 1201408 h 2466724"/>
              <a:gd name="connsiteX10" fmla="*/ 7645930 w 7780505"/>
              <a:gd name="connsiteY10" fmla="*/ 1518999 h 2466724"/>
              <a:gd name="connsiteX11" fmla="*/ 7765469 w 7780505"/>
              <a:gd name="connsiteY11" fmla="*/ 1688544 h 2466724"/>
              <a:gd name="connsiteX12" fmla="*/ 7780505 w 7780505"/>
              <a:gd name="connsiteY12" fmla="*/ 2081246 h 2466724"/>
              <a:gd name="connsiteX13" fmla="*/ 7413996 w 7780505"/>
              <a:gd name="connsiteY13" fmla="*/ 1596492 h 2466724"/>
              <a:gd name="connsiteX14" fmla="*/ 7118041 w 7780505"/>
              <a:gd name="connsiteY14" fmla="*/ 1149565 h 2466724"/>
              <a:gd name="connsiteX15" fmla="*/ 6709350 w 7780505"/>
              <a:gd name="connsiteY15" fmla="*/ 635420 h 2466724"/>
              <a:gd name="connsiteX16" fmla="*/ 6296101 w 7780505"/>
              <a:gd name="connsiteY16" fmla="*/ 378176 h 2466724"/>
              <a:gd name="connsiteX17" fmla="*/ 5773587 w 7780505"/>
              <a:gd name="connsiteY17" fmla="*/ 264965 h 2466724"/>
              <a:gd name="connsiteX18" fmla="*/ 5216238 w 7780505"/>
              <a:gd name="connsiteY18" fmla="*/ 264965 h 2466724"/>
              <a:gd name="connsiteX19" fmla="*/ 4535473 w 7780505"/>
              <a:gd name="connsiteY19" fmla="*/ 334611 h 2466724"/>
              <a:gd name="connsiteX20" fmla="*/ 3853890 w 7780505"/>
              <a:gd name="connsiteY20" fmla="*/ 481045 h 2466724"/>
              <a:gd name="connsiteX21" fmla="*/ 3132643 w 7780505"/>
              <a:gd name="connsiteY21" fmla="*/ 802448 h 2466724"/>
              <a:gd name="connsiteX22" fmla="*/ 2510254 w 7780505"/>
              <a:gd name="connsiteY22" fmla="*/ 1245904 h 2466724"/>
              <a:gd name="connsiteX23" fmla="*/ 1177910 w 7780505"/>
              <a:gd name="connsiteY23" fmla="*/ 2405640 h 2466724"/>
              <a:gd name="connsiteX24" fmla="*/ 403936 w 7780505"/>
              <a:gd name="connsiteY24" fmla="*/ 2408702 h 2466724"/>
              <a:gd name="connsiteX25" fmla="*/ 3001 w 7780505"/>
              <a:gd name="connsiteY25" fmla="*/ 2084172 h 2466724"/>
              <a:gd name="connsiteX26" fmla="*/ 552 w 7780505"/>
              <a:gd name="connsiteY26" fmla="*/ 1704192 h 2466724"/>
              <a:gd name="connsiteX0" fmla="*/ 552 w 7780505"/>
              <a:gd name="connsiteY0" fmla="*/ 1704192 h 2466724"/>
              <a:gd name="connsiteX1" fmla="*/ 322021 w 7780505"/>
              <a:gd name="connsiteY1" fmla="*/ 2085056 h 2466724"/>
              <a:gd name="connsiteX2" fmla="*/ 722615 w 7780505"/>
              <a:gd name="connsiteY2" fmla="*/ 2224393 h 2466724"/>
              <a:gd name="connsiteX3" fmla="*/ 1312417 w 7780505"/>
              <a:gd name="connsiteY3" fmla="*/ 2044643 h 2466724"/>
              <a:gd name="connsiteX4" fmla="*/ 2294920 w 7780505"/>
              <a:gd name="connsiteY4" fmla="*/ 1089150 h 2466724"/>
              <a:gd name="connsiteX5" fmla="*/ 3393607 w 7780505"/>
              <a:gd name="connsiteY5" fmla="*/ 387792 h 2466724"/>
              <a:gd name="connsiteX6" fmla="*/ 4847032 w 7780505"/>
              <a:gd name="connsiteY6" fmla="*/ 30919 h 2466724"/>
              <a:gd name="connsiteX7" fmla="*/ 6296510 w 7780505"/>
              <a:gd name="connsiteY7" fmla="*/ 97416 h 2466724"/>
              <a:gd name="connsiteX8" fmla="*/ 7056626 w 7780505"/>
              <a:gd name="connsiteY8" fmla="*/ 612084 h 2466724"/>
              <a:gd name="connsiteX9" fmla="*/ 7455907 w 7780505"/>
              <a:gd name="connsiteY9" fmla="*/ 1201408 h 2466724"/>
              <a:gd name="connsiteX10" fmla="*/ 7645930 w 7780505"/>
              <a:gd name="connsiteY10" fmla="*/ 1518999 h 2466724"/>
              <a:gd name="connsiteX11" fmla="*/ 7765469 w 7780505"/>
              <a:gd name="connsiteY11" fmla="*/ 1688544 h 2466724"/>
              <a:gd name="connsiteX12" fmla="*/ 7780505 w 7780505"/>
              <a:gd name="connsiteY12" fmla="*/ 2081246 h 2466724"/>
              <a:gd name="connsiteX13" fmla="*/ 7413996 w 7780505"/>
              <a:gd name="connsiteY13" fmla="*/ 1596492 h 2466724"/>
              <a:gd name="connsiteX14" fmla="*/ 7118041 w 7780505"/>
              <a:gd name="connsiteY14" fmla="*/ 1149565 h 2466724"/>
              <a:gd name="connsiteX15" fmla="*/ 6709350 w 7780505"/>
              <a:gd name="connsiteY15" fmla="*/ 635420 h 2466724"/>
              <a:gd name="connsiteX16" fmla="*/ 6296101 w 7780505"/>
              <a:gd name="connsiteY16" fmla="*/ 378176 h 2466724"/>
              <a:gd name="connsiteX17" fmla="*/ 5773587 w 7780505"/>
              <a:gd name="connsiteY17" fmla="*/ 264965 h 2466724"/>
              <a:gd name="connsiteX18" fmla="*/ 5216238 w 7780505"/>
              <a:gd name="connsiteY18" fmla="*/ 264965 h 2466724"/>
              <a:gd name="connsiteX19" fmla="*/ 4535473 w 7780505"/>
              <a:gd name="connsiteY19" fmla="*/ 334611 h 2466724"/>
              <a:gd name="connsiteX20" fmla="*/ 3853890 w 7780505"/>
              <a:gd name="connsiteY20" fmla="*/ 481045 h 2466724"/>
              <a:gd name="connsiteX21" fmla="*/ 3132643 w 7780505"/>
              <a:gd name="connsiteY21" fmla="*/ 802448 h 2466724"/>
              <a:gd name="connsiteX22" fmla="*/ 2510254 w 7780505"/>
              <a:gd name="connsiteY22" fmla="*/ 1245904 h 2466724"/>
              <a:gd name="connsiteX23" fmla="*/ 1177910 w 7780505"/>
              <a:gd name="connsiteY23" fmla="*/ 2405640 h 2466724"/>
              <a:gd name="connsiteX24" fmla="*/ 403936 w 7780505"/>
              <a:gd name="connsiteY24" fmla="*/ 2408702 h 2466724"/>
              <a:gd name="connsiteX25" fmla="*/ 3001 w 7780505"/>
              <a:gd name="connsiteY25" fmla="*/ 2084172 h 2466724"/>
              <a:gd name="connsiteX26" fmla="*/ 552 w 7780505"/>
              <a:gd name="connsiteY26" fmla="*/ 1704192 h 2466724"/>
              <a:gd name="connsiteX0" fmla="*/ 552 w 7780505"/>
              <a:gd name="connsiteY0" fmla="*/ 1704192 h 2466724"/>
              <a:gd name="connsiteX1" fmla="*/ 322021 w 7780505"/>
              <a:gd name="connsiteY1" fmla="*/ 2085056 h 2466724"/>
              <a:gd name="connsiteX2" fmla="*/ 722615 w 7780505"/>
              <a:gd name="connsiteY2" fmla="*/ 2224393 h 2466724"/>
              <a:gd name="connsiteX3" fmla="*/ 1312417 w 7780505"/>
              <a:gd name="connsiteY3" fmla="*/ 2044643 h 2466724"/>
              <a:gd name="connsiteX4" fmla="*/ 2294920 w 7780505"/>
              <a:gd name="connsiteY4" fmla="*/ 1089150 h 2466724"/>
              <a:gd name="connsiteX5" fmla="*/ 3393607 w 7780505"/>
              <a:gd name="connsiteY5" fmla="*/ 387792 h 2466724"/>
              <a:gd name="connsiteX6" fmla="*/ 4847032 w 7780505"/>
              <a:gd name="connsiteY6" fmla="*/ 30919 h 2466724"/>
              <a:gd name="connsiteX7" fmla="*/ 6296510 w 7780505"/>
              <a:gd name="connsiteY7" fmla="*/ 97416 h 2466724"/>
              <a:gd name="connsiteX8" fmla="*/ 7056626 w 7780505"/>
              <a:gd name="connsiteY8" fmla="*/ 612084 h 2466724"/>
              <a:gd name="connsiteX9" fmla="*/ 7455907 w 7780505"/>
              <a:gd name="connsiteY9" fmla="*/ 1201408 h 2466724"/>
              <a:gd name="connsiteX10" fmla="*/ 7645930 w 7780505"/>
              <a:gd name="connsiteY10" fmla="*/ 1518999 h 2466724"/>
              <a:gd name="connsiteX11" fmla="*/ 7765469 w 7780505"/>
              <a:gd name="connsiteY11" fmla="*/ 1688544 h 2466724"/>
              <a:gd name="connsiteX12" fmla="*/ 7780505 w 7780505"/>
              <a:gd name="connsiteY12" fmla="*/ 2081246 h 2466724"/>
              <a:gd name="connsiteX13" fmla="*/ 7413996 w 7780505"/>
              <a:gd name="connsiteY13" fmla="*/ 1596492 h 2466724"/>
              <a:gd name="connsiteX14" fmla="*/ 7118041 w 7780505"/>
              <a:gd name="connsiteY14" fmla="*/ 1149565 h 2466724"/>
              <a:gd name="connsiteX15" fmla="*/ 6709350 w 7780505"/>
              <a:gd name="connsiteY15" fmla="*/ 635420 h 2466724"/>
              <a:gd name="connsiteX16" fmla="*/ 6296101 w 7780505"/>
              <a:gd name="connsiteY16" fmla="*/ 378176 h 2466724"/>
              <a:gd name="connsiteX17" fmla="*/ 5773587 w 7780505"/>
              <a:gd name="connsiteY17" fmla="*/ 264965 h 2466724"/>
              <a:gd name="connsiteX18" fmla="*/ 5216238 w 7780505"/>
              <a:gd name="connsiteY18" fmla="*/ 264965 h 2466724"/>
              <a:gd name="connsiteX19" fmla="*/ 4535473 w 7780505"/>
              <a:gd name="connsiteY19" fmla="*/ 334611 h 2466724"/>
              <a:gd name="connsiteX20" fmla="*/ 3853890 w 7780505"/>
              <a:gd name="connsiteY20" fmla="*/ 481045 h 2466724"/>
              <a:gd name="connsiteX21" fmla="*/ 3132643 w 7780505"/>
              <a:gd name="connsiteY21" fmla="*/ 802448 h 2466724"/>
              <a:gd name="connsiteX22" fmla="*/ 2510254 w 7780505"/>
              <a:gd name="connsiteY22" fmla="*/ 1245904 h 2466724"/>
              <a:gd name="connsiteX23" fmla="*/ 1177910 w 7780505"/>
              <a:gd name="connsiteY23" fmla="*/ 2405640 h 2466724"/>
              <a:gd name="connsiteX24" fmla="*/ 403936 w 7780505"/>
              <a:gd name="connsiteY24" fmla="*/ 2408702 h 2466724"/>
              <a:gd name="connsiteX25" fmla="*/ 3001 w 7780505"/>
              <a:gd name="connsiteY25" fmla="*/ 2084172 h 2466724"/>
              <a:gd name="connsiteX26" fmla="*/ 552 w 7780505"/>
              <a:gd name="connsiteY26" fmla="*/ 1704192 h 2466724"/>
              <a:gd name="connsiteX0" fmla="*/ 552 w 7780505"/>
              <a:gd name="connsiteY0" fmla="*/ 1704192 h 2466724"/>
              <a:gd name="connsiteX1" fmla="*/ 322021 w 7780505"/>
              <a:gd name="connsiteY1" fmla="*/ 2085056 h 2466724"/>
              <a:gd name="connsiteX2" fmla="*/ 722615 w 7780505"/>
              <a:gd name="connsiteY2" fmla="*/ 2224393 h 2466724"/>
              <a:gd name="connsiteX3" fmla="*/ 1312417 w 7780505"/>
              <a:gd name="connsiteY3" fmla="*/ 2044643 h 2466724"/>
              <a:gd name="connsiteX4" fmla="*/ 2294920 w 7780505"/>
              <a:gd name="connsiteY4" fmla="*/ 1089150 h 2466724"/>
              <a:gd name="connsiteX5" fmla="*/ 3393607 w 7780505"/>
              <a:gd name="connsiteY5" fmla="*/ 387792 h 2466724"/>
              <a:gd name="connsiteX6" fmla="*/ 4847032 w 7780505"/>
              <a:gd name="connsiteY6" fmla="*/ 30919 h 2466724"/>
              <a:gd name="connsiteX7" fmla="*/ 6296510 w 7780505"/>
              <a:gd name="connsiteY7" fmla="*/ 97416 h 2466724"/>
              <a:gd name="connsiteX8" fmla="*/ 7056626 w 7780505"/>
              <a:gd name="connsiteY8" fmla="*/ 612084 h 2466724"/>
              <a:gd name="connsiteX9" fmla="*/ 7455907 w 7780505"/>
              <a:gd name="connsiteY9" fmla="*/ 1201408 h 2466724"/>
              <a:gd name="connsiteX10" fmla="*/ 7645930 w 7780505"/>
              <a:gd name="connsiteY10" fmla="*/ 1518999 h 2466724"/>
              <a:gd name="connsiteX11" fmla="*/ 7771055 w 7780505"/>
              <a:gd name="connsiteY11" fmla="*/ 1688544 h 2466724"/>
              <a:gd name="connsiteX12" fmla="*/ 7780505 w 7780505"/>
              <a:gd name="connsiteY12" fmla="*/ 2081246 h 2466724"/>
              <a:gd name="connsiteX13" fmla="*/ 7413996 w 7780505"/>
              <a:gd name="connsiteY13" fmla="*/ 1596492 h 2466724"/>
              <a:gd name="connsiteX14" fmla="*/ 7118041 w 7780505"/>
              <a:gd name="connsiteY14" fmla="*/ 1149565 h 2466724"/>
              <a:gd name="connsiteX15" fmla="*/ 6709350 w 7780505"/>
              <a:gd name="connsiteY15" fmla="*/ 635420 h 2466724"/>
              <a:gd name="connsiteX16" fmla="*/ 6296101 w 7780505"/>
              <a:gd name="connsiteY16" fmla="*/ 378176 h 2466724"/>
              <a:gd name="connsiteX17" fmla="*/ 5773587 w 7780505"/>
              <a:gd name="connsiteY17" fmla="*/ 264965 h 2466724"/>
              <a:gd name="connsiteX18" fmla="*/ 5216238 w 7780505"/>
              <a:gd name="connsiteY18" fmla="*/ 264965 h 2466724"/>
              <a:gd name="connsiteX19" fmla="*/ 4535473 w 7780505"/>
              <a:gd name="connsiteY19" fmla="*/ 334611 h 2466724"/>
              <a:gd name="connsiteX20" fmla="*/ 3853890 w 7780505"/>
              <a:gd name="connsiteY20" fmla="*/ 481045 h 2466724"/>
              <a:gd name="connsiteX21" fmla="*/ 3132643 w 7780505"/>
              <a:gd name="connsiteY21" fmla="*/ 802448 h 2466724"/>
              <a:gd name="connsiteX22" fmla="*/ 2510254 w 7780505"/>
              <a:gd name="connsiteY22" fmla="*/ 1245904 h 2466724"/>
              <a:gd name="connsiteX23" fmla="*/ 1177910 w 7780505"/>
              <a:gd name="connsiteY23" fmla="*/ 2405640 h 2466724"/>
              <a:gd name="connsiteX24" fmla="*/ 403936 w 7780505"/>
              <a:gd name="connsiteY24" fmla="*/ 2408702 h 2466724"/>
              <a:gd name="connsiteX25" fmla="*/ 3001 w 7780505"/>
              <a:gd name="connsiteY25" fmla="*/ 2084172 h 2466724"/>
              <a:gd name="connsiteX26" fmla="*/ 552 w 7780505"/>
              <a:gd name="connsiteY26" fmla="*/ 1704192 h 2466724"/>
              <a:gd name="connsiteX0" fmla="*/ 552 w 7781268"/>
              <a:gd name="connsiteY0" fmla="*/ 1704192 h 2466724"/>
              <a:gd name="connsiteX1" fmla="*/ 322021 w 7781268"/>
              <a:gd name="connsiteY1" fmla="*/ 2085056 h 2466724"/>
              <a:gd name="connsiteX2" fmla="*/ 722615 w 7781268"/>
              <a:gd name="connsiteY2" fmla="*/ 2224393 h 2466724"/>
              <a:gd name="connsiteX3" fmla="*/ 1312417 w 7781268"/>
              <a:gd name="connsiteY3" fmla="*/ 2044643 h 2466724"/>
              <a:gd name="connsiteX4" fmla="*/ 2294920 w 7781268"/>
              <a:gd name="connsiteY4" fmla="*/ 1089150 h 2466724"/>
              <a:gd name="connsiteX5" fmla="*/ 3393607 w 7781268"/>
              <a:gd name="connsiteY5" fmla="*/ 387792 h 2466724"/>
              <a:gd name="connsiteX6" fmla="*/ 4847032 w 7781268"/>
              <a:gd name="connsiteY6" fmla="*/ 30919 h 2466724"/>
              <a:gd name="connsiteX7" fmla="*/ 6296510 w 7781268"/>
              <a:gd name="connsiteY7" fmla="*/ 97416 h 2466724"/>
              <a:gd name="connsiteX8" fmla="*/ 7056626 w 7781268"/>
              <a:gd name="connsiteY8" fmla="*/ 612084 h 2466724"/>
              <a:gd name="connsiteX9" fmla="*/ 7455907 w 7781268"/>
              <a:gd name="connsiteY9" fmla="*/ 1201408 h 2466724"/>
              <a:gd name="connsiteX10" fmla="*/ 7645930 w 7781268"/>
              <a:gd name="connsiteY10" fmla="*/ 1518999 h 2466724"/>
              <a:gd name="connsiteX11" fmla="*/ 7779436 w 7781268"/>
              <a:gd name="connsiteY11" fmla="*/ 1716417 h 2466724"/>
              <a:gd name="connsiteX12" fmla="*/ 7780505 w 7781268"/>
              <a:gd name="connsiteY12" fmla="*/ 2081246 h 2466724"/>
              <a:gd name="connsiteX13" fmla="*/ 7413996 w 7781268"/>
              <a:gd name="connsiteY13" fmla="*/ 1596492 h 2466724"/>
              <a:gd name="connsiteX14" fmla="*/ 7118041 w 7781268"/>
              <a:gd name="connsiteY14" fmla="*/ 1149565 h 2466724"/>
              <a:gd name="connsiteX15" fmla="*/ 6709350 w 7781268"/>
              <a:gd name="connsiteY15" fmla="*/ 635420 h 2466724"/>
              <a:gd name="connsiteX16" fmla="*/ 6296101 w 7781268"/>
              <a:gd name="connsiteY16" fmla="*/ 378176 h 2466724"/>
              <a:gd name="connsiteX17" fmla="*/ 5773587 w 7781268"/>
              <a:gd name="connsiteY17" fmla="*/ 264965 h 2466724"/>
              <a:gd name="connsiteX18" fmla="*/ 5216238 w 7781268"/>
              <a:gd name="connsiteY18" fmla="*/ 264965 h 2466724"/>
              <a:gd name="connsiteX19" fmla="*/ 4535473 w 7781268"/>
              <a:gd name="connsiteY19" fmla="*/ 334611 h 2466724"/>
              <a:gd name="connsiteX20" fmla="*/ 3853890 w 7781268"/>
              <a:gd name="connsiteY20" fmla="*/ 481045 h 2466724"/>
              <a:gd name="connsiteX21" fmla="*/ 3132643 w 7781268"/>
              <a:gd name="connsiteY21" fmla="*/ 802448 h 2466724"/>
              <a:gd name="connsiteX22" fmla="*/ 2510254 w 7781268"/>
              <a:gd name="connsiteY22" fmla="*/ 1245904 h 2466724"/>
              <a:gd name="connsiteX23" fmla="*/ 1177910 w 7781268"/>
              <a:gd name="connsiteY23" fmla="*/ 2405640 h 2466724"/>
              <a:gd name="connsiteX24" fmla="*/ 403936 w 7781268"/>
              <a:gd name="connsiteY24" fmla="*/ 2408702 h 2466724"/>
              <a:gd name="connsiteX25" fmla="*/ 3001 w 7781268"/>
              <a:gd name="connsiteY25" fmla="*/ 2084172 h 2466724"/>
              <a:gd name="connsiteX26" fmla="*/ 552 w 7781268"/>
              <a:gd name="connsiteY26" fmla="*/ 1704192 h 246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81268" h="2466724">
                <a:moveTo>
                  <a:pt x="552" y="1704192"/>
                </a:moveTo>
                <a:cubicBezTo>
                  <a:pt x="55309" y="1774189"/>
                  <a:pt x="201677" y="1998356"/>
                  <a:pt x="322021" y="2085056"/>
                </a:cubicBezTo>
                <a:cubicBezTo>
                  <a:pt x="442365" y="2171756"/>
                  <a:pt x="557549" y="2231129"/>
                  <a:pt x="722615" y="2224393"/>
                </a:cubicBezTo>
                <a:cubicBezTo>
                  <a:pt x="887681" y="2217657"/>
                  <a:pt x="1050366" y="2233850"/>
                  <a:pt x="1312417" y="2044643"/>
                </a:cubicBezTo>
                <a:cubicBezTo>
                  <a:pt x="1574468" y="1855436"/>
                  <a:pt x="1948055" y="1365292"/>
                  <a:pt x="2294920" y="1089150"/>
                </a:cubicBezTo>
                <a:cubicBezTo>
                  <a:pt x="2641785" y="813008"/>
                  <a:pt x="2968255" y="564164"/>
                  <a:pt x="3393607" y="387792"/>
                </a:cubicBezTo>
                <a:cubicBezTo>
                  <a:pt x="3818959" y="211420"/>
                  <a:pt x="4467990" y="75082"/>
                  <a:pt x="4847032" y="30919"/>
                </a:cubicBezTo>
                <a:cubicBezTo>
                  <a:pt x="5226074" y="-13244"/>
                  <a:pt x="5934594" y="-24845"/>
                  <a:pt x="6296510" y="97416"/>
                </a:cubicBezTo>
                <a:cubicBezTo>
                  <a:pt x="6658426" y="219677"/>
                  <a:pt x="6882443" y="428086"/>
                  <a:pt x="7056626" y="612084"/>
                </a:cubicBezTo>
                <a:cubicBezTo>
                  <a:pt x="7230809" y="796082"/>
                  <a:pt x="7357690" y="1050256"/>
                  <a:pt x="7455907" y="1201408"/>
                </a:cubicBezTo>
                <a:cubicBezTo>
                  <a:pt x="7554124" y="1352560"/>
                  <a:pt x="7592009" y="1433164"/>
                  <a:pt x="7645930" y="1518999"/>
                </a:cubicBezTo>
                <a:cubicBezTo>
                  <a:pt x="7699851" y="1604834"/>
                  <a:pt x="7732400" y="1663190"/>
                  <a:pt x="7779436" y="1716417"/>
                </a:cubicBezTo>
                <a:cubicBezTo>
                  <a:pt x="7783609" y="1791075"/>
                  <a:pt x="7779156" y="2045391"/>
                  <a:pt x="7780505" y="2081246"/>
                </a:cubicBezTo>
                <a:cubicBezTo>
                  <a:pt x="7686605" y="1978988"/>
                  <a:pt x="7524407" y="1751772"/>
                  <a:pt x="7413996" y="1596492"/>
                </a:cubicBezTo>
                <a:cubicBezTo>
                  <a:pt x="7303585" y="1441212"/>
                  <a:pt x="7225957" y="1314507"/>
                  <a:pt x="7118041" y="1149565"/>
                </a:cubicBezTo>
                <a:cubicBezTo>
                  <a:pt x="7010125" y="984623"/>
                  <a:pt x="6846340" y="763985"/>
                  <a:pt x="6709350" y="635420"/>
                </a:cubicBezTo>
                <a:cubicBezTo>
                  <a:pt x="6572360" y="506855"/>
                  <a:pt x="6452062" y="439919"/>
                  <a:pt x="6296101" y="378176"/>
                </a:cubicBezTo>
                <a:cubicBezTo>
                  <a:pt x="6140141" y="316434"/>
                  <a:pt x="5953564" y="283833"/>
                  <a:pt x="5773587" y="264965"/>
                </a:cubicBezTo>
                <a:cubicBezTo>
                  <a:pt x="5593610" y="246096"/>
                  <a:pt x="5422590" y="253357"/>
                  <a:pt x="5216238" y="264965"/>
                </a:cubicBezTo>
                <a:cubicBezTo>
                  <a:pt x="5009886" y="276573"/>
                  <a:pt x="4762531" y="298598"/>
                  <a:pt x="4535473" y="334611"/>
                </a:cubicBezTo>
                <a:cubicBezTo>
                  <a:pt x="4308415" y="370624"/>
                  <a:pt x="4087695" y="403072"/>
                  <a:pt x="3853890" y="481045"/>
                </a:cubicBezTo>
                <a:cubicBezTo>
                  <a:pt x="3620085" y="559018"/>
                  <a:pt x="3356582" y="674972"/>
                  <a:pt x="3132643" y="802448"/>
                </a:cubicBezTo>
                <a:cubicBezTo>
                  <a:pt x="2908704" y="929924"/>
                  <a:pt x="2836043" y="978705"/>
                  <a:pt x="2510254" y="1245904"/>
                </a:cubicBezTo>
                <a:cubicBezTo>
                  <a:pt x="2184465" y="1513103"/>
                  <a:pt x="1578743" y="2303223"/>
                  <a:pt x="1177910" y="2405640"/>
                </a:cubicBezTo>
                <a:cubicBezTo>
                  <a:pt x="777077" y="2508057"/>
                  <a:pt x="599754" y="2462280"/>
                  <a:pt x="403936" y="2408702"/>
                </a:cubicBezTo>
                <a:cubicBezTo>
                  <a:pt x="208118" y="2355124"/>
                  <a:pt x="97219" y="2211512"/>
                  <a:pt x="3001" y="2084172"/>
                </a:cubicBezTo>
                <a:cubicBezTo>
                  <a:pt x="4294" y="1975021"/>
                  <a:pt x="-1817" y="1760401"/>
                  <a:pt x="552" y="1704192"/>
                </a:cubicBezTo>
                <a:close/>
              </a:path>
            </a:pathLst>
          </a:custGeom>
          <a:gradFill flip="none" rotWithShape="1">
            <a:gsLst>
              <a:gs pos="0">
                <a:schemeClr val="accent2">
                  <a:lumMod val="60000"/>
                  <a:lumOff val="40000"/>
                </a:schemeClr>
              </a:gs>
              <a:gs pos="70000">
                <a:srgbClr val="D6D600"/>
              </a:gs>
              <a:gs pos="84000">
                <a:srgbClr val="DE0000">
                  <a:alpha val="87000"/>
                </a:srgbClr>
              </a:gs>
              <a:gs pos="10000">
                <a:srgbClr val="D6D600"/>
              </a:gs>
              <a:gs pos="29000">
                <a:schemeClr val="accent1"/>
              </a:gs>
              <a:gs pos="52000">
                <a:schemeClr val="accent1"/>
              </a:gs>
              <a:gs pos="92000">
                <a:srgbClr val="DE0000">
                  <a:alpha val="87000"/>
                </a:srgbClr>
              </a:gs>
              <a:gs pos="100000">
                <a:schemeClr val="accent2">
                  <a:lumMod val="60000"/>
                  <a:lumOff val="40000"/>
                  <a:alpha val="87000"/>
                </a:schemeClr>
              </a:gs>
              <a:gs pos="19000">
                <a:schemeClr val="accent2"/>
              </a:gs>
              <a:gs pos="64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rtlCol="0" anchor="ctr"/>
          <a:lstStyle/>
          <a:p>
            <a:pPr algn="ctr"/>
            <a:r>
              <a:rPr lang="en-US" dirty="0"/>
              <a:t> </a:t>
            </a:r>
          </a:p>
        </p:txBody>
      </p:sp>
      <p:sp>
        <p:nvSpPr>
          <p:cNvPr id="68" name="Text Box 17"/>
          <p:cNvSpPr txBox="1">
            <a:spLocks noChangeArrowheads="1"/>
          </p:cNvSpPr>
          <p:nvPr/>
        </p:nvSpPr>
        <p:spPr bwMode="auto">
          <a:xfrm>
            <a:off x="3838684" y="1709211"/>
            <a:ext cx="584848" cy="184666"/>
          </a:xfrm>
          <a:prstGeom prst="rect">
            <a:avLst/>
          </a:prstGeom>
          <a:no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b="0" i="0" kern="0" spc="50" dirty="0">
                <a:solidFill>
                  <a:srgbClr val="F9922B"/>
                </a:solidFill>
                <a:latin typeface="Franklin Gothic Book" panose="020B0503020102020204" pitchFamily="34" charset="0"/>
                <a:cs typeface="Franklin Gothic Book"/>
              </a:rPr>
              <a:t>JAPAN</a:t>
            </a:r>
          </a:p>
        </p:txBody>
      </p:sp>
      <p:cxnSp>
        <p:nvCxnSpPr>
          <p:cNvPr id="8" name="Straight Connector 7"/>
          <p:cNvCxnSpPr/>
          <p:nvPr/>
        </p:nvCxnSpPr>
        <p:spPr>
          <a:xfrm>
            <a:off x="5668474" y="1469438"/>
            <a:ext cx="0" cy="869265"/>
          </a:xfrm>
          <a:prstGeom prst="line">
            <a:avLst/>
          </a:prstGeom>
          <a:noFill/>
          <a:ln w="57150" cap="rnd">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5311287" y="1522244"/>
            <a:ext cx="0" cy="869265"/>
          </a:xfrm>
          <a:prstGeom prst="line">
            <a:avLst/>
          </a:prstGeom>
          <a:noFill/>
          <a:ln w="57150" cap="rnd">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p:nvCxnSpPr>
        <p:spPr>
          <a:xfrm>
            <a:off x="4549287" y="1688084"/>
            <a:ext cx="0" cy="869265"/>
          </a:xfrm>
          <a:prstGeom prst="line">
            <a:avLst/>
          </a:prstGeom>
          <a:noFill/>
          <a:ln w="57150" cap="rnd">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a:off x="4144475" y="1981650"/>
            <a:ext cx="0" cy="869265"/>
          </a:xfrm>
          <a:prstGeom prst="line">
            <a:avLst/>
          </a:prstGeom>
          <a:noFill/>
          <a:ln w="57150" cap="rnd">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sp>
        <p:nvSpPr>
          <p:cNvPr id="66" name="Text Box 17"/>
          <p:cNvSpPr txBox="1">
            <a:spLocks noChangeArrowheads="1"/>
          </p:cNvSpPr>
          <p:nvPr/>
        </p:nvSpPr>
        <p:spPr bwMode="auto">
          <a:xfrm>
            <a:off x="4213774" y="1406828"/>
            <a:ext cx="749905" cy="184666"/>
          </a:xfrm>
          <a:prstGeom prst="rect">
            <a:avLst/>
          </a:prstGeom>
          <a:solidFill>
            <a:schemeClr val="bg1"/>
          </a:solidFill>
          <a:ln>
            <a:noFill/>
          </a:ln>
          <a:extLst/>
        </p:spPr>
        <p:txBody>
          <a:bodyPr wrap="squar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b="0" i="0" kern="0" spc="50" dirty="0">
                <a:solidFill>
                  <a:srgbClr val="F9922B"/>
                </a:solidFill>
                <a:latin typeface="Franklin Gothic Book" panose="020B0503020102020204" pitchFamily="34" charset="0"/>
                <a:cs typeface="Franklin Gothic Book"/>
              </a:rPr>
              <a:t>EUROPE</a:t>
            </a:r>
          </a:p>
        </p:txBody>
      </p:sp>
      <p:sp>
        <p:nvSpPr>
          <p:cNvPr id="70" name="Text Box 27"/>
          <p:cNvSpPr txBox="1">
            <a:spLocks noChangeArrowheads="1"/>
          </p:cNvSpPr>
          <p:nvPr/>
        </p:nvSpPr>
        <p:spPr bwMode="auto">
          <a:xfrm>
            <a:off x="438912" y="6785005"/>
            <a:ext cx="8893931"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As of 3Q 2018</a:t>
            </a:r>
          </a:p>
          <a:p>
            <a:pPr defTabSz="966615" eaLnBrk="0" hangingPunct="0"/>
            <a:r>
              <a:rPr lang="en-US" sz="800" dirty="0"/>
              <a:t>This document is for informational purposes only.  Portfolios are actively managed and all expressions of opinion are subject to change without notice and are not intended to be a guarantee of future events.</a:t>
            </a:r>
          </a:p>
        </p:txBody>
      </p:sp>
      <p:cxnSp>
        <p:nvCxnSpPr>
          <p:cNvPr id="5" name="Straight Connector 4"/>
          <p:cNvCxnSpPr/>
          <p:nvPr/>
        </p:nvCxnSpPr>
        <p:spPr>
          <a:xfrm>
            <a:off x="884583" y="3703744"/>
            <a:ext cx="7600094" cy="0"/>
          </a:xfrm>
          <a:prstGeom prst="lin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Slide Number Placeholder 1"/>
          <p:cNvSpPr>
            <a:spLocks noGrp="1"/>
          </p:cNvSpPr>
          <p:nvPr>
            <p:ph type="sldNum" sz="quarter" idx="14"/>
          </p:nvPr>
        </p:nvSpPr>
        <p:spPr/>
        <p:txBody>
          <a:bodyPr/>
          <a:lstStyle/>
          <a:p>
            <a:pPr algn="r"/>
            <a:fld id="{120E0670-27AF-416D-9579-EAB944D99F2D}" type="slidenum">
              <a:rPr lang="en-US" smtClean="0"/>
              <a:pPr algn="r"/>
              <a:t>22</a:t>
            </a:fld>
            <a:endParaRPr lang="en-US" dirty="0"/>
          </a:p>
        </p:txBody>
      </p:sp>
      <p:sp>
        <p:nvSpPr>
          <p:cNvPr id="4" name="Footer Placeholder 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22214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912916535"/>
              </p:ext>
            </p:extLst>
          </p:nvPr>
        </p:nvGraphicFramePr>
        <p:xfrm>
          <a:off x="446088" y="1441794"/>
          <a:ext cx="8487156" cy="5432882"/>
        </p:xfrm>
        <a:graphic>
          <a:graphicData uri="http://schemas.openxmlformats.org/drawingml/2006/table">
            <a:tbl>
              <a:tblPr firstRow="1" bandRow="1">
                <a:tableStyleId>{5C22544A-7EE6-4342-B048-85BDC9FD1C3A}</a:tableStyleId>
              </a:tblPr>
              <a:tblGrid>
                <a:gridCol w="1630362">
                  <a:extLst>
                    <a:ext uri="{9D8B030D-6E8A-4147-A177-3AD203B41FA5}">
                      <a16:colId xmlns:a16="http://schemas.microsoft.com/office/drawing/2014/main" val="1526956038"/>
                    </a:ext>
                  </a:extLst>
                </a:gridCol>
                <a:gridCol w="1714500">
                  <a:extLst>
                    <a:ext uri="{9D8B030D-6E8A-4147-A177-3AD203B41FA5}">
                      <a16:colId xmlns:a16="http://schemas.microsoft.com/office/drawing/2014/main" val="1368584929"/>
                    </a:ext>
                  </a:extLst>
                </a:gridCol>
                <a:gridCol w="1152525">
                  <a:extLst>
                    <a:ext uri="{9D8B030D-6E8A-4147-A177-3AD203B41FA5}">
                      <a16:colId xmlns:a16="http://schemas.microsoft.com/office/drawing/2014/main" val="2527538340"/>
                    </a:ext>
                  </a:extLst>
                </a:gridCol>
                <a:gridCol w="1552575">
                  <a:extLst>
                    <a:ext uri="{9D8B030D-6E8A-4147-A177-3AD203B41FA5}">
                      <a16:colId xmlns:a16="http://schemas.microsoft.com/office/drawing/2014/main" val="268197520"/>
                    </a:ext>
                  </a:extLst>
                </a:gridCol>
                <a:gridCol w="1427544">
                  <a:extLst>
                    <a:ext uri="{9D8B030D-6E8A-4147-A177-3AD203B41FA5}">
                      <a16:colId xmlns:a16="http://schemas.microsoft.com/office/drawing/2014/main" val="3395089990"/>
                    </a:ext>
                  </a:extLst>
                </a:gridCol>
                <a:gridCol w="1009650">
                  <a:extLst>
                    <a:ext uri="{9D8B030D-6E8A-4147-A177-3AD203B41FA5}">
                      <a16:colId xmlns:a16="http://schemas.microsoft.com/office/drawing/2014/main" val="47676841"/>
                    </a:ext>
                  </a:extLst>
                </a:gridCol>
              </a:tblGrid>
              <a:tr h="731977">
                <a:tc>
                  <a:txBody>
                    <a:bodyPr/>
                    <a:lstStyle/>
                    <a:p>
                      <a:pPr algn="l"/>
                      <a:r>
                        <a:rPr lang="en-US" sz="1300" b="0" dirty="0">
                          <a:solidFill>
                            <a:schemeClr val="accent1"/>
                          </a:solidFill>
                          <a:latin typeface="Georgia" panose="02040502050405020303" pitchFamily="18" charset="0"/>
                        </a:rPr>
                        <a:t>Initial</a:t>
                      </a:r>
                      <a:br>
                        <a:rPr lang="en-US" sz="1300" b="0" dirty="0">
                          <a:solidFill>
                            <a:schemeClr val="accent1"/>
                          </a:solidFill>
                          <a:latin typeface="Georgia" panose="02040502050405020303" pitchFamily="18" charset="0"/>
                        </a:rPr>
                      </a:br>
                      <a:r>
                        <a:rPr lang="en-US" sz="1300" b="0" dirty="0">
                          <a:solidFill>
                            <a:schemeClr val="accent1"/>
                          </a:solidFill>
                          <a:latin typeface="Georgia" panose="02040502050405020303" pitchFamily="18" charset="0"/>
                        </a:rPr>
                        <a:t>Screen</a:t>
                      </a:r>
                      <a:endParaRPr lang="en-US" sz="1300" b="0" dirty="0">
                        <a:solidFill>
                          <a:schemeClr val="accent1"/>
                        </a:solidFill>
                      </a:endParaRPr>
                    </a:p>
                  </a:txBody>
                  <a:tcPr marR="137160" anchor="b">
                    <a:lnR w="12700" cap="flat" cmpd="sng" algn="ctr">
                      <a:noFill/>
                      <a:prstDash val="solid"/>
                      <a:round/>
                      <a:headEnd type="none" w="med" len="med"/>
                      <a:tailEnd type="none" w="med" len="med"/>
                    </a:lnR>
                    <a:noFill/>
                  </a:tcPr>
                </a:tc>
                <a:tc>
                  <a:txBody>
                    <a:bodyPr/>
                    <a:lstStyle/>
                    <a:p>
                      <a:pPr algn="l"/>
                      <a:r>
                        <a:rPr lang="en-US" sz="1300" b="0" kern="1200" dirty="0">
                          <a:solidFill>
                            <a:schemeClr val="accent1"/>
                          </a:solidFill>
                          <a:latin typeface="Georgia" panose="02040502050405020303" pitchFamily="18" charset="0"/>
                          <a:ea typeface="+mn-ea"/>
                          <a:cs typeface="+mn-cs"/>
                        </a:rPr>
                        <a:t>Structured </a:t>
                      </a:r>
                      <a:br>
                        <a:rPr lang="en-US" sz="1300" b="0" kern="1200" dirty="0">
                          <a:solidFill>
                            <a:schemeClr val="accent1"/>
                          </a:solidFill>
                          <a:latin typeface="Georgia" panose="02040502050405020303" pitchFamily="18" charset="0"/>
                          <a:ea typeface="+mn-ea"/>
                          <a:cs typeface="+mn-cs"/>
                        </a:rPr>
                      </a:br>
                      <a:r>
                        <a:rPr lang="en-US" sz="1300" b="0" kern="1200" dirty="0">
                          <a:solidFill>
                            <a:schemeClr val="accent1"/>
                          </a:solidFill>
                          <a:latin typeface="Georgia" panose="02040502050405020303" pitchFamily="18" charset="0"/>
                          <a:ea typeface="+mn-ea"/>
                          <a:cs typeface="+mn-cs"/>
                        </a:rPr>
                        <a:t>Credit Research Approach</a:t>
                      </a:r>
                    </a:p>
                  </a:txBody>
                  <a:tcPr anchor="b">
                    <a:lnL w="12700" cap="flat" cmpd="sng" algn="ctr">
                      <a:noFill/>
                      <a:prstDash val="solid"/>
                      <a:round/>
                      <a:headEnd type="none" w="med" len="med"/>
                      <a:tailEnd type="none" w="med" len="med"/>
                    </a:lnL>
                    <a:noFill/>
                  </a:tcPr>
                </a:tc>
                <a:tc>
                  <a:txBody>
                    <a:bodyPr/>
                    <a:lstStyle/>
                    <a:p>
                      <a:pPr algn="l"/>
                      <a:r>
                        <a:rPr lang="en-US" sz="1300" b="0" kern="1200" dirty="0">
                          <a:solidFill>
                            <a:schemeClr val="accent1"/>
                          </a:solidFill>
                          <a:latin typeface="Georgia" panose="02040502050405020303" pitchFamily="18" charset="0"/>
                          <a:ea typeface="+mn-ea"/>
                          <a:cs typeface="+mn-cs"/>
                        </a:rPr>
                        <a:t>Relative Value Analysis</a:t>
                      </a:r>
                    </a:p>
                  </a:txBody>
                  <a:tcPr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accent1"/>
                          </a:solidFill>
                          <a:latin typeface="Georgia" panose="02040502050405020303" pitchFamily="18" charset="0"/>
                          <a:ea typeface="+mn-ea"/>
                          <a:cs typeface="+mn-cs"/>
                        </a:rPr>
                        <a:t>Monitoring</a:t>
                      </a:r>
                      <a:br>
                        <a:rPr lang="en-US" sz="1300" b="0" kern="1200" dirty="0">
                          <a:solidFill>
                            <a:schemeClr val="accent1"/>
                          </a:solidFill>
                          <a:latin typeface="Georgia" panose="02040502050405020303" pitchFamily="18" charset="0"/>
                          <a:ea typeface="+mn-ea"/>
                          <a:cs typeface="+mn-cs"/>
                        </a:rPr>
                      </a:br>
                      <a:r>
                        <a:rPr lang="en-US" sz="1300" b="0" kern="1200" dirty="0">
                          <a:solidFill>
                            <a:schemeClr val="accent1"/>
                          </a:solidFill>
                          <a:latin typeface="Georgia" panose="02040502050405020303" pitchFamily="18" charset="0"/>
                          <a:ea typeface="+mn-ea"/>
                          <a:cs typeface="+mn-cs"/>
                        </a:rPr>
                        <a:t>Portfolio</a:t>
                      </a:r>
                      <a:br>
                        <a:rPr lang="en-US" sz="1300" b="0" kern="1200" dirty="0">
                          <a:solidFill>
                            <a:schemeClr val="accent1"/>
                          </a:solidFill>
                          <a:latin typeface="Georgia" panose="02040502050405020303" pitchFamily="18" charset="0"/>
                          <a:ea typeface="+mn-ea"/>
                          <a:cs typeface="+mn-cs"/>
                        </a:rPr>
                      </a:br>
                      <a:r>
                        <a:rPr lang="en-US" sz="1300" b="0" kern="1200" dirty="0">
                          <a:solidFill>
                            <a:schemeClr val="accent1"/>
                          </a:solidFill>
                          <a:latin typeface="Georgia" panose="02040502050405020303" pitchFamily="18" charset="0"/>
                          <a:ea typeface="+mn-ea"/>
                          <a:cs typeface="+mn-cs"/>
                        </a:rPr>
                        <a:t>Construction</a:t>
                      </a:r>
                    </a:p>
                  </a:txBody>
                  <a:tcPr anchor="b">
                    <a:noFill/>
                  </a:tcPr>
                </a:tc>
                <a:tc>
                  <a:txBody>
                    <a:bodyPr/>
                    <a:lstStyle/>
                    <a:p>
                      <a:pPr algn="l"/>
                      <a:endParaRPr lang="en-US" sz="1300" b="0" kern="1200" dirty="0">
                        <a:solidFill>
                          <a:schemeClr val="accent1"/>
                        </a:solidFill>
                        <a:latin typeface="Georgia" panose="02040502050405020303" pitchFamily="18" charset="0"/>
                        <a:ea typeface="+mn-ea"/>
                        <a:cs typeface="+mn-cs"/>
                      </a:endParaRPr>
                    </a:p>
                  </a:txBody>
                  <a:tcPr anchor="b">
                    <a:noFill/>
                  </a:tcPr>
                </a:tc>
                <a:tc>
                  <a:txBody>
                    <a:bodyPr/>
                    <a:lstStyle/>
                    <a:p>
                      <a:pPr algn="r"/>
                      <a:r>
                        <a:rPr lang="en-US" sz="1300" b="0" kern="1200" dirty="0">
                          <a:solidFill>
                            <a:schemeClr val="accent1"/>
                          </a:solidFill>
                          <a:latin typeface="Georgia" panose="02040502050405020303" pitchFamily="18" charset="0"/>
                          <a:ea typeface="+mn-ea"/>
                          <a:cs typeface="+mn-cs"/>
                        </a:rPr>
                        <a:t>Sell</a:t>
                      </a:r>
                      <a:br>
                        <a:rPr lang="en-US" sz="1300" b="0" kern="1200" dirty="0">
                          <a:solidFill>
                            <a:schemeClr val="accent1"/>
                          </a:solidFill>
                          <a:latin typeface="Georgia" panose="02040502050405020303" pitchFamily="18" charset="0"/>
                          <a:ea typeface="+mn-ea"/>
                          <a:cs typeface="+mn-cs"/>
                        </a:rPr>
                      </a:br>
                      <a:r>
                        <a:rPr lang="en-US" sz="1300" b="0" kern="1200" dirty="0">
                          <a:solidFill>
                            <a:schemeClr val="accent1"/>
                          </a:solidFill>
                          <a:latin typeface="Georgia" panose="02040502050405020303" pitchFamily="18" charset="0"/>
                          <a:ea typeface="+mn-ea"/>
                          <a:cs typeface="+mn-cs"/>
                        </a:rPr>
                        <a:t>Discipline</a:t>
                      </a:r>
                    </a:p>
                  </a:txBody>
                  <a:tcPr anchor="b">
                    <a:noFill/>
                  </a:tcPr>
                </a:tc>
                <a:extLst>
                  <a:ext uri="{0D108BD9-81ED-4DB2-BD59-A6C34878D82A}">
                    <a16:rowId xmlns:a16="http://schemas.microsoft.com/office/drawing/2014/main" val="2209303538"/>
                  </a:ext>
                </a:extLst>
              </a:tr>
              <a:tr h="4503809">
                <a:tc>
                  <a:txBody>
                    <a:bodyPr/>
                    <a:lstStyle/>
                    <a:p>
                      <a:pPr algn="l">
                        <a:lnSpc>
                          <a:spcPct val="114000"/>
                        </a:lnSpc>
                        <a:spcBef>
                          <a:spcPts val="600"/>
                        </a:spcBef>
                      </a:pPr>
                      <a:r>
                        <a:rPr lang="en-US" sz="900" b="0" spc="50" baseline="0" dirty="0">
                          <a:solidFill>
                            <a:schemeClr val="tx2"/>
                          </a:solidFill>
                          <a:latin typeface="+mn-lt"/>
                        </a:rPr>
                        <a:t>SECURITIZED SCREENS</a:t>
                      </a:r>
                    </a:p>
                    <a:p>
                      <a:pPr marL="114300" indent="-114300" algn="l" defTabSz="914400" rtl="0" eaLnBrk="1" latinLnBrk="0" hangingPunct="1">
                        <a:lnSpc>
                          <a:spcPct val="114000"/>
                        </a:lnSpc>
                        <a:spcBef>
                          <a:spcPts val="200"/>
                        </a:spcBef>
                        <a:buClr>
                          <a:schemeClr val="bg2"/>
                        </a:buClr>
                        <a:buFont typeface="Wingdings" panose="05000000000000000000" pitchFamily="2" charset="2"/>
                        <a:buChar char="§"/>
                      </a:pPr>
                      <a:r>
                        <a:rPr lang="en-US" sz="900" b="0" kern="1200" dirty="0">
                          <a:solidFill>
                            <a:schemeClr val="tx1">
                              <a:lumMod val="95000"/>
                              <a:lumOff val="5000"/>
                            </a:schemeClr>
                          </a:solidFill>
                          <a:latin typeface="+mn-lt"/>
                          <a:ea typeface="+mn-ea"/>
                          <a:cs typeface="+mn-cs"/>
                        </a:rPr>
                        <a:t>Loan specification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(low loan balance, LTV,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servicer, geography,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seasoning)</a:t>
                      </a:r>
                    </a:p>
                    <a:p>
                      <a:pPr marL="114300" indent="-114300" algn="l">
                        <a:lnSpc>
                          <a:spcPct val="114000"/>
                        </a:lnSpc>
                        <a:spcBef>
                          <a:spcPts val="900"/>
                        </a:spcBef>
                        <a:buClr>
                          <a:schemeClr val="bg2"/>
                        </a:buClr>
                        <a:buFont typeface="Wingdings" panose="05000000000000000000" pitchFamily="2" charset="2"/>
                        <a:buChar char="§"/>
                      </a:pPr>
                      <a:r>
                        <a:rPr lang="en-US" sz="900" b="0" dirty="0">
                          <a:solidFill>
                            <a:schemeClr val="tx1">
                              <a:lumMod val="95000"/>
                              <a:lumOff val="5000"/>
                            </a:schemeClr>
                          </a:solidFill>
                          <a:latin typeface="+mn-lt"/>
                        </a:rPr>
                        <a:t>Structure through CMOs (PAC, VADM, Sequential)</a:t>
                      </a:r>
                    </a:p>
                    <a:p>
                      <a:pPr marL="0" marR="0" lvl="0" indent="0" algn="l" defTabSz="914400" rtl="0" eaLnBrk="1" fontAlgn="auto" latinLnBrk="0" hangingPunct="1">
                        <a:lnSpc>
                          <a:spcPct val="114000"/>
                        </a:lnSpc>
                        <a:spcBef>
                          <a:spcPts val="900"/>
                        </a:spcBef>
                        <a:spcAft>
                          <a:spcPts val="0"/>
                        </a:spcAft>
                        <a:buClr>
                          <a:schemeClr val="bg2"/>
                        </a:buClr>
                        <a:buSzTx/>
                        <a:buFont typeface="Wingdings" panose="05000000000000000000" pitchFamily="2" charset="2"/>
                        <a:buNone/>
                        <a:tabLst/>
                        <a:defRPr/>
                      </a:pPr>
                      <a:endParaRPr lang="en-US" sz="900" b="0" spc="50" baseline="0" dirty="0">
                        <a:solidFill>
                          <a:schemeClr val="tx2"/>
                        </a:solidFill>
                        <a:latin typeface="+mn-lt"/>
                      </a:endParaRPr>
                    </a:p>
                    <a:p>
                      <a:pPr marL="0" marR="0" lvl="0" indent="0" algn="l" defTabSz="914400" rtl="0" eaLnBrk="1" fontAlgn="auto" latinLnBrk="0" hangingPunct="1">
                        <a:lnSpc>
                          <a:spcPct val="114000"/>
                        </a:lnSpc>
                        <a:spcBef>
                          <a:spcPts val="900"/>
                        </a:spcBef>
                        <a:spcAft>
                          <a:spcPts val="0"/>
                        </a:spcAft>
                        <a:buClr>
                          <a:schemeClr val="bg2"/>
                        </a:buClr>
                        <a:buSzTx/>
                        <a:buFont typeface="Wingdings" panose="05000000000000000000" pitchFamily="2" charset="2"/>
                        <a:buNone/>
                        <a:tabLst/>
                        <a:defRPr/>
                      </a:pPr>
                      <a:r>
                        <a:rPr lang="en-US" sz="900" b="0" spc="50" baseline="0" dirty="0">
                          <a:solidFill>
                            <a:schemeClr val="tx2"/>
                          </a:solidFill>
                          <a:latin typeface="+mn-lt"/>
                        </a:rPr>
                        <a:t>PRICE MATTERS</a:t>
                      </a:r>
                    </a:p>
                    <a:p>
                      <a:pPr marL="114300" indent="-114300" algn="l" defTabSz="914400" rtl="0" eaLnBrk="1" latinLnBrk="0" hangingPunct="1">
                        <a:lnSpc>
                          <a:spcPct val="114000"/>
                        </a:lnSpc>
                        <a:spcBef>
                          <a:spcPts val="200"/>
                        </a:spcBef>
                        <a:buClr>
                          <a:schemeClr val="bg2"/>
                        </a:buClr>
                        <a:buFont typeface="Wingdings" panose="05000000000000000000" pitchFamily="2" charset="2"/>
                        <a:buChar char="§"/>
                      </a:pPr>
                      <a:r>
                        <a:rPr lang="en-US" sz="900" b="0" kern="1200" dirty="0">
                          <a:solidFill>
                            <a:schemeClr val="tx1">
                              <a:lumMod val="95000"/>
                              <a:lumOff val="5000"/>
                            </a:schemeClr>
                          </a:solidFill>
                          <a:latin typeface="+mn-lt"/>
                          <a:ea typeface="+mn-ea"/>
                          <a:cs typeface="+mn-cs"/>
                        </a:rPr>
                        <a:t>Exploit mispriced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convexity primarily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in the agency </a:t>
                      </a:r>
                      <a:br>
                        <a:rPr lang="en-US" sz="900" b="0" kern="1200" dirty="0">
                          <a:solidFill>
                            <a:schemeClr val="tx1">
                              <a:lumMod val="95000"/>
                              <a:lumOff val="5000"/>
                            </a:schemeClr>
                          </a:solidFill>
                          <a:latin typeface="+mn-lt"/>
                          <a:ea typeface="+mn-ea"/>
                          <a:cs typeface="+mn-cs"/>
                        </a:rPr>
                      </a:br>
                      <a:r>
                        <a:rPr lang="en-US" sz="900" b="0" kern="1200" dirty="0">
                          <a:solidFill>
                            <a:schemeClr val="tx1">
                              <a:lumMod val="95000"/>
                              <a:lumOff val="5000"/>
                            </a:schemeClr>
                          </a:solidFill>
                          <a:latin typeface="+mn-lt"/>
                          <a:ea typeface="+mn-ea"/>
                          <a:cs typeface="+mn-cs"/>
                        </a:rPr>
                        <a:t>mortgage market </a:t>
                      </a:r>
                    </a:p>
                  </a:txBody>
                  <a:tcPr marR="137160" marT="137160">
                    <a:lnR w="6350" cap="flat" cmpd="sng" algn="ctr">
                      <a:noFill/>
                      <a:prstDash val="solid"/>
                      <a:round/>
                      <a:headEnd type="none" w="med" len="med"/>
                      <a:tailEnd type="none" w="med" len="med"/>
                    </a:lnR>
                    <a:noFill/>
                  </a:tcPr>
                </a:tc>
                <a:tc>
                  <a:txBody>
                    <a:bodyPr/>
                    <a:lstStyle/>
                    <a:p>
                      <a:pPr algn="l">
                        <a:lnSpc>
                          <a:spcPct val="114000"/>
                        </a:lnSpc>
                        <a:spcBef>
                          <a:spcPts val="1200"/>
                        </a:spcBef>
                      </a:pPr>
                      <a:r>
                        <a:rPr lang="en-US" sz="900" b="0" spc="50" baseline="0" dirty="0">
                          <a:solidFill>
                            <a:schemeClr val="tx2"/>
                          </a:solidFill>
                          <a:latin typeface="+mn-lt"/>
                        </a:rPr>
                        <a:t>ISSUER / UNDERWRITER</a:t>
                      </a:r>
                    </a:p>
                    <a:p>
                      <a:pPr algn="l">
                        <a:lnSpc>
                          <a:spcPct val="114000"/>
                        </a:lnSpc>
                        <a:spcBef>
                          <a:spcPts val="0"/>
                        </a:spcBef>
                      </a:pPr>
                      <a:r>
                        <a:rPr lang="en-US" sz="900" b="0" dirty="0">
                          <a:solidFill>
                            <a:schemeClr val="tx1">
                              <a:lumMod val="95000"/>
                              <a:lumOff val="5000"/>
                            </a:schemeClr>
                          </a:solidFill>
                          <a:latin typeface="+mn-lt"/>
                        </a:rPr>
                        <a:t>Evaluate issuer’s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underwriting standards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and procedures</a:t>
                      </a:r>
                    </a:p>
                    <a:p>
                      <a:pPr algn="l">
                        <a:lnSpc>
                          <a:spcPct val="114000"/>
                        </a:lnSpc>
                        <a:spcBef>
                          <a:spcPts val="900"/>
                        </a:spcBef>
                      </a:pPr>
                      <a:r>
                        <a:rPr lang="en-US" sz="900" b="0" spc="50" baseline="0" dirty="0">
                          <a:solidFill>
                            <a:schemeClr val="tx2"/>
                          </a:solidFill>
                          <a:latin typeface="+mn-lt"/>
                        </a:rPr>
                        <a:t>SERVICER STRENGTH</a:t>
                      </a:r>
                    </a:p>
                    <a:p>
                      <a:pPr algn="l">
                        <a:lnSpc>
                          <a:spcPct val="114000"/>
                        </a:lnSpc>
                        <a:spcBef>
                          <a:spcPts val="0"/>
                        </a:spcBef>
                      </a:pPr>
                      <a:r>
                        <a:rPr lang="en-US" sz="900" b="0" dirty="0">
                          <a:solidFill>
                            <a:schemeClr val="tx1">
                              <a:lumMod val="95000"/>
                              <a:lumOff val="5000"/>
                            </a:schemeClr>
                          </a:solidFill>
                          <a:latin typeface="+mn-lt"/>
                        </a:rPr>
                        <a:t>Loss mitigation techniques,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staff quality and efficient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use of Information technology</a:t>
                      </a:r>
                    </a:p>
                    <a:p>
                      <a:pPr algn="l">
                        <a:lnSpc>
                          <a:spcPct val="114000"/>
                        </a:lnSpc>
                        <a:spcBef>
                          <a:spcPts val="600"/>
                        </a:spcBef>
                      </a:pPr>
                      <a:r>
                        <a:rPr lang="en-US" sz="900" b="0" dirty="0">
                          <a:solidFill>
                            <a:schemeClr val="tx1">
                              <a:lumMod val="95000"/>
                              <a:lumOff val="5000"/>
                            </a:schemeClr>
                          </a:solidFill>
                          <a:latin typeface="+mn-lt"/>
                        </a:rPr>
                        <a:t>Utilize GFI’s credit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research team </a:t>
                      </a:r>
                    </a:p>
                    <a:p>
                      <a:pPr algn="l">
                        <a:lnSpc>
                          <a:spcPct val="114000"/>
                        </a:lnSpc>
                        <a:spcBef>
                          <a:spcPts val="900"/>
                        </a:spcBef>
                      </a:pPr>
                      <a:r>
                        <a:rPr lang="en-US" sz="900" b="0" spc="50" baseline="0" dirty="0">
                          <a:solidFill>
                            <a:schemeClr val="tx2"/>
                          </a:solidFill>
                          <a:latin typeface="+mn-lt"/>
                        </a:rPr>
                        <a:t>COLLATERAL /  </a:t>
                      </a:r>
                      <a:br>
                        <a:rPr lang="en-US" sz="900" b="0" spc="50" baseline="0" dirty="0">
                          <a:solidFill>
                            <a:schemeClr val="tx2"/>
                          </a:solidFill>
                          <a:latin typeface="+mn-lt"/>
                        </a:rPr>
                      </a:br>
                      <a:r>
                        <a:rPr lang="en-US" sz="900" b="0" spc="50" baseline="0" dirty="0">
                          <a:solidFill>
                            <a:schemeClr val="tx2"/>
                          </a:solidFill>
                          <a:latin typeface="+mn-lt"/>
                        </a:rPr>
                        <a:t>LOAN LEVEL DATA</a:t>
                      </a:r>
                    </a:p>
                    <a:p>
                      <a:pPr algn="l">
                        <a:lnSpc>
                          <a:spcPct val="114000"/>
                        </a:lnSpc>
                        <a:spcBef>
                          <a:spcPts val="0"/>
                        </a:spcBef>
                      </a:pPr>
                      <a:r>
                        <a:rPr lang="en-US" sz="900" b="0" dirty="0">
                          <a:solidFill>
                            <a:schemeClr val="tx1">
                              <a:lumMod val="95000"/>
                              <a:lumOff val="5000"/>
                            </a:schemeClr>
                          </a:solidFill>
                          <a:latin typeface="+mn-lt"/>
                        </a:rPr>
                        <a:t>Stratify each security into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collateral categories</a:t>
                      </a:r>
                    </a:p>
                    <a:p>
                      <a:pPr algn="l">
                        <a:lnSpc>
                          <a:spcPct val="114000"/>
                        </a:lnSpc>
                        <a:spcBef>
                          <a:spcPts val="600"/>
                        </a:spcBef>
                      </a:pPr>
                      <a:r>
                        <a:rPr lang="en-US" sz="900" b="0" dirty="0">
                          <a:solidFill>
                            <a:schemeClr val="tx1">
                              <a:lumMod val="95000"/>
                              <a:lumOff val="5000"/>
                            </a:schemeClr>
                          </a:solidFill>
                          <a:latin typeface="+mn-lt"/>
                        </a:rPr>
                        <a:t>Assess potential for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prepayment, default, loss recovery to determine base case/stressed IRR</a:t>
                      </a:r>
                    </a:p>
                    <a:p>
                      <a:pPr algn="l">
                        <a:lnSpc>
                          <a:spcPct val="114000"/>
                        </a:lnSpc>
                        <a:spcBef>
                          <a:spcPts val="900"/>
                        </a:spcBef>
                      </a:pPr>
                      <a:r>
                        <a:rPr lang="en-US" sz="900" b="0" spc="50" baseline="0" dirty="0">
                          <a:solidFill>
                            <a:schemeClr val="tx2"/>
                          </a:solidFill>
                          <a:latin typeface="+mn-lt"/>
                        </a:rPr>
                        <a:t>WATERFALL | Voluntary </a:t>
                      </a:r>
                      <a:br>
                        <a:rPr lang="en-US" sz="900" b="0" spc="50" baseline="0" dirty="0">
                          <a:solidFill>
                            <a:schemeClr val="tx2"/>
                          </a:solidFill>
                          <a:latin typeface="+mn-lt"/>
                        </a:rPr>
                      </a:br>
                      <a:r>
                        <a:rPr lang="en-US" sz="900" b="0" spc="50" baseline="0" dirty="0">
                          <a:solidFill>
                            <a:schemeClr val="tx2"/>
                          </a:solidFill>
                          <a:latin typeface="+mn-lt"/>
                        </a:rPr>
                        <a:t>and Involuntary</a:t>
                      </a:r>
                    </a:p>
                    <a:p>
                      <a:pPr algn="l">
                        <a:lnSpc>
                          <a:spcPct val="114000"/>
                        </a:lnSpc>
                        <a:spcBef>
                          <a:spcPts val="300"/>
                        </a:spcBef>
                      </a:pPr>
                      <a:r>
                        <a:rPr lang="en-US" sz="900" b="0" dirty="0">
                          <a:solidFill>
                            <a:schemeClr val="tx1">
                              <a:lumMod val="95000"/>
                              <a:lumOff val="5000"/>
                            </a:schemeClr>
                          </a:solidFill>
                          <a:latin typeface="+mn-lt"/>
                        </a:rPr>
                        <a:t>Analyze cash flow waterfall </a:t>
                      </a:r>
                    </a:p>
                    <a:p>
                      <a:pPr marL="114300" indent="-114300" algn="l">
                        <a:lnSpc>
                          <a:spcPct val="114000"/>
                        </a:lnSpc>
                        <a:spcBef>
                          <a:spcPts val="0"/>
                        </a:spcBef>
                        <a:buClr>
                          <a:schemeClr val="bg2"/>
                        </a:buClr>
                        <a:buFont typeface="Wingdings" panose="05000000000000000000" pitchFamily="2" charset="2"/>
                        <a:buChar char="§"/>
                      </a:pPr>
                      <a:r>
                        <a:rPr lang="en-US" sz="900" b="0" dirty="0">
                          <a:solidFill>
                            <a:schemeClr val="tx1">
                              <a:lumMod val="95000"/>
                              <a:lumOff val="5000"/>
                            </a:schemeClr>
                          </a:solidFill>
                          <a:latin typeface="+mn-lt"/>
                        </a:rPr>
                        <a:t>Loan performance triggers</a:t>
                      </a:r>
                    </a:p>
                    <a:p>
                      <a:pPr marL="114300" indent="-114300" algn="l">
                        <a:lnSpc>
                          <a:spcPct val="114000"/>
                        </a:lnSpc>
                        <a:spcBef>
                          <a:spcPts val="300"/>
                        </a:spcBef>
                        <a:buClr>
                          <a:schemeClr val="bg2"/>
                        </a:buClr>
                        <a:buFont typeface="Wingdings" panose="05000000000000000000" pitchFamily="2" charset="2"/>
                        <a:buChar char="§"/>
                      </a:pPr>
                      <a:r>
                        <a:rPr lang="en-US" sz="900" b="0" dirty="0">
                          <a:solidFill>
                            <a:schemeClr val="tx1">
                              <a:lumMod val="95000"/>
                              <a:lumOff val="5000"/>
                            </a:schemeClr>
                          </a:solidFill>
                          <a:latin typeface="+mn-lt"/>
                        </a:rPr>
                        <a:t>Credit enhancement</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changes</a:t>
                      </a:r>
                    </a:p>
                    <a:p>
                      <a:pPr marL="114300" indent="-114300" algn="l">
                        <a:lnSpc>
                          <a:spcPct val="114000"/>
                        </a:lnSpc>
                        <a:spcBef>
                          <a:spcPts val="300"/>
                        </a:spcBef>
                        <a:buClr>
                          <a:schemeClr val="bg2"/>
                        </a:buClr>
                        <a:buFont typeface="Wingdings" panose="05000000000000000000" pitchFamily="2" charset="2"/>
                        <a:buChar char="§"/>
                      </a:pPr>
                      <a:r>
                        <a:rPr lang="en-US" sz="900" b="0" dirty="0">
                          <a:solidFill>
                            <a:schemeClr val="tx1">
                              <a:lumMod val="95000"/>
                              <a:lumOff val="5000"/>
                            </a:schemeClr>
                          </a:solidFill>
                          <a:latin typeface="+mn-lt"/>
                        </a:rPr>
                        <a:t>Allocation of losses</a:t>
                      </a:r>
                    </a:p>
                  </a:txBody>
                  <a:tcPr marL="0" marT="137160">
                    <a:lnL w="6350" cap="flat" cmpd="sng" algn="ctr">
                      <a:noFill/>
                      <a:prstDash val="solid"/>
                      <a:round/>
                      <a:headEnd type="none" w="med" len="med"/>
                      <a:tailEnd type="none" w="med" len="med"/>
                    </a:lnL>
                    <a:lnR w="6350" cap="flat" cmpd="sng" algn="ctr">
                      <a:noFill/>
                      <a:prstDash val="solid"/>
                      <a:round/>
                      <a:headEnd type="none" w="med" len="med"/>
                      <a:tailEnd type="none" w="med" len="med"/>
                    </a:lnR>
                    <a:noFill/>
                  </a:tcPr>
                </a:tc>
                <a:tc>
                  <a:txBody>
                    <a:bodyPr/>
                    <a:lstStyle/>
                    <a:p>
                      <a:pPr marL="0" marR="0" lvl="0" indent="0" algn="l" defTabSz="914400" rtl="0" eaLnBrk="1" fontAlgn="auto" latinLnBrk="0" hangingPunct="1">
                        <a:lnSpc>
                          <a:spcPct val="114000"/>
                        </a:lnSpc>
                        <a:spcBef>
                          <a:spcPts val="1200"/>
                        </a:spcBef>
                        <a:spcAft>
                          <a:spcPts val="0"/>
                        </a:spcAft>
                        <a:buClrTx/>
                        <a:buSzTx/>
                        <a:buFontTx/>
                        <a:buNone/>
                        <a:tabLst/>
                        <a:defRPr/>
                      </a:pPr>
                      <a:r>
                        <a:rPr kumimoji="0" lang="en-US" sz="900" b="0" i="0" u="none" strike="noStrike" kern="1200" cap="all" spc="50" normalizeH="0" baseline="0" noProof="0" dirty="0">
                          <a:ln>
                            <a:noFill/>
                          </a:ln>
                          <a:solidFill>
                            <a:srgbClr val="18A6CF"/>
                          </a:solidFill>
                          <a:effectLst/>
                          <a:uLnTx/>
                          <a:uFillTx/>
                          <a:latin typeface="+mn-lt"/>
                          <a:ea typeface="+mn-ea"/>
                          <a:cs typeface="+mn-cs"/>
                        </a:rPr>
                        <a:t>POSITION</a:t>
                      </a:r>
                      <a:r>
                        <a:rPr kumimoji="0" lang="en-US" sz="900" b="0" i="0" u="none" strike="noStrike" kern="1200" cap="none" spc="50" normalizeH="0" baseline="0" noProof="0" dirty="0">
                          <a:ln>
                            <a:noFill/>
                          </a:ln>
                          <a:solidFill>
                            <a:srgbClr val="18A6CF"/>
                          </a:solidFill>
                          <a:effectLst/>
                          <a:uLnTx/>
                          <a:uFillTx/>
                          <a:latin typeface="+mn-lt"/>
                          <a:ea typeface="+mn-ea"/>
                          <a:cs typeface="+mn-cs"/>
                        </a:rPr>
                        <a:t> THE PORTFOLIO</a:t>
                      </a:r>
                      <a:endParaRPr kumimoji="0" lang="en-US" sz="900" b="0" i="0" u="none" strike="noStrike" kern="1200" cap="none" spc="50" normalizeH="0" baseline="0" noProof="0" dirty="0">
                        <a:ln>
                          <a:noFill/>
                        </a:ln>
                        <a:solidFill>
                          <a:srgbClr val="18A6CF"/>
                        </a:solidFill>
                        <a:effectLst/>
                        <a:uLnTx/>
                        <a:uFillTx/>
                        <a:latin typeface="Franklin Gothic Book"/>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95000"/>
                              <a:lumOff val="5000"/>
                            </a:srgbClr>
                          </a:solidFill>
                          <a:effectLst/>
                          <a:uLnTx/>
                          <a:uFillTx/>
                          <a:latin typeface="+mn-lt"/>
                          <a:ea typeface="+mn-ea"/>
                          <a:cs typeface="+mn-cs"/>
                        </a:rPr>
                        <a:t>Attempt to buy </a:t>
                      </a:r>
                      <a:br>
                        <a:rPr kumimoji="0" lang="en-US" sz="900" b="0" i="0" u="none" strike="noStrike" kern="1200" cap="none" spc="0" normalizeH="0" baseline="0" noProof="0" dirty="0">
                          <a:ln>
                            <a:noFill/>
                          </a:ln>
                          <a:solidFill>
                            <a:srgbClr val="000000">
                              <a:lumMod val="95000"/>
                              <a:lumOff val="5000"/>
                            </a:srgbClr>
                          </a:solidFill>
                          <a:effectLst/>
                          <a:uLnTx/>
                          <a:uFillTx/>
                          <a:latin typeface="+mn-lt"/>
                          <a:ea typeface="+mn-ea"/>
                          <a:cs typeface="+mn-cs"/>
                        </a:rPr>
                      </a:br>
                      <a:r>
                        <a:rPr kumimoji="0" lang="en-US" sz="900" b="0" i="0" u="none" strike="noStrike" kern="1200" cap="none" spc="0" normalizeH="0" baseline="0" noProof="0" dirty="0">
                          <a:ln>
                            <a:noFill/>
                          </a:ln>
                          <a:solidFill>
                            <a:srgbClr val="000000">
                              <a:lumMod val="95000"/>
                              <a:lumOff val="5000"/>
                            </a:srgbClr>
                          </a:solidFill>
                          <a:effectLst/>
                          <a:uLnTx/>
                          <a:uFillTx/>
                          <a:latin typeface="+mn-lt"/>
                          <a:ea typeface="+mn-ea"/>
                          <a:cs typeface="+mn-cs"/>
                        </a:rPr>
                        <a:t>the “best bond”</a:t>
                      </a:r>
                      <a:r>
                        <a:rPr kumimoji="0" lang="en-US" sz="900" b="0" i="0" u="none" strike="noStrike" kern="1200" cap="none" spc="0" normalizeH="0" baseline="0" noProof="0" dirty="0">
                          <a:ln>
                            <a:noFill/>
                          </a:ln>
                          <a:solidFill>
                            <a:srgbClr val="000000">
                              <a:lumMod val="95000"/>
                              <a:lumOff val="5000"/>
                            </a:srgbClr>
                          </a:solidFill>
                          <a:effectLst/>
                          <a:uLnTx/>
                          <a:uFillTx/>
                          <a:latin typeface="Franklin Gothic Book"/>
                          <a:ea typeface="+mn-ea"/>
                          <a:cs typeface="+mn-cs"/>
                        </a:rPr>
                        <a:t> </a:t>
                      </a:r>
                      <a:endParaRPr lang="en-US" sz="900" b="0" dirty="0">
                        <a:solidFill>
                          <a:schemeClr val="tx1">
                            <a:lumMod val="95000"/>
                            <a:lumOff val="5000"/>
                          </a:schemeClr>
                        </a:solidFill>
                        <a:latin typeface="+mn-lt"/>
                      </a:endParaRPr>
                    </a:p>
                  </a:txBody>
                  <a:tcPr marL="0" marT="137160">
                    <a:lnL w="6350" cap="flat" cmpd="sng" algn="ctr">
                      <a:noFill/>
                      <a:prstDash val="solid"/>
                      <a:round/>
                      <a:headEnd type="none" w="med" len="med"/>
                      <a:tailEnd type="none" w="med" len="med"/>
                    </a:lnL>
                    <a:lnR w="6350" cap="flat" cmpd="sng" algn="ctr">
                      <a:noFill/>
                      <a:prstDash val="solid"/>
                      <a:round/>
                      <a:headEnd type="none" w="med" len="med"/>
                      <a:tailEnd type="none" w="med" len="med"/>
                    </a:lnR>
                    <a:noFill/>
                  </a:tcPr>
                </a:tc>
                <a:tc>
                  <a:txBody>
                    <a:bodyPr/>
                    <a:lstStyle/>
                    <a:p>
                      <a:pPr marL="0" marR="0" lvl="0" indent="0" algn="l" defTabSz="914400" rtl="0" eaLnBrk="1" fontAlgn="auto" latinLnBrk="0" hangingPunct="1">
                        <a:lnSpc>
                          <a:spcPct val="114000"/>
                        </a:lnSpc>
                        <a:spcBef>
                          <a:spcPts val="1200"/>
                        </a:spcBef>
                        <a:spcAft>
                          <a:spcPts val="0"/>
                        </a:spcAft>
                        <a:buClrTx/>
                        <a:buSzTx/>
                        <a:buFontTx/>
                        <a:buNone/>
                        <a:tabLst/>
                        <a:defRPr/>
                      </a:pPr>
                      <a:r>
                        <a:rPr kumimoji="0" lang="en-US" sz="900" b="0" i="0" u="none" strike="noStrike" kern="1200" cap="none" spc="50" normalizeH="0" baseline="0" noProof="0" dirty="0">
                          <a:ln>
                            <a:noFill/>
                          </a:ln>
                          <a:solidFill>
                            <a:srgbClr val="18A6CF"/>
                          </a:solidFill>
                          <a:effectLst/>
                          <a:uLnTx/>
                          <a:uFillTx/>
                          <a:latin typeface="Franklin Gothic Book"/>
                          <a:ea typeface="+mn-ea"/>
                          <a:cs typeface="+mn-cs"/>
                        </a:rPr>
                        <a:t>POLICY COMMITTEE</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Investment philosophy adherence</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Top-down risk modulation</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Scenario analys</a:t>
                      </a:r>
                      <a:r>
                        <a:rPr kumimoji="0" lang="en-US" sz="900" b="0" i="0" u="none" strike="noStrike" kern="1200" cap="none" spc="0" normalizeH="0" baseline="0" noProof="0" dirty="0">
                          <a:ln>
                            <a:noFill/>
                          </a:ln>
                          <a:solidFill>
                            <a:srgbClr val="000000">
                              <a:lumMod val="95000"/>
                              <a:lumOff val="5000"/>
                            </a:srgbClr>
                          </a:solidFill>
                          <a:effectLst/>
                          <a:uLnTx/>
                          <a:uFillTx/>
                          <a:latin typeface="+mn-lt"/>
                          <a:ea typeface="+mn-ea"/>
                          <a:cs typeface="+mn-cs"/>
                        </a:rPr>
                        <a:t>is</a:t>
                      </a:r>
                    </a:p>
                    <a:p>
                      <a:pPr marL="0" marR="0" lvl="0" indent="0" algn="l" defTabSz="914400" rtl="0" eaLnBrk="1" fontAlgn="auto" latinLnBrk="0" hangingPunct="1">
                        <a:lnSpc>
                          <a:spcPct val="114000"/>
                        </a:lnSpc>
                        <a:spcBef>
                          <a:spcPts val="900"/>
                        </a:spcBef>
                        <a:spcAft>
                          <a:spcPts val="0"/>
                        </a:spcAft>
                        <a:buClrTx/>
                        <a:buSzTx/>
                        <a:buFontTx/>
                        <a:buNone/>
                        <a:tabLst/>
                        <a:defRPr/>
                      </a:pPr>
                      <a:r>
                        <a:rPr kumimoji="0" lang="en-US" sz="900" b="0" i="0" u="none" strike="noStrike" kern="1200" cap="all" spc="50" normalizeH="0" baseline="0" noProof="0" dirty="0">
                          <a:ln>
                            <a:noFill/>
                          </a:ln>
                          <a:solidFill>
                            <a:srgbClr val="18A6CF"/>
                          </a:solidFill>
                          <a:effectLst/>
                          <a:uLnTx/>
                          <a:uFillTx/>
                          <a:latin typeface="+mn-lt"/>
                          <a:ea typeface="+mn-ea"/>
                          <a:cs typeface="+mn-cs"/>
                        </a:rPr>
                        <a:t>Portfolio Management</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Strategy implementation</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Client guideline adherence</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Investment team coordination</a:t>
                      </a:r>
                    </a:p>
                    <a:p>
                      <a:pPr marL="114300" marR="0" lvl="0" indent="-11430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Char char="§"/>
                        <a:tabLst/>
                        <a:defRPr/>
                      </a:pPr>
                      <a:r>
                        <a:rPr lang="en-US" sz="900" b="0" kern="1200" noProof="0" dirty="0">
                          <a:solidFill>
                            <a:schemeClr val="tx1">
                              <a:lumMod val="95000"/>
                              <a:lumOff val="5000"/>
                            </a:schemeClr>
                          </a:solidFill>
                          <a:latin typeface="+mn-lt"/>
                          <a:ea typeface="+mn-ea"/>
                          <a:cs typeface="+mn-cs"/>
                        </a:rPr>
                        <a:t>Benchmark risk monitoring</a:t>
                      </a:r>
                      <a:endParaRPr kumimoji="0" lang="en-US" sz="900" b="0" i="0" u="none" strike="noStrike" kern="1200" cap="none" spc="0" normalizeH="0" baseline="0" noProof="0" dirty="0">
                        <a:ln>
                          <a:noFill/>
                        </a:ln>
                        <a:solidFill>
                          <a:srgbClr val="000000">
                            <a:lumMod val="95000"/>
                            <a:lumOff val="5000"/>
                          </a:srgbClr>
                        </a:solidFill>
                        <a:effectLst/>
                        <a:uLnTx/>
                        <a:uFillTx/>
                        <a:latin typeface="+mn-lt"/>
                        <a:ea typeface="+mn-ea"/>
                        <a:cs typeface="+mn-cs"/>
                      </a:endParaRPr>
                    </a:p>
                    <a:p>
                      <a:pPr marL="0" marR="0" lvl="0" indent="0" algn="l" defTabSz="914400" rtl="0" eaLnBrk="1" fontAlgn="auto" latinLnBrk="0" hangingPunct="1">
                        <a:lnSpc>
                          <a:spcPct val="114000"/>
                        </a:lnSpc>
                        <a:spcBef>
                          <a:spcPts val="900"/>
                        </a:spcBef>
                        <a:spcAft>
                          <a:spcPts val="0"/>
                        </a:spcAft>
                        <a:buClr>
                          <a:schemeClr val="bg2"/>
                        </a:buClr>
                        <a:buSzTx/>
                        <a:buFont typeface="Wingdings" panose="05000000000000000000" pitchFamily="2" charset="2"/>
                        <a:buNone/>
                        <a:tabLst/>
                        <a:defRPr/>
                      </a:pPr>
                      <a:r>
                        <a:rPr kumimoji="0" lang="en-US" sz="900" b="0" i="0" u="none" strike="noStrike" kern="1200" cap="all" spc="50" normalizeH="0" baseline="0" noProof="0" dirty="0">
                          <a:ln>
                            <a:noFill/>
                          </a:ln>
                          <a:solidFill>
                            <a:srgbClr val="18A6CF"/>
                          </a:solidFill>
                          <a:effectLst/>
                          <a:uLnTx/>
                          <a:uFillTx/>
                          <a:latin typeface="+mn-lt"/>
                          <a:ea typeface="+mn-ea"/>
                          <a:cs typeface="+mn-cs"/>
                        </a:rPr>
                        <a:t>Portfolio Review MEETINGS</a:t>
                      </a:r>
                    </a:p>
                    <a:p>
                      <a:pPr marL="0" marR="0" lvl="0" indent="0" algn="l" defTabSz="914400" rtl="0" eaLnBrk="1" fontAlgn="auto" latinLnBrk="0" hangingPunct="1">
                        <a:lnSpc>
                          <a:spcPct val="114000"/>
                        </a:lnSpc>
                        <a:spcBef>
                          <a:spcPts val="0"/>
                        </a:spcBef>
                        <a:spcAft>
                          <a:spcPts val="0"/>
                        </a:spcAft>
                        <a:buClr>
                          <a:schemeClr val="bg2"/>
                        </a:buClr>
                        <a:buSzTx/>
                        <a:buFont typeface="Wingdings" panose="05000000000000000000" pitchFamily="2" charset="2"/>
                        <a:buNone/>
                        <a:tabLst/>
                        <a:defRPr/>
                      </a:pPr>
                      <a:r>
                        <a:rPr lang="en-US" sz="900" b="0" kern="1200" noProof="0" dirty="0">
                          <a:solidFill>
                            <a:schemeClr val="tx1">
                              <a:lumMod val="95000"/>
                              <a:lumOff val="5000"/>
                            </a:schemeClr>
                          </a:solidFill>
                          <a:latin typeface="+mn-lt"/>
                          <a:ea typeface="+mn-ea"/>
                          <a:cs typeface="+mn-cs"/>
                        </a:rPr>
                        <a:t>Monthly </a:t>
                      </a:r>
                      <a:endParaRPr lang="en-US" sz="900" b="0" kern="1200" dirty="0">
                        <a:solidFill>
                          <a:schemeClr val="tx1">
                            <a:lumMod val="95000"/>
                            <a:lumOff val="5000"/>
                          </a:schemeClr>
                        </a:solidFill>
                        <a:latin typeface="+mn-lt"/>
                        <a:ea typeface="+mn-ea"/>
                        <a:cs typeface="+mn-cs"/>
                      </a:endParaRPr>
                    </a:p>
                  </a:txBody>
                  <a:tcPr marL="0" marT="137160">
                    <a:lnL w="6350" cap="flat" cmpd="sng" algn="ctr">
                      <a:noFill/>
                      <a:prstDash val="solid"/>
                      <a:round/>
                      <a:headEnd type="none" w="med" len="med"/>
                      <a:tailEnd type="none" w="med" len="med"/>
                    </a:lnL>
                    <a:lnR w="6350" cap="flat" cmpd="sng" algn="ctr">
                      <a:noFill/>
                      <a:prstDash val="solid"/>
                      <a:round/>
                      <a:headEnd type="none" w="med" len="med"/>
                      <a:tailEnd type="none" w="med" len="med"/>
                    </a:lnR>
                    <a:noFill/>
                  </a:tcPr>
                </a:tc>
                <a:tc>
                  <a:txBody>
                    <a:bodyPr/>
                    <a:lstStyle/>
                    <a:p>
                      <a:pPr algn="l">
                        <a:lnSpc>
                          <a:spcPct val="114000"/>
                        </a:lnSpc>
                      </a:pPr>
                      <a:endParaRPr lang="en-US" sz="900" b="0" kern="1200" dirty="0">
                        <a:solidFill>
                          <a:schemeClr val="accent1"/>
                        </a:solidFill>
                        <a:latin typeface="+mn-lt"/>
                        <a:ea typeface="+mn-ea"/>
                        <a:cs typeface="+mn-cs"/>
                      </a:endParaRPr>
                    </a:p>
                  </a:txBody>
                  <a:tcPr marT="137160">
                    <a:lnL w="6350" cap="flat" cmpd="sng" algn="ctr">
                      <a:noFill/>
                      <a:prstDash val="solid"/>
                      <a:round/>
                      <a:headEnd type="none" w="med" len="med"/>
                      <a:tailEnd type="none" w="med" len="med"/>
                    </a:lnL>
                    <a:lnR w="6350" cap="flat" cmpd="sng" algn="ctr">
                      <a:noFill/>
                      <a:prstDash val="solid"/>
                      <a:round/>
                      <a:headEnd type="none" w="med" len="med"/>
                      <a:tailEnd type="none" w="med" len="med"/>
                    </a:lnR>
                    <a:noFill/>
                  </a:tcPr>
                </a:tc>
                <a:tc>
                  <a:txBody>
                    <a:bodyPr/>
                    <a:lstStyle/>
                    <a:p>
                      <a:pPr algn="r">
                        <a:lnSpc>
                          <a:spcPct val="114000"/>
                        </a:lnSpc>
                        <a:spcBef>
                          <a:spcPts val="1200"/>
                        </a:spcBef>
                      </a:pPr>
                      <a:r>
                        <a:rPr lang="en-US" sz="900" b="0" spc="50" baseline="0" dirty="0">
                          <a:solidFill>
                            <a:schemeClr val="tx2"/>
                          </a:solidFill>
                          <a:latin typeface="+mn-lt"/>
                        </a:rPr>
                        <a:t>CREDIT</a:t>
                      </a:r>
                      <a:br>
                        <a:rPr lang="en-US" sz="900" b="0" spc="50" baseline="0" dirty="0">
                          <a:solidFill>
                            <a:schemeClr val="tx2"/>
                          </a:solidFill>
                          <a:latin typeface="+mn-lt"/>
                        </a:rPr>
                      </a:br>
                      <a:r>
                        <a:rPr lang="en-US" sz="900" b="0" spc="50" baseline="0" dirty="0">
                          <a:solidFill>
                            <a:schemeClr val="tx2"/>
                          </a:solidFill>
                          <a:latin typeface="+mn-lt"/>
                        </a:rPr>
                        <a:t>DETERIORATION</a:t>
                      </a:r>
                    </a:p>
                    <a:p>
                      <a:pPr algn="r">
                        <a:lnSpc>
                          <a:spcPct val="114000"/>
                        </a:lnSpc>
                        <a:spcBef>
                          <a:spcPts val="0"/>
                        </a:spcBef>
                      </a:pPr>
                      <a:r>
                        <a:rPr lang="en-US" sz="900" b="0" dirty="0">
                          <a:solidFill>
                            <a:schemeClr val="tx1">
                              <a:lumMod val="95000"/>
                              <a:lumOff val="5000"/>
                            </a:schemeClr>
                          </a:solidFill>
                          <a:latin typeface="+mn-lt"/>
                        </a:rPr>
                        <a:t>First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disappointment</a:t>
                      </a:r>
                    </a:p>
                    <a:p>
                      <a:pPr algn="r">
                        <a:lnSpc>
                          <a:spcPct val="114000"/>
                        </a:lnSpc>
                        <a:spcBef>
                          <a:spcPts val="1200"/>
                        </a:spcBef>
                      </a:pPr>
                      <a:r>
                        <a:rPr lang="en-US" sz="900" b="0" spc="50" baseline="0" dirty="0">
                          <a:solidFill>
                            <a:schemeClr val="tx2"/>
                          </a:solidFill>
                          <a:latin typeface="+mn-lt"/>
                        </a:rPr>
                        <a:t>MARKET</a:t>
                      </a:r>
                      <a:br>
                        <a:rPr lang="en-US" sz="900" b="0" spc="50" baseline="0" dirty="0">
                          <a:solidFill>
                            <a:schemeClr val="tx2"/>
                          </a:solidFill>
                          <a:latin typeface="+mn-lt"/>
                        </a:rPr>
                      </a:br>
                      <a:r>
                        <a:rPr lang="en-US" sz="900" b="0" spc="50" baseline="0" dirty="0">
                          <a:solidFill>
                            <a:schemeClr val="tx2"/>
                          </a:solidFill>
                          <a:latin typeface="+mn-lt"/>
                        </a:rPr>
                        <a:t>VOLATILITY</a:t>
                      </a:r>
                    </a:p>
                    <a:p>
                      <a:pPr algn="r">
                        <a:lnSpc>
                          <a:spcPct val="114000"/>
                        </a:lnSpc>
                        <a:spcBef>
                          <a:spcPts val="0"/>
                        </a:spcBef>
                      </a:pPr>
                      <a:r>
                        <a:rPr lang="en-US" sz="900" b="0" dirty="0">
                          <a:solidFill>
                            <a:schemeClr val="tx1">
                              <a:lumMod val="95000"/>
                              <a:lumOff val="5000"/>
                            </a:schemeClr>
                          </a:solidFill>
                          <a:latin typeface="+mn-lt"/>
                        </a:rPr>
                        <a:t>Sell, reduce,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defend—</a:t>
                      </a:r>
                      <a:r>
                        <a:rPr lang="en-US" sz="900" b="0" dirty="0">
                          <a:solidFill>
                            <a:schemeClr val="tx1">
                              <a:lumMod val="95000"/>
                              <a:lumOff val="5000"/>
                            </a:schemeClr>
                          </a:solidFill>
                          <a:latin typeface="Franklin Gothic Demi" panose="020B0703020102020204" pitchFamily="34" charset="0"/>
                        </a:rPr>
                        <a:t>not add</a:t>
                      </a:r>
                    </a:p>
                    <a:p>
                      <a:pPr algn="r">
                        <a:lnSpc>
                          <a:spcPct val="114000"/>
                        </a:lnSpc>
                        <a:spcBef>
                          <a:spcPts val="1200"/>
                        </a:spcBef>
                      </a:pPr>
                      <a:r>
                        <a:rPr lang="en-US" sz="900" b="0" spc="50" baseline="0" dirty="0">
                          <a:solidFill>
                            <a:schemeClr val="tx2"/>
                          </a:solidFill>
                          <a:latin typeface="+mn-lt"/>
                        </a:rPr>
                        <a:t>RELATIVE VALUE</a:t>
                      </a:r>
                    </a:p>
                    <a:p>
                      <a:pPr algn="r">
                        <a:lnSpc>
                          <a:spcPct val="114000"/>
                        </a:lnSpc>
                        <a:spcBef>
                          <a:spcPts val="0"/>
                        </a:spcBef>
                      </a:pPr>
                      <a:r>
                        <a:rPr lang="en-US" sz="900" b="0" dirty="0">
                          <a:solidFill>
                            <a:schemeClr val="tx1">
                              <a:lumMod val="95000"/>
                              <a:lumOff val="5000"/>
                            </a:schemeClr>
                          </a:solidFill>
                          <a:latin typeface="+mn-lt"/>
                        </a:rPr>
                        <a:t>Price/yield less </a:t>
                      </a:r>
                      <a:br>
                        <a:rPr lang="en-US" sz="900" b="0" dirty="0">
                          <a:solidFill>
                            <a:schemeClr val="tx1">
                              <a:lumMod val="95000"/>
                              <a:lumOff val="5000"/>
                            </a:schemeClr>
                          </a:solidFill>
                          <a:latin typeface="+mn-lt"/>
                        </a:rPr>
                      </a:br>
                      <a:r>
                        <a:rPr lang="en-US" sz="900" b="0" dirty="0">
                          <a:solidFill>
                            <a:schemeClr val="tx1">
                              <a:lumMod val="95000"/>
                              <a:lumOff val="5000"/>
                            </a:schemeClr>
                          </a:solidFill>
                          <a:latin typeface="+mn-lt"/>
                        </a:rPr>
                        <a:t>compelling</a:t>
                      </a:r>
                    </a:p>
                    <a:p>
                      <a:pPr algn="r">
                        <a:lnSpc>
                          <a:spcPct val="114000"/>
                        </a:lnSpc>
                        <a:spcBef>
                          <a:spcPts val="1200"/>
                        </a:spcBef>
                      </a:pPr>
                      <a:r>
                        <a:rPr lang="en-US" sz="900" b="0" spc="50" baseline="0" dirty="0">
                          <a:solidFill>
                            <a:schemeClr val="tx2"/>
                          </a:solidFill>
                          <a:latin typeface="+mn-lt"/>
                        </a:rPr>
                        <a:t>TOP-DOWN</a:t>
                      </a:r>
                      <a:br>
                        <a:rPr lang="en-US" sz="900" b="0" spc="50" baseline="0" dirty="0">
                          <a:solidFill>
                            <a:schemeClr val="tx2"/>
                          </a:solidFill>
                          <a:latin typeface="+mn-lt"/>
                        </a:rPr>
                      </a:br>
                      <a:r>
                        <a:rPr lang="en-US" sz="900" b="0" spc="50" baseline="0" dirty="0">
                          <a:solidFill>
                            <a:schemeClr val="tx2"/>
                          </a:solidFill>
                          <a:latin typeface="+mn-lt"/>
                        </a:rPr>
                        <a:t>OUTLOOK</a:t>
                      </a:r>
                    </a:p>
                    <a:p>
                      <a:pPr algn="r">
                        <a:lnSpc>
                          <a:spcPct val="114000"/>
                        </a:lnSpc>
                        <a:spcBef>
                          <a:spcPts val="300"/>
                        </a:spcBef>
                      </a:pPr>
                      <a:r>
                        <a:rPr lang="en-US" sz="900" b="0" dirty="0">
                          <a:solidFill>
                            <a:schemeClr val="tx1">
                              <a:lumMod val="95000"/>
                              <a:lumOff val="5000"/>
                            </a:schemeClr>
                          </a:solidFill>
                          <a:latin typeface="+mn-lt"/>
                        </a:rPr>
                        <a:t>Marginal risk</a:t>
                      </a:r>
                      <a:endParaRPr lang="en-US" sz="900" b="0" kern="1200" dirty="0">
                        <a:solidFill>
                          <a:schemeClr val="accent1"/>
                        </a:solidFill>
                        <a:latin typeface="+mn-lt"/>
                        <a:ea typeface="+mn-ea"/>
                        <a:cs typeface="+mn-cs"/>
                      </a:endParaRPr>
                    </a:p>
                  </a:txBody>
                  <a:tcPr marL="0" marR="0" marT="137160">
                    <a:lnL w="6350" cap="flat" cmpd="sng" algn="ctr">
                      <a:noFill/>
                      <a:prstDash val="solid"/>
                      <a:round/>
                      <a:headEnd type="none" w="med" len="med"/>
                      <a:tailEnd type="none" w="med" len="med"/>
                    </a:lnL>
                    <a:noFill/>
                  </a:tcPr>
                </a:tc>
                <a:extLst>
                  <a:ext uri="{0D108BD9-81ED-4DB2-BD59-A6C34878D82A}">
                    <a16:rowId xmlns:a16="http://schemas.microsoft.com/office/drawing/2014/main" val="4221251346"/>
                  </a:ext>
                </a:extLst>
              </a:tr>
            </a:tbl>
          </a:graphicData>
        </a:graphic>
      </p:graphicFrame>
      <p:sp>
        <p:nvSpPr>
          <p:cNvPr id="2" name="Title 1"/>
          <p:cNvSpPr>
            <a:spLocks noGrp="1"/>
          </p:cNvSpPr>
          <p:nvPr>
            <p:ph type="title"/>
          </p:nvPr>
        </p:nvSpPr>
        <p:spPr/>
        <p:txBody>
          <a:bodyPr/>
          <a:lstStyle/>
          <a:p>
            <a:r>
              <a:rPr lang="en-US" dirty="0"/>
              <a:t>Bottom Up: Eliminating Uncompensated Risk</a:t>
            </a:r>
          </a:p>
        </p:txBody>
      </p:sp>
      <p:cxnSp>
        <p:nvCxnSpPr>
          <p:cNvPr id="6" name="Straight Connector 5"/>
          <p:cNvCxnSpPr/>
          <p:nvPr/>
        </p:nvCxnSpPr>
        <p:spPr>
          <a:xfrm>
            <a:off x="1125855" y="1569024"/>
            <a:ext cx="0" cy="531495"/>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TextBox 3"/>
          <p:cNvSpPr txBox="1"/>
          <p:nvPr/>
        </p:nvSpPr>
        <p:spPr>
          <a:xfrm>
            <a:off x="1105507" y="1570044"/>
            <a:ext cx="974113" cy="584775"/>
          </a:xfrm>
          <a:prstGeom prst="rect">
            <a:avLst/>
          </a:prstGeom>
          <a:noFill/>
        </p:spPr>
        <p:txBody>
          <a:bodyPr wrap="square" rtlCol="0">
            <a:spAutoFit/>
          </a:bodyPr>
          <a:lstStyle/>
          <a:p>
            <a:r>
              <a:rPr lang="en-US" sz="800" dirty="0">
                <a:solidFill>
                  <a:schemeClr val="accent1"/>
                </a:solidFill>
              </a:rPr>
              <a:t>Each structured </a:t>
            </a:r>
            <a:br>
              <a:rPr lang="en-US" sz="800" dirty="0">
                <a:solidFill>
                  <a:schemeClr val="accent1"/>
                </a:solidFill>
              </a:rPr>
            </a:br>
            <a:r>
              <a:rPr lang="en-US" sz="800" dirty="0">
                <a:solidFill>
                  <a:schemeClr val="accent1"/>
                </a:solidFill>
              </a:rPr>
              <a:t>product bond </a:t>
            </a:r>
            <a:br>
              <a:rPr lang="en-US" sz="800" dirty="0">
                <a:solidFill>
                  <a:schemeClr val="accent1"/>
                </a:solidFill>
              </a:rPr>
            </a:br>
            <a:r>
              <a:rPr lang="en-US" sz="800" dirty="0">
                <a:solidFill>
                  <a:schemeClr val="accent1"/>
                </a:solidFill>
              </a:rPr>
              <a:t>is rigorously</a:t>
            </a:r>
            <a:br>
              <a:rPr lang="en-US" sz="800" dirty="0">
                <a:solidFill>
                  <a:schemeClr val="accent1"/>
                </a:solidFill>
              </a:rPr>
            </a:br>
            <a:r>
              <a:rPr lang="en-US" sz="800" dirty="0">
                <a:solidFill>
                  <a:schemeClr val="accent1"/>
                </a:solidFill>
              </a:rPr>
              <a:t>analyzed</a:t>
            </a:r>
          </a:p>
        </p:txBody>
      </p:sp>
      <p:grpSp>
        <p:nvGrpSpPr>
          <p:cNvPr id="21" name="Group 20"/>
          <p:cNvGrpSpPr/>
          <p:nvPr/>
        </p:nvGrpSpPr>
        <p:grpSpPr>
          <a:xfrm>
            <a:off x="1915406" y="2175956"/>
            <a:ext cx="6005719" cy="4684696"/>
            <a:chOff x="2353310" y="2419184"/>
            <a:chExt cx="6005719" cy="3158656"/>
          </a:xfrm>
        </p:grpSpPr>
        <p:cxnSp>
          <p:nvCxnSpPr>
            <p:cNvPr id="8" name="Straight Connector 7"/>
            <p:cNvCxnSpPr/>
            <p:nvPr/>
          </p:nvCxnSpPr>
          <p:spPr>
            <a:xfrm>
              <a:off x="2353310" y="2419184"/>
              <a:ext cx="0" cy="3158656"/>
            </a:xfrm>
            <a:prstGeom prst="line">
              <a:avLst/>
            </a:prstGeom>
            <a:noFill/>
            <a:ln w="9525" cap="rnd">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p:nvCxnSpPr>
          <p:spPr>
            <a:xfrm>
              <a:off x="4127192" y="2419184"/>
              <a:ext cx="0" cy="3158656"/>
            </a:xfrm>
            <a:prstGeom prst="line">
              <a:avLst/>
            </a:prstGeom>
            <a:noFill/>
            <a:ln w="9525" cap="rnd">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8359029" y="2419184"/>
              <a:ext cx="0" cy="3158656"/>
            </a:xfrm>
            <a:prstGeom prst="line">
              <a:avLst/>
            </a:prstGeom>
            <a:noFill/>
            <a:ln w="9525" cap="rnd">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a:off x="5244354" y="2419184"/>
              <a:ext cx="0" cy="3158656"/>
            </a:xfrm>
            <a:prstGeom prst="line">
              <a:avLst/>
            </a:prstGeom>
            <a:noFill/>
            <a:ln w="9525" cap="rnd">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6922531" y="2419184"/>
              <a:ext cx="0" cy="3158656"/>
            </a:xfrm>
            <a:prstGeom prst="line">
              <a:avLst/>
            </a:prstGeom>
            <a:noFill/>
            <a:ln w="9525" cap="rnd">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Group 12"/>
          <p:cNvGrpSpPr/>
          <p:nvPr/>
        </p:nvGrpSpPr>
        <p:grpSpPr>
          <a:xfrm>
            <a:off x="1908329" y="1334074"/>
            <a:ext cx="6016471" cy="947269"/>
            <a:chOff x="1908329" y="1250950"/>
            <a:chExt cx="6016471" cy="947269"/>
          </a:xfrm>
        </p:grpSpPr>
        <p:sp>
          <p:nvSpPr>
            <p:cNvPr id="24" name="Freeform 23"/>
            <p:cNvSpPr/>
            <p:nvPr/>
          </p:nvSpPr>
          <p:spPr>
            <a:xfrm>
              <a:off x="6465577" y="1387241"/>
              <a:ext cx="157591" cy="674686"/>
            </a:xfrm>
            <a:custGeom>
              <a:avLst/>
              <a:gdLst>
                <a:gd name="connsiteX0" fmla="*/ 0 w 279400"/>
                <a:gd name="connsiteY0" fmla="*/ 0 h 869950"/>
                <a:gd name="connsiteX1" fmla="*/ 279400 w 279400"/>
                <a:gd name="connsiteY1" fmla="*/ 431800 h 869950"/>
                <a:gd name="connsiteX2" fmla="*/ 6350 w 279400"/>
                <a:gd name="connsiteY2" fmla="*/ 869950 h 869950"/>
              </a:gdLst>
              <a:ahLst/>
              <a:cxnLst>
                <a:cxn ang="0">
                  <a:pos x="connsiteX0" y="connsiteY0"/>
                </a:cxn>
                <a:cxn ang="0">
                  <a:pos x="connsiteX1" y="connsiteY1"/>
                </a:cxn>
                <a:cxn ang="0">
                  <a:pos x="connsiteX2" y="connsiteY2"/>
                </a:cxn>
              </a:cxnLst>
              <a:rect l="l" t="t" r="r" b="b"/>
              <a:pathLst>
                <a:path w="279400" h="869950">
                  <a:moveTo>
                    <a:pt x="0" y="0"/>
                  </a:moveTo>
                  <a:lnTo>
                    <a:pt x="279400" y="431800"/>
                  </a:lnTo>
                  <a:lnTo>
                    <a:pt x="6350" y="869950"/>
                  </a:lnTo>
                </a:path>
              </a:pathLst>
            </a:custGeom>
            <a:noFill/>
            <a:ln w="57150" cap="rnd">
              <a:solidFill>
                <a:srgbClr val="F8B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p:nvPr/>
          </p:nvSpPr>
          <p:spPr>
            <a:xfrm>
              <a:off x="1908329" y="1387241"/>
              <a:ext cx="157591" cy="674686"/>
            </a:xfrm>
            <a:custGeom>
              <a:avLst/>
              <a:gdLst>
                <a:gd name="connsiteX0" fmla="*/ 0 w 279400"/>
                <a:gd name="connsiteY0" fmla="*/ 0 h 869950"/>
                <a:gd name="connsiteX1" fmla="*/ 279400 w 279400"/>
                <a:gd name="connsiteY1" fmla="*/ 431800 h 869950"/>
                <a:gd name="connsiteX2" fmla="*/ 6350 w 279400"/>
                <a:gd name="connsiteY2" fmla="*/ 869950 h 869950"/>
              </a:gdLst>
              <a:ahLst/>
              <a:cxnLst>
                <a:cxn ang="0">
                  <a:pos x="connsiteX0" y="connsiteY0"/>
                </a:cxn>
                <a:cxn ang="0">
                  <a:pos x="connsiteX1" y="connsiteY1"/>
                </a:cxn>
                <a:cxn ang="0">
                  <a:pos x="connsiteX2" y="connsiteY2"/>
                </a:cxn>
              </a:cxnLst>
              <a:rect l="l" t="t" r="r" b="b"/>
              <a:pathLst>
                <a:path w="279400" h="869950">
                  <a:moveTo>
                    <a:pt x="0" y="0"/>
                  </a:moveTo>
                  <a:lnTo>
                    <a:pt x="279400" y="431800"/>
                  </a:lnTo>
                  <a:lnTo>
                    <a:pt x="6350" y="869950"/>
                  </a:lnTo>
                </a:path>
              </a:pathLst>
            </a:custGeom>
            <a:noFill/>
            <a:ln w="57150" cap="rnd">
              <a:solidFill>
                <a:srgbClr val="F8B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p:cNvSpPr/>
            <p:nvPr/>
          </p:nvSpPr>
          <p:spPr>
            <a:xfrm flipH="1">
              <a:off x="7767209" y="1387241"/>
              <a:ext cx="157591" cy="674686"/>
            </a:xfrm>
            <a:custGeom>
              <a:avLst/>
              <a:gdLst>
                <a:gd name="connsiteX0" fmla="*/ 0 w 279400"/>
                <a:gd name="connsiteY0" fmla="*/ 0 h 869950"/>
                <a:gd name="connsiteX1" fmla="*/ 279400 w 279400"/>
                <a:gd name="connsiteY1" fmla="*/ 431800 h 869950"/>
                <a:gd name="connsiteX2" fmla="*/ 6350 w 279400"/>
                <a:gd name="connsiteY2" fmla="*/ 869950 h 869950"/>
              </a:gdLst>
              <a:ahLst/>
              <a:cxnLst>
                <a:cxn ang="0">
                  <a:pos x="connsiteX0" y="connsiteY0"/>
                </a:cxn>
                <a:cxn ang="0">
                  <a:pos x="connsiteX1" y="connsiteY1"/>
                </a:cxn>
                <a:cxn ang="0">
                  <a:pos x="connsiteX2" y="connsiteY2"/>
                </a:cxn>
              </a:cxnLst>
              <a:rect l="l" t="t" r="r" b="b"/>
              <a:pathLst>
                <a:path w="279400" h="869950">
                  <a:moveTo>
                    <a:pt x="0" y="0"/>
                  </a:moveTo>
                  <a:lnTo>
                    <a:pt x="279400" y="431800"/>
                  </a:lnTo>
                  <a:lnTo>
                    <a:pt x="6350" y="869950"/>
                  </a:lnTo>
                </a:path>
              </a:pathLst>
            </a:custGeom>
            <a:noFill/>
            <a:ln w="57150" cap="rnd">
              <a:solidFill>
                <a:srgbClr val="F8B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6721554" y="1250950"/>
              <a:ext cx="947269" cy="947269"/>
              <a:chOff x="6703721" y="1431925"/>
              <a:chExt cx="947269" cy="947269"/>
            </a:xfrm>
          </p:grpSpPr>
          <p:grpSp>
            <p:nvGrpSpPr>
              <p:cNvPr id="5" name="Group 4"/>
              <p:cNvGrpSpPr/>
              <p:nvPr/>
            </p:nvGrpSpPr>
            <p:grpSpPr>
              <a:xfrm>
                <a:off x="6703721" y="1431925"/>
                <a:ext cx="947269" cy="947269"/>
                <a:chOff x="6671634" y="1367763"/>
                <a:chExt cx="1171451" cy="1171451"/>
              </a:xfrm>
            </p:grpSpPr>
            <p:sp>
              <p:nvSpPr>
                <p:cNvPr id="16" name="Oval 15"/>
                <p:cNvSpPr/>
                <p:nvPr/>
              </p:nvSpPr>
              <p:spPr>
                <a:xfrm>
                  <a:off x="6671634" y="1367763"/>
                  <a:ext cx="1171451" cy="1171451"/>
                </a:xfrm>
                <a:prstGeom prst="ellipse">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724990" y="1421119"/>
                  <a:ext cx="1064740" cy="1064740"/>
                </a:xfrm>
                <a:prstGeom prst="ellipse">
                  <a:avLst/>
                </a:prstGeom>
                <a:noFill/>
                <a:ln w="6350">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6712324" y="1705504"/>
                <a:ext cx="930062" cy="400110"/>
              </a:xfrm>
              <a:prstGeom prst="rect">
                <a:avLst/>
              </a:prstGeom>
              <a:noFill/>
            </p:spPr>
            <p:txBody>
              <a:bodyPr wrap="none" rtlCol="0">
                <a:spAutoFit/>
              </a:bodyPr>
              <a:lstStyle/>
              <a:p>
                <a:pPr algn="ctr"/>
                <a:r>
                  <a:rPr lang="en-US" sz="1000" spc="100" dirty="0">
                    <a:solidFill>
                      <a:schemeClr val="accent1">
                        <a:lumMod val="75000"/>
                        <a:lumOff val="25000"/>
                      </a:schemeClr>
                    </a:solidFill>
                    <a:latin typeface="+mj-lt"/>
                  </a:rPr>
                  <a:t>MODEL</a:t>
                </a:r>
                <a:br>
                  <a:rPr lang="en-US" sz="1000" spc="100" dirty="0">
                    <a:solidFill>
                      <a:schemeClr val="accent1">
                        <a:lumMod val="75000"/>
                        <a:lumOff val="25000"/>
                      </a:schemeClr>
                    </a:solidFill>
                    <a:latin typeface="+mj-lt"/>
                  </a:rPr>
                </a:br>
                <a:r>
                  <a:rPr lang="en-US" sz="1000" spc="100" dirty="0">
                    <a:solidFill>
                      <a:schemeClr val="accent1">
                        <a:lumMod val="75000"/>
                        <a:lumOff val="25000"/>
                      </a:schemeClr>
                    </a:solidFill>
                    <a:latin typeface="+mj-lt"/>
                  </a:rPr>
                  <a:t>PORTFOLIO</a:t>
                </a:r>
              </a:p>
            </p:txBody>
          </p:sp>
        </p:grpSp>
        <p:sp>
          <p:nvSpPr>
            <p:cNvPr id="22" name="Freeform 21"/>
            <p:cNvSpPr/>
            <p:nvPr/>
          </p:nvSpPr>
          <p:spPr>
            <a:xfrm>
              <a:off x="3655522" y="1387241"/>
              <a:ext cx="157591" cy="674686"/>
            </a:xfrm>
            <a:custGeom>
              <a:avLst/>
              <a:gdLst>
                <a:gd name="connsiteX0" fmla="*/ 0 w 279400"/>
                <a:gd name="connsiteY0" fmla="*/ 0 h 869950"/>
                <a:gd name="connsiteX1" fmla="*/ 279400 w 279400"/>
                <a:gd name="connsiteY1" fmla="*/ 431800 h 869950"/>
                <a:gd name="connsiteX2" fmla="*/ 6350 w 279400"/>
                <a:gd name="connsiteY2" fmla="*/ 869950 h 869950"/>
              </a:gdLst>
              <a:ahLst/>
              <a:cxnLst>
                <a:cxn ang="0">
                  <a:pos x="connsiteX0" y="connsiteY0"/>
                </a:cxn>
                <a:cxn ang="0">
                  <a:pos x="connsiteX1" y="connsiteY1"/>
                </a:cxn>
                <a:cxn ang="0">
                  <a:pos x="connsiteX2" y="connsiteY2"/>
                </a:cxn>
              </a:cxnLst>
              <a:rect l="l" t="t" r="r" b="b"/>
              <a:pathLst>
                <a:path w="279400" h="869950">
                  <a:moveTo>
                    <a:pt x="0" y="0"/>
                  </a:moveTo>
                  <a:lnTo>
                    <a:pt x="279400" y="431800"/>
                  </a:lnTo>
                  <a:lnTo>
                    <a:pt x="6350" y="869950"/>
                  </a:lnTo>
                </a:path>
              </a:pathLst>
            </a:custGeom>
            <a:noFill/>
            <a:ln w="57150" cap="rnd">
              <a:solidFill>
                <a:srgbClr val="F8B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4778633" y="1387241"/>
              <a:ext cx="157591" cy="674686"/>
            </a:xfrm>
            <a:custGeom>
              <a:avLst/>
              <a:gdLst>
                <a:gd name="connsiteX0" fmla="*/ 0 w 279400"/>
                <a:gd name="connsiteY0" fmla="*/ 0 h 869950"/>
                <a:gd name="connsiteX1" fmla="*/ 279400 w 279400"/>
                <a:gd name="connsiteY1" fmla="*/ 431800 h 869950"/>
                <a:gd name="connsiteX2" fmla="*/ 6350 w 279400"/>
                <a:gd name="connsiteY2" fmla="*/ 869950 h 869950"/>
              </a:gdLst>
              <a:ahLst/>
              <a:cxnLst>
                <a:cxn ang="0">
                  <a:pos x="connsiteX0" y="connsiteY0"/>
                </a:cxn>
                <a:cxn ang="0">
                  <a:pos x="connsiteX1" y="connsiteY1"/>
                </a:cxn>
                <a:cxn ang="0">
                  <a:pos x="connsiteX2" y="connsiteY2"/>
                </a:cxn>
              </a:cxnLst>
              <a:rect l="l" t="t" r="r" b="b"/>
              <a:pathLst>
                <a:path w="279400" h="869950">
                  <a:moveTo>
                    <a:pt x="0" y="0"/>
                  </a:moveTo>
                  <a:lnTo>
                    <a:pt x="279400" y="431800"/>
                  </a:lnTo>
                  <a:lnTo>
                    <a:pt x="6350" y="869950"/>
                  </a:lnTo>
                </a:path>
              </a:pathLst>
            </a:custGeom>
            <a:noFill/>
            <a:ln w="57150" cap="rnd">
              <a:solidFill>
                <a:srgbClr val="F8B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Slide Number Placeholder 6"/>
          <p:cNvSpPr>
            <a:spLocks noGrp="1"/>
          </p:cNvSpPr>
          <p:nvPr>
            <p:ph type="sldNum" sz="quarter" idx="14"/>
          </p:nvPr>
        </p:nvSpPr>
        <p:spPr/>
        <p:txBody>
          <a:bodyPr/>
          <a:lstStyle/>
          <a:p>
            <a:pPr algn="r"/>
            <a:fld id="{120E0670-27AF-416D-9579-EAB944D99F2D}" type="slidenum">
              <a:rPr lang="en-US" smtClean="0"/>
              <a:pPr algn="r"/>
              <a:t>23</a:t>
            </a:fld>
            <a:endParaRPr lang="en-US" dirty="0"/>
          </a:p>
        </p:txBody>
      </p:sp>
      <p:sp>
        <p:nvSpPr>
          <p:cNvPr id="9" name="Footer Placeholder 8"/>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90129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611744"/>
            <a:ext cx="6764906" cy="300852"/>
          </a:xfrm>
        </p:spPr>
        <p:txBody>
          <a:bodyPr/>
          <a:lstStyle/>
          <a:p>
            <a:r>
              <a:rPr lang="en-US" dirty="0"/>
              <a:t>Risk Management</a:t>
            </a:r>
          </a:p>
        </p:txBody>
      </p:sp>
      <p:sp>
        <p:nvSpPr>
          <p:cNvPr id="19" name="TextBox 18"/>
          <p:cNvSpPr txBox="1"/>
          <p:nvPr/>
        </p:nvSpPr>
        <p:spPr>
          <a:xfrm>
            <a:off x="2256623" y="3644905"/>
            <a:ext cx="5087954" cy="327782"/>
          </a:xfrm>
          <a:prstGeom prst="rect">
            <a:avLst/>
          </a:prstGeom>
          <a:noFill/>
        </p:spPr>
        <p:txBody>
          <a:bodyPr wrap="square" rtlCol="0">
            <a:spAutoFit/>
          </a:bodyPr>
          <a:lstStyle/>
          <a:p>
            <a:pPr algn="ctr">
              <a:lnSpc>
                <a:spcPct val="120000"/>
              </a:lnSpc>
            </a:pPr>
            <a:r>
              <a:rPr lang="en-US" sz="1400" dirty="0">
                <a:solidFill>
                  <a:schemeClr val="accent1"/>
                </a:solidFill>
                <a:latin typeface="Georgia" panose="02040502050405020303" pitchFamily="18" charset="0"/>
              </a:rPr>
              <a:t>Approaches of risk management</a:t>
            </a:r>
          </a:p>
        </p:txBody>
      </p:sp>
      <p:sp>
        <p:nvSpPr>
          <p:cNvPr id="5" name="TextBox 4"/>
          <p:cNvSpPr txBox="1"/>
          <p:nvPr/>
        </p:nvSpPr>
        <p:spPr>
          <a:xfrm>
            <a:off x="650545" y="1657545"/>
            <a:ext cx="3814197" cy="1187376"/>
          </a:xfrm>
          <a:prstGeom prst="rect">
            <a:avLst/>
          </a:prstGeom>
          <a:noFill/>
        </p:spPr>
        <p:txBody>
          <a:bodyPr wrap="square" rtlCol="0">
            <a:spAutoFit/>
          </a:bodyPr>
          <a:lstStyle/>
          <a:p>
            <a:pPr algn="ctr">
              <a:lnSpc>
                <a:spcPct val="108000"/>
              </a:lnSpc>
            </a:pPr>
            <a:r>
              <a:rPr lang="en-US" sz="1400" dirty="0">
                <a:solidFill>
                  <a:schemeClr val="accent1"/>
                </a:solidFill>
                <a:latin typeface="Georgia" panose="02040502050405020303" pitchFamily="18" charset="0"/>
              </a:rPr>
              <a:t/>
            </a:r>
            <a:br>
              <a:rPr lang="en-US" sz="1400" dirty="0">
                <a:solidFill>
                  <a:schemeClr val="accent1"/>
                </a:solidFill>
                <a:latin typeface="Georgia" panose="02040502050405020303" pitchFamily="18" charset="0"/>
              </a:rPr>
            </a:br>
            <a:r>
              <a:rPr lang="en-US" sz="1400" dirty="0">
                <a:solidFill>
                  <a:schemeClr val="accent1"/>
                </a:solidFill>
                <a:latin typeface="Georgia" panose="02040502050405020303" pitchFamily="18" charset="0"/>
              </a:rPr>
              <a:t>Tightly integrated with investment process</a:t>
            </a:r>
          </a:p>
          <a:p>
            <a:pPr marL="0" lvl="2" algn="ctr">
              <a:lnSpc>
                <a:spcPct val="120000"/>
              </a:lnSpc>
              <a:spcBef>
                <a:spcPts val="3600"/>
              </a:spcBef>
            </a:pPr>
            <a:r>
              <a:rPr lang="en-US" sz="1000" spc="70" dirty="0">
                <a:solidFill>
                  <a:schemeClr val="accent1">
                    <a:lumMod val="75000"/>
                    <a:lumOff val="25000"/>
                  </a:schemeClr>
                </a:solidFill>
              </a:rPr>
              <a:t>RISK MANAGEMENT IS </a:t>
            </a:r>
            <a:r>
              <a:rPr lang="en-US" sz="1000" spc="70" dirty="0">
                <a:solidFill>
                  <a:schemeClr val="accent1">
                    <a:lumMod val="75000"/>
                    <a:lumOff val="25000"/>
                  </a:schemeClr>
                </a:solidFill>
                <a:latin typeface="Franklin Gothic Demi" panose="020B0703020102020204" pitchFamily="34" charset="0"/>
              </a:rPr>
              <a:t>EVERYONE’S</a:t>
            </a:r>
            <a:r>
              <a:rPr lang="en-US" sz="1000" spc="70" dirty="0">
                <a:solidFill>
                  <a:schemeClr val="accent1">
                    <a:lumMod val="75000"/>
                    <a:lumOff val="25000"/>
                  </a:schemeClr>
                </a:solidFill>
              </a:rPr>
              <a:t> BUSINESS</a:t>
            </a:r>
          </a:p>
        </p:txBody>
      </p:sp>
      <p:grpSp>
        <p:nvGrpSpPr>
          <p:cNvPr id="34" name="Group 33"/>
          <p:cNvGrpSpPr/>
          <p:nvPr/>
        </p:nvGrpSpPr>
        <p:grpSpPr>
          <a:xfrm>
            <a:off x="2168915" y="2335930"/>
            <a:ext cx="777456" cy="127289"/>
            <a:chOff x="2386133" y="4247198"/>
            <a:chExt cx="878744" cy="152886"/>
          </a:xfrm>
        </p:grpSpPr>
        <p:sp>
          <p:nvSpPr>
            <p:cNvPr id="29" name="Right Triangle 28"/>
            <p:cNvSpPr/>
            <p:nvPr/>
          </p:nvSpPr>
          <p:spPr>
            <a:xfrm flipV="1">
              <a:off x="2832472" y="4247198"/>
              <a:ext cx="432405" cy="152886"/>
            </a:xfrm>
            <a:prstGeom prst="rtTriangl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flipV="1">
              <a:off x="2386133" y="4247198"/>
              <a:ext cx="432405" cy="152886"/>
            </a:xfrm>
            <a:prstGeom prst="rtTriangle">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p:cNvGrpSpPr/>
          <p:nvPr/>
        </p:nvGrpSpPr>
        <p:grpSpPr>
          <a:xfrm>
            <a:off x="573058" y="1292394"/>
            <a:ext cx="3969171" cy="1841331"/>
            <a:chOff x="573058" y="1425744"/>
            <a:chExt cx="3969171" cy="1656347"/>
          </a:xfrm>
        </p:grpSpPr>
        <p:cxnSp>
          <p:nvCxnSpPr>
            <p:cNvPr id="46" name="Straight Connector 45"/>
            <p:cNvCxnSpPr/>
            <p:nvPr/>
          </p:nvCxnSpPr>
          <p:spPr>
            <a:xfrm>
              <a:off x="573058" y="14257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4542229" y="14257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TextBox 20"/>
          <p:cNvSpPr txBox="1"/>
          <p:nvPr/>
        </p:nvSpPr>
        <p:spPr>
          <a:xfrm>
            <a:off x="5132215" y="1657545"/>
            <a:ext cx="3814197" cy="1380634"/>
          </a:xfrm>
          <a:prstGeom prst="rect">
            <a:avLst/>
          </a:prstGeom>
          <a:noFill/>
        </p:spPr>
        <p:txBody>
          <a:bodyPr wrap="square" rtlCol="0">
            <a:spAutoFit/>
          </a:bodyPr>
          <a:lstStyle/>
          <a:p>
            <a:pPr algn="ctr">
              <a:lnSpc>
                <a:spcPct val="108000"/>
              </a:lnSpc>
            </a:pPr>
            <a:r>
              <a:rPr lang="en-US" sz="1400" dirty="0">
                <a:solidFill>
                  <a:schemeClr val="accent1"/>
                </a:solidFill>
                <a:latin typeface="Georgia" panose="02040502050405020303" pitchFamily="18" charset="0"/>
              </a:rPr>
              <a:t>Monitor a variety of measures of </a:t>
            </a:r>
            <a:br>
              <a:rPr lang="en-US" sz="1400" dirty="0">
                <a:solidFill>
                  <a:schemeClr val="accent1"/>
                </a:solidFill>
                <a:latin typeface="Georgia" panose="02040502050405020303" pitchFamily="18" charset="0"/>
              </a:rPr>
            </a:br>
            <a:r>
              <a:rPr lang="en-US" sz="1400" dirty="0">
                <a:solidFill>
                  <a:schemeClr val="accent1"/>
                </a:solidFill>
                <a:latin typeface="Georgia" panose="02040502050405020303" pitchFamily="18" charset="0"/>
              </a:rPr>
              <a:t>valuation, price sensitivity, and risk</a:t>
            </a:r>
          </a:p>
          <a:p>
            <a:pPr marL="0" lvl="2" algn="ctr">
              <a:lnSpc>
                <a:spcPct val="120000"/>
              </a:lnSpc>
              <a:spcBef>
                <a:spcPts val="3600"/>
              </a:spcBef>
            </a:pPr>
            <a:r>
              <a:rPr lang="en-US" sz="1000" spc="70" dirty="0">
                <a:solidFill>
                  <a:schemeClr val="accent1">
                    <a:lumMod val="75000"/>
                    <a:lumOff val="25000"/>
                  </a:schemeClr>
                </a:solidFill>
              </a:rPr>
              <a:t>EXAMPLES:  INTEREST-RATE DURATION, SPREAD DURATION, DURATION TIMES SPREAD (DTS)</a:t>
            </a:r>
          </a:p>
        </p:txBody>
      </p:sp>
      <p:grpSp>
        <p:nvGrpSpPr>
          <p:cNvPr id="36" name="Group 35"/>
          <p:cNvGrpSpPr/>
          <p:nvPr/>
        </p:nvGrpSpPr>
        <p:grpSpPr>
          <a:xfrm>
            <a:off x="6650585" y="2335930"/>
            <a:ext cx="777456" cy="127289"/>
            <a:chOff x="2386133" y="4247198"/>
            <a:chExt cx="878744" cy="152886"/>
          </a:xfrm>
        </p:grpSpPr>
        <p:sp>
          <p:nvSpPr>
            <p:cNvPr id="37" name="Right Triangle 36"/>
            <p:cNvSpPr/>
            <p:nvPr/>
          </p:nvSpPr>
          <p:spPr>
            <a:xfrm flipV="1">
              <a:off x="2832472" y="4247198"/>
              <a:ext cx="432405" cy="152886"/>
            </a:xfrm>
            <a:prstGeom prst="rtTriangl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Triangle 37"/>
            <p:cNvSpPr/>
            <p:nvPr/>
          </p:nvSpPr>
          <p:spPr>
            <a:xfrm flipH="1" flipV="1">
              <a:off x="2386133" y="4247198"/>
              <a:ext cx="432405" cy="152886"/>
            </a:xfrm>
            <a:prstGeom prst="rtTriangle">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5054728" y="1292394"/>
            <a:ext cx="3969171" cy="1841331"/>
            <a:chOff x="573058" y="1425744"/>
            <a:chExt cx="3969171" cy="1656347"/>
          </a:xfrm>
        </p:grpSpPr>
        <p:cxnSp>
          <p:nvCxnSpPr>
            <p:cNvPr id="50" name="Straight Connector 49"/>
            <p:cNvCxnSpPr/>
            <p:nvPr/>
          </p:nvCxnSpPr>
          <p:spPr>
            <a:xfrm>
              <a:off x="573058" y="14257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p:nvCxnSpPr>
          <p:spPr>
            <a:xfrm>
              <a:off x="4542229" y="14257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6" name="Group 65"/>
          <p:cNvGrpSpPr/>
          <p:nvPr/>
        </p:nvGrpSpPr>
        <p:grpSpPr>
          <a:xfrm>
            <a:off x="573058" y="3463930"/>
            <a:ext cx="8450841" cy="3384545"/>
            <a:chOff x="725458" y="1578144"/>
            <a:chExt cx="3969171" cy="1656347"/>
          </a:xfrm>
        </p:grpSpPr>
        <p:cxnSp>
          <p:nvCxnSpPr>
            <p:cNvPr id="64" name="Straight Connector 63"/>
            <p:cNvCxnSpPr/>
            <p:nvPr/>
          </p:nvCxnSpPr>
          <p:spPr>
            <a:xfrm>
              <a:off x="725458" y="15781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p:nvCxnSpPr>
          <p:spPr>
            <a:xfrm>
              <a:off x="4694629" y="1578144"/>
              <a:ext cx="0" cy="1656347"/>
            </a:xfrm>
            <a:prstGeom prst="line">
              <a:avLst/>
            </a:prstGeom>
            <a:noFill/>
            <a:ln w="6350">
              <a:solidFill>
                <a:srgbClr val="F28F0C"/>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86" name="Group 85"/>
          <p:cNvGrpSpPr/>
          <p:nvPr/>
        </p:nvGrpSpPr>
        <p:grpSpPr>
          <a:xfrm>
            <a:off x="5076327" y="4561136"/>
            <a:ext cx="3105648" cy="2042158"/>
            <a:chOff x="5543052" y="4656386"/>
            <a:chExt cx="3105648" cy="2042158"/>
          </a:xfrm>
        </p:grpSpPr>
        <p:sp>
          <p:nvSpPr>
            <p:cNvPr id="75" name="TextBox 74"/>
            <p:cNvSpPr txBox="1"/>
            <p:nvPr/>
          </p:nvSpPr>
          <p:spPr>
            <a:xfrm>
              <a:off x="6410326" y="4692454"/>
              <a:ext cx="2238374" cy="723275"/>
            </a:xfrm>
            <a:prstGeom prst="rect">
              <a:avLst/>
            </a:prstGeom>
            <a:noFill/>
          </p:spPr>
          <p:txBody>
            <a:bodyPr wrap="square" rtlCol="0">
              <a:spAutoFit/>
            </a:bodyPr>
            <a:lstStyle/>
            <a:p>
              <a:pPr marL="168275" lvl="2" indent="-168275">
                <a:spcBef>
                  <a:spcPts val="1200"/>
                </a:spcBef>
                <a:buClr>
                  <a:schemeClr val="bg2"/>
                </a:buClr>
                <a:buFont typeface="Wingdings" panose="05000000000000000000" pitchFamily="2" charset="2"/>
                <a:buChar char="§"/>
              </a:pPr>
              <a:r>
                <a:rPr lang="en-US" sz="1200" dirty="0"/>
                <a:t>Portfolio </a:t>
              </a:r>
              <a:br>
                <a:rPr lang="en-US" sz="1200" dirty="0"/>
              </a:br>
              <a:r>
                <a:rPr lang="en-US" sz="1200" dirty="0"/>
                <a:t>(highest level of aggregation)</a:t>
              </a:r>
            </a:p>
            <a:p>
              <a:pPr marL="168275" lvl="2" indent="-168275">
                <a:spcBef>
                  <a:spcPts val="600"/>
                </a:spcBef>
                <a:buClr>
                  <a:schemeClr val="bg2"/>
                </a:buClr>
                <a:buFont typeface="Wingdings" panose="05000000000000000000" pitchFamily="2" charset="2"/>
                <a:buChar char="§"/>
              </a:pPr>
              <a:r>
                <a:rPr lang="en-US" sz="1200" dirty="0"/>
                <a:t>Sector</a:t>
              </a:r>
            </a:p>
          </p:txBody>
        </p:sp>
        <p:sp>
          <p:nvSpPr>
            <p:cNvPr id="76" name="TextBox 75"/>
            <p:cNvSpPr txBox="1"/>
            <p:nvPr/>
          </p:nvSpPr>
          <p:spPr>
            <a:xfrm rot="16200000">
              <a:off x="5923171" y="4930981"/>
              <a:ext cx="795411" cy="246221"/>
            </a:xfrm>
            <a:prstGeom prst="rect">
              <a:avLst/>
            </a:prstGeom>
            <a:noFill/>
          </p:spPr>
          <p:txBody>
            <a:bodyPr wrap="none" rtlCol="0">
              <a:spAutoFit/>
            </a:bodyPr>
            <a:lstStyle/>
            <a:p>
              <a:pPr algn="r"/>
              <a:r>
                <a:rPr lang="en-US" sz="1000" dirty="0">
                  <a:solidFill>
                    <a:schemeClr val="accent1">
                      <a:lumMod val="50000"/>
                      <a:lumOff val="50000"/>
                    </a:schemeClr>
                  </a:solidFill>
                  <a:latin typeface="+mj-lt"/>
                </a:rPr>
                <a:t>Systematic</a:t>
              </a:r>
            </a:p>
          </p:txBody>
        </p:sp>
        <p:sp>
          <p:nvSpPr>
            <p:cNvPr id="77" name="Rectangle 76"/>
            <p:cNvSpPr/>
            <p:nvPr/>
          </p:nvSpPr>
          <p:spPr>
            <a:xfrm rot="16200000">
              <a:off x="5806152" y="6060709"/>
              <a:ext cx="1029449" cy="246221"/>
            </a:xfrm>
            <a:prstGeom prst="rect">
              <a:avLst/>
            </a:prstGeom>
          </p:spPr>
          <p:txBody>
            <a:bodyPr wrap="none">
              <a:spAutoFit/>
            </a:bodyPr>
            <a:lstStyle/>
            <a:p>
              <a:pPr algn="r"/>
              <a:r>
                <a:rPr lang="en-US" sz="1000" dirty="0">
                  <a:solidFill>
                    <a:schemeClr val="accent1">
                      <a:lumMod val="50000"/>
                      <a:lumOff val="50000"/>
                    </a:schemeClr>
                  </a:solidFill>
                  <a:latin typeface="+mj-lt"/>
                </a:rPr>
                <a:t>Non-systematic</a:t>
              </a:r>
            </a:p>
          </p:txBody>
        </p:sp>
        <p:sp>
          <p:nvSpPr>
            <p:cNvPr id="78" name="TextBox 77"/>
            <p:cNvSpPr txBox="1"/>
            <p:nvPr/>
          </p:nvSpPr>
          <p:spPr>
            <a:xfrm>
              <a:off x="5543052" y="5484318"/>
              <a:ext cx="508474" cy="276999"/>
            </a:xfrm>
            <a:prstGeom prst="rect">
              <a:avLst/>
            </a:prstGeom>
            <a:noFill/>
          </p:spPr>
          <p:txBody>
            <a:bodyPr wrap="none" rtlCol="0">
              <a:spAutoFit/>
            </a:bodyPr>
            <a:lstStyle/>
            <a:p>
              <a:pPr algn="r"/>
              <a:r>
                <a:rPr lang="en-US" sz="1200" dirty="0">
                  <a:solidFill>
                    <a:schemeClr val="accent1">
                      <a:lumMod val="50000"/>
                      <a:lumOff val="50000"/>
                    </a:schemeClr>
                  </a:solidFill>
                  <a:latin typeface="+mj-lt"/>
                </a:rPr>
                <a:t>RISK</a:t>
              </a:r>
            </a:p>
          </p:txBody>
        </p:sp>
        <p:sp>
          <p:nvSpPr>
            <p:cNvPr id="79" name="TextBox 78"/>
            <p:cNvSpPr txBox="1"/>
            <p:nvPr/>
          </p:nvSpPr>
          <p:spPr>
            <a:xfrm>
              <a:off x="6410326" y="5691376"/>
              <a:ext cx="2238374" cy="984885"/>
            </a:xfrm>
            <a:prstGeom prst="rect">
              <a:avLst/>
            </a:prstGeom>
            <a:noFill/>
          </p:spPr>
          <p:txBody>
            <a:bodyPr wrap="square" rtlCol="0">
              <a:spAutoFit/>
            </a:bodyPr>
            <a:lstStyle/>
            <a:p>
              <a:pPr marL="168275" lvl="2" indent="-168275">
                <a:spcBef>
                  <a:spcPts val="2400"/>
                </a:spcBef>
                <a:buClr>
                  <a:schemeClr val="bg2"/>
                </a:buClr>
                <a:buFont typeface="Wingdings" panose="05000000000000000000" pitchFamily="2" charset="2"/>
                <a:buChar char="§"/>
              </a:pPr>
              <a:r>
                <a:rPr lang="en-US" sz="1200" dirty="0"/>
                <a:t>Industry class</a:t>
              </a:r>
            </a:p>
            <a:p>
              <a:pPr marL="168275" lvl="2" indent="-168275">
                <a:spcBef>
                  <a:spcPts val="600"/>
                </a:spcBef>
                <a:buClr>
                  <a:schemeClr val="bg2"/>
                </a:buClr>
                <a:buFont typeface="Wingdings" panose="05000000000000000000" pitchFamily="2" charset="2"/>
                <a:buChar char="§"/>
              </a:pPr>
              <a:r>
                <a:rPr lang="en-US" sz="1200" dirty="0"/>
                <a:t>Issuer</a:t>
              </a:r>
            </a:p>
            <a:p>
              <a:pPr marL="168275" lvl="2" indent="-168275">
                <a:spcBef>
                  <a:spcPts val="600"/>
                </a:spcBef>
                <a:buClr>
                  <a:schemeClr val="bg2"/>
                </a:buClr>
                <a:buFont typeface="Wingdings" panose="05000000000000000000" pitchFamily="2" charset="2"/>
                <a:buChar char="§"/>
              </a:pPr>
              <a:r>
                <a:rPr lang="en-US" sz="1200" dirty="0"/>
                <a:t>Issue</a:t>
              </a:r>
              <a:br>
                <a:rPr lang="en-US" sz="1200" dirty="0"/>
              </a:br>
              <a:r>
                <a:rPr lang="en-US" sz="1200" dirty="0"/>
                <a:t>(lowest level of aggregation)</a:t>
              </a:r>
            </a:p>
          </p:txBody>
        </p:sp>
        <p:cxnSp>
          <p:nvCxnSpPr>
            <p:cNvPr id="81" name="Straight Connector 80"/>
            <p:cNvCxnSpPr/>
            <p:nvPr/>
          </p:nvCxnSpPr>
          <p:spPr>
            <a:xfrm>
              <a:off x="6087215" y="4692454"/>
              <a:ext cx="0" cy="1860727"/>
            </a:xfrm>
            <a:prstGeom prst="line">
              <a:avLst/>
            </a:prstGeom>
            <a:noFill/>
            <a:ln w="6350">
              <a:solidFill>
                <a:srgbClr val="F8BA68"/>
              </a:solidFill>
            </a:ln>
          </p:spPr>
          <p:style>
            <a:lnRef idx="2">
              <a:schemeClr val="accent1">
                <a:shade val="50000"/>
              </a:schemeClr>
            </a:lnRef>
            <a:fillRef idx="1">
              <a:schemeClr val="accent1"/>
            </a:fillRef>
            <a:effectRef idx="0">
              <a:schemeClr val="accent1"/>
            </a:effectRef>
            <a:fontRef idx="minor">
              <a:schemeClr val="lt1"/>
            </a:fontRef>
          </p:style>
        </p:cxnSp>
        <p:grpSp>
          <p:nvGrpSpPr>
            <p:cNvPr id="85" name="Group 84"/>
            <p:cNvGrpSpPr/>
            <p:nvPr/>
          </p:nvGrpSpPr>
          <p:grpSpPr>
            <a:xfrm>
              <a:off x="6087519" y="5373470"/>
              <a:ext cx="83788" cy="498695"/>
              <a:chOff x="4542228" y="4580404"/>
              <a:chExt cx="83788" cy="498695"/>
            </a:xfrm>
          </p:grpSpPr>
          <p:sp>
            <p:nvSpPr>
              <p:cNvPr id="83" name="Right Triangle 82"/>
              <p:cNvSpPr/>
              <p:nvPr/>
            </p:nvSpPr>
            <p:spPr>
              <a:xfrm rot="16200000" flipV="1">
                <a:off x="4461481" y="4661151"/>
                <a:ext cx="242022" cy="80527"/>
              </a:xfrm>
              <a:prstGeom prst="rtTriangle">
                <a:avLst/>
              </a:prstGeom>
              <a:solidFill>
                <a:srgbClr val="F8BA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ight Triangle 83"/>
              <p:cNvSpPr/>
              <p:nvPr/>
            </p:nvSpPr>
            <p:spPr>
              <a:xfrm rot="16200000" flipH="1" flipV="1">
                <a:off x="4464742" y="4917824"/>
                <a:ext cx="242022" cy="80527"/>
              </a:xfrm>
              <a:prstGeom prst="rtTriangle">
                <a:avLst/>
              </a:prstGeom>
              <a:solidFill>
                <a:srgbClr val="F28F0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89" name="Straight Connector 88"/>
          <p:cNvCxnSpPr/>
          <p:nvPr/>
        </p:nvCxnSpPr>
        <p:spPr>
          <a:xfrm>
            <a:off x="2090668" y="1562100"/>
            <a:ext cx="946277" cy="0"/>
          </a:xfrm>
          <a:prstGeom prst="line">
            <a:avLst/>
          </a:pr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p:cNvCxnSpPr/>
          <p:nvPr/>
        </p:nvCxnSpPr>
        <p:spPr>
          <a:xfrm>
            <a:off x="6566175" y="1562100"/>
            <a:ext cx="946277" cy="0"/>
          </a:xfrm>
          <a:prstGeom prst="line">
            <a:avLst/>
          </a:pr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p:cNvCxnSpPr/>
          <p:nvPr/>
        </p:nvCxnSpPr>
        <p:spPr>
          <a:xfrm>
            <a:off x="4327462" y="3533775"/>
            <a:ext cx="946277" cy="0"/>
          </a:xfrm>
          <a:prstGeom prst="line">
            <a:avLst/>
          </a:pr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2088246" y="4135009"/>
            <a:ext cx="901551" cy="276999"/>
          </a:xfrm>
          <a:prstGeom prst="rect">
            <a:avLst/>
          </a:prstGeom>
          <a:noFill/>
        </p:spPr>
        <p:txBody>
          <a:bodyPr wrap="square" rtlCol="0">
            <a:spAutoFit/>
          </a:bodyPr>
          <a:lstStyle/>
          <a:p>
            <a:pPr marL="0" lvl="2">
              <a:lnSpc>
                <a:spcPct val="120000"/>
              </a:lnSpc>
              <a:spcBef>
                <a:spcPts val="2400"/>
              </a:spcBef>
            </a:pPr>
            <a:r>
              <a:rPr lang="en-US" sz="1000" dirty="0">
                <a:solidFill>
                  <a:schemeClr val="accent1">
                    <a:lumMod val="75000"/>
                    <a:lumOff val="25000"/>
                  </a:schemeClr>
                </a:solidFill>
              </a:rPr>
              <a:t>HORIZONTAL</a:t>
            </a:r>
          </a:p>
        </p:txBody>
      </p:sp>
      <p:sp>
        <p:nvSpPr>
          <p:cNvPr id="73" name="TextBox 72"/>
          <p:cNvSpPr txBox="1"/>
          <p:nvPr/>
        </p:nvSpPr>
        <p:spPr>
          <a:xfrm>
            <a:off x="1522521" y="4546516"/>
            <a:ext cx="1663534" cy="954107"/>
          </a:xfrm>
          <a:prstGeom prst="rect">
            <a:avLst/>
          </a:prstGeom>
          <a:noFill/>
        </p:spPr>
        <p:txBody>
          <a:bodyPr wrap="square" rtlCol="0">
            <a:spAutoFit/>
          </a:bodyPr>
          <a:lstStyle/>
          <a:p>
            <a:pPr marL="168275" lvl="2" indent="-168275">
              <a:spcBef>
                <a:spcPts val="1200"/>
              </a:spcBef>
              <a:buClr>
                <a:schemeClr val="bg2"/>
              </a:buClr>
              <a:buFont typeface="Wingdings" panose="05000000000000000000" pitchFamily="2" charset="2"/>
              <a:buChar char="§"/>
            </a:pPr>
            <a:r>
              <a:rPr lang="en-US" sz="1200" dirty="0"/>
              <a:t>Prospective analysis</a:t>
            </a:r>
          </a:p>
          <a:p>
            <a:pPr marL="168275" lvl="2" indent="-168275">
              <a:spcBef>
                <a:spcPts val="1200"/>
              </a:spcBef>
              <a:buClr>
                <a:schemeClr val="bg2"/>
              </a:buClr>
              <a:buFont typeface="Wingdings" panose="05000000000000000000" pitchFamily="2" charset="2"/>
              <a:buChar char="§"/>
            </a:pPr>
            <a:r>
              <a:rPr lang="en-US" sz="1200" dirty="0"/>
              <a:t>Real-time analysis</a:t>
            </a:r>
          </a:p>
          <a:p>
            <a:pPr marL="168275" lvl="2" indent="-168275">
              <a:spcBef>
                <a:spcPts val="1200"/>
              </a:spcBef>
              <a:buClr>
                <a:schemeClr val="bg2"/>
              </a:buClr>
              <a:buFont typeface="Wingdings" panose="05000000000000000000" pitchFamily="2" charset="2"/>
              <a:buChar char="§"/>
            </a:pPr>
            <a:r>
              <a:rPr lang="en-US" sz="1200" dirty="0"/>
              <a:t>Ex-post analysis</a:t>
            </a:r>
          </a:p>
        </p:txBody>
      </p:sp>
      <p:sp>
        <p:nvSpPr>
          <p:cNvPr id="6" name="Rectangle 5"/>
          <p:cNvSpPr/>
          <p:nvPr/>
        </p:nvSpPr>
        <p:spPr>
          <a:xfrm>
            <a:off x="1604068" y="4071938"/>
            <a:ext cx="440301" cy="426954"/>
          </a:xfrm>
          <a:prstGeom prst="rect">
            <a:avLst/>
          </a:prstGeom>
          <a:solidFill>
            <a:schemeClr val="bg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746312" y="4097255"/>
            <a:ext cx="142668" cy="400110"/>
          </a:xfrm>
          <a:prstGeom prst="rect">
            <a:avLst/>
          </a:prstGeom>
          <a:noFill/>
        </p:spPr>
        <p:txBody>
          <a:bodyPr wrap="none" lIns="0" tIns="0" rIns="0" bIns="0" rtlCol="0">
            <a:spAutoFit/>
          </a:bodyPr>
          <a:lstStyle/>
          <a:p>
            <a:r>
              <a:rPr lang="en-US" sz="2600" dirty="0">
                <a:solidFill>
                  <a:schemeClr val="accent1">
                    <a:lumMod val="75000"/>
                    <a:lumOff val="25000"/>
                  </a:schemeClr>
                </a:solidFill>
                <a:latin typeface="Georgia" panose="02040502050405020303" pitchFamily="18" charset="0"/>
              </a:rPr>
              <a:t>1</a:t>
            </a:r>
          </a:p>
        </p:txBody>
      </p:sp>
      <p:sp>
        <p:nvSpPr>
          <p:cNvPr id="7" name="Freeform 6"/>
          <p:cNvSpPr/>
          <p:nvPr/>
        </p:nvSpPr>
        <p:spPr>
          <a:xfrm>
            <a:off x="1661075" y="4148138"/>
            <a:ext cx="1944016" cy="290512"/>
          </a:xfrm>
          <a:custGeom>
            <a:avLst/>
            <a:gdLst>
              <a:gd name="connsiteX0" fmla="*/ 0 w 2800350"/>
              <a:gd name="connsiteY0" fmla="*/ 431800 h 431800"/>
              <a:gd name="connsiteX1" fmla="*/ 0 w 2800350"/>
              <a:gd name="connsiteY1" fmla="*/ 0 h 431800"/>
              <a:gd name="connsiteX2" fmla="*/ 2800350 w 2800350"/>
              <a:gd name="connsiteY2" fmla="*/ 0 h 431800"/>
            </a:gdLst>
            <a:ahLst/>
            <a:cxnLst>
              <a:cxn ang="0">
                <a:pos x="connsiteX0" y="connsiteY0"/>
              </a:cxn>
              <a:cxn ang="0">
                <a:pos x="connsiteX1" y="connsiteY1"/>
              </a:cxn>
              <a:cxn ang="0">
                <a:pos x="connsiteX2" y="connsiteY2"/>
              </a:cxn>
            </a:cxnLst>
            <a:rect l="l" t="t" r="r" b="b"/>
            <a:pathLst>
              <a:path w="2800350" h="431800">
                <a:moveTo>
                  <a:pt x="0" y="431800"/>
                </a:moveTo>
                <a:lnTo>
                  <a:pt x="0" y="0"/>
                </a:lnTo>
                <a:lnTo>
                  <a:pt x="2800350" y="0"/>
                </a:lnTo>
              </a:path>
            </a:pathLst>
          </a:custGeom>
          <a:noFill/>
          <a:ln w="6350">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6044626" y="4135009"/>
            <a:ext cx="901551" cy="260328"/>
          </a:xfrm>
          <a:prstGeom prst="rect">
            <a:avLst/>
          </a:prstGeom>
          <a:noFill/>
        </p:spPr>
        <p:txBody>
          <a:bodyPr wrap="square" rtlCol="0">
            <a:spAutoFit/>
          </a:bodyPr>
          <a:lstStyle/>
          <a:p>
            <a:pPr marL="0" lvl="2">
              <a:lnSpc>
                <a:spcPct val="120000"/>
              </a:lnSpc>
              <a:spcBef>
                <a:spcPts val="2400"/>
              </a:spcBef>
            </a:pPr>
            <a:r>
              <a:rPr lang="en-US" sz="1000" dirty="0">
                <a:solidFill>
                  <a:schemeClr val="accent1">
                    <a:lumMod val="75000"/>
                    <a:lumOff val="25000"/>
                  </a:schemeClr>
                </a:solidFill>
              </a:rPr>
              <a:t>VERTICAL</a:t>
            </a:r>
          </a:p>
        </p:txBody>
      </p:sp>
      <p:sp>
        <p:nvSpPr>
          <p:cNvPr id="53" name="Rectangle 52"/>
          <p:cNvSpPr/>
          <p:nvPr/>
        </p:nvSpPr>
        <p:spPr>
          <a:xfrm>
            <a:off x="5560448" y="4071938"/>
            <a:ext cx="440301" cy="426954"/>
          </a:xfrm>
          <a:prstGeom prst="rect">
            <a:avLst/>
          </a:prstGeom>
          <a:solidFill>
            <a:schemeClr val="bg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5702692" y="4097255"/>
            <a:ext cx="185948" cy="400110"/>
          </a:xfrm>
          <a:prstGeom prst="rect">
            <a:avLst/>
          </a:prstGeom>
          <a:noFill/>
        </p:spPr>
        <p:txBody>
          <a:bodyPr wrap="none" lIns="0" tIns="0" rIns="0" bIns="0" rtlCol="0">
            <a:spAutoFit/>
          </a:bodyPr>
          <a:lstStyle/>
          <a:p>
            <a:r>
              <a:rPr lang="en-US" sz="2600" dirty="0">
                <a:solidFill>
                  <a:schemeClr val="accent1">
                    <a:lumMod val="75000"/>
                    <a:lumOff val="25000"/>
                  </a:schemeClr>
                </a:solidFill>
                <a:latin typeface="Georgia" panose="02040502050405020303" pitchFamily="18" charset="0"/>
              </a:rPr>
              <a:t>2</a:t>
            </a:r>
          </a:p>
        </p:txBody>
      </p:sp>
      <p:sp>
        <p:nvSpPr>
          <p:cNvPr id="55" name="Freeform 54"/>
          <p:cNvSpPr/>
          <p:nvPr/>
        </p:nvSpPr>
        <p:spPr>
          <a:xfrm>
            <a:off x="5617455" y="4148138"/>
            <a:ext cx="2513866" cy="290512"/>
          </a:xfrm>
          <a:custGeom>
            <a:avLst/>
            <a:gdLst>
              <a:gd name="connsiteX0" fmla="*/ 0 w 2800350"/>
              <a:gd name="connsiteY0" fmla="*/ 431800 h 431800"/>
              <a:gd name="connsiteX1" fmla="*/ 0 w 2800350"/>
              <a:gd name="connsiteY1" fmla="*/ 0 h 431800"/>
              <a:gd name="connsiteX2" fmla="*/ 2800350 w 2800350"/>
              <a:gd name="connsiteY2" fmla="*/ 0 h 431800"/>
            </a:gdLst>
            <a:ahLst/>
            <a:cxnLst>
              <a:cxn ang="0">
                <a:pos x="connsiteX0" y="connsiteY0"/>
              </a:cxn>
              <a:cxn ang="0">
                <a:pos x="connsiteX1" y="connsiteY1"/>
              </a:cxn>
              <a:cxn ang="0">
                <a:pos x="connsiteX2" y="connsiteY2"/>
              </a:cxn>
            </a:cxnLst>
            <a:rect l="l" t="t" r="r" b="b"/>
            <a:pathLst>
              <a:path w="2800350" h="431800">
                <a:moveTo>
                  <a:pt x="0" y="431800"/>
                </a:moveTo>
                <a:lnTo>
                  <a:pt x="0" y="0"/>
                </a:lnTo>
                <a:lnTo>
                  <a:pt x="2800350" y="0"/>
                </a:lnTo>
              </a:path>
            </a:pathLst>
          </a:custGeom>
          <a:noFill/>
          <a:ln w="6350">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4"/>
          </p:nvPr>
        </p:nvSpPr>
        <p:spPr/>
        <p:txBody>
          <a:bodyPr/>
          <a:lstStyle/>
          <a:p>
            <a:pPr algn="r"/>
            <a:fld id="{120E0670-27AF-416D-9579-EAB944D99F2D}" type="slidenum">
              <a:rPr lang="en-US" smtClean="0"/>
              <a:pPr algn="r"/>
              <a:t>24</a:t>
            </a:fld>
            <a:endParaRPr lang="en-US" dirty="0"/>
          </a:p>
        </p:txBody>
      </p:sp>
      <p:sp>
        <p:nvSpPr>
          <p:cNvPr id="9" name="Footer Placeholder 8"/>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025701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Technological Resources</a:t>
            </a:r>
          </a:p>
        </p:txBody>
      </p:sp>
      <p:graphicFrame>
        <p:nvGraphicFramePr>
          <p:cNvPr id="18" name="Table 17"/>
          <p:cNvGraphicFramePr>
            <a:graphicFrameLocks noGrp="1"/>
          </p:cNvGraphicFramePr>
          <p:nvPr>
            <p:extLst/>
          </p:nvPr>
        </p:nvGraphicFramePr>
        <p:xfrm>
          <a:off x="436225" y="1730640"/>
          <a:ext cx="8713340" cy="3447650"/>
        </p:xfrm>
        <a:graphic>
          <a:graphicData uri="http://schemas.openxmlformats.org/drawingml/2006/table">
            <a:tbl>
              <a:tblPr firstRow="1" bandRow="1">
                <a:tableStyleId>{5C22544A-7EE6-4342-B048-85BDC9FD1C3A}</a:tableStyleId>
              </a:tblPr>
              <a:tblGrid>
                <a:gridCol w="2178335">
                  <a:extLst>
                    <a:ext uri="{9D8B030D-6E8A-4147-A177-3AD203B41FA5}">
                      <a16:colId xmlns:a16="http://schemas.microsoft.com/office/drawing/2014/main" val="3671933022"/>
                    </a:ext>
                  </a:extLst>
                </a:gridCol>
                <a:gridCol w="2178335">
                  <a:extLst>
                    <a:ext uri="{9D8B030D-6E8A-4147-A177-3AD203B41FA5}">
                      <a16:colId xmlns:a16="http://schemas.microsoft.com/office/drawing/2014/main" val="3764200803"/>
                    </a:ext>
                  </a:extLst>
                </a:gridCol>
                <a:gridCol w="2178335">
                  <a:extLst>
                    <a:ext uri="{9D8B030D-6E8A-4147-A177-3AD203B41FA5}">
                      <a16:colId xmlns:a16="http://schemas.microsoft.com/office/drawing/2014/main" val="2609438471"/>
                    </a:ext>
                  </a:extLst>
                </a:gridCol>
                <a:gridCol w="2178335">
                  <a:extLst>
                    <a:ext uri="{9D8B030D-6E8A-4147-A177-3AD203B41FA5}">
                      <a16:colId xmlns:a16="http://schemas.microsoft.com/office/drawing/2014/main" val="804018934"/>
                    </a:ext>
                  </a:extLst>
                </a:gridCol>
              </a:tblGrid>
              <a:tr h="760440">
                <a:tc>
                  <a:txBody>
                    <a:bodyPr/>
                    <a:lstStyle/>
                    <a:p>
                      <a:pPr algn="ctr">
                        <a:lnSpc>
                          <a:spcPct val="114000"/>
                        </a:lnSpc>
                        <a:spcBef>
                          <a:spcPts val="300"/>
                        </a:spcBef>
                      </a:pPr>
                      <a:r>
                        <a:rPr lang="en-US" sz="1300" b="0" spc="50" baseline="0" dirty="0">
                          <a:solidFill>
                            <a:schemeClr val="accent1">
                              <a:lumMod val="75000"/>
                              <a:lumOff val="25000"/>
                            </a:schemeClr>
                          </a:solidFill>
                        </a:rPr>
                        <a:t>YIELDBOOK</a:t>
                      </a:r>
                      <a:r>
                        <a:rPr lang="en-US" sz="1300" b="0" spc="50" dirty="0">
                          <a:solidFill>
                            <a:schemeClr val="tx1">
                              <a:lumMod val="65000"/>
                              <a:lumOff val="35000"/>
                            </a:schemeClr>
                          </a:solidFill>
                        </a:rPr>
                        <a:t> </a:t>
                      </a:r>
                      <a:endParaRPr lang="en-US" sz="1300" b="0" spc="50" baseline="0" dirty="0">
                        <a:solidFill>
                          <a:schemeClr val="tx1">
                            <a:lumMod val="65000"/>
                            <a:lumOff val="35000"/>
                          </a:schemeClr>
                        </a:solidFill>
                      </a:endParaRPr>
                    </a:p>
                  </a:txBody>
                  <a:tcPr marL="228600" marR="228600" marT="137160">
                    <a:lnL w="63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solidFill>
                        <a:srgbClr val="F28F0C"/>
                      </a:solid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300"/>
                        </a:spcBef>
                        <a:spcAft>
                          <a:spcPts val="0"/>
                        </a:spcAft>
                        <a:buClrTx/>
                        <a:buSzTx/>
                        <a:buFontTx/>
                        <a:buNone/>
                        <a:tabLst/>
                        <a:defRPr/>
                      </a:pPr>
                      <a:r>
                        <a:rPr lang="en-US" sz="1300" b="0" kern="1200" spc="50" baseline="0" noProof="0" dirty="0">
                          <a:solidFill>
                            <a:schemeClr val="accent1">
                              <a:lumMod val="75000"/>
                              <a:lumOff val="25000"/>
                            </a:schemeClr>
                          </a:solidFill>
                          <a:latin typeface="+mn-lt"/>
                          <a:ea typeface="+mn-ea"/>
                          <a:cs typeface="+mn-cs"/>
                        </a:rPr>
                        <a:t>TREPP</a:t>
                      </a:r>
                    </a:p>
                  </a:txBody>
                  <a:tcPr marL="201168" marR="201168" marT="137160">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solidFill>
                        <a:srgbClr val="F28F0C"/>
                      </a:solid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300"/>
                        </a:spcBef>
                        <a:spcAft>
                          <a:spcPts val="0"/>
                        </a:spcAft>
                        <a:buClrTx/>
                        <a:buSzTx/>
                        <a:buFontTx/>
                        <a:buNone/>
                        <a:tabLst/>
                        <a:defRPr/>
                      </a:pPr>
                      <a:r>
                        <a:rPr lang="en-US" sz="1300" b="0" kern="1200" spc="50" baseline="0" noProof="0" dirty="0">
                          <a:solidFill>
                            <a:schemeClr val="accent1">
                              <a:lumMod val="75000"/>
                              <a:lumOff val="25000"/>
                            </a:schemeClr>
                          </a:solidFill>
                          <a:latin typeface="+mn-lt"/>
                          <a:ea typeface="+mn-ea"/>
                          <a:cs typeface="+mn-cs"/>
                        </a:rPr>
                        <a:t>RMBS CREDIT MODEL</a:t>
                      </a:r>
                    </a:p>
                  </a:txBody>
                  <a:tcPr marL="228600" marR="228600" marT="137160">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solidFill>
                        <a:srgbClr val="F28F0C"/>
                      </a:solid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300"/>
                        </a:spcBef>
                        <a:spcAft>
                          <a:spcPts val="0"/>
                        </a:spcAft>
                        <a:buClrTx/>
                        <a:buSzTx/>
                        <a:buFontTx/>
                        <a:buNone/>
                        <a:tabLst/>
                        <a:defRPr/>
                      </a:pPr>
                      <a:r>
                        <a:rPr lang="en-US" sz="1300" b="0" kern="1200" spc="50" baseline="0" noProof="0" dirty="0">
                          <a:solidFill>
                            <a:schemeClr val="accent1">
                              <a:lumMod val="75000"/>
                              <a:lumOff val="25000"/>
                            </a:schemeClr>
                          </a:solidFill>
                          <a:latin typeface="+mn-lt"/>
                          <a:ea typeface="+mn-ea"/>
                          <a:cs typeface="+mn-cs"/>
                        </a:rPr>
                        <a:t>INTEX SOLUTIONS</a:t>
                      </a:r>
                    </a:p>
                  </a:txBody>
                  <a:tcPr marL="228600" marR="228600" marT="137160">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F28F0C"/>
                      </a:solid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6069571"/>
                  </a:ext>
                </a:extLst>
              </a:tr>
              <a:tr h="2687210">
                <a:tc>
                  <a:txBody>
                    <a:bodyPr/>
                    <a:lstStyle/>
                    <a:p>
                      <a:pPr algn="ctr">
                        <a:lnSpc>
                          <a:spcPct val="114000"/>
                        </a:lnSpc>
                        <a:spcBef>
                          <a:spcPts val="600"/>
                        </a:spcBef>
                      </a:pPr>
                      <a:r>
                        <a:rPr lang="en-US" sz="1100" b="0" dirty="0">
                          <a:solidFill>
                            <a:schemeClr val="tx1">
                              <a:lumMod val="65000"/>
                              <a:lumOff val="35000"/>
                            </a:schemeClr>
                          </a:solidFill>
                        </a:rPr>
                        <a:t>The team is skilled in customizing YieldBook to </a:t>
                      </a:r>
                      <a:br>
                        <a:rPr lang="en-US" sz="1100" b="0" dirty="0">
                          <a:solidFill>
                            <a:schemeClr val="tx1">
                              <a:lumMod val="65000"/>
                              <a:lumOff val="35000"/>
                            </a:schemeClr>
                          </a:solidFill>
                        </a:rPr>
                      </a:br>
                      <a:r>
                        <a:rPr lang="en-US" sz="1100" b="0" dirty="0">
                          <a:solidFill>
                            <a:schemeClr val="tx1">
                              <a:lumMod val="65000"/>
                              <a:lumOff val="35000"/>
                            </a:schemeClr>
                          </a:solidFill>
                        </a:rPr>
                        <a:t>meet our research views. </a:t>
                      </a:r>
                      <a:endParaRPr lang="en-US" sz="1100" b="0" baseline="0" dirty="0">
                        <a:solidFill>
                          <a:schemeClr val="tx1">
                            <a:lumMod val="65000"/>
                            <a:lumOff val="35000"/>
                          </a:schemeClr>
                        </a:solidFill>
                      </a:endParaRPr>
                    </a:p>
                  </a:txBody>
                  <a:tcPr marL="228600" marR="228600" marT="0">
                    <a:lnL w="63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Leading provider of </a:t>
                      </a:r>
                      <a:b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b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information, analytics </a:t>
                      </a:r>
                      <a:b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b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and technology to </a:t>
                      </a:r>
                      <a:b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b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the CMBS market.</a:t>
                      </a:r>
                    </a:p>
                    <a:p>
                      <a:pPr marL="0" marR="0" lvl="0" indent="0" algn="ctr" defTabSz="914400" rtl="0" eaLnBrk="1" fontAlgn="auto" latinLnBrk="0" hangingPunct="1">
                        <a:lnSpc>
                          <a:spcPct val="114000"/>
                        </a:lnSpc>
                        <a:spcBef>
                          <a:spcPts val="120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Trepp is available through Bloomberg for CMBS trading, research and surveillance.</a:t>
                      </a:r>
                      <a:endParaRPr kumimoji="0" lang="en-US" sz="1100" b="0" i="0" u="none" strike="noStrike" kern="1200" cap="none" spc="0" normalizeH="0" baseline="0" noProof="0" dirty="0">
                        <a:ln>
                          <a:noFill/>
                        </a:ln>
                        <a:solidFill>
                          <a:schemeClr val="tx1">
                            <a:lumMod val="65000"/>
                            <a:lumOff val="35000"/>
                          </a:schemeClr>
                        </a:solidFill>
                        <a:effectLst/>
                        <a:uLnTx/>
                        <a:uFillTx/>
                        <a:latin typeface="Franklin Gothic Book"/>
                        <a:ea typeface="+mn-ea"/>
                        <a:cs typeface="+mn-cs"/>
                      </a:endParaRPr>
                    </a:p>
                  </a:txBody>
                  <a:tcPr marL="201168" marR="201168" marT="0">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The credit needs of the team can be met most efficiently through a third party vendor. </a:t>
                      </a:r>
                    </a:p>
                    <a:p>
                      <a:pPr marL="0" marR="0" lvl="0" indent="0" algn="ctr" defTabSz="914400" rtl="0" eaLnBrk="1" fontAlgn="auto" latinLnBrk="0" hangingPunct="1">
                        <a:lnSpc>
                          <a:spcPct val="114000"/>
                        </a:lnSpc>
                        <a:spcBef>
                          <a:spcPts val="120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We identified three providers that offer a superior, customizable solution: </a:t>
                      </a:r>
                    </a:p>
                    <a:p>
                      <a:pPr marL="273050" marR="0" lvl="0" indent="-114300" algn="l" defTabSz="914400" rtl="0" eaLnBrk="1" fontAlgn="auto" latinLnBrk="0" hangingPunct="1">
                        <a:lnSpc>
                          <a:spcPct val="114000"/>
                        </a:lnSpc>
                        <a:spcBef>
                          <a:spcPts val="300"/>
                        </a:spcBef>
                        <a:spcAft>
                          <a:spcPts val="0"/>
                        </a:spcAft>
                        <a:buClr>
                          <a:schemeClr val="bg2"/>
                        </a:buClr>
                        <a:buSzTx/>
                        <a:buFont typeface="Wingdings" panose="05000000000000000000" pitchFamily="2" charset="2"/>
                        <a:buChar char="§"/>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Andrew Davidson &amp; Co. </a:t>
                      </a:r>
                    </a:p>
                    <a:p>
                      <a:pPr marL="273050" marR="0" lvl="0" indent="-114300" algn="l" defTabSz="914400" rtl="0" eaLnBrk="1" fontAlgn="auto" latinLnBrk="0" hangingPunct="1">
                        <a:lnSpc>
                          <a:spcPct val="114000"/>
                        </a:lnSpc>
                        <a:spcBef>
                          <a:spcPts val="300"/>
                        </a:spcBef>
                        <a:spcAft>
                          <a:spcPts val="0"/>
                        </a:spcAft>
                        <a:buClr>
                          <a:schemeClr val="bg2"/>
                        </a:buClr>
                        <a:buSzTx/>
                        <a:buFont typeface="Wingdings" panose="05000000000000000000" pitchFamily="2" charset="2"/>
                        <a:buChar char="§"/>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Black Knight Financial </a:t>
                      </a:r>
                    </a:p>
                    <a:p>
                      <a:pPr marL="273050" marR="0" lvl="0" indent="-114300" algn="l" defTabSz="914400" rtl="0" eaLnBrk="1" fontAlgn="auto" latinLnBrk="0" hangingPunct="1">
                        <a:lnSpc>
                          <a:spcPct val="114000"/>
                        </a:lnSpc>
                        <a:spcBef>
                          <a:spcPts val="300"/>
                        </a:spcBef>
                        <a:spcAft>
                          <a:spcPts val="0"/>
                        </a:spcAft>
                        <a:buClr>
                          <a:schemeClr val="bg2"/>
                        </a:buClr>
                        <a:buSzTx/>
                        <a:buFont typeface="Wingdings" panose="05000000000000000000" pitchFamily="2" charset="2"/>
                        <a:buChar char="§"/>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Five Bridges Advisors</a:t>
                      </a:r>
                      <a:endParaRPr kumimoji="0" lang="en-US" sz="1100" b="0" i="0" u="none" strike="noStrike" kern="1200" cap="none" spc="0" normalizeH="0" baseline="0" noProof="0" dirty="0">
                        <a:ln>
                          <a:noFill/>
                        </a:ln>
                        <a:solidFill>
                          <a:schemeClr val="tx1">
                            <a:lumMod val="65000"/>
                            <a:lumOff val="35000"/>
                          </a:schemeClr>
                        </a:solidFill>
                        <a:effectLst/>
                        <a:uLnTx/>
                        <a:uFillTx/>
                        <a:latin typeface="Franklin Gothic Book"/>
                        <a:ea typeface="+mn-ea"/>
                        <a:cs typeface="+mn-cs"/>
                      </a:endParaRPr>
                    </a:p>
                  </a:txBody>
                  <a:tcPr marL="228600" marR="228600" marT="0">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14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Provides deal cash flow models, analytics and software models for </a:t>
                      </a:r>
                      <a:b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br>
                      <a:r>
                        <a:rPr kumimoji="0" lang="en-US" sz="1100" b="0" i="0" u="none" strike="noStrike" kern="1200" cap="none" spc="0" normalizeH="0" baseline="0" noProof="0" dirty="0">
                          <a:ln>
                            <a:noFill/>
                          </a:ln>
                          <a:solidFill>
                            <a:schemeClr val="tx1">
                              <a:lumMod val="65000"/>
                              <a:lumOff val="35000"/>
                            </a:schemeClr>
                          </a:solidFill>
                          <a:effectLst/>
                          <a:uLnTx/>
                          <a:uFillTx/>
                          <a:latin typeface="+mn-lt"/>
                          <a:ea typeface="+mn-ea"/>
                          <a:cs typeface="+mn-cs"/>
                        </a:rPr>
                        <a:t>RMBS, ABS and other structured securities.</a:t>
                      </a:r>
                      <a:endParaRPr kumimoji="0" lang="en-US" sz="1100" b="0" i="0" u="none" strike="noStrike" kern="1200" cap="none" spc="0" normalizeH="0" baseline="0" noProof="0" dirty="0">
                        <a:ln>
                          <a:noFill/>
                        </a:ln>
                        <a:solidFill>
                          <a:schemeClr val="tx1">
                            <a:lumMod val="65000"/>
                            <a:lumOff val="35000"/>
                          </a:schemeClr>
                        </a:solidFill>
                        <a:effectLst/>
                        <a:uLnTx/>
                        <a:uFillTx/>
                        <a:latin typeface="Franklin Gothic Book"/>
                        <a:ea typeface="+mn-ea"/>
                        <a:cs typeface="+mn-cs"/>
                      </a:endParaRPr>
                    </a:p>
                  </a:txBody>
                  <a:tcPr marL="228600" marR="228600" marT="0">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1878887"/>
                  </a:ext>
                </a:extLst>
              </a:tr>
            </a:tbl>
          </a:graphicData>
        </a:graphic>
      </p:graphicFrame>
      <p:grpSp>
        <p:nvGrpSpPr>
          <p:cNvPr id="19" name="Group 18"/>
          <p:cNvGrpSpPr/>
          <p:nvPr/>
        </p:nvGrpSpPr>
        <p:grpSpPr>
          <a:xfrm>
            <a:off x="1373039" y="2160880"/>
            <a:ext cx="6832538" cy="194697"/>
            <a:chOff x="1303466" y="2842260"/>
            <a:chExt cx="6832538" cy="365760"/>
          </a:xfrm>
        </p:grpSpPr>
        <p:grpSp>
          <p:nvGrpSpPr>
            <p:cNvPr id="20" name="Group 19"/>
            <p:cNvGrpSpPr/>
            <p:nvPr/>
          </p:nvGrpSpPr>
          <p:grpSpPr>
            <a:xfrm>
              <a:off x="1303466" y="2842260"/>
              <a:ext cx="274320" cy="365760"/>
              <a:chOff x="4114800" y="1501140"/>
              <a:chExt cx="274320" cy="365760"/>
            </a:xfrm>
          </p:grpSpPr>
          <p:cxnSp>
            <p:nvCxnSpPr>
              <p:cNvPr id="40" name="Straight Connector 39"/>
              <p:cNvCxnSpPr/>
              <p:nvPr/>
            </p:nvCxnSpPr>
            <p:spPr>
              <a:xfrm>
                <a:off x="4114800" y="1501140"/>
                <a:ext cx="274320" cy="0"/>
              </a:xfrm>
              <a:prstGeom prst="line">
                <a:avLst/>
              </a:prstGeom>
              <a:noFill/>
              <a:ln w="6350">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4251960" y="1501140"/>
                <a:ext cx="0" cy="365760"/>
              </a:xfrm>
              <a:prstGeom prst="line">
                <a:avLst/>
              </a:prstGeom>
              <a:noFill/>
              <a:ln w="6350">
                <a:solidFill>
                  <a:schemeClr val="accent1">
                    <a:lumMod val="50000"/>
                    <a:lumOff val="50000"/>
                  </a:schemeClr>
                </a:solidFill>
                <a:tailEnd type="oval" w="sm" len="sm"/>
              </a:ln>
            </p:spPr>
            <p:style>
              <a:lnRef idx="2">
                <a:schemeClr val="accent1">
                  <a:shade val="50000"/>
                </a:schemeClr>
              </a:lnRef>
              <a:fillRef idx="1">
                <a:schemeClr val="accent1"/>
              </a:fillRef>
              <a:effectRef idx="0">
                <a:schemeClr val="accent1"/>
              </a:effectRef>
              <a:fontRef idx="minor">
                <a:schemeClr val="lt1"/>
              </a:fontRef>
            </p:style>
          </p:cxnSp>
        </p:grpSp>
        <p:grpSp>
          <p:nvGrpSpPr>
            <p:cNvPr id="24" name="Group 23"/>
            <p:cNvGrpSpPr/>
            <p:nvPr/>
          </p:nvGrpSpPr>
          <p:grpSpPr>
            <a:xfrm>
              <a:off x="3489328" y="2842260"/>
              <a:ext cx="274320" cy="365760"/>
              <a:chOff x="4114800" y="1501140"/>
              <a:chExt cx="274320" cy="365760"/>
            </a:xfrm>
          </p:grpSpPr>
          <p:cxnSp>
            <p:nvCxnSpPr>
              <p:cNvPr id="38" name="Straight Connector 37"/>
              <p:cNvCxnSpPr/>
              <p:nvPr/>
            </p:nvCxnSpPr>
            <p:spPr>
              <a:xfrm>
                <a:off x="4114800" y="1501140"/>
                <a:ext cx="274320" cy="0"/>
              </a:xfrm>
              <a:prstGeom prst="line">
                <a:avLst/>
              </a:prstGeom>
              <a:noFill/>
              <a:ln w="6350">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4251960" y="1501140"/>
                <a:ext cx="0" cy="365760"/>
              </a:xfrm>
              <a:prstGeom prst="line">
                <a:avLst/>
              </a:prstGeom>
              <a:noFill/>
              <a:ln w="6350">
                <a:solidFill>
                  <a:schemeClr val="accent1">
                    <a:lumMod val="50000"/>
                    <a:lumOff val="50000"/>
                  </a:schemeClr>
                </a:solidFill>
                <a:tailEnd type="oval" w="sm" len="sm"/>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p:cNvGrpSpPr/>
            <p:nvPr/>
          </p:nvGrpSpPr>
          <p:grpSpPr>
            <a:xfrm>
              <a:off x="5675822" y="2842260"/>
              <a:ext cx="274320" cy="365760"/>
              <a:chOff x="4114800" y="1501140"/>
              <a:chExt cx="274320" cy="365760"/>
            </a:xfrm>
          </p:grpSpPr>
          <p:cxnSp>
            <p:nvCxnSpPr>
              <p:cNvPr id="36" name="Straight Connector 35"/>
              <p:cNvCxnSpPr/>
              <p:nvPr/>
            </p:nvCxnSpPr>
            <p:spPr>
              <a:xfrm>
                <a:off x="4114800" y="1501140"/>
                <a:ext cx="274320" cy="0"/>
              </a:xfrm>
              <a:prstGeom prst="line">
                <a:avLst/>
              </a:prstGeom>
              <a:noFill/>
              <a:ln w="6350">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4251960" y="1501140"/>
                <a:ext cx="0" cy="365760"/>
              </a:xfrm>
              <a:prstGeom prst="line">
                <a:avLst/>
              </a:prstGeom>
              <a:noFill/>
              <a:ln w="6350">
                <a:solidFill>
                  <a:schemeClr val="accent1">
                    <a:lumMod val="50000"/>
                    <a:lumOff val="50000"/>
                  </a:schemeClr>
                </a:solidFill>
                <a:tailEnd type="oval" w="sm" len="sm"/>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p:cNvGrpSpPr/>
            <p:nvPr/>
          </p:nvGrpSpPr>
          <p:grpSpPr>
            <a:xfrm>
              <a:off x="7861684" y="2842260"/>
              <a:ext cx="274320" cy="365760"/>
              <a:chOff x="4114800" y="1501140"/>
              <a:chExt cx="274320" cy="365760"/>
            </a:xfrm>
          </p:grpSpPr>
          <p:cxnSp>
            <p:nvCxnSpPr>
              <p:cNvPr id="34" name="Straight Connector 33"/>
              <p:cNvCxnSpPr/>
              <p:nvPr/>
            </p:nvCxnSpPr>
            <p:spPr>
              <a:xfrm>
                <a:off x="4114800" y="1501140"/>
                <a:ext cx="274320" cy="0"/>
              </a:xfrm>
              <a:prstGeom prst="line">
                <a:avLst/>
              </a:prstGeom>
              <a:noFill/>
              <a:ln w="6350">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4251960" y="1501140"/>
                <a:ext cx="0" cy="365760"/>
              </a:xfrm>
              <a:prstGeom prst="line">
                <a:avLst/>
              </a:prstGeom>
              <a:noFill/>
              <a:ln w="6350">
                <a:solidFill>
                  <a:schemeClr val="accent1">
                    <a:lumMod val="50000"/>
                    <a:lumOff val="50000"/>
                  </a:schemeClr>
                </a:solidFill>
                <a:tailEnd type="oval" w="sm" len="sm"/>
              </a:ln>
            </p:spPr>
            <p:style>
              <a:lnRef idx="2">
                <a:schemeClr val="accent1">
                  <a:shade val="50000"/>
                </a:schemeClr>
              </a:lnRef>
              <a:fillRef idx="1">
                <a:schemeClr val="accent1"/>
              </a:fillRef>
              <a:effectRef idx="0">
                <a:schemeClr val="accent1"/>
              </a:effectRef>
              <a:fontRef idx="minor">
                <a:schemeClr val="lt1"/>
              </a:fontRef>
            </p:style>
          </p:cxnSp>
        </p:grpSp>
      </p:grpSp>
      <p:sp>
        <p:nvSpPr>
          <p:cNvPr id="4" name="Slide Number Placeholder 3"/>
          <p:cNvSpPr>
            <a:spLocks noGrp="1"/>
          </p:cNvSpPr>
          <p:nvPr>
            <p:ph type="sldNum" sz="quarter" idx="14"/>
          </p:nvPr>
        </p:nvSpPr>
        <p:spPr/>
        <p:txBody>
          <a:bodyPr/>
          <a:lstStyle/>
          <a:p>
            <a:pPr algn="r"/>
            <a:fld id="{120E0670-27AF-416D-9579-EAB944D99F2D}" type="slidenum">
              <a:rPr lang="en-US" smtClean="0"/>
              <a:pPr algn="r"/>
              <a:t>25</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66799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Proposed Structured Product Portfolios</a:t>
            </a:r>
          </a:p>
        </p:txBody>
      </p:sp>
      <p:sp>
        <p:nvSpPr>
          <p:cNvPr id="3" name="Slide Number Placeholder 2"/>
          <p:cNvSpPr>
            <a:spLocks noGrp="1"/>
          </p:cNvSpPr>
          <p:nvPr>
            <p:ph type="sldNum" sz="quarter" idx="4"/>
          </p:nvPr>
        </p:nvSpPr>
        <p:spPr/>
        <p:txBody>
          <a:bodyPr/>
          <a:lstStyle/>
          <a:p>
            <a:pPr algn="r"/>
            <a:fld id="{120E0670-27AF-416D-9579-EAB944D99F2D}" type="slidenum">
              <a:rPr lang="en-US" smtClean="0"/>
              <a:pPr algn="r"/>
              <a:t>26</a:t>
            </a:fld>
            <a:endParaRPr lang="en-US" dirty="0"/>
          </a:p>
        </p:txBody>
      </p:sp>
      <p:sp>
        <p:nvSpPr>
          <p:cNvPr id="4" name="Footer Placeholder 3"/>
          <p:cNvSpPr>
            <a:spLocks noGrp="1"/>
          </p:cNvSpPr>
          <p:nvPr>
            <p:ph type="ftr" sz="quarter" idx="3"/>
          </p:nvPr>
        </p:nvSpPr>
        <p:spPr/>
        <p:txBody>
          <a:bodyPr/>
          <a:lstStyle/>
          <a:p>
            <a:r>
              <a:rPr lang="en-US"/>
              <a:t>SP B 012019</a:t>
            </a:r>
            <a:endParaRPr lang="en-US" dirty="0"/>
          </a:p>
        </p:txBody>
      </p:sp>
    </p:spTree>
    <p:extLst>
      <p:ext uri="{BB962C8B-B14F-4D97-AF65-F5344CB8AC3E}">
        <p14:creationId xmlns:p14="http://schemas.microsoft.com/office/powerpoint/2010/main" val="588000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New Product Concepts</a:t>
            </a:r>
          </a:p>
        </p:txBody>
      </p:sp>
      <p:graphicFrame>
        <p:nvGraphicFramePr>
          <p:cNvPr id="19" name="Table 18"/>
          <p:cNvGraphicFramePr>
            <a:graphicFrameLocks noGrp="1"/>
          </p:cNvGraphicFramePr>
          <p:nvPr>
            <p:extLst>
              <p:ext uri="{D42A27DB-BD31-4B8C-83A1-F6EECF244321}">
                <p14:modId xmlns:p14="http://schemas.microsoft.com/office/powerpoint/2010/main" val="111140625"/>
              </p:ext>
            </p:extLst>
          </p:nvPr>
        </p:nvGraphicFramePr>
        <p:xfrm>
          <a:off x="446088" y="1304365"/>
          <a:ext cx="8696027" cy="5477389"/>
        </p:xfrm>
        <a:graphic>
          <a:graphicData uri="http://schemas.openxmlformats.org/drawingml/2006/table">
            <a:tbl>
              <a:tblPr firstRow="1" bandRow="1">
                <a:tableStyleId>{F5AB1C69-6EDB-4FF4-983F-18BD219EF322}</a:tableStyleId>
              </a:tblPr>
              <a:tblGrid>
                <a:gridCol w="1799567">
                  <a:extLst>
                    <a:ext uri="{9D8B030D-6E8A-4147-A177-3AD203B41FA5}">
                      <a16:colId xmlns:a16="http://schemas.microsoft.com/office/drawing/2014/main" val="20000"/>
                    </a:ext>
                  </a:extLst>
                </a:gridCol>
                <a:gridCol w="3449172">
                  <a:extLst>
                    <a:ext uri="{9D8B030D-6E8A-4147-A177-3AD203B41FA5}">
                      <a16:colId xmlns:a16="http://schemas.microsoft.com/office/drawing/2014/main" val="20001"/>
                    </a:ext>
                  </a:extLst>
                </a:gridCol>
                <a:gridCol w="3447288">
                  <a:extLst>
                    <a:ext uri="{9D8B030D-6E8A-4147-A177-3AD203B41FA5}">
                      <a16:colId xmlns:a16="http://schemas.microsoft.com/office/drawing/2014/main" val="20002"/>
                    </a:ext>
                  </a:extLst>
                </a:gridCol>
              </a:tblGrid>
              <a:tr h="274320">
                <a:tc>
                  <a:txBody>
                    <a:bodyPr/>
                    <a:lstStyle/>
                    <a:p>
                      <a:pPr algn="ctr"/>
                      <a:endParaRPr lang="en-US" sz="1100" b="0" dirty="0">
                        <a:solidFill>
                          <a:schemeClr val="accent1"/>
                        </a:solidFill>
                        <a:latin typeface="+mj-lt"/>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100" b="0" dirty="0">
                          <a:latin typeface="+mj-lt"/>
                        </a:rPr>
                        <a:t>Structured  Product Total Return</a:t>
                      </a:r>
                      <a:endParaRPr lang="en-US" sz="1100" b="0" dirty="0">
                        <a:solidFill>
                          <a:schemeClr val="accent1"/>
                        </a:solidFill>
                        <a:latin typeface="+mj-lt"/>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100" b="0" dirty="0">
                          <a:latin typeface="+mj-lt"/>
                        </a:rPr>
                        <a:t>Structured Product Opportunistic</a:t>
                      </a:r>
                      <a:endParaRPr lang="en-US" sz="1100" b="0" dirty="0">
                        <a:solidFill>
                          <a:schemeClr val="accent1"/>
                        </a:solidFill>
                        <a:latin typeface="+mj-lt"/>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756037">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solidFill>
                            <a:schemeClr val="accent1">
                              <a:lumMod val="75000"/>
                              <a:lumOff val="25000"/>
                            </a:schemeClr>
                          </a:solidFill>
                          <a:latin typeface="+mn-lt"/>
                        </a:rPr>
                        <a:t>DESCRIPTION</a:t>
                      </a:r>
                    </a:p>
                  </a:txBody>
                  <a:tcPr marL="45720" marR="0" anchor="ctr">
                    <a:lnL w="12700" cmpd="sng">
                      <a:noFill/>
                    </a:lnL>
                    <a:lnR w="12700" cmpd="sng">
                      <a:noFill/>
                    </a:lnR>
                    <a:lnT w="381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14000"/>
                        </a:lnSpc>
                        <a:spcBef>
                          <a:spcPts val="0"/>
                        </a:spcBef>
                        <a:spcAft>
                          <a:spcPts val="0"/>
                        </a:spcAft>
                        <a:buClrTx/>
                        <a:buSzTx/>
                        <a:buFontTx/>
                        <a:buNone/>
                        <a:tabLst/>
                        <a:defRPr/>
                      </a:pPr>
                      <a:r>
                        <a:rPr lang="en-US" sz="1000" dirty="0">
                          <a:latin typeface="+mn-lt"/>
                        </a:rPr>
                        <a:t>A benchmark aware fixed income portfolio investing in primarily structured product bonds across residential MBS, commercial MBS &amp; asset-backed securities</a:t>
                      </a:r>
                    </a:p>
                  </a:txBody>
                  <a:tcPr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14000"/>
                        </a:lnSpc>
                        <a:spcBef>
                          <a:spcPts val="0"/>
                        </a:spcBef>
                        <a:spcAft>
                          <a:spcPts val="0"/>
                        </a:spcAft>
                        <a:buClrTx/>
                        <a:buSzTx/>
                        <a:buFontTx/>
                        <a:buNone/>
                        <a:tabLst/>
                        <a:defRPr/>
                      </a:pPr>
                      <a:r>
                        <a:rPr lang="en-US" sz="1000" dirty="0">
                          <a:latin typeface="+mn-lt"/>
                        </a:rPr>
                        <a:t>An unconstrained fixed income portfolio investing in </a:t>
                      </a:r>
                      <a:br>
                        <a:rPr lang="en-US" sz="1000" dirty="0">
                          <a:latin typeface="+mn-lt"/>
                        </a:rPr>
                      </a:br>
                      <a:r>
                        <a:rPr lang="en-US" sz="1000" dirty="0">
                          <a:latin typeface="+mn-lt"/>
                        </a:rPr>
                        <a:t>primarily structured product bonds across residential </a:t>
                      </a:r>
                      <a:br>
                        <a:rPr lang="en-US" sz="1000" dirty="0">
                          <a:latin typeface="+mn-lt"/>
                        </a:rPr>
                      </a:br>
                      <a:r>
                        <a:rPr lang="en-US" sz="1000" dirty="0">
                          <a:latin typeface="+mn-lt"/>
                        </a:rPr>
                        <a:t>MBS, commercial MBS &amp; asset-backed securities</a:t>
                      </a:r>
                    </a:p>
                  </a:txBody>
                  <a:tcPr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OBJECTIVE</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Total Return</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Total Return</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solidFill>
                            <a:schemeClr val="accent1">
                              <a:lumMod val="75000"/>
                              <a:lumOff val="25000"/>
                            </a:schemeClr>
                          </a:solidFill>
                          <a:latin typeface="+mn-lt"/>
                        </a:rPr>
                        <a:t>ALPHA TARGET</a:t>
                      </a: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75-125 bps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200-300</a:t>
                      </a:r>
                      <a:r>
                        <a:rPr lang="en-US" sz="1000" kern="1200" baseline="0" dirty="0">
                          <a:solidFill>
                            <a:srgbClr val="000000"/>
                          </a:solidFill>
                          <a:latin typeface="+mn-lt"/>
                          <a:ea typeface="+mn-ea"/>
                          <a:cs typeface="+mn-cs"/>
                        </a:rPr>
                        <a:t> bps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solidFill>
                            <a:schemeClr val="accent1">
                              <a:lumMod val="75000"/>
                              <a:lumOff val="25000"/>
                            </a:schemeClr>
                          </a:solidFill>
                          <a:latin typeface="+mn-lt"/>
                        </a:rPr>
                        <a:t>INFORMATION RATIO/SHARPE</a:t>
                      </a:r>
                      <a:r>
                        <a:rPr lang="en-US" sz="1000" baseline="0" dirty="0">
                          <a:solidFill>
                            <a:schemeClr val="accent1">
                              <a:lumMod val="75000"/>
                              <a:lumOff val="25000"/>
                            </a:schemeClr>
                          </a:solidFill>
                          <a:latin typeface="+mn-lt"/>
                        </a:rPr>
                        <a:t> RATIO</a:t>
                      </a:r>
                      <a:endParaRPr lang="en-US" sz="1000" dirty="0">
                        <a:solidFill>
                          <a:schemeClr val="accent1">
                            <a:lumMod val="75000"/>
                            <a:lumOff val="25000"/>
                          </a:schemeClr>
                        </a:solidFill>
                        <a:latin typeface="+mn-lt"/>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0.7-1.0</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mn-lt"/>
                          <a:ea typeface="+mn-ea"/>
                          <a:cs typeface="+mn-cs"/>
                        </a:rPr>
                        <a:t>0.7-1.0</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4675742"/>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BENCHMARK</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Bloomberg Barclays U.S. Securitized</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3mLibor</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BENCHMARK DURATION</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5.20 years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0.25 years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6234301"/>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solidFill>
                            <a:schemeClr val="accent1">
                              <a:lumMod val="75000"/>
                              <a:lumOff val="25000"/>
                            </a:schemeClr>
                          </a:solidFill>
                          <a:latin typeface="+mn-lt"/>
                        </a:rPr>
                        <a:t>DURATION TARGET</a:t>
                      </a: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Index duration; +/-</a:t>
                      </a:r>
                      <a:r>
                        <a:rPr lang="en-US" sz="1000" baseline="0" dirty="0">
                          <a:latin typeface="+mn-lt"/>
                        </a:rPr>
                        <a:t> 25%</a:t>
                      </a:r>
                      <a:endParaRPr lang="en-US" sz="1000" dirty="0">
                        <a:latin typeface="+mn-lt"/>
                      </a:endParaRP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0-3 Years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750717"/>
                  </a:ext>
                </a:extLst>
              </a:tr>
              <a:tr h="594360">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RATINGS</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Mostly investment grade with the ability to invest 20% in below investment grade &amp; non-rated bonds</a:t>
                      </a:r>
                      <a:endParaRPr lang="en-US" sz="1000" dirty="0">
                        <a:latin typeface="+mn-lt"/>
                      </a:endParaRP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No security restriction but maintain overall portfolio investment grade rating</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6810087"/>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solidFill>
                            <a:schemeClr val="accent1">
                              <a:lumMod val="75000"/>
                              <a:lumOff val="25000"/>
                            </a:schemeClr>
                          </a:solidFill>
                          <a:latin typeface="+mn-lt"/>
                        </a:rPr>
                        <a:t>MATURITY RESTRICTIONS</a:t>
                      </a: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None</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None</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8761783"/>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NON U.S.</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Yes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Yes</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659614"/>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NON $</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Limited to 5%</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Limited to 10%</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903353"/>
                  </a:ext>
                </a:extLst>
              </a:tr>
              <a:tr h="384048">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kern="1200" dirty="0">
                          <a:solidFill>
                            <a:schemeClr val="accent1">
                              <a:lumMod val="75000"/>
                              <a:lumOff val="25000"/>
                            </a:schemeClr>
                          </a:solidFill>
                          <a:latin typeface="+mn-lt"/>
                        </a:rPr>
                        <a:t>DERIVATIVES</a:t>
                      </a:r>
                      <a:endParaRPr lang="en-US" sz="1000" kern="1200" baseline="30000" dirty="0">
                        <a:solidFill>
                          <a:schemeClr val="accent1">
                            <a:lumMod val="75000"/>
                            <a:lumOff val="25000"/>
                          </a:schemeClr>
                        </a:solidFill>
                        <a:latin typeface="+mn-lt"/>
                        <a:ea typeface="+mn-ea"/>
                        <a:cs typeface="+mn-cs"/>
                      </a:endParaRPr>
                    </a:p>
                  </a:txBody>
                  <a:tcPr marL="45720" marR="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Futures, Swaps, CDX</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8567" rtl="0" eaLnBrk="1" fontAlgn="auto" latinLnBrk="0" hangingPunct="1">
                        <a:lnSpc>
                          <a:spcPct val="100000"/>
                        </a:lnSpc>
                        <a:spcBef>
                          <a:spcPts val="0"/>
                        </a:spcBef>
                        <a:spcAft>
                          <a:spcPts val="0"/>
                        </a:spcAft>
                        <a:buClrTx/>
                        <a:buSzTx/>
                        <a:buFontTx/>
                        <a:buNone/>
                        <a:tabLst/>
                        <a:defRPr/>
                      </a:pPr>
                      <a:r>
                        <a:rPr lang="en-US" sz="1000" dirty="0">
                          <a:latin typeface="+mn-lt"/>
                        </a:rPr>
                        <a:t>Futures, Swaps, CDX</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8071517"/>
                  </a:ext>
                </a:extLst>
              </a:tr>
            </a:tbl>
          </a:graphicData>
        </a:graphic>
      </p:graphicFrame>
      <p:sp>
        <p:nvSpPr>
          <p:cNvPr id="3" name="Slide Number Placeholder 2"/>
          <p:cNvSpPr>
            <a:spLocks noGrp="1"/>
          </p:cNvSpPr>
          <p:nvPr>
            <p:ph type="sldNum" sz="quarter" idx="14"/>
          </p:nvPr>
        </p:nvSpPr>
        <p:spPr/>
        <p:txBody>
          <a:bodyPr/>
          <a:lstStyle/>
          <a:p>
            <a:pPr algn="r"/>
            <a:fld id="{120E0670-27AF-416D-9579-EAB944D99F2D}" type="slidenum">
              <a:rPr lang="en-US" smtClean="0"/>
              <a:pPr algn="r"/>
              <a:t>27</a:t>
            </a:fld>
            <a:endParaRPr lang="en-US" dirty="0"/>
          </a:p>
        </p:txBody>
      </p:sp>
      <p:sp>
        <p:nvSpPr>
          <p:cNvPr id="4" name="Footer Placeholder 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92987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76295"/>
            <a:ext cx="6764906" cy="536301"/>
          </a:xfrm>
        </p:spPr>
        <p:txBody>
          <a:bodyPr/>
          <a:lstStyle/>
          <a:p>
            <a:r>
              <a:rPr lang="en-US" dirty="0"/>
              <a:t>Structured Product Total Return Model Portfolio</a:t>
            </a:r>
            <a:br>
              <a:rPr lang="en-US" dirty="0"/>
            </a:br>
            <a:r>
              <a:rPr lang="en-US" sz="1800" dirty="0">
                <a:latin typeface="Franklin Gothic Book" panose="020B0503020102020204" pitchFamily="34" charset="0"/>
              </a:rPr>
              <a:t>October 2018</a:t>
            </a:r>
          </a:p>
        </p:txBody>
      </p:sp>
      <p:graphicFrame>
        <p:nvGraphicFramePr>
          <p:cNvPr id="4" name="Table 3"/>
          <p:cNvGraphicFramePr>
            <a:graphicFrameLocks noGrp="1"/>
          </p:cNvGraphicFramePr>
          <p:nvPr>
            <p:extLst>
              <p:ext uri="{D42A27DB-BD31-4B8C-83A1-F6EECF244321}">
                <p14:modId xmlns:p14="http://schemas.microsoft.com/office/powerpoint/2010/main" val="1266831387"/>
              </p:ext>
            </p:extLst>
          </p:nvPr>
        </p:nvGraphicFramePr>
        <p:xfrm>
          <a:off x="427038" y="1295400"/>
          <a:ext cx="8716963" cy="4965192"/>
        </p:xfrm>
        <a:graphic>
          <a:graphicData uri="http://schemas.openxmlformats.org/drawingml/2006/table">
            <a:tbl>
              <a:tblPr>
                <a:tableStyleId>{5C22544A-7EE6-4342-B048-85BDC9FD1C3A}</a:tableStyleId>
              </a:tblPr>
              <a:tblGrid>
                <a:gridCol w="4095399">
                  <a:extLst>
                    <a:ext uri="{9D8B030D-6E8A-4147-A177-3AD203B41FA5}">
                      <a16:colId xmlns:a16="http://schemas.microsoft.com/office/drawing/2014/main" val="1805273774"/>
                    </a:ext>
                  </a:extLst>
                </a:gridCol>
                <a:gridCol w="2310782">
                  <a:extLst>
                    <a:ext uri="{9D8B030D-6E8A-4147-A177-3AD203B41FA5}">
                      <a16:colId xmlns:a16="http://schemas.microsoft.com/office/drawing/2014/main" val="3456143559"/>
                    </a:ext>
                  </a:extLst>
                </a:gridCol>
                <a:gridCol w="2310782">
                  <a:extLst>
                    <a:ext uri="{9D8B030D-6E8A-4147-A177-3AD203B41FA5}">
                      <a16:colId xmlns:a16="http://schemas.microsoft.com/office/drawing/2014/main" val="3175554702"/>
                    </a:ext>
                  </a:extLst>
                </a:gridCol>
              </a:tblGrid>
              <a:tr h="274320">
                <a:tc>
                  <a:txBody>
                    <a:bodyPr/>
                    <a:lstStyle/>
                    <a:p>
                      <a:pPr algn="ctr" fontAlgn="b"/>
                      <a:r>
                        <a:rPr lang="en-US" sz="1100" u="none" strike="noStrike" dirty="0">
                          <a:solidFill>
                            <a:schemeClr val="bg1"/>
                          </a:solidFill>
                          <a:effectLst/>
                          <a:latin typeface="+mj-lt"/>
                        </a:rPr>
                        <a:t> </a:t>
                      </a:r>
                      <a:endParaRPr lang="en-US" sz="1100" b="0" i="0" u="none" strike="noStrike" dirty="0">
                        <a:solidFill>
                          <a:schemeClr val="bg1"/>
                        </a:solidFill>
                        <a:effectLst/>
                        <a:latin typeface="+mj-lt"/>
                      </a:endParaRPr>
                    </a:p>
                  </a:txBody>
                  <a:tcPr marL="8033" marR="8033" marT="80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100" u="none" strike="noStrike" dirty="0">
                          <a:solidFill>
                            <a:schemeClr val="bg1"/>
                          </a:solidFill>
                          <a:effectLst/>
                          <a:latin typeface="+mj-lt"/>
                        </a:rPr>
                        <a:t>Index</a:t>
                      </a:r>
                      <a:endParaRPr lang="en-US" sz="1100" b="1" i="0" u="none" strike="noStrike" dirty="0">
                        <a:solidFill>
                          <a:schemeClr val="bg1"/>
                        </a:solidFill>
                        <a:effectLst/>
                        <a:latin typeface="+mj-lt"/>
                      </a:endParaRPr>
                    </a:p>
                  </a:txBody>
                  <a:tcPr marL="8033" marR="8033" marT="80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US" sz="1100" u="none" strike="noStrike" dirty="0">
                          <a:solidFill>
                            <a:schemeClr val="bg1"/>
                          </a:solidFill>
                          <a:effectLst/>
                          <a:latin typeface="+mj-lt"/>
                        </a:rPr>
                        <a:t>Portfolio</a:t>
                      </a:r>
                      <a:endParaRPr lang="en-US" sz="1100" b="1" i="0" u="none" strike="noStrike" dirty="0">
                        <a:solidFill>
                          <a:schemeClr val="bg1"/>
                        </a:solidFill>
                        <a:effectLst/>
                        <a:latin typeface="+mj-lt"/>
                      </a:endParaRPr>
                    </a:p>
                  </a:txBody>
                  <a:tcPr marL="8033" marR="8033" marT="80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77817399"/>
                  </a:ext>
                </a:extLst>
              </a:tr>
              <a:tr h="246888">
                <a:tc>
                  <a:txBody>
                    <a:bodyPr/>
                    <a:lstStyle/>
                    <a:p>
                      <a:pPr algn="l" fontAlgn="b"/>
                      <a:r>
                        <a:rPr lang="en-US" sz="1100" u="none" strike="noStrike" dirty="0">
                          <a:solidFill>
                            <a:schemeClr val="accent1">
                              <a:lumMod val="75000"/>
                              <a:lumOff val="25000"/>
                            </a:schemeClr>
                          </a:solidFill>
                          <a:effectLst/>
                          <a:latin typeface="+mj-lt"/>
                        </a:rPr>
                        <a:t>TOTAL 30 YEAR MBS</a:t>
                      </a:r>
                      <a:r>
                        <a:rPr lang="en-US" sz="1100" u="none" strike="noStrike" baseline="30000" dirty="0">
                          <a:solidFill>
                            <a:schemeClr val="accent1">
                              <a:lumMod val="75000"/>
                              <a:lumOff val="25000"/>
                            </a:schemeClr>
                          </a:solidFill>
                          <a:effectLst/>
                          <a:latin typeface="+mj-lt"/>
                        </a:rPr>
                        <a:t>1</a:t>
                      </a:r>
                      <a:endParaRPr lang="en-US" sz="1100" b="1" i="0" u="none" strike="noStrike" baseline="30000" dirty="0">
                        <a:solidFill>
                          <a:schemeClr val="accent1">
                            <a:lumMod val="75000"/>
                            <a:lumOff val="25000"/>
                          </a:schemeClr>
                        </a:solidFill>
                        <a:effectLst/>
                        <a:latin typeface="+mj-lt"/>
                      </a:endParaRPr>
                    </a:p>
                  </a:txBody>
                  <a:tcPr marL="45720" marR="8033" marT="0" marB="0"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78.85%</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60.00%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9130502"/>
                  </a:ext>
                </a:extLst>
              </a:tr>
              <a:tr h="246888">
                <a:tc>
                  <a:txBody>
                    <a:bodyPr/>
                    <a:lstStyle/>
                    <a:p>
                      <a:pPr algn="l" fontAlgn="b"/>
                      <a:r>
                        <a:rPr lang="en-US" sz="1100" u="none" strike="noStrike" dirty="0">
                          <a:solidFill>
                            <a:schemeClr val="accent1">
                              <a:lumMod val="75000"/>
                              <a:lumOff val="25000"/>
                            </a:schemeClr>
                          </a:solidFill>
                          <a:effectLst/>
                        </a:rPr>
                        <a:t>Discount</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47.06%</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25.00%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0991787"/>
                  </a:ext>
                </a:extLst>
              </a:tr>
              <a:tr h="246888">
                <a:tc>
                  <a:txBody>
                    <a:bodyPr/>
                    <a:lstStyle/>
                    <a:p>
                      <a:pPr algn="l" fontAlgn="b"/>
                      <a:r>
                        <a:rPr lang="en-US" sz="1100" u="none" strike="noStrike" dirty="0">
                          <a:solidFill>
                            <a:schemeClr val="accent1">
                              <a:lumMod val="75000"/>
                              <a:lumOff val="25000"/>
                            </a:schemeClr>
                          </a:solidFill>
                          <a:effectLst/>
                        </a:rPr>
                        <a:t>Current Coupon</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19.45%</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30.00%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170679"/>
                  </a:ext>
                </a:extLst>
              </a:tr>
              <a:tr h="246888">
                <a:tc>
                  <a:txBody>
                    <a:bodyPr/>
                    <a:lstStyle/>
                    <a:p>
                      <a:pPr algn="l" fontAlgn="b"/>
                      <a:r>
                        <a:rPr lang="en-US" sz="1100" u="none" strike="noStrike" dirty="0">
                          <a:solidFill>
                            <a:schemeClr val="accent1">
                              <a:lumMod val="75000"/>
                              <a:lumOff val="25000"/>
                            </a:schemeClr>
                          </a:solidFill>
                          <a:effectLst/>
                        </a:rPr>
                        <a:t>Premium</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12.34%</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043098"/>
                  </a:ext>
                </a:extLst>
              </a:tr>
              <a:tr h="246888">
                <a:tc>
                  <a:txBody>
                    <a:bodyPr/>
                    <a:lstStyle/>
                    <a:p>
                      <a:pPr algn="l" fontAlgn="b"/>
                      <a:r>
                        <a:rPr lang="en-US" sz="1100" u="none" strike="noStrike" dirty="0">
                          <a:solidFill>
                            <a:schemeClr val="accent1">
                              <a:lumMod val="75000"/>
                              <a:lumOff val="25000"/>
                            </a:schemeClr>
                          </a:solidFill>
                          <a:effectLst/>
                          <a:latin typeface="+mj-lt"/>
                        </a:rPr>
                        <a:t>TOTAL 15 &amp; 20 YEAR MBS</a:t>
                      </a:r>
                      <a:r>
                        <a:rPr lang="en-US" sz="1100" u="none" strike="noStrike" baseline="30000" dirty="0">
                          <a:solidFill>
                            <a:schemeClr val="accent1">
                              <a:lumMod val="75000"/>
                              <a:lumOff val="25000"/>
                            </a:schemeClr>
                          </a:solidFill>
                          <a:effectLst/>
                          <a:latin typeface="+mj-lt"/>
                        </a:rPr>
                        <a:t>1</a:t>
                      </a:r>
                      <a:endParaRPr lang="en-US" sz="1100" b="1" i="0" u="none" strike="noStrike" baseline="30000"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13.06%</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5.00%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6094177"/>
                  </a:ext>
                </a:extLst>
              </a:tr>
              <a:tr h="246888">
                <a:tc>
                  <a:txBody>
                    <a:bodyPr/>
                    <a:lstStyle/>
                    <a:p>
                      <a:pPr algn="l" fontAlgn="b"/>
                      <a:r>
                        <a:rPr lang="en-US" sz="1100" u="none" strike="noStrike" dirty="0">
                          <a:solidFill>
                            <a:schemeClr val="accent1">
                              <a:lumMod val="75000"/>
                              <a:lumOff val="25000"/>
                            </a:schemeClr>
                          </a:solidFill>
                          <a:effectLst/>
                        </a:rPr>
                        <a:t>Discount</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10.92%</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533219"/>
                  </a:ext>
                </a:extLst>
              </a:tr>
              <a:tr h="246888">
                <a:tc>
                  <a:txBody>
                    <a:bodyPr/>
                    <a:lstStyle/>
                    <a:p>
                      <a:pPr algn="l" fontAlgn="b"/>
                      <a:r>
                        <a:rPr lang="en-US" sz="1100" u="none" strike="noStrike" dirty="0">
                          <a:solidFill>
                            <a:schemeClr val="accent1">
                              <a:lumMod val="75000"/>
                              <a:lumOff val="25000"/>
                            </a:schemeClr>
                          </a:solidFill>
                          <a:effectLst/>
                        </a:rPr>
                        <a:t>Current Coupon</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4.53%</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146853"/>
                  </a:ext>
                </a:extLst>
              </a:tr>
              <a:tr h="246888">
                <a:tc>
                  <a:txBody>
                    <a:bodyPr/>
                    <a:lstStyle/>
                    <a:p>
                      <a:pPr algn="l" fontAlgn="b"/>
                      <a:r>
                        <a:rPr lang="en-US" sz="1100" u="none" strike="noStrike" dirty="0">
                          <a:solidFill>
                            <a:schemeClr val="accent1">
                              <a:lumMod val="75000"/>
                              <a:lumOff val="25000"/>
                            </a:schemeClr>
                          </a:solidFill>
                          <a:effectLst/>
                        </a:rPr>
                        <a:t>Premium</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0.10%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795955"/>
                  </a:ext>
                </a:extLst>
              </a:tr>
              <a:tr h="246888">
                <a:tc>
                  <a:txBody>
                    <a:bodyPr/>
                    <a:lstStyle/>
                    <a:p>
                      <a:pPr algn="l" fontAlgn="b"/>
                      <a:r>
                        <a:rPr lang="en-US" sz="1100" u="none" strike="noStrike" dirty="0">
                          <a:solidFill>
                            <a:schemeClr val="accent1">
                              <a:lumMod val="75000"/>
                              <a:lumOff val="25000"/>
                            </a:schemeClr>
                          </a:solidFill>
                          <a:effectLst/>
                          <a:latin typeface="+mj-lt"/>
                        </a:rPr>
                        <a:t>AGENCY CMO</a:t>
                      </a:r>
                      <a:endParaRPr lang="en-US" sz="1100" b="1" i="0" u="none" strike="noStrike"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10.00%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8015"/>
                  </a:ext>
                </a:extLst>
              </a:tr>
              <a:tr h="246888">
                <a:tc>
                  <a:txBody>
                    <a:bodyPr/>
                    <a:lstStyle/>
                    <a:p>
                      <a:pPr algn="l" fontAlgn="b"/>
                      <a:r>
                        <a:rPr lang="en-US" sz="1100" u="none" strike="noStrike" dirty="0">
                          <a:solidFill>
                            <a:schemeClr val="accent1">
                              <a:lumMod val="75000"/>
                              <a:lumOff val="25000"/>
                            </a:schemeClr>
                          </a:solidFill>
                          <a:effectLst/>
                          <a:latin typeface="+mj-lt"/>
                        </a:rPr>
                        <a:t>NON-AGENCY CMO</a:t>
                      </a:r>
                      <a:endParaRPr lang="en-US" sz="1100" b="1" i="0" u="none" strike="noStrike"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5.00%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6014363"/>
                  </a:ext>
                </a:extLst>
              </a:tr>
              <a:tr h="246888">
                <a:tc>
                  <a:txBody>
                    <a:bodyPr/>
                    <a:lstStyle/>
                    <a:p>
                      <a:pPr algn="l" fontAlgn="b"/>
                      <a:r>
                        <a:rPr lang="en-US" sz="1100" u="none" strike="noStrike" dirty="0">
                          <a:solidFill>
                            <a:schemeClr val="accent1">
                              <a:lumMod val="75000"/>
                              <a:lumOff val="25000"/>
                            </a:schemeClr>
                          </a:solidFill>
                          <a:effectLst/>
                          <a:latin typeface="+mj-lt"/>
                        </a:rPr>
                        <a:t>OTHER (CREDIT RISK TRANSFER/SINGLE FAMILY RENTAL)</a:t>
                      </a:r>
                      <a:endParaRPr lang="en-US" sz="1100" b="1" i="0" u="none" strike="noStrike"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2.00%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712711"/>
                  </a:ext>
                </a:extLst>
              </a:tr>
              <a:tr h="246888">
                <a:tc>
                  <a:txBody>
                    <a:bodyPr/>
                    <a:lstStyle/>
                    <a:p>
                      <a:pPr algn="l" fontAlgn="b"/>
                      <a:r>
                        <a:rPr lang="en-US" sz="1100" u="none" strike="noStrike" dirty="0">
                          <a:solidFill>
                            <a:schemeClr val="accent1">
                              <a:lumMod val="75000"/>
                              <a:lumOff val="25000"/>
                            </a:schemeClr>
                          </a:solidFill>
                          <a:effectLst/>
                          <a:latin typeface="+mj-lt"/>
                        </a:rPr>
                        <a:t>ASSET BACKED SECURITIES</a:t>
                      </a:r>
                      <a:endParaRPr lang="en-US" sz="1100" b="1" i="0" u="none" strike="noStrike"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1.79%</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8.00%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0183557"/>
                  </a:ext>
                </a:extLst>
              </a:tr>
              <a:tr h="246888">
                <a:tc>
                  <a:txBody>
                    <a:bodyPr/>
                    <a:lstStyle/>
                    <a:p>
                      <a:pPr algn="l" fontAlgn="b"/>
                      <a:r>
                        <a:rPr lang="en-US" sz="1100" u="none" strike="noStrike" dirty="0">
                          <a:solidFill>
                            <a:schemeClr val="accent1">
                              <a:lumMod val="75000"/>
                              <a:lumOff val="25000"/>
                            </a:schemeClr>
                          </a:solidFill>
                          <a:effectLst/>
                        </a:rPr>
                        <a:t>Credit Card</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0.90%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3232133"/>
                  </a:ext>
                </a:extLst>
              </a:tr>
              <a:tr h="246888">
                <a:tc>
                  <a:txBody>
                    <a:bodyPr/>
                    <a:lstStyle/>
                    <a:p>
                      <a:pPr algn="l" fontAlgn="b"/>
                      <a:r>
                        <a:rPr lang="en-US" sz="1100" u="none" strike="noStrike" dirty="0">
                          <a:solidFill>
                            <a:schemeClr val="accent1">
                              <a:lumMod val="75000"/>
                              <a:lumOff val="25000"/>
                            </a:schemeClr>
                          </a:solidFill>
                          <a:effectLst/>
                        </a:rPr>
                        <a:t>Auto</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0.86%</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3.00%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162505"/>
                  </a:ext>
                </a:extLst>
              </a:tr>
              <a:tr h="246888">
                <a:tc>
                  <a:txBody>
                    <a:bodyPr/>
                    <a:lstStyle/>
                    <a:p>
                      <a:pPr algn="l" fontAlgn="b"/>
                      <a:r>
                        <a:rPr lang="en-US" sz="1100" u="none" strike="noStrike" dirty="0">
                          <a:solidFill>
                            <a:schemeClr val="accent1">
                              <a:lumMod val="75000"/>
                              <a:lumOff val="25000"/>
                            </a:schemeClr>
                          </a:solidFill>
                          <a:effectLst/>
                        </a:rPr>
                        <a:t>Other</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3.00%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1760776"/>
                  </a:ext>
                </a:extLst>
              </a:tr>
              <a:tr h="246888">
                <a:tc>
                  <a:txBody>
                    <a:bodyPr/>
                    <a:lstStyle/>
                    <a:p>
                      <a:pPr algn="l" fontAlgn="b"/>
                      <a:r>
                        <a:rPr lang="en-US" sz="1100" u="none" strike="noStrike" dirty="0">
                          <a:solidFill>
                            <a:schemeClr val="accent1">
                              <a:lumMod val="75000"/>
                              <a:lumOff val="25000"/>
                            </a:schemeClr>
                          </a:solidFill>
                          <a:effectLst/>
                          <a:latin typeface="+mj-lt"/>
                        </a:rPr>
                        <a:t>COMMERCIAL MORTGAGE BACKED SECURITIES</a:t>
                      </a:r>
                      <a:endParaRPr lang="en-US" sz="1100" b="1" i="0" u="none" strike="noStrike" dirty="0">
                        <a:solidFill>
                          <a:schemeClr val="accent1">
                            <a:lumMod val="75000"/>
                            <a:lumOff val="25000"/>
                          </a:schemeClr>
                        </a:solidFill>
                        <a:effectLst/>
                        <a:latin typeface="+mj-lt"/>
                      </a:endParaRPr>
                    </a:p>
                  </a:txBody>
                  <a:tcPr marL="45720" marR="8033"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latin typeface="+mj-lt"/>
                        </a:rPr>
                        <a:t>6.29%</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latin typeface="+mj-lt"/>
                        </a:rPr>
                        <a:t>10.00%</a:t>
                      </a:r>
                      <a:endParaRPr lang="en-US" sz="1100" b="1" i="0" u="none" strike="noStrike" dirty="0">
                        <a:solidFill>
                          <a:srgbClr val="000000"/>
                        </a:solidFill>
                        <a:effectLst/>
                        <a:latin typeface="+mj-lt"/>
                      </a:endParaRPr>
                    </a:p>
                  </a:txBody>
                  <a:tcPr marL="8033" marR="859536" marT="0" marB="0" anchor="ctr">
                    <a:lnL w="12700" cmpd="sng">
                      <a:noFill/>
                    </a:lnL>
                    <a:lnR w="12700" cmpd="sng">
                      <a:noFill/>
                    </a:lnR>
                    <a:lnT w="12700"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8061230"/>
                  </a:ext>
                </a:extLst>
              </a:tr>
              <a:tr h="246888">
                <a:tc>
                  <a:txBody>
                    <a:bodyPr/>
                    <a:lstStyle/>
                    <a:p>
                      <a:pPr algn="l" fontAlgn="b"/>
                      <a:r>
                        <a:rPr lang="en-US" sz="1100" u="none" strike="noStrike" dirty="0">
                          <a:solidFill>
                            <a:schemeClr val="accent1">
                              <a:lumMod val="75000"/>
                              <a:lumOff val="25000"/>
                            </a:schemeClr>
                          </a:solidFill>
                          <a:effectLst/>
                        </a:rPr>
                        <a:t>Non-agency CMBS</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3.85%</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465299"/>
                  </a:ext>
                </a:extLst>
              </a:tr>
              <a:tr h="246888">
                <a:tc>
                  <a:txBody>
                    <a:bodyPr/>
                    <a:lstStyle/>
                    <a:p>
                      <a:pPr algn="l" fontAlgn="b"/>
                      <a:r>
                        <a:rPr lang="en-US" sz="1100" u="none" strike="noStrike" dirty="0">
                          <a:solidFill>
                            <a:schemeClr val="accent1">
                              <a:lumMod val="75000"/>
                              <a:lumOff val="25000"/>
                            </a:schemeClr>
                          </a:solidFill>
                          <a:effectLst/>
                        </a:rPr>
                        <a:t>Agency CMBS</a:t>
                      </a:r>
                      <a:endParaRPr lang="en-US" sz="1100" b="0" i="0" u="none" strike="noStrike" dirty="0">
                        <a:solidFill>
                          <a:schemeClr val="accent1">
                            <a:lumMod val="75000"/>
                            <a:lumOff val="25000"/>
                          </a:schemeClr>
                        </a:solidFill>
                        <a:effectLst/>
                        <a:latin typeface="Calibri" panose="020F0502020204030204" pitchFamily="34" charset="0"/>
                      </a:endParaRPr>
                    </a:p>
                  </a:txBody>
                  <a:tcPr marL="137160" marR="8033"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10000"/>
                        <a:lumOff val="90000"/>
                      </a:schemeClr>
                    </a:solidFill>
                  </a:tcPr>
                </a:tc>
                <a:tc>
                  <a:txBody>
                    <a:bodyPr/>
                    <a:lstStyle/>
                    <a:p>
                      <a:pPr algn="r" fontAlgn="b"/>
                      <a:r>
                        <a:rPr lang="en-US" sz="1100" u="none" strike="noStrike" dirty="0">
                          <a:effectLst/>
                        </a:rPr>
                        <a:t>2.45%</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8033" marR="859536"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49331"/>
                  </a:ext>
                </a:extLst>
              </a:tr>
              <a:tr h="246888">
                <a:tc>
                  <a:txBody>
                    <a:bodyPr/>
                    <a:lstStyle/>
                    <a:p>
                      <a:pPr algn="l" fontAlgn="b"/>
                      <a:r>
                        <a:rPr lang="en-US" sz="1100" u="none" strike="noStrike" dirty="0">
                          <a:solidFill>
                            <a:schemeClr val="tx2">
                              <a:lumMod val="50000"/>
                            </a:schemeClr>
                          </a:solidFill>
                          <a:effectLst/>
                          <a:latin typeface="+mj-lt"/>
                        </a:rPr>
                        <a:t> </a:t>
                      </a:r>
                      <a:endParaRPr lang="en-US" sz="1100" b="0" i="0" u="none" strike="noStrike" dirty="0">
                        <a:solidFill>
                          <a:schemeClr val="tx2">
                            <a:lumMod val="50000"/>
                          </a:schemeClr>
                        </a:solidFill>
                        <a:effectLst/>
                        <a:latin typeface="+mj-lt"/>
                      </a:endParaRPr>
                    </a:p>
                  </a:txBody>
                  <a:tcPr marL="8033" marR="8033" marT="0" marB="0" anchor="ctr">
                    <a:lnL w="12700" cmpd="sng">
                      <a:noFill/>
                    </a:lnL>
                    <a:lnR w="12700" cmpd="sng">
                      <a:noFill/>
                    </a:lnR>
                    <a:lnT w="127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r" fontAlgn="b"/>
                      <a:r>
                        <a:rPr lang="en-US" sz="1100" u="none" strike="noStrike" dirty="0">
                          <a:solidFill>
                            <a:schemeClr val="tx2">
                              <a:lumMod val="50000"/>
                            </a:schemeClr>
                          </a:solidFill>
                          <a:effectLst/>
                          <a:latin typeface="+mj-lt"/>
                        </a:rPr>
                        <a:t>100.00%</a:t>
                      </a:r>
                      <a:endParaRPr lang="en-US" sz="1100" b="1" i="0" u="none" strike="noStrike" dirty="0">
                        <a:solidFill>
                          <a:schemeClr val="tx2">
                            <a:lumMod val="50000"/>
                          </a:schemeClr>
                        </a:solidFill>
                        <a:effectLst/>
                        <a:latin typeface="+mj-lt"/>
                      </a:endParaRPr>
                    </a:p>
                  </a:txBody>
                  <a:tcPr marL="8033" marR="859536" marT="0" marB="0" anchor="ctr">
                    <a:lnL w="12700" cmpd="sng">
                      <a:noFill/>
                    </a:lnL>
                    <a:lnR w="12700" cmpd="sng">
                      <a:noFill/>
                    </a:lnR>
                    <a:lnT w="127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r" fontAlgn="b"/>
                      <a:r>
                        <a:rPr lang="en-US" sz="1100" u="none" strike="noStrike" dirty="0">
                          <a:solidFill>
                            <a:schemeClr val="tx2">
                              <a:lumMod val="50000"/>
                            </a:schemeClr>
                          </a:solidFill>
                          <a:effectLst/>
                          <a:latin typeface="+mj-lt"/>
                        </a:rPr>
                        <a:t>100.00%</a:t>
                      </a:r>
                      <a:endParaRPr lang="en-US" sz="1100" b="1" i="0" u="none" strike="noStrike" dirty="0">
                        <a:solidFill>
                          <a:schemeClr val="tx2">
                            <a:lumMod val="50000"/>
                          </a:schemeClr>
                        </a:solidFill>
                        <a:effectLst/>
                        <a:latin typeface="+mj-lt"/>
                      </a:endParaRPr>
                    </a:p>
                  </a:txBody>
                  <a:tcPr marL="8033" marR="859536" marT="0" marB="0" anchor="ctr">
                    <a:lnL w="12700" cmpd="sng">
                      <a:noFill/>
                    </a:lnL>
                    <a:lnR w="12700" cmpd="sng">
                      <a:noFill/>
                    </a:lnR>
                    <a:lnT w="127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extLst>
                  <a:ext uri="{0D108BD9-81ED-4DB2-BD59-A6C34878D82A}">
                    <a16:rowId xmlns:a16="http://schemas.microsoft.com/office/drawing/2014/main" val="159534144"/>
                  </a:ext>
                </a:extLst>
              </a:tr>
            </a:tbl>
          </a:graphicData>
        </a:graphic>
      </p:graphicFrame>
      <p:sp>
        <p:nvSpPr>
          <p:cNvPr id="5" name="Text Box 27"/>
          <p:cNvSpPr txBox="1">
            <a:spLocks noChangeArrowheads="1"/>
          </p:cNvSpPr>
          <p:nvPr/>
        </p:nvSpPr>
        <p:spPr bwMode="auto">
          <a:xfrm>
            <a:off x="438912" y="6908115"/>
            <a:ext cx="8893931"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1. GNMA included in MBS totals at 27.2% of index, Model portfolio owns no GNMA.</a:t>
            </a:r>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28</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82316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Product Rationale</a:t>
            </a:r>
          </a:p>
        </p:txBody>
      </p:sp>
      <p:sp>
        <p:nvSpPr>
          <p:cNvPr id="3" name="Slide Number Placeholder 2"/>
          <p:cNvSpPr>
            <a:spLocks noGrp="1"/>
          </p:cNvSpPr>
          <p:nvPr>
            <p:ph type="sldNum" sz="quarter" idx="4"/>
          </p:nvPr>
        </p:nvSpPr>
        <p:spPr/>
        <p:txBody>
          <a:bodyPr/>
          <a:lstStyle/>
          <a:p>
            <a:pPr algn="r"/>
            <a:fld id="{120E0670-27AF-416D-9579-EAB944D99F2D}" type="slidenum">
              <a:rPr lang="en-US" smtClean="0"/>
              <a:pPr algn="r"/>
              <a:t>2</a:t>
            </a:fld>
            <a:endParaRPr lang="en-US" dirty="0"/>
          </a:p>
        </p:txBody>
      </p:sp>
      <p:sp>
        <p:nvSpPr>
          <p:cNvPr id="4" name="Footer Placeholder 3"/>
          <p:cNvSpPr>
            <a:spLocks noGrp="1"/>
          </p:cNvSpPr>
          <p:nvPr>
            <p:ph type="ftr" sz="quarter" idx="3"/>
          </p:nvPr>
        </p:nvSpPr>
        <p:spPr/>
        <p:txBody>
          <a:bodyPr/>
          <a:lstStyle/>
          <a:p>
            <a:r>
              <a:rPr lang="en-US"/>
              <a:t>SP B 012019</a:t>
            </a:r>
            <a:endParaRPr lang="en-US" dirty="0"/>
          </a:p>
        </p:txBody>
      </p:sp>
    </p:spTree>
    <p:extLst>
      <p:ext uri="{BB962C8B-B14F-4D97-AF65-F5344CB8AC3E}">
        <p14:creationId xmlns:p14="http://schemas.microsoft.com/office/powerpoint/2010/main" val="363937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238716651"/>
              </p:ext>
            </p:extLst>
          </p:nvPr>
        </p:nvGraphicFramePr>
        <p:xfrm>
          <a:off x="5101256" y="1951422"/>
          <a:ext cx="3979069" cy="242438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30660" y="376295"/>
            <a:ext cx="6764906" cy="536301"/>
          </a:xfrm>
        </p:spPr>
        <p:txBody>
          <a:bodyPr/>
          <a:lstStyle/>
          <a:p>
            <a:r>
              <a:rPr lang="en-US" dirty="0"/>
              <a:t>Structured Product Total Return Model Portfolio</a:t>
            </a:r>
            <a:br>
              <a:rPr lang="en-US" dirty="0"/>
            </a:br>
            <a:r>
              <a:rPr lang="en-US" sz="1800" dirty="0">
                <a:latin typeface="Franklin Gothic Book" panose="020B0503020102020204" pitchFamily="34" charset="0"/>
              </a:rPr>
              <a:t>October 2018</a:t>
            </a:r>
          </a:p>
        </p:txBody>
      </p:sp>
      <p:graphicFrame>
        <p:nvGraphicFramePr>
          <p:cNvPr id="4" name="Table 3"/>
          <p:cNvGraphicFramePr>
            <a:graphicFrameLocks noGrp="1"/>
          </p:cNvGraphicFramePr>
          <p:nvPr>
            <p:extLst>
              <p:ext uri="{D42A27DB-BD31-4B8C-83A1-F6EECF244321}">
                <p14:modId xmlns:p14="http://schemas.microsoft.com/office/powerpoint/2010/main" val="1335588269"/>
              </p:ext>
            </p:extLst>
          </p:nvPr>
        </p:nvGraphicFramePr>
        <p:xfrm>
          <a:off x="427038" y="1866900"/>
          <a:ext cx="4259263" cy="3063240"/>
        </p:xfrm>
        <a:graphic>
          <a:graphicData uri="http://schemas.openxmlformats.org/drawingml/2006/table">
            <a:tbl>
              <a:tblPr firstRow="1" bandRow="1">
                <a:tableStyleId>{5C22544A-7EE6-4342-B048-85BDC9FD1C3A}</a:tableStyleId>
              </a:tblPr>
              <a:tblGrid>
                <a:gridCol w="1582737">
                  <a:extLst>
                    <a:ext uri="{9D8B030D-6E8A-4147-A177-3AD203B41FA5}">
                      <a16:colId xmlns:a16="http://schemas.microsoft.com/office/drawing/2014/main" val="554406002"/>
                    </a:ext>
                  </a:extLst>
                </a:gridCol>
                <a:gridCol w="1338263">
                  <a:extLst>
                    <a:ext uri="{9D8B030D-6E8A-4147-A177-3AD203B41FA5}">
                      <a16:colId xmlns:a16="http://schemas.microsoft.com/office/drawing/2014/main" val="2386900963"/>
                    </a:ext>
                  </a:extLst>
                </a:gridCol>
                <a:gridCol w="1338263">
                  <a:extLst>
                    <a:ext uri="{9D8B030D-6E8A-4147-A177-3AD203B41FA5}">
                      <a16:colId xmlns:a16="http://schemas.microsoft.com/office/drawing/2014/main" val="2265090003"/>
                    </a:ext>
                  </a:extLst>
                </a:gridCol>
              </a:tblGrid>
              <a:tr h="502920">
                <a:tc>
                  <a:txBody>
                    <a:bodyPr/>
                    <a:lstStyle/>
                    <a:p>
                      <a:endParaRPr lang="en-US" sz="1100" b="0" dirty="0">
                        <a:solidFill>
                          <a:schemeClr val="bg1"/>
                        </a:solidFill>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bg1"/>
                          </a:solidFill>
                          <a:latin typeface="+mj-lt"/>
                        </a:rPr>
                        <a:t>Securitized</a:t>
                      </a:r>
                      <a:br>
                        <a:rPr lang="en-US" sz="1100" b="0" dirty="0">
                          <a:solidFill>
                            <a:schemeClr val="bg1"/>
                          </a:solidFill>
                          <a:latin typeface="+mj-lt"/>
                        </a:rPr>
                      </a:br>
                      <a:r>
                        <a:rPr lang="en-US" sz="1100" b="0" dirty="0">
                          <a:solidFill>
                            <a:schemeClr val="bg1"/>
                          </a:solidFill>
                          <a:latin typeface="+mj-lt"/>
                        </a:rPr>
                        <a:t>Index</a:t>
                      </a:r>
                      <a:r>
                        <a:rPr lang="en-US" sz="1100" b="0" baseline="30000" dirty="0">
                          <a:solidFill>
                            <a:schemeClr val="bg1"/>
                          </a:solidFill>
                          <a:latin typeface="+mj-lt"/>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100" b="0" dirty="0">
                          <a:solidFill>
                            <a:schemeClr val="bg1"/>
                          </a:solidFill>
                          <a:latin typeface="+mj-lt"/>
                        </a:rPr>
                        <a:t>Model</a:t>
                      </a:r>
                      <a:br>
                        <a:rPr lang="en-US" sz="1100" b="0" dirty="0">
                          <a:solidFill>
                            <a:schemeClr val="bg1"/>
                          </a:solidFill>
                          <a:latin typeface="+mj-lt"/>
                        </a:rPr>
                      </a:br>
                      <a:r>
                        <a:rPr lang="en-US" sz="1100" b="0" dirty="0">
                          <a:solidFill>
                            <a:schemeClr val="bg1"/>
                          </a:solidFill>
                          <a:latin typeface="+mj-lt"/>
                        </a:rPr>
                        <a:t>Portfolio</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14351177"/>
                  </a:ext>
                </a:extLst>
              </a:tr>
              <a:tr h="640080">
                <a:tc>
                  <a:txBody>
                    <a:bodyPr/>
                    <a:lstStyle/>
                    <a:p>
                      <a:pPr algn="l" fontAlgn="b"/>
                      <a:r>
                        <a:rPr lang="en-US" sz="1100" b="0" i="0" u="none" strike="noStrike" dirty="0">
                          <a:solidFill>
                            <a:schemeClr val="accent1">
                              <a:lumMod val="75000"/>
                              <a:lumOff val="25000"/>
                            </a:schemeClr>
                          </a:solidFill>
                          <a:effectLst/>
                          <a:latin typeface="+mn-lt"/>
                        </a:rPr>
                        <a:t>YIELD</a:t>
                      </a:r>
                    </a:p>
                  </a:txBody>
                  <a:tcPr marL="45720" marR="9525" marT="9525" marB="0" anchor="ctr">
                    <a:lnL w="12700" cmpd="sng">
                      <a:noFill/>
                    </a:lnL>
                    <a:lnR w="12700" cmpd="sng">
                      <a:noFill/>
                    </a:lnR>
                    <a:lnT w="381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3.73</a:t>
                      </a:r>
                    </a:p>
                  </a:txBody>
                  <a:tcPr marL="9525" marR="9525" marT="952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3.80</a:t>
                      </a:r>
                    </a:p>
                  </a:txBody>
                  <a:tcPr marL="9525" marR="9525" marT="952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5963523"/>
                  </a:ext>
                </a:extLst>
              </a:tr>
              <a:tr h="640080">
                <a:tc>
                  <a:txBody>
                    <a:bodyPr/>
                    <a:lstStyle/>
                    <a:p>
                      <a:pPr algn="l" fontAlgn="b"/>
                      <a:r>
                        <a:rPr lang="en-US" sz="1100" b="0" i="0" u="none" strike="noStrike" dirty="0">
                          <a:solidFill>
                            <a:schemeClr val="accent1">
                              <a:lumMod val="75000"/>
                              <a:lumOff val="25000"/>
                            </a:schemeClr>
                          </a:solidFill>
                          <a:effectLst/>
                          <a:latin typeface="+mn-lt"/>
                        </a:rPr>
                        <a:t>OAS</a:t>
                      </a: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36</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44</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8926774"/>
                  </a:ext>
                </a:extLst>
              </a:tr>
              <a:tr h="640080">
                <a:tc>
                  <a:txBody>
                    <a:bodyPr/>
                    <a:lstStyle/>
                    <a:p>
                      <a:pPr algn="l" fontAlgn="b"/>
                      <a:r>
                        <a:rPr lang="en-US" sz="1100" b="0" i="0" u="none" strike="noStrike" dirty="0">
                          <a:solidFill>
                            <a:schemeClr val="accent1">
                              <a:lumMod val="75000"/>
                              <a:lumOff val="25000"/>
                            </a:schemeClr>
                          </a:solidFill>
                          <a:effectLst/>
                          <a:latin typeface="+mn-lt"/>
                        </a:rPr>
                        <a:t>EFFECTIVE DURATION</a:t>
                      </a: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5.38</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5.38</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03209"/>
                  </a:ext>
                </a:extLst>
              </a:tr>
              <a:tr h="640080">
                <a:tc>
                  <a:txBody>
                    <a:bodyPr/>
                    <a:lstStyle/>
                    <a:p>
                      <a:pPr algn="l" fontAlgn="b"/>
                      <a:r>
                        <a:rPr lang="en-US" sz="1100" b="0" i="0" u="none" strike="noStrike" dirty="0">
                          <a:solidFill>
                            <a:schemeClr val="accent1">
                              <a:lumMod val="75000"/>
                              <a:lumOff val="25000"/>
                            </a:schemeClr>
                          </a:solidFill>
                          <a:effectLst/>
                          <a:latin typeface="+mn-lt"/>
                        </a:rPr>
                        <a:t>CONVEXITY</a:t>
                      </a: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-0.65</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-0.61</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6735098"/>
                  </a:ext>
                </a:extLst>
              </a:tr>
            </a:tbl>
          </a:graphicData>
        </a:graphic>
      </p:graphicFrame>
      <p:grpSp>
        <p:nvGrpSpPr>
          <p:cNvPr id="5" name="Group 4"/>
          <p:cNvGrpSpPr/>
          <p:nvPr/>
        </p:nvGrpSpPr>
        <p:grpSpPr>
          <a:xfrm>
            <a:off x="427038" y="1299777"/>
            <a:ext cx="4259262" cy="363923"/>
            <a:chOff x="422945" y="1369506"/>
            <a:chExt cx="2705315" cy="435770"/>
          </a:xfrm>
        </p:grpSpPr>
        <p:cxnSp>
          <p:nvCxnSpPr>
            <p:cNvPr id="6" name="Straight Connector 5"/>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8" name="Rectangle 4"/>
          <p:cNvSpPr>
            <a:spLocks noChangeArrowheads="1"/>
          </p:cNvSpPr>
          <p:nvPr/>
        </p:nvSpPr>
        <p:spPr bwMode="auto">
          <a:xfrm>
            <a:off x="427038" y="1376261"/>
            <a:ext cx="3751262"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Portfolio Statistics</a:t>
            </a:r>
            <a:endParaRPr lang="en-US" sz="1400" dirty="0">
              <a:solidFill>
                <a:schemeClr val="accent1"/>
              </a:solidFill>
              <a:cs typeface="Franklin Gothic Book"/>
            </a:endParaRPr>
          </a:p>
        </p:txBody>
      </p:sp>
      <p:grpSp>
        <p:nvGrpSpPr>
          <p:cNvPr id="9" name="Group 8"/>
          <p:cNvGrpSpPr/>
          <p:nvPr/>
        </p:nvGrpSpPr>
        <p:grpSpPr>
          <a:xfrm>
            <a:off x="4961160" y="1299777"/>
            <a:ext cx="4182840" cy="363923"/>
            <a:chOff x="422945" y="1369506"/>
            <a:chExt cx="2705315" cy="435770"/>
          </a:xfrm>
        </p:grpSpPr>
        <p:cxnSp>
          <p:nvCxnSpPr>
            <p:cNvPr id="10" name="Straight Connector 9"/>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4"/>
          <p:cNvSpPr>
            <a:spLocks noChangeArrowheads="1"/>
          </p:cNvSpPr>
          <p:nvPr/>
        </p:nvSpPr>
        <p:spPr bwMode="auto">
          <a:xfrm>
            <a:off x="4961160" y="1376261"/>
            <a:ext cx="3751262"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Quality Distribution</a:t>
            </a:r>
            <a:endParaRPr lang="en-US" sz="1400" dirty="0">
              <a:solidFill>
                <a:schemeClr val="accent1"/>
              </a:solidFill>
              <a:cs typeface="Franklin Gothic Book"/>
            </a:endParaRPr>
          </a:p>
        </p:txBody>
      </p:sp>
      <p:sp>
        <p:nvSpPr>
          <p:cNvPr id="13" name="TextBox 12"/>
          <p:cNvSpPr txBox="1"/>
          <p:nvPr/>
        </p:nvSpPr>
        <p:spPr>
          <a:xfrm>
            <a:off x="5067300" y="1824822"/>
            <a:ext cx="1385316" cy="246221"/>
          </a:xfrm>
          <a:prstGeom prst="rect">
            <a:avLst/>
          </a:prstGeom>
          <a:noFill/>
        </p:spPr>
        <p:txBody>
          <a:bodyPr wrap="none" rtlCol="0">
            <a:spAutoFit/>
          </a:bodyPr>
          <a:lstStyle/>
          <a:p>
            <a:r>
              <a:rPr lang="en-US" sz="1000" kern="0" spc="50" dirty="0">
                <a:solidFill>
                  <a:schemeClr val="accent1">
                    <a:lumMod val="75000"/>
                    <a:lumOff val="25000"/>
                  </a:schemeClr>
                </a:solidFill>
              </a:rPr>
              <a:t>SECURITIZED INDEX</a:t>
            </a:r>
          </a:p>
        </p:txBody>
      </p:sp>
      <p:sp>
        <p:nvSpPr>
          <p:cNvPr id="14" name="TextBox 13"/>
          <p:cNvSpPr txBox="1"/>
          <p:nvPr/>
        </p:nvSpPr>
        <p:spPr>
          <a:xfrm>
            <a:off x="5067300" y="4328896"/>
            <a:ext cx="1327608" cy="246221"/>
          </a:xfrm>
          <a:prstGeom prst="rect">
            <a:avLst/>
          </a:prstGeom>
          <a:noFill/>
        </p:spPr>
        <p:txBody>
          <a:bodyPr wrap="none" rtlCol="0">
            <a:spAutoFit/>
          </a:bodyPr>
          <a:lstStyle/>
          <a:p>
            <a:r>
              <a:rPr lang="en-US" sz="1000" kern="0" spc="50" dirty="0">
                <a:solidFill>
                  <a:schemeClr val="accent1">
                    <a:lumMod val="75000"/>
                    <a:lumOff val="25000"/>
                  </a:schemeClr>
                </a:solidFill>
              </a:rPr>
              <a:t>MODEL PORTFOLIO</a:t>
            </a:r>
          </a:p>
        </p:txBody>
      </p:sp>
      <p:graphicFrame>
        <p:nvGraphicFramePr>
          <p:cNvPr id="18" name="Chart 17"/>
          <p:cNvGraphicFramePr/>
          <p:nvPr>
            <p:extLst>
              <p:ext uri="{D42A27DB-BD31-4B8C-83A1-F6EECF244321}">
                <p14:modId xmlns:p14="http://schemas.microsoft.com/office/powerpoint/2010/main" val="3126196355"/>
              </p:ext>
            </p:extLst>
          </p:nvPr>
        </p:nvGraphicFramePr>
        <p:xfrm>
          <a:off x="5101256" y="4440034"/>
          <a:ext cx="3979069" cy="2424384"/>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Box 27"/>
          <p:cNvSpPr txBox="1">
            <a:spLocks noChangeArrowheads="1"/>
          </p:cNvSpPr>
          <p:nvPr/>
        </p:nvSpPr>
        <p:spPr bwMode="auto">
          <a:xfrm>
            <a:off x="438912" y="6908115"/>
            <a:ext cx="8893931"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1. Bloomberg Barclays Securitized Index</a:t>
            </a:r>
          </a:p>
        </p:txBody>
      </p:sp>
      <p:sp>
        <p:nvSpPr>
          <p:cNvPr id="15" name="Slide Number Placeholder 14"/>
          <p:cNvSpPr>
            <a:spLocks noGrp="1"/>
          </p:cNvSpPr>
          <p:nvPr>
            <p:ph type="sldNum" sz="quarter" idx="14"/>
          </p:nvPr>
        </p:nvSpPr>
        <p:spPr/>
        <p:txBody>
          <a:bodyPr/>
          <a:lstStyle/>
          <a:p>
            <a:pPr algn="r"/>
            <a:fld id="{120E0670-27AF-416D-9579-EAB944D99F2D}" type="slidenum">
              <a:rPr lang="en-US" smtClean="0"/>
              <a:pPr algn="r"/>
              <a:t>29</a:t>
            </a:fld>
            <a:endParaRPr lang="en-US" dirty="0"/>
          </a:p>
        </p:txBody>
      </p:sp>
      <p:sp>
        <p:nvSpPr>
          <p:cNvPr id="16" name="Footer Placeholder 1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929548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1737250720"/>
              </p:ext>
            </p:extLst>
          </p:nvPr>
        </p:nvGraphicFramePr>
        <p:xfrm>
          <a:off x="5143339" y="4360822"/>
          <a:ext cx="3569083" cy="217458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30660" y="376295"/>
            <a:ext cx="6764906" cy="536301"/>
          </a:xfrm>
        </p:spPr>
        <p:txBody>
          <a:bodyPr/>
          <a:lstStyle/>
          <a:p>
            <a:r>
              <a:rPr lang="en-US" dirty="0"/>
              <a:t>Structured Product Opportunistic Model Portfolio</a:t>
            </a:r>
            <a:br>
              <a:rPr lang="en-US" dirty="0"/>
            </a:br>
            <a:r>
              <a:rPr lang="en-US" sz="1800" dirty="0">
                <a:latin typeface="Franklin Gothic Book" panose="020B0503020102020204" pitchFamily="34" charset="0"/>
              </a:rPr>
              <a:t>October 2018</a:t>
            </a:r>
          </a:p>
        </p:txBody>
      </p:sp>
      <p:graphicFrame>
        <p:nvGraphicFramePr>
          <p:cNvPr id="4" name="Table 3"/>
          <p:cNvGraphicFramePr>
            <a:graphicFrameLocks noGrp="1"/>
          </p:cNvGraphicFramePr>
          <p:nvPr>
            <p:extLst>
              <p:ext uri="{D42A27DB-BD31-4B8C-83A1-F6EECF244321}">
                <p14:modId xmlns:p14="http://schemas.microsoft.com/office/powerpoint/2010/main" val="3224991144"/>
              </p:ext>
            </p:extLst>
          </p:nvPr>
        </p:nvGraphicFramePr>
        <p:xfrm>
          <a:off x="4924319" y="1836431"/>
          <a:ext cx="4219880" cy="1706880"/>
        </p:xfrm>
        <a:graphic>
          <a:graphicData uri="http://schemas.openxmlformats.org/drawingml/2006/table">
            <a:tbl>
              <a:tblPr firstRow="1" bandRow="1">
                <a:tableStyleId>{5C22544A-7EE6-4342-B048-85BDC9FD1C3A}</a:tableStyleId>
              </a:tblPr>
              <a:tblGrid>
                <a:gridCol w="2107616">
                  <a:extLst>
                    <a:ext uri="{9D8B030D-6E8A-4147-A177-3AD203B41FA5}">
                      <a16:colId xmlns:a16="http://schemas.microsoft.com/office/drawing/2014/main" val="554406002"/>
                    </a:ext>
                  </a:extLst>
                </a:gridCol>
                <a:gridCol w="2112264">
                  <a:extLst>
                    <a:ext uri="{9D8B030D-6E8A-4147-A177-3AD203B41FA5}">
                      <a16:colId xmlns:a16="http://schemas.microsoft.com/office/drawing/2014/main" val="2386900963"/>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b="0" kern="1200" dirty="0">
                        <a:solidFill>
                          <a:schemeClr val="bg1"/>
                        </a:solidFill>
                        <a:latin typeface="+mn-lt"/>
                        <a:ea typeface="+mn-ea"/>
                        <a:cs typeface="+mn-cs"/>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400" b="0" dirty="0">
                        <a:solidFill>
                          <a:schemeClr val="bg1"/>
                        </a:solidFill>
                        <a:latin typeface="+mj-lt"/>
                      </a:endParaRPr>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14351177"/>
                  </a:ext>
                </a:extLst>
              </a:tr>
              <a:tr h="548640">
                <a:tc>
                  <a:txBody>
                    <a:bodyPr/>
                    <a:lstStyle/>
                    <a:p>
                      <a:pPr algn="l" fontAlgn="b"/>
                      <a:r>
                        <a:rPr lang="en-US" sz="1100" b="0" i="0" u="none" strike="noStrike" dirty="0">
                          <a:solidFill>
                            <a:schemeClr val="accent1">
                              <a:lumMod val="75000"/>
                              <a:lumOff val="25000"/>
                            </a:schemeClr>
                          </a:solidFill>
                          <a:effectLst/>
                          <a:latin typeface="+mn-lt"/>
                        </a:rPr>
                        <a:t>YIELD (LOSS ADJUSTED)</a:t>
                      </a:r>
                    </a:p>
                  </a:txBody>
                  <a:tcPr marL="45720" marR="9525" marT="9525" marB="0" anchor="ctr">
                    <a:lnL w="12700" cmpd="sng">
                      <a:noFill/>
                    </a:lnL>
                    <a:lnR w="12700" cmpd="sng">
                      <a:noFill/>
                    </a:lnR>
                    <a:lnT w="381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4.2%</a:t>
                      </a:r>
                    </a:p>
                  </a:txBody>
                  <a:tcPr marL="9525" marR="9525" marT="952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5963523"/>
                  </a:ext>
                </a:extLst>
              </a:tr>
              <a:tr h="548640">
                <a:tc>
                  <a:txBody>
                    <a:bodyPr/>
                    <a:lstStyle/>
                    <a:p>
                      <a:pPr algn="l" fontAlgn="b"/>
                      <a:r>
                        <a:rPr lang="en-US" sz="1100" b="0" i="0" u="none" strike="noStrike" dirty="0">
                          <a:solidFill>
                            <a:schemeClr val="accent1">
                              <a:lumMod val="75000"/>
                              <a:lumOff val="25000"/>
                            </a:schemeClr>
                          </a:solidFill>
                          <a:effectLst/>
                          <a:latin typeface="+mn-lt"/>
                        </a:rPr>
                        <a:t>SPREAD</a:t>
                      </a:r>
                      <a:r>
                        <a:rPr lang="en-US" sz="1100" b="0" i="0" u="none" strike="noStrike" baseline="30000" dirty="0">
                          <a:solidFill>
                            <a:schemeClr val="accent1">
                              <a:lumMod val="75000"/>
                              <a:lumOff val="25000"/>
                            </a:schemeClr>
                          </a:solidFill>
                          <a:effectLst/>
                          <a:latin typeface="+mn-lt"/>
                        </a:rPr>
                        <a:t>1</a:t>
                      </a: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110</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8926774"/>
                  </a:ext>
                </a:extLst>
              </a:tr>
              <a:tr h="548640">
                <a:tc>
                  <a:txBody>
                    <a:bodyPr/>
                    <a:lstStyle/>
                    <a:p>
                      <a:pPr algn="l" fontAlgn="b"/>
                      <a:r>
                        <a:rPr lang="en-US" sz="1100" b="0" i="0" u="none" strike="noStrike" dirty="0">
                          <a:solidFill>
                            <a:schemeClr val="accent1">
                              <a:lumMod val="75000"/>
                              <a:lumOff val="25000"/>
                            </a:schemeClr>
                          </a:solidFill>
                          <a:effectLst/>
                          <a:latin typeface="+mn-lt"/>
                        </a:rPr>
                        <a:t>EFFECTIVE DURATION</a:t>
                      </a:r>
                    </a:p>
                  </a:txBody>
                  <a:tcPr marL="45720" marR="9525" marT="952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b"/>
                      <a:r>
                        <a:rPr lang="en-US" sz="1100" b="0" i="0" u="none" strike="noStrike" dirty="0">
                          <a:solidFill>
                            <a:srgbClr val="000000"/>
                          </a:solidFill>
                          <a:effectLst/>
                          <a:latin typeface="+mn-lt"/>
                        </a:rPr>
                        <a:t>1.5</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6735098"/>
                  </a:ext>
                </a:extLst>
              </a:tr>
            </a:tbl>
          </a:graphicData>
        </a:graphic>
      </p:graphicFrame>
      <p:grpSp>
        <p:nvGrpSpPr>
          <p:cNvPr id="5" name="Group 4"/>
          <p:cNvGrpSpPr/>
          <p:nvPr/>
        </p:nvGrpSpPr>
        <p:grpSpPr>
          <a:xfrm>
            <a:off x="4932135" y="1306486"/>
            <a:ext cx="4211865" cy="363923"/>
            <a:chOff x="422945" y="1369506"/>
            <a:chExt cx="2705315" cy="435770"/>
          </a:xfrm>
        </p:grpSpPr>
        <p:cxnSp>
          <p:nvCxnSpPr>
            <p:cNvPr id="6" name="Straight Connector 5"/>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8" name="Rectangle 4"/>
          <p:cNvSpPr>
            <a:spLocks noChangeArrowheads="1"/>
          </p:cNvSpPr>
          <p:nvPr/>
        </p:nvSpPr>
        <p:spPr bwMode="auto">
          <a:xfrm>
            <a:off x="4924320" y="1382970"/>
            <a:ext cx="3751262"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Portfolio Statistics</a:t>
            </a:r>
            <a:endParaRPr lang="en-US" sz="1400" dirty="0">
              <a:solidFill>
                <a:schemeClr val="accent1"/>
              </a:solidFill>
              <a:cs typeface="Franklin Gothic Book"/>
            </a:endParaRPr>
          </a:p>
        </p:txBody>
      </p:sp>
      <p:grpSp>
        <p:nvGrpSpPr>
          <p:cNvPr id="9" name="Group 8"/>
          <p:cNvGrpSpPr/>
          <p:nvPr/>
        </p:nvGrpSpPr>
        <p:grpSpPr>
          <a:xfrm>
            <a:off x="4961160" y="3891293"/>
            <a:ext cx="4182840" cy="363923"/>
            <a:chOff x="422945" y="1369506"/>
            <a:chExt cx="2705315" cy="435770"/>
          </a:xfrm>
        </p:grpSpPr>
        <p:cxnSp>
          <p:nvCxnSpPr>
            <p:cNvPr id="10" name="Straight Connector 9"/>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4"/>
          <p:cNvSpPr>
            <a:spLocks noChangeArrowheads="1"/>
          </p:cNvSpPr>
          <p:nvPr/>
        </p:nvSpPr>
        <p:spPr bwMode="auto">
          <a:xfrm>
            <a:off x="4961160" y="3967777"/>
            <a:ext cx="3751262"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Quality Distribution</a:t>
            </a:r>
            <a:endParaRPr lang="en-US" sz="1400" dirty="0">
              <a:solidFill>
                <a:schemeClr val="accent1"/>
              </a:solidFill>
              <a:cs typeface="Franklin Gothic Book"/>
            </a:endParaRPr>
          </a:p>
        </p:txBody>
      </p:sp>
      <p:grpSp>
        <p:nvGrpSpPr>
          <p:cNvPr id="19" name="Group 18"/>
          <p:cNvGrpSpPr/>
          <p:nvPr/>
        </p:nvGrpSpPr>
        <p:grpSpPr>
          <a:xfrm>
            <a:off x="427038" y="1303804"/>
            <a:ext cx="4259262" cy="363923"/>
            <a:chOff x="422945" y="1369506"/>
            <a:chExt cx="2705315" cy="435770"/>
          </a:xfrm>
        </p:grpSpPr>
        <p:cxnSp>
          <p:nvCxnSpPr>
            <p:cNvPr id="20" name="Straight Connector 19"/>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2" name="Rectangle 4"/>
          <p:cNvSpPr>
            <a:spLocks noChangeArrowheads="1"/>
          </p:cNvSpPr>
          <p:nvPr/>
        </p:nvSpPr>
        <p:spPr bwMode="auto">
          <a:xfrm>
            <a:off x="427038" y="1380288"/>
            <a:ext cx="3751262"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Portfolio Composition</a:t>
            </a:r>
            <a:endParaRPr lang="en-US" sz="1400" dirty="0">
              <a:solidFill>
                <a:schemeClr val="accent1"/>
              </a:solidFill>
              <a:cs typeface="Franklin Gothic Book"/>
            </a:endParaRPr>
          </a:p>
        </p:txBody>
      </p:sp>
      <p:graphicFrame>
        <p:nvGraphicFramePr>
          <p:cNvPr id="16" name="Table 15"/>
          <p:cNvGraphicFramePr>
            <a:graphicFrameLocks noGrp="1"/>
          </p:cNvGraphicFramePr>
          <p:nvPr>
            <p:extLst>
              <p:ext uri="{D42A27DB-BD31-4B8C-83A1-F6EECF244321}">
                <p14:modId xmlns:p14="http://schemas.microsoft.com/office/powerpoint/2010/main" val="3459778700"/>
              </p:ext>
            </p:extLst>
          </p:nvPr>
        </p:nvGraphicFramePr>
        <p:xfrm>
          <a:off x="427038" y="1769789"/>
          <a:ext cx="4277824" cy="3794760"/>
        </p:xfrm>
        <a:graphic>
          <a:graphicData uri="http://schemas.openxmlformats.org/drawingml/2006/table">
            <a:tbl>
              <a:tblPr>
                <a:tableStyleId>{5C22544A-7EE6-4342-B048-85BDC9FD1C3A}</a:tableStyleId>
              </a:tblPr>
              <a:tblGrid>
                <a:gridCol w="682747">
                  <a:extLst>
                    <a:ext uri="{9D8B030D-6E8A-4147-A177-3AD203B41FA5}">
                      <a16:colId xmlns:a16="http://schemas.microsoft.com/office/drawing/2014/main" val="1371949278"/>
                    </a:ext>
                  </a:extLst>
                </a:gridCol>
                <a:gridCol w="914400">
                  <a:extLst>
                    <a:ext uri="{9D8B030D-6E8A-4147-A177-3AD203B41FA5}">
                      <a16:colId xmlns:a16="http://schemas.microsoft.com/office/drawing/2014/main" val="820317790"/>
                    </a:ext>
                  </a:extLst>
                </a:gridCol>
                <a:gridCol w="593970">
                  <a:extLst>
                    <a:ext uri="{9D8B030D-6E8A-4147-A177-3AD203B41FA5}">
                      <a16:colId xmlns:a16="http://schemas.microsoft.com/office/drawing/2014/main" val="752856349"/>
                    </a:ext>
                  </a:extLst>
                </a:gridCol>
                <a:gridCol w="390769">
                  <a:extLst>
                    <a:ext uri="{9D8B030D-6E8A-4147-A177-3AD203B41FA5}">
                      <a16:colId xmlns:a16="http://schemas.microsoft.com/office/drawing/2014/main" val="2095849549"/>
                    </a:ext>
                  </a:extLst>
                </a:gridCol>
                <a:gridCol w="914400">
                  <a:extLst>
                    <a:ext uri="{9D8B030D-6E8A-4147-A177-3AD203B41FA5}">
                      <a16:colId xmlns:a16="http://schemas.microsoft.com/office/drawing/2014/main" val="848388537"/>
                    </a:ext>
                  </a:extLst>
                </a:gridCol>
                <a:gridCol w="781538">
                  <a:extLst>
                    <a:ext uri="{9D8B030D-6E8A-4147-A177-3AD203B41FA5}">
                      <a16:colId xmlns:a16="http://schemas.microsoft.com/office/drawing/2014/main" val="893461708"/>
                    </a:ext>
                  </a:extLst>
                </a:gridCol>
              </a:tblGrid>
              <a:tr h="274320">
                <a:tc>
                  <a:txBody>
                    <a:bodyPr/>
                    <a:lstStyle/>
                    <a:p>
                      <a:pPr algn="l" fontAlgn="b"/>
                      <a:endParaRPr lang="en-US" sz="1100" b="1" i="0" u="none" strike="noStrike" dirty="0">
                        <a:solidFill>
                          <a:schemeClr val="bg1"/>
                        </a:solidFill>
                        <a:effectLst/>
                        <a:latin typeface="+mj-lt"/>
                      </a:endParaRPr>
                    </a:p>
                  </a:txBody>
                  <a:tcPr marL="45720"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r>
                        <a:rPr lang="en-US" sz="1100" b="0" i="0" u="none" strike="noStrike" dirty="0">
                          <a:solidFill>
                            <a:schemeClr val="bg1"/>
                          </a:solidFill>
                          <a:effectLst/>
                          <a:latin typeface="+mj-lt"/>
                        </a:rPr>
                        <a:t>Sector</a:t>
                      </a:r>
                    </a:p>
                  </a:txBody>
                  <a:tcPr marL="45720"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100" b="1" i="0" u="none" strike="noStrike" dirty="0">
                        <a:solidFill>
                          <a:schemeClr val="bg1"/>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100" b="1" i="0" u="none" strike="noStrike" dirty="0">
                        <a:solidFill>
                          <a:schemeClr val="bg1"/>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r>
                        <a:rPr lang="en-US" sz="1100" u="none" strike="noStrike" dirty="0">
                          <a:solidFill>
                            <a:schemeClr val="bg1"/>
                          </a:solidFill>
                          <a:effectLst/>
                          <a:latin typeface="+mj-lt"/>
                        </a:rPr>
                        <a:t>Sub-Sector</a:t>
                      </a:r>
                      <a:endParaRPr lang="en-US" sz="1100" b="1" i="0" u="none" strike="noStrike" dirty="0">
                        <a:solidFill>
                          <a:schemeClr val="bg1"/>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r>
                        <a:rPr lang="en-US" sz="1100" u="none" strike="noStrike" dirty="0">
                          <a:solidFill>
                            <a:schemeClr val="bg1"/>
                          </a:solidFill>
                          <a:effectLst/>
                          <a:latin typeface="+mn-lt"/>
                        </a:rPr>
                        <a:t> </a:t>
                      </a:r>
                      <a:endParaRPr lang="en-US" sz="1100" b="1" i="0" u="none" strike="noStrike" dirty="0">
                        <a:solidFill>
                          <a:schemeClr val="bg1"/>
                        </a:solidFill>
                        <a:effectLst/>
                        <a:latin typeface="+mn-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26356653"/>
                  </a:ext>
                </a:extLst>
              </a:tr>
              <a:tr h="320040">
                <a:tc rowSpan="4">
                  <a:txBody>
                    <a:bodyPr/>
                    <a:lstStyle/>
                    <a:p>
                      <a:r>
                        <a:rPr lang="en-US" sz="1100" dirty="0">
                          <a:solidFill>
                            <a:schemeClr val="accent1">
                              <a:lumMod val="75000"/>
                              <a:lumOff val="25000"/>
                            </a:schemeClr>
                          </a:solidFill>
                          <a:latin typeface="+mn-lt"/>
                        </a:rPr>
                        <a:t>RMBS</a:t>
                      </a:r>
                    </a:p>
                  </a:txBody>
                  <a:tcPr marL="45720" marR="9525" marT="0" marB="0" anchor="ctr">
                    <a:lnL w="12700" cmpd="sng">
                      <a:noFill/>
                    </a:lnL>
                    <a:lnR w="12700" cmpd="sng">
                      <a:noFill/>
                    </a:lnR>
                    <a:lnT w="12700" cmpd="sng">
                      <a:noFill/>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Prime</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50.0%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Hybrid Arm</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50.0%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2880691"/>
                  </a:ext>
                </a:extLst>
              </a:tr>
              <a:tr h="320040">
                <a:tc vMerge="1">
                  <a:txBody>
                    <a:bodyPr/>
                    <a:lstStyle/>
                    <a:p>
                      <a:endParaRPr lang="en-US" sz="1000" dirty="0">
                        <a:solidFill>
                          <a:schemeClr val="accent1">
                            <a:lumMod val="75000"/>
                            <a:lumOff val="25000"/>
                          </a:schemeClr>
                        </a:solidFill>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Alt-A</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20.0%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Fixed</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20.0%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5694326"/>
                  </a:ext>
                </a:extLst>
              </a:tr>
              <a:tr h="320040">
                <a:tc vMerge="1">
                  <a:txBody>
                    <a:bodyPr/>
                    <a:lstStyle/>
                    <a:p>
                      <a:endParaRPr lang="en-US" sz="1000" dirty="0">
                        <a:solidFill>
                          <a:schemeClr val="accent1">
                            <a:lumMod val="75000"/>
                            <a:lumOff val="25000"/>
                          </a:schemeClr>
                        </a:solidFill>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Sub-Prime</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3244888"/>
                  </a:ext>
                </a:extLst>
              </a:tr>
              <a:tr h="320040">
                <a:tc vMerge="1">
                  <a:txBody>
                    <a:bodyPr/>
                    <a:lstStyle/>
                    <a:p>
                      <a:endParaRPr lang="en-US" sz="1000" dirty="0">
                        <a:solidFill>
                          <a:schemeClr val="accent1">
                            <a:lumMod val="75000"/>
                            <a:lumOff val="25000"/>
                          </a:schemeClr>
                        </a:solidFill>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Option Arm</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883299"/>
                  </a:ext>
                </a:extLst>
              </a:tr>
              <a:tr h="320040">
                <a:tc rowSpan="3">
                  <a:txBody>
                    <a:bodyPr/>
                    <a:lstStyle/>
                    <a:p>
                      <a:r>
                        <a:rPr lang="en-US" sz="1100" dirty="0">
                          <a:solidFill>
                            <a:schemeClr val="accent1">
                              <a:lumMod val="75000"/>
                              <a:lumOff val="25000"/>
                            </a:schemeClr>
                          </a:solidFill>
                          <a:latin typeface="+mn-lt"/>
                        </a:rPr>
                        <a:t>CMBS</a:t>
                      </a: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Senior</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10.0%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Conduit</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3.0%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921395"/>
                  </a:ext>
                </a:extLst>
              </a:tr>
              <a:tr h="320040">
                <a:tc vMerge="1">
                  <a:txBody>
                    <a:bodyPr/>
                    <a:lstStyle/>
                    <a:p>
                      <a:endParaRPr lang="en-US" sz="1000" dirty="0">
                        <a:solidFill>
                          <a:schemeClr val="accent1">
                            <a:lumMod val="75000"/>
                            <a:lumOff val="25000"/>
                          </a:schemeClr>
                        </a:solidFill>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Sub</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SASB</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5.0%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6439180"/>
                  </a:ext>
                </a:extLst>
              </a:tr>
              <a:tr h="320040">
                <a:tc vMerge="1">
                  <a:txBody>
                    <a:bodyPr/>
                    <a:lstStyle/>
                    <a:p>
                      <a:pPr algn="l" fontAlgn="b"/>
                      <a:endParaRPr lang="en-US" sz="1000" b="0" i="0" u="none" strike="noStrike" dirty="0">
                        <a:solidFill>
                          <a:schemeClr val="accent1">
                            <a:lumMod val="75000"/>
                            <a:lumOff val="25000"/>
                          </a:schemeClr>
                        </a:solidFill>
                        <a:effectLst/>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Agency</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2.0%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9525" cap="flat" cmpd="sng" algn="ctr">
                      <a:solidFill>
                        <a:schemeClr val="accent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6291409"/>
                  </a:ext>
                </a:extLst>
              </a:tr>
              <a:tr h="320040">
                <a:tc rowSpan="3">
                  <a:txBody>
                    <a:bodyPr/>
                    <a:lstStyle/>
                    <a:p>
                      <a:pPr algn="l" fontAlgn="b"/>
                      <a:r>
                        <a:rPr lang="en-US" sz="1100" b="0" i="0" u="none" strike="noStrike" dirty="0">
                          <a:solidFill>
                            <a:schemeClr val="accent1">
                              <a:lumMod val="75000"/>
                              <a:lumOff val="25000"/>
                            </a:schemeClr>
                          </a:solidFill>
                          <a:effectLst/>
                          <a:latin typeface="+mn-lt"/>
                        </a:rPr>
                        <a:t>ABS</a:t>
                      </a: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Senior</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20.0%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Credit Card</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5.0%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9525" cap="flat" cmpd="sng" algn="ctr">
                      <a:solidFill>
                        <a:schemeClr val="accent1">
                          <a:lumMod val="75000"/>
                          <a:lumOff val="2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5134110"/>
                  </a:ext>
                </a:extLst>
              </a:tr>
              <a:tr h="320040">
                <a:tc vMerge="1">
                  <a:txBody>
                    <a:bodyPr/>
                    <a:lstStyle/>
                    <a:p>
                      <a:pPr algn="l" fontAlgn="b"/>
                      <a:endParaRPr lang="en-US" sz="1000" b="0" i="0" u="none" strike="noStrike" dirty="0">
                        <a:solidFill>
                          <a:schemeClr val="accent1">
                            <a:lumMod val="75000"/>
                            <a:lumOff val="25000"/>
                          </a:schemeClr>
                        </a:solidFill>
                        <a:effectLst/>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r>
                        <a:rPr lang="en-US" sz="1100" u="none" strike="noStrike" dirty="0">
                          <a:effectLst/>
                          <a:latin typeface="+mn-lt"/>
                        </a:rPr>
                        <a:t>Sub</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0.0%</a:t>
                      </a:r>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Auto</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10.0%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30906"/>
                  </a:ext>
                </a:extLst>
              </a:tr>
              <a:tr h="320040">
                <a:tc vMerge="1">
                  <a:txBody>
                    <a:bodyPr/>
                    <a:lstStyle/>
                    <a:p>
                      <a:pPr algn="l" fontAlgn="b"/>
                      <a:endParaRPr lang="en-US" sz="1000" b="0" i="0" u="none" strike="noStrike" dirty="0">
                        <a:solidFill>
                          <a:schemeClr val="accent1">
                            <a:lumMod val="75000"/>
                            <a:lumOff val="25000"/>
                          </a:schemeClr>
                        </a:solidFill>
                        <a:effectLst/>
                        <a:latin typeface="+mn-lt"/>
                      </a:endParaRPr>
                    </a:p>
                  </a:txBody>
                  <a:tcPr marL="45720" marR="9525" marT="0"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b"/>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100" b="0" i="0" u="none" strike="noStrike" dirty="0">
                        <a:solidFill>
                          <a:srgbClr val="000000"/>
                        </a:solidFill>
                        <a:effectLst/>
                        <a:latin typeface="+mn-lt"/>
                      </a:endParaRPr>
                    </a:p>
                  </a:txBody>
                  <a:tcPr marL="9525"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mn-lt"/>
                        </a:rPr>
                        <a:t>Other</a:t>
                      </a:r>
                      <a:endParaRPr lang="en-US" sz="1100" b="0" i="0" u="none" strike="noStrike" dirty="0">
                        <a:solidFill>
                          <a:srgbClr val="000000"/>
                        </a:solidFill>
                        <a:effectLst/>
                        <a:latin typeface="+mn-lt"/>
                      </a:endParaRPr>
                    </a:p>
                  </a:txBody>
                  <a:tcPr marL="45720" marR="9525"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100" u="none" strike="noStrike" dirty="0">
                          <a:effectLst/>
                          <a:latin typeface="+mn-lt"/>
                        </a:rPr>
                        <a:t>5.0%</a:t>
                      </a:r>
                      <a:endParaRPr lang="en-US" sz="1100" b="0" i="0" u="none" strike="noStrike" dirty="0">
                        <a:solidFill>
                          <a:srgbClr val="000000"/>
                        </a:solidFill>
                        <a:effectLst/>
                        <a:latin typeface="+mn-lt"/>
                      </a:endParaRPr>
                    </a:p>
                  </a:txBody>
                  <a:tcPr marL="9525" marR="45720" marT="0" marB="0"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accent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1411444"/>
                  </a:ext>
                </a:extLst>
              </a:tr>
              <a:tr h="320040">
                <a:tc>
                  <a:txBody>
                    <a:bodyPr/>
                    <a:lstStyle/>
                    <a:p>
                      <a:pPr algn="l" fontAlgn="b"/>
                      <a:r>
                        <a:rPr lang="en-US" sz="1100" u="none" strike="noStrike" dirty="0">
                          <a:solidFill>
                            <a:schemeClr val="tx2">
                              <a:lumMod val="50000"/>
                            </a:schemeClr>
                          </a:solidFill>
                          <a:effectLst/>
                          <a:latin typeface="+mj-lt"/>
                        </a:rPr>
                        <a:t> </a:t>
                      </a:r>
                      <a:endParaRPr lang="en-US" sz="1100" b="0" i="0" u="none" strike="noStrike" dirty="0">
                        <a:solidFill>
                          <a:schemeClr val="tx2">
                            <a:lumMod val="50000"/>
                          </a:schemeClr>
                        </a:solidFill>
                        <a:effectLst/>
                        <a:latin typeface="+mj-lt"/>
                      </a:endParaRPr>
                    </a:p>
                  </a:txBody>
                  <a:tcPr marL="45720" marR="9525"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ctr" fontAlgn="b"/>
                      <a:endParaRPr lang="en-US" sz="1100" b="0" i="0" u="none" strike="noStrike" dirty="0">
                        <a:solidFill>
                          <a:schemeClr val="tx2">
                            <a:lumMod val="50000"/>
                          </a:schemeClr>
                        </a:solidFill>
                        <a:effectLst/>
                        <a:latin typeface="+mj-lt"/>
                      </a:endParaRPr>
                    </a:p>
                  </a:txBody>
                  <a:tcPr marL="9525" marR="9525"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r" fontAlgn="b"/>
                      <a:r>
                        <a:rPr lang="en-US" sz="1100" u="none" strike="noStrike" dirty="0">
                          <a:solidFill>
                            <a:schemeClr val="tx2">
                              <a:lumMod val="50000"/>
                            </a:schemeClr>
                          </a:solidFill>
                          <a:effectLst/>
                          <a:latin typeface="+mj-lt"/>
                        </a:rPr>
                        <a:t>100.0%</a:t>
                      </a:r>
                      <a:endParaRPr lang="en-US" sz="1100" b="1" i="0" u="none" strike="noStrike" dirty="0">
                        <a:solidFill>
                          <a:schemeClr val="tx2">
                            <a:lumMod val="50000"/>
                          </a:schemeClr>
                        </a:solidFill>
                        <a:effectLst/>
                        <a:latin typeface="+mj-lt"/>
                      </a:endParaRPr>
                    </a:p>
                  </a:txBody>
                  <a:tcPr marL="9525" marR="9525"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l" fontAlgn="b"/>
                      <a:endParaRPr lang="en-US" sz="1100" b="1" i="0" u="none" strike="noStrike" dirty="0">
                        <a:solidFill>
                          <a:schemeClr val="tx2">
                            <a:lumMod val="50000"/>
                          </a:schemeClr>
                        </a:solidFill>
                        <a:effectLst/>
                        <a:latin typeface="+mj-lt"/>
                      </a:endParaRPr>
                    </a:p>
                  </a:txBody>
                  <a:tcPr marL="9525" marR="9525"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l" fontAlgn="b"/>
                      <a:endParaRPr lang="en-US" sz="1100" b="1" i="0" u="none" strike="noStrike" dirty="0">
                        <a:solidFill>
                          <a:schemeClr val="tx2">
                            <a:lumMod val="50000"/>
                          </a:schemeClr>
                        </a:solidFill>
                        <a:effectLst/>
                        <a:latin typeface="+mj-lt"/>
                      </a:endParaRPr>
                    </a:p>
                  </a:txBody>
                  <a:tcPr marL="9525" marR="9525"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tc>
                  <a:txBody>
                    <a:bodyPr/>
                    <a:lstStyle/>
                    <a:p>
                      <a:pPr algn="r" fontAlgn="b"/>
                      <a:r>
                        <a:rPr lang="en-US" sz="1100" u="none" strike="noStrike" dirty="0">
                          <a:solidFill>
                            <a:schemeClr val="tx2">
                              <a:lumMod val="50000"/>
                            </a:schemeClr>
                          </a:solidFill>
                          <a:effectLst/>
                          <a:latin typeface="+mj-lt"/>
                        </a:rPr>
                        <a:t>100.0%</a:t>
                      </a:r>
                      <a:endParaRPr lang="en-US" sz="1100" b="1" i="0" u="none" strike="noStrike" dirty="0">
                        <a:solidFill>
                          <a:schemeClr val="tx2">
                            <a:lumMod val="50000"/>
                          </a:schemeClr>
                        </a:solidFill>
                        <a:effectLst/>
                        <a:latin typeface="+mj-lt"/>
                      </a:endParaRPr>
                    </a:p>
                  </a:txBody>
                  <a:tcPr marL="9525" marR="45720" marT="0" marB="0" anchor="ctr">
                    <a:lnL w="12700" cmpd="sng">
                      <a:noFill/>
                    </a:lnL>
                    <a:lnR w="12700" cmpd="sng">
                      <a:noFill/>
                    </a:lnR>
                    <a:lnT w="6350" cap="flat" cmpd="sng" algn="ctr">
                      <a:solidFill>
                        <a:schemeClr val="accent1">
                          <a:lumMod val="50000"/>
                          <a:lumOff val="50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5000"/>
                        <a:lumOff val="75000"/>
                      </a:schemeClr>
                    </a:solidFill>
                  </a:tcPr>
                </a:tc>
                <a:extLst>
                  <a:ext uri="{0D108BD9-81ED-4DB2-BD59-A6C34878D82A}">
                    <a16:rowId xmlns:a16="http://schemas.microsoft.com/office/drawing/2014/main" val="153352026"/>
                  </a:ext>
                </a:extLst>
              </a:tr>
            </a:tbl>
          </a:graphicData>
        </a:graphic>
      </p:graphicFrame>
      <p:sp>
        <p:nvSpPr>
          <p:cNvPr id="23" name="Text Box 27"/>
          <p:cNvSpPr txBox="1">
            <a:spLocks noChangeArrowheads="1"/>
          </p:cNvSpPr>
          <p:nvPr/>
        </p:nvSpPr>
        <p:spPr bwMode="auto">
          <a:xfrm>
            <a:off x="438912" y="6785005"/>
            <a:ext cx="8893931"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1. Spread to swaps.</a:t>
            </a:r>
          </a:p>
          <a:p>
            <a:pPr defTabSz="966615" eaLnBrk="0" hangingPunct="0"/>
            <a:r>
              <a:rPr lang="en-US" sz="800" dirty="0"/>
              <a:t>2. &lt;BBB are legacy RMBS securities.</a:t>
            </a:r>
          </a:p>
        </p:txBody>
      </p:sp>
      <p:grpSp>
        <p:nvGrpSpPr>
          <p:cNvPr id="32" name="Group 31"/>
          <p:cNvGrpSpPr/>
          <p:nvPr/>
        </p:nvGrpSpPr>
        <p:grpSpPr>
          <a:xfrm>
            <a:off x="427038" y="5686434"/>
            <a:ext cx="4277824" cy="917811"/>
            <a:chOff x="427038" y="5686434"/>
            <a:chExt cx="4277824" cy="917811"/>
          </a:xfrm>
        </p:grpSpPr>
        <p:sp>
          <p:nvSpPr>
            <p:cNvPr id="24" name="Rectangle 23"/>
            <p:cNvSpPr/>
            <p:nvPr/>
          </p:nvSpPr>
          <p:spPr>
            <a:xfrm>
              <a:off x="427038" y="5686434"/>
              <a:ext cx="4277824" cy="917811"/>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59513" y="5935435"/>
              <a:ext cx="3812875" cy="0"/>
            </a:xfrm>
            <a:prstGeom prst="line">
              <a:avLst/>
            </a:prstGeom>
            <a:noFill/>
            <a:ln w="1905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25" name="TextBox 24"/>
            <p:cNvSpPr txBox="1"/>
            <p:nvPr/>
          </p:nvSpPr>
          <p:spPr>
            <a:xfrm>
              <a:off x="1941933" y="5804630"/>
              <a:ext cx="1248034" cy="276999"/>
            </a:xfrm>
            <a:prstGeom prst="rect">
              <a:avLst/>
            </a:prstGeom>
            <a:solidFill>
              <a:schemeClr val="bg1">
                <a:lumMod val="95000"/>
              </a:schemeClr>
            </a:solidFill>
          </p:spPr>
          <p:txBody>
            <a:bodyPr wrap="none" rtlCol="0">
              <a:spAutoFit/>
            </a:bodyPr>
            <a:lstStyle/>
            <a:p>
              <a:r>
                <a:rPr lang="en-US" sz="1200" spc="50" dirty="0">
                  <a:solidFill>
                    <a:schemeClr val="accent1"/>
                  </a:solidFill>
                  <a:latin typeface="Franklin Gothic Medium Cond" panose="020B0606030402020204" pitchFamily="34" charset="0"/>
                </a:rPr>
                <a:t>Capital Structure</a:t>
              </a:r>
            </a:p>
          </p:txBody>
        </p:sp>
        <p:grpSp>
          <p:nvGrpSpPr>
            <p:cNvPr id="30" name="Group 29"/>
            <p:cNvGrpSpPr/>
            <p:nvPr/>
          </p:nvGrpSpPr>
          <p:grpSpPr>
            <a:xfrm>
              <a:off x="1389164" y="6106914"/>
              <a:ext cx="2225333" cy="246221"/>
              <a:chOff x="1195247" y="6106914"/>
              <a:chExt cx="2225333" cy="246221"/>
            </a:xfrm>
          </p:grpSpPr>
          <p:sp>
            <p:nvSpPr>
              <p:cNvPr id="28" name="TextBox 27"/>
              <p:cNvSpPr txBox="1"/>
              <p:nvPr/>
            </p:nvSpPr>
            <p:spPr>
              <a:xfrm>
                <a:off x="1195247" y="6106914"/>
                <a:ext cx="1040670" cy="246221"/>
              </a:xfrm>
              <a:prstGeom prst="rect">
                <a:avLst/>
              </a:prstGeom>
              <a:solidFill>
                <a:schemeClr val="bg1">
                  <a:lumMod val="95000"/>
                </a:schemeClr>
              </a:solidFill>
            </p:spPr>
            <p:txBody>
              <a:bodyPr wrap="none" rtlCol="0">
                <a:spAutoFit/>
              </a:bodyPr>
              <a:lstStyle/>
              <a:p>
                <a:r>
                  <a:rPr lang="en-US" sz="900" spc="50" dirty="0">
                    <a:solidFill>
                      <a:schemeClr val="tx1">
                        <a:lumMod val="65000"/>
                        <a:lumOff val="35000"/>
                      </a:schemeClr>
                    </a:solidFill>
                  </a:rPr>
                  <a:t>SENIOR |  </a:t>
                </a:r>
                <a:r>
                  <a:rPr lang="en-US" sz="1000" spc="50" dirty="0">
                    <a:latin typeface="Georgia" panose="02040502050405020303" pitchFamily="18" charset="0"/>
                  </a:rPr>
                  <a:t>98%</a:t>
                </a:r>
              </a:p>
            </p:txBody>
          </p:sp>
          <p:sp>
            <p:nvSpPr>
              <p:cNvPr id="29" name="TextBox 28"/>
              <p:cNvSpPr txBox="1"/>
              <p:nvPr/>
            </p:nvSpPr>
            <p:spPr>
              <a:xfrm>
                <a:off x="2637993" y="6106914"/>
                <a:ext cx="782587" cy="246221"/>
              </a:xfrm>
              <a:prstGeom prst="rect">
                <a:avLst/>
              </a:prstGeom>
              <a:solidFill>
                <a:schemeClr val="bg1">
                  <a:lumMod val="95000"/>
                </a:schemeClr>
              </a:solidFill>
            </p:spPr>
            <p:txBody>
              <a:bodyPr wrap="none" rtlCol="0">
                <a:spAutoFit/>
              </a:bodyPr>
              <a:lstStyle/>
              <a:p>
                <a:r>
                  <a:rPr lang="en-US" sz="900" spc="50" dirty="0">
                    <a:solidFill>
                      <a:schemeClr val="tx1">
                        <a:lumMod val="65000"/>
                        <a:lumOff val="35000"/>
                      </a:schemeClr>
                    </a:solidFill>
                  </a:rPr>
                  <a:t>SUB </a:t>
                </a:r>
                <a:r>
                  <a:rPr lang="en-US" sz="1000" spc="50" dirty="0"/>
                  <a:t>|  </a:t>
                </a:r>
                <a:r>
                  <a:rPr lang="en-US" sz="1000" spc="50" dirty="0">
                    <a:latin typeface="Georgia" panose="02040502050405020303" pitchFamily="18" charset="0"/>
                  </a:rPr>
                  <a:t>2%</a:t>
                </a:r>
              </a:p>
            </p:txBody>
          </p:sp>
        </p:grpSp>
      </p:grpSp>
      <p:sp>
        <p:nvSpPr>
          <p:cNvPr id="13" name="Slide Number Placeholder 12"/>
          <p:cNvSpPr>
            <a:spLocks noGrp="1"/>
          </p:cNvSpPr>
          <p:nvPr>
            <p:ph type="sldNum" sz="quarter" idx="14"/>
          </p:nvPr>
        </p:nvSpPr>
        <p:spPr/>
        <p:txBody>
          <a:bodyPr/>
          <a:lstStyle/>
          <a:p>
            <a:pPr algn="r"/>
            <a:fld id="{120E0670-27AF-416D-9579-EAB944D99F2D}" type="slidenum">
              <a:rPr lang="en-US" smtClean="0"/>
              <a:pPr algn="r"/>
              <a:t>30</a:t>
            </a:fld>
            <a:endParaRPr lang="en-US" dirty="0"/>
          </a:p>
        </p:txBody>
      </p:sp>
      <p:sp>
        <p:nvSpPr>
          <p:cNvPr id="14" name="Footer Placeholder 13"/>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48614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Appendix</a:t>
            </a:r>
          </a:p>
        </p:txBody>
      </p:sp>
      <p:sp>
        <p:nvSpPr>
          <p:cNvPr id="4" name="Slide Number Placeholder 3"/>
          <p:cNvSpPr>
            <a:spLocks noGrp="1"/>
          </p:cNvSpPr>
          <p:nvPr>
            <p:ph type="sldNum" sz="quarter" idx="4"/>
          </p:nvPr>
        </p:nvSpPr>
        <p:spPr/>
        <p:txBody>
          <a:bodyPr/>
          <a:lstStyle/>
          <a:p>
            <a:pPr algn="r"/>
            <a:fld id="{120E0670-27AF-416D-9579-EAB944D99F2D}" type="slidenum">
              <a:rPr lang="en-US" smtClean="0"/>
              <a:pPr algn="r"/>
              <a:t>31</a:t>
            </a:fld>
            <a:endParaRPr lang="en-US" dirty="0"/>
          </a:p>
        </p:txBody>
      </p:sp>
      <p:sp>
        <p:nvSpPr>
          <p:cNvPr id="5" name="Footer Placeholder 4"/>
          <p:cNvSpPr>
            <a:spLocks noGrp="1"/>
          </p:cNvSpPr>
          <p:nvPr>
            <p:ph type="ftr" sz="quarter" idx="3"/>
          </p:nvPr>
        </p:nvSpPr>
        <p:spPr/>
        <p:txBody>
          <a:bodyPr/>
          <a:lstStyle/>
          <a:p>
            <a:r>
              <a:rPr lang="en-US"/>
              <a:t>SP B 012019</a:t>
            </a:r>
            <a:endParaRPr lang="en-US" dirty="0"/>
          </a:p>
        </p:txBody>
      </p:sp>
    </p:spTree>
    <p:extLst>
      <p:ext uri="{BB962C8B-B14F-4D97-AF65-F5344CB8AC3E}">
        <p14:creationId xmlns:p14="http://schemas.microsoft.com/office/powerpoint/2010/main" val="2253471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Securitized Product Matrix</a:t>
            </a:r>
          </a:p>
        </p:txBody>
      </p:sp>
      <p:graphicFrame>
        <p:nvGraphicFramePr>
          <p:cNvPr id="4" name="Table 3"/>
          <p:cNvGraphicFramePr>
            <a:graphicFrameLocks noGrp="1"/>
          </p:cNvGraphicFramePr>
          <p:nvPr>
            <p:extLst>
              <p:ext uri="{D42A27DB-BD31-4B8C-83A1-F6EECF244321}">
                <p14:modId xmlns:p14="http://schemas.microsoft.com/office/powerpoint/2010/main" val="3726270707"/>
              </p:ext>
            </p:extLst>
          </p:nvPr>
        </p:nvGraphicFramePr>
        <p:xfrm>
          <a:off x="430660" y="1295400"/>
          <a:ext cx="8713341" cy="5196459"/>
        </p:xfrm>
        <a:graphic>
          <a:graphicData uri="http://schemas.openxmlformats.org/drawingml/2006/table">
            <a:tbl>
              <a:tblPr>
                <a:tableStyleId>{5C22544A-7EE6-4342-B048-85BDC9FD1C3A}</a:tableStyleId>
              </a:tblPr>
              <a:tblGrid>
                <a:gridCol w="1187244">
                  <a:extLst>
                    <a:ext uri="{9D8B030D-6E8A-4147-A177-3AD203B41FA5}">
                      <a16:colId xmlns:a16="http://schemas.microsoft.com/office/drawing/2014/main" val="1604340903"/>
                    </a:ext>
                  </a:extLst>
                </a:gridCol>
                <a:gridCol w="2508699">
                  <a:extLst>
                    <a:ext uri="{9D8B030D-6E8A-4147-A177-3AD203B41FA5}">
                      <a16:colId xmlns:a16="http://schemas.microsoft.com/office/drawing/2014/main" val="3003971924"/>
                    </a:ext>
                  </a:extLst>
                </a:gridCol>
                <a:gridCol w="2508699">
                  <a:extLst>
                    <a:ext uri="{9D8B030D-6E8A-4147-A177-3AD203B41FA5}">
                      <a16:colId xmlns:a16="http://schemas.microsoft.com/office/drawing/2014/main" val="1776323602"/>
                    </a:ext>
                  </a:extLst>
                </a:gridCol>
                <a:gridCol w="2508699">
                  <a:extLst>
                    <a:ext uri="{9D8B030D-6E8A-4147-A177-3AD203B41FA5}">
                      <a16:colId xmlns:a16="http://schemas.microsoft.com/office/drawing/2014/main" val="2343457998"/>
                    </a:ext>
                  </a:extLst>
                </a:gridCol>
              </a:tblGrid>
              <a:tr h="295275">
                <a:tc>
                  <a:txBody>
                    <a:bodyPr/>
                    <a:lstStyle/>
                    <a:p>
                      <a:pPr algn="l" fontAlgn="b"/>
                      <a:endParaRPr lang="en-US" sz="1000" b="0" i="0" u="none" strike="noStrike" dirty="0">
                        <a:solidFill>
                          <a:schemeClr val="bg1"/>
                        </a:solidFill>
                        <a:effectLst/>
                        <a:latin typeface="+mj-lt"/>
                      </a:endParaRPr>
                    </a:p>
                  </a:txBody>
                  <a:tcPr marL="7761" marR="7761" marT="7761"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US" sz="1000" u="none" strike="noStrike" dirty="0">
                          <a:solidFill>
                            <a:schemeClr val="bg1"/>
                          </a:solidFill>
                          <a:effectLst/>
                          <a:latin typeface="+mj-lt"/>
                        </a:rPr>
                        <a:t>Residential MBS</a:t>
                      </a:r>
                      <a:endParaRPr lang="en-US" sz="1000" b="0" i="0" u="none" strike="noStrike" dirty="0">
                        <a:solidFill>
                          <a:schemeClr val="bg1"/>
                        </a:solidFill>
                        <a:effectLst/>
                        <a:latin typeface="+mj-lt"/>
                      </a:endParaRPr>
                    </a:p>
                  </a:txBody>
                  <a:tcPr marL="137160" marR="137160" marT="7761"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US" sz="1000" u="none" strike="noStrike" dirty="0">
                          <a:solidFill>
                            <a:schemeClr val="bg1"/>
                          </a:solidFill>
                          <a:effectLst/>
                          <a:latin typeface="+mj-lt"/>
                        </a:rPr>
                        <a:t>Commercial MBS</a:t>
                      </a:r>
                      <a:endParaRPr lang="en-US" sz="1000" b="0" i="0" u="none" strike="noStrike" dirty="0">
                        <a:solidFill>
                          <a:schemeClr val="bg1"/>
                        </a:solidFill>
                        <a:effectLst/>
                        <a:latin typeface="+mj-lt"/>
                      </a:endParaRPr>
                    </a:p>
                  </a:txBody>
                  <a:tcPr marL="137160" marR="137160" marT="7761"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US" sz="1000" u="none" strike="noStrike" dirty="0">
                          <a:solidFill>
                            <a:schemeClr val="bg1"/>
                          </a:solidFill>
                          <a:effectLst/>
                          <a:latin typeface="+mj-lt"/>
                        </a:rPr>
                        <a:t>Asset-Backed Securities</a:t>
                      </a:r>
                      <a:endParaRPr lang="en-US" sz="1000" b="0" i="0" u="none" strike="noStrike" dirty="0">
                        <a:solidFill>
                          <a:schemeClr val="bg1"/>
                        </a:solidFill>
                        <a:effectLst/>
                        <a:latin typeface="+mj-lt"/>
                      </a:endParaRPr>
                    </a:p>
                  </a:txBody>
                  <a:tcPr marL="137160" marR="137160" marT="7761"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73818582"/>
                  </a:ext>
                </a:extLst>
              </a:tr>
              <a:tr h="2328419">
                <a:tc>
                  <a:txBody>
                    <a:bodyPr/>
                    <a:lstStyle/>
                    <a:p>
                      <a:pPr algn="l" fontAlgn="t"/>
                      <a:r>
                        <a:rPr lang="en-US" sz="1000" u="none" strike="noStrike" dirty="0">
                          <a:solidFill>
                            <a:schemeClr val="accent1">
                              <a:lumMod val="75000"/>
                              <a:lumOff val="25000"/>
                            </a:schemeClr>
                          </a:solidFill>
                          <a:effectLst/>
                          <a:latin typeface="+mn-lt"/>
                        </a:rPr>
                        <a:t>DEFINITION</a:t>
                      </a:r>
                      <a:endParaRPr lang="en-US" sz="1000" b="0" i="0" u="none" strike="noStrike" dirty="0">
                        <a:solidFill>
                          <a:schemeClr val="accent1">
                            <a:lumMod val="75000"/>
                            <a:lumOff val="25000"/>
                          </a:schemeClr>
                        </a:solidFill>
                        <a:effectLst/>
                        <a:latin typeface="+mn-lt"/>
                      </a:endParaRPr>
                    </a:p>
                  </a:txBody>
                  <a:tcPr marL="45720" marR="7761" marT="91440" marB="228600">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t">
                        <a:lnSpc>
                          <a:spcPct val="108000"/>
                        </a:lnSpc>
                      </a:pPr>
                      <a:r>
                        <a:rPr lang="en-US" sz="1000" u="none" strike="noStrike" dirty="0">
                          <a:effectLst/>
                          <a:latin typeface="+mn-lt"/>
                        </a:rPr>
                        <a:t>RMBS market is best thought of as two sectors, agency mortgage bonds and non-agency mortgage bonds. Agency RMBS are issued by government sponsored entities like Fannie Mae, Freddie Mac and Ginnie Mae and carry the implicit or in the case of Ginnie Mae the explicit backing of the US Government.  Non-agency RMBS or private label RMBS are issued by private institutions.</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Commercial mortgage-backed securities (CMBS) are a type of mortgage-backed security that is secured by mortgages on commercial properties, instead of residential real estate.  The CMBS market is segmented into agency CMBS (multi-family) issued by Fannie Mae, Freddie Mac and Ginnie Mae , conduit CMBS which is a diversified pool of commercial loans and single asset/single borrower (SASB) CMBS whose loans are a high quality portfolio of similar assets or large single properties.</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An asset-backed security (ABS) is a bond collateralized by a pool of assets such as home equity loans, automobile loans, credit card receivables, student loans or other expected cash flows. Issuers of ABS can be as creative as they desire.  Just about any cash-flow generating asset can be securitized into an ABS. ABS typically will have senior and subordinate tranches.</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446161"/>
                  </a:ext>
                </a:extLst>
              </a:tr>
              <a:tr h="1102118">
                <a:tc>
                  <a:txBody>
                    <a:bodyPr/>
                    <a:lstStyle/>
                    <a:p>
                      <a:pPr algn="l" fontAlgn="t"/>
                      <a:r>
                        <a:rPr lang="en-US" sz="1000" u="none" strike="noStrike" dirty="0">
                          <a:solidFill>
                            <a:schemeClr val="accent1">
                              <a:lumMod val="75000"/>
                              <a:lumOff val="25000"/>
                            </a:schemeClr>
                          </a:solidFill>
                          <a:effectLst/>
                          <a:latin typeface="+mn-lt"/>
                        </a:rPr>
                        <a:t>RISKS</a:t>
                      </a:r>
                      <a:endParaRPr lang="en-US" sz="1000" b="0" i="0" u="none" strike="noStrike" dirty="0">
                        <a:solidFill>
                          <a:schemeClr val="accent1">
                            <a:lumMod val="75000"/>
                            <a:lumOff val="25000"/>
                          </a:schemeClr>
                        </a:solidFill>
                        <a:effectLst/>
                        <a:latin typeface="+mn-lt"/>
                      </a:endParaRPr>
                    </a:p>
                  </a:txBody>
                  <a:tcPr marL="45720" marR="7761" marT="91440" marB="228600">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t">
                        <a:lnSpc>
                          <a:spcPct val="108000"/>
                        </a:lnSpc>
                      </a:pPr>
                      <a:r>
                        <a:rPr lang="en-US" sz="1000" u="none" strike="noStrike" dirty="0">
                          <a:effectLst/>
                          <a:latin typeface="+mn-lt"/>
                        </a:rPr>
                        <a:t>Agency RMBS main risk is convexity while the dominant risk in non-agency RMBS is credit risk.</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Agency CMBS have little credit risk.  Conduit and SASB CMBS offer varying degrees of credit risk from senior through junior tranches.  Convexity risk is less than the agency RMBS market.</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Credit performance is typically strong while interest rate risk is minimal through short duration and/or floating rate structure.</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8238191"/>
                  </a:ext>
                </a:extLst>
              </a:tr>
              <a:tr h="0">
                <a:tc>
                  <a:txBody>
                    <a:bodyPr/>
                    <a:lstStyle/>
                    <a:p>
                      <a:pPr algn="l" fontAlgn="t"/>
                      <a:r>
                        <a:rPr lang="en-US" sz="1000" u="none" strike="noStrike" dirty="0">
                          <a:solidFill>
                            <a:schemeClr val="accent1">
                              <a:lumMod val="75000"/>
                              <a:lumOff val="25000"/>
                            </a:schemeClr>
                          </a:solidFill>
                          <a:effectLst/>
                          <a:latin typeface="+mn-lt"/>
                        </a:rPr>
                        <a:t>LIQUIDITY</a:t>
                      </a:r>
                      <a:endParaRPr lang="en-US" sz="1000" b="0" i="0" u="none" strike="noStrike" dirty="0">
                        <a:solidFill>
                          <a:schemeClr val="accent1">
                            <a:lumMod val="75000"/>
                            <a:lumOff val="25000"/>
                          </a:schemeClr>
                        </a:solidFill>
                        <a:effectLst/>
                        <a:latin typeface="+mn-lt"/>
                      </a:endParaRPr>
                    </a:p>
                  </a:txBody>
                  <a:tcPr marL="45720" marR="7761" marT="91440" marB="228600">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t">
                        <a:lnSpc>
                          <a:spcPct val="108000"/>
                        </a:lnSpc>
                      </a:pPr>
                      <a:r>
                        <a:rPr lang="en-US" sz="1000" u="none" strike="noStrike" dirty="0">
                          <a:effectLst/>
                          <a:latin typeface="+mn-lt"/>
                        </a:rPr>
                        <a:t>Agency RMBS is highly liquid while non-agency RMBS is less liquid.</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Agency CMBS offer better liquidity than both SASB and conduit CMBS</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High liquidity in senior tranches; less liquid in junior tranches</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81097"/>
                  </a:ext>
                </a:extLst>
              </a:tr>
              <a:tr h="0">
                <a:tc>
                  <a:txBody>
                    <a:bodyPr/>
                    <a:lstStyle/>
                    <a:p>
                      <a:pPr algn="l" fontAlgn="b"/>
                      <a:r>
                        <a:rPr lang="en-US" sz="1000" u="none" strike="noStrike" dirty="0">
                          <a:solidFill>
                            <a:schemeClr val="accent1">
                              <a:lumMod val="75000"/>
                              <a:lumOff val="25000"/>
                            </a:schemeClr>
                          </a:solidFill>
                          <a:effectLst/>
                          <a:latin typeface="+mn-lt"/>
                        </a:rPr>
                        <a:t>MARKET SIZE </a:t>
                      </a:r>
                      <a:br>
                        <a:rPr lang="en-US" sz="1000" u="none" strike="noStrike" dirty="0">
                          <a:solidFill>
                            <a:schemeClr val="accent1">
                              <a:lumMod val="75000"/>
                              <a:lumOff val="25000"/>
                            </a:schemeClr>
                          </a:solidFill>
                          <a:effectLst/>
                          <a:latin typeface="+mn-lt"/>
                        </a:rPr>
                      </a:br>
                      <a:r>
                        <a:rPr lang="en-US" sz="1000" u="none" strike="noStrike" dirty="0">
                          <a:solidFill>
                            <a:schemeClr val="accent1">
                              <a:lumMod val="75000"/>
                              <a:lumOff val="25000"/>
                            </a:schemeClr>
                          </a:solidFill>
                          <a:effectLst/>
                          <a:latin typeface="+mn-lt"/>
                        </a:rPr>
                        <a:t>($BN)</a:t>
                      </a:r>
                      <a:endParaRPr lang="en-US" sz="1000" b="0" i="0" u="none" strike="noStrike" dirty="0">
                        <a:solidFill>
                          <a:schemeClr val="accent1">
                            <a:lumMod val="75000"/>
                            <a:lumOff val="25000"/>
                          </a:schemeClr>
                        </a:solidFill>
                        <a:effectLst/>
                        <a:latin typeface="+mn-lt"/>
                      </a:endParaRPr>
                    </a:p>
                  </a:txBody>
                  <a:tcPr marL="45720" marR="7761" marT="91440" marB="228600" anchor="b">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l" fontAlgn="t">
                        <a:lnSpc>
                          <a:spcPct val="108000"/>
                        </a:lnSpc>
                      </a:pPr>
                      <a:r>
                        <a:rPr lang="en-US" sz="1000" u="none" strike="noStrike" dirty="0">
                          <a:effectLst/>
                          <a:latin typeface="+mn-lt"/>
                        </a:rPr>
                        <a:t>Agency RMBS = 6,108</a:t>
                      </a:r>
                    </a:p>
                    <a:p>
                      <a:pPr marL="0" marR="0" lvl="0" indent="0" algn="l" defTabSz="914400" rtl="0" eaLnBrk="1" fontAlgn="t" latinLnBrk="0" hangingPunct="1">
                        <a:lnSpc>
                          <a:spcPct val="108000"/>
                        </a:lnSpc>
                        <a:spcBef>
                          <a:spcPts val="0"/>
                        </a:spcBef>
                        <a:spcAft>
                          <a:spcPts val="0"/>
                        </a:spcAft>
                        <a:buClrTx/>
                        <a:buSzTx/>
                        <a:buFontTx/>
                        <a:buNone/>
                        <a:tabLst/>
                        <a:defRPr/>
                      </a:pPr>
                      <a:r>
                        <a:rPr lang="en-US" sz="1000" u="none" strike="noStrike" dirty="0">
                          <a:effectLst/>
                          <a:latin typeface="+mn-lt"/>
                        </a:rPr>
                        <a:t>Non-agency RMBS = 581</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CMBS = 879</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108000"/>
                        </a:lnSpc>
                      </a:pPr>
                      <a:r>
                        <a:rPr lang="en-US" sz="1000" u="none" strike="noStrike" dirty="0">
                          <a:effectLst/>
                          <a:latin typeface="+mn-lt"/>
                        </a:rPr>
                        <a:t>ABS = 786</a:t>
                      </a:r>
                      <a:endParaRPr lang="en-US" sz="1000" b="0" i="0" u="none" strike="noStrike" dirty="0">
                        <a:solidFill>
                          <a:srgbClr val="000000"/>
                        </a:solidFill>
                        <a:effectLst/>
                        <a:latin typeface="+mn-lt"/>
                      </a:endParaRPr>
                    </a:p>
                  </a:txBody>
                  <a:tcPr marL="137160" marR="137160" marT="91440" marB="228600">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6301813"/>
                  </a:ext>
                </a:extLst>
              </a:tr>
            </a:tbl>
          </a:graphicData>
        </a:graphic>
      </p:graphicFrame>
      <p:sp>
        <p:nvSpPr>
          <p:cNvPr id="5" name="Slide Number Placeholder 4"/>
          <p:cNvSpPr>
            <a:spLocks noGrp="1"/>
          </p:cNvSpPr>
          <p:nvPr>
            <p:ph type="sldNum" sz="quarter" idx="14"/>
          </p:nvPr>
        </p:nvSpPr>
        <p:spPr/>
        <p:txBody>
          <a:bodyPr/>
          <a:lstStyle/>
          <a:p>
            <a:pPr algn="r"/>
            <a:fld id="{120E0670-27AF-416D-9579-EAB944D99F2D}" type="slidenum">
              <a:rPr lang="en-US" smtClean="0"/>
              <a:pPr algn="r"/>
              <a:t>32</a:t>
            </a:fld>
            <a:endParaRPr lang="en-US" dirty="0"/>
          </a:p>
        </p:txBody>
      </p:sp>
      <p:sp>
        <p:nvSpPr>
          <p:cNvPr id="6" name="Footer Placeholder 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547457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Year to Date Total Return by Asset Class</a:t>
            </a:r>
          </a:p>
        </p:txBody>
      </p:sp>
      <p:sp>
        <p:nvSpPr>
          <p:cNvPr id="15" name="Text Box 5"/>
          <p:cNvSpPr txBox="1">
            <a:spLocks noChangeArrowheads="1"/>
          </p:cNvSpPr>
          <p:nvPr/>
        </p:nvSpPr>
        <p:spPr bwMode="gray">
          <a:xfrm>
            <a:off x="473392" y="6924196"/>
            <a:ext cx="8651082" cy="115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b">
            <a:spAutoFit/>
          </a:bodyPr>
          <a:lstStyle>
            <a:lvl1pPr defTabSz="912813">
              <a:defRPr sz="2400" i="1">
                <a:solidFill>
                  <a:schemeClr val="tx1"/>
                </a:solidFill>
                <a:latin typeface="Verdana" pitchFamily="34" charset="0"/>
              </a:defRPr>
            </a:lvl1pPr>
            <a:lvl2pPr marL="742950" indent="-285750" defTabSz="912813">
              <a:defRPr sz="2400" i="1">
                <a:solidFill>
                  <a:schemeClr val="tx1"/>
                </a:solidFill>
                <a:latin typeface="Verdana" pitchFamily="34" charset="0"/>
              </a:defRPr>
            </a:lvl2pPr>
            <a:lvl3pPr marL="1143000" indent="-228600" defTabSz="912813">
              <a:defRPr sz="2400" i="1">
                <a:solidFill>
                  <a:schemeClr val="tx1"/>
                </a:solidFill>
                <a:latin typeface="Verdana" pitchFamily="34" charset="0"/>
              </a:defRPr>
            </a:lvl3pPr>
            <a:lvl4pPr marL="1600200" indent="-228600" defTabSz="912813">
              <a:defRPr sz="2400" i="1">
                <a:solidFill>
                  <a:schemeClr val="tx1"/>
                </a:solidFill>
                <a:latin typeface="Verdana" pitchFamily="34" charset="0"/>
              </a:defRPr>
            </a:lvl4pPr>
            <a:lvl5pPr marL="2057400" indent="-228600" defTabSz="912813">
              <a:defRPr sz="2400" i="1">
                <a:solidFill>
                  <a:schemeClr val="tx1"/>
                </a:solidFill>
                <a:latin typeface="Verdana" pitchFamily="34" charset="0"/>
              </a:defRPr>
            </a:lvl5pPr>
            <a:lvl6pPr marL="2514600" indent="-228600" defTabSz="912813" eaLnBrk="0" fontAlgn="base" hangingPunct="0">
              <a:spcBef>
                <a:spcPct val="0"/>
              </a:spcBef>
              <a:spcAft>
                <a:spcPct val="0"/>
              </a:spcAft>
              <a:defRPr sz="2400" i="1">
                <a:solidFill>
                  <a:schemeClr val="tx1"/>
                </a:solidFill>
                <a:latin typeface="Verdana" pitchFamily="34" charset="0"/>
              </a:defRPr>
            </a:lvl6pPr>
            <a:lvl7pPr marL="2971800" indent="-228600" defTabSz="912813" eaLnBrk="0" fontAlgn="base" hangingPunct="0">
              <a:spcBef>
                <a:spcPct val="0"/>
              </a:spcBef>
              <a:spcAft>
                <a:spcPct val="0"/>
              </a:spcAft>
              <a:defRPr sz="2400" i="1">
                <a:solidFill>
                  <a:schemeClr val="tx1"/>
                </a:solidFill>
                <a:latin typeface="Verdana" pitchFamily="34" charset="0"/>
              </a:defRPr>
            </a:lvl7pPr>
            <a:lvl8pPr marL="3429000" indent="-228600" defTabSz="912813" eaLnBrk="0" fontAlgn="base" hangingPunct="0">
              <a:spcBef>
                <a:spcPct val="0"/>
              </a:spcBef>
              <a:spcAft>
                <a:spcPct val="0"/>
              </a:spcAft>
              <a:defRPr sz="2400" i="1">
                <a:solidFill>
                  <a:schemeClr val="tx1"/>
                </a:solidFill>
                <a:latin typeface="Verdana" pitchFamily="34" charset="0"/>
              </a:defRPr>
            </a:lvl8pPr>
            <a:lvl9pPr marL="3886200" indent="-228600" defTabSz="912813" eaLnBrk="0" fontAlgn="base" hangingPunct="0">
              <a:spcBef>
                <a:spcPct val="0"/>
              </a:spcBef>
              <a:spcAft>
                <a:spcPct val="0"/>
              </a:spcAft>
              <a:defRPr sz="2400" i="1">
                <a:solidFill>
                  <a:schemeClr val="tx1"/>
                </a:solidFill>
                <a:latin typeface="Verdana" pitchFamily="34" charset="0"/>
              </a:defRPr>
            </a:lvl9pPr>
          </a:lstStyle>
          <a:p>
            <a:pPr defTabSz="483306">
              <a:lnSpc>
                <a:spcPts val="909"/>
              </a:lnSpc>
            </a:pPr>
            <a:r>
              <a:rPr lang="en-US" sz="800" i="0" dirty="0">
                <a:latin typeface="+mn-lt"/>
              </a:rPr>
              <a:t>As of Year to Date October 31, 2018. Gross of fees. Source: ICE BofA Merrill Lynch. </a:t>
            </a:r>
            <a:r>
              <a:rPr lang="en-US" sz="800" i="0" dirty="0">
                <a:latin typeface="Franklin Gothic Demi" panose="020B0703020102020204" pitchFamily="34" charset="0"/>
                <a:ea typeface="LF_Kai" pitchFamily="65" charset="-120"/>
              </a:rPr>
              <a:t>Past performance is not indicative of future results.</a:t>
            </a:r>
          </a:p>
        </p:txBody>
      </p:sp>
      <p:graphicFrame>
        <p:nvGraphicFramePr>
          <p:cNvPr id="9" name="Object 8"/>
          <p:cNvGraphicFramePr>
            <a:graphicFrameLocks noChangeAspect="1"/>
          </p:cNvGraphicFramePr>
          <p:nvPr>
            <p:extLst/>
          </p:nvPr>
        </p:nvGraphicFramePr>
        <p:xfrm>
          <a:off x="461963" y="2135188"/>
          <a:ext cx="8677275" cy="1838325"/>
        </p:xfrm>
        <a:graphic>
          <a:graphicData uri="http://schemas.openxmlformats.org/presentationml/2006/ole">
            <mc:AlternateContent xmlns:mc="http://schemas.openxmlformats.org/markup-compatibility/2006">
              <mc:Choice xmlns:v="urn:schemas-microsoft-com:vml" Requires="v">
                <p:oleObj spid="_x0000_s2326" name="Binary Worksheet" r:id="rId4" imgW="8677118" imgH="1838398" progId="Excel.SheetBinaryMacroEnabled.12">
                  <p:link/>
                </p:oleObj>
              </mc:Choice>
              <mc:Fallback>
                <p:oleObj name="Binary Worksheet" r:id="rId4" imgW="8677118" imgH="1838398" progId="Excel.SheetBinaryMacroEnabled.12">
                  <p:link/>
                  <p:pic>
                    <p:nvPicPr>
                      <p:cNvPr id="9" name="Object 8"/>
                      <p:cNvPicPr/>
                      <p:nvPr/>
                    </p:nvPicPr>
                    <p:blipFill>
                      <a:blip r:embed="rId5"/>
                      <a:stretch>
                        <a:fillRect/>
                      </a:stretch>
                    </p:blipFill>
                    <p:spPr>
                      <a:xfrm>
                        <a:off x="461963" y="2135188"/>
                        <a:ext cx="8677275" cy="183832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461963" y="4477131"/>
          <a:ext cx="8677275" cy="2000250"/>
        </p:xfrm>
        <a:graphic>
          <a:graphicData uri="http://schemas.openxmlformats.org/presentationml/2006/ole">
            <mc:AlternateContent xmlns:mc="http://schemas.openxmlformats.org/markup-compatibility/2006">
              <mc:Choice xmlns:v="urn:schemas-microsoft-com:vml" Requires="v">
                <p:oleObj spid="_x0000_s2327" name="Binary Worksheet" r:id="rId6" imgW="8677118" imgH="2000409" progId="Excel.SheetBinaryMacroEnabled.12">
                  <p:link/>
                </p:oleObj>
              </mc:Choice>
              <mc:Fallback>
                <p:oleObj name="Binary Worksheet" r:id="rId6" imgW="8677118" imgH="2000409" progId="Excel.SheetBinaryMacroEnabled.12">
                  <p:link/>
                  <p:pic>
                    <p:nvPicPr>
                      <p:cNvPr id="10" name="Object 9"/>
                      <p:cNvPicPr/>
                      <p:nvPr/>
                    </p:nvPicPr>
                    <p:blipFill>
                      <a:blip r:embed="rId7"/>
                      <a:stretch>
                        <a:fillRect/>
                      </a:stretch>
                    </p:blipFill>
                    <p:spPr>
                      <a:xfrm>
                        <a:off x="461963" y="4477131"/>
                        <a:ext cx="8677275" cy="2000250"/>
                      </a:xfrm>
                      <a:prstGeom prst="rect">
                        <a:avLst/>
                      </a:prstGeom>
                    </p:spPr>
                  </p:pic>
                </p:oleObj>
              </mc:Fallback>
            </mc:AlternateContent>
          </a:graphicData>
        </a:graphic>
      </p:graphicFrame>
      <p:grpSp>
        <p:nvGrpSpPr>
          <p:cNvPr id="5" name="Group 4"/>
          <p:cNvGrpSpPr/>
          <p:nvPr/>
        </p:nvGrpSpPr>
        <p:grpSpPr>
          <a:xfrm>
            <a:off x="2244437" y="1306371"/>
            <a:ext cx="5098472" cy="708607"/>
            <a:chOff x="2680084" y="1226859"/>
            <a:chExt cx="4260212" cy="708607"/>
          </a:xfrm>
        </p:grpSpPr>
        <p:grpSp>
          <p:nvGrpSpPr>
            <p:cNvPr id="3" name="Group 2"/>
            <p:cNvGrpSpPr/>
            <p:nvPr/>
          </p:nvGrpSpPr>
          <p:grpSpPr>
            <a:xfrm>
              <a:off x="2680084" y="1226859"/>
              <a:ext cx="4260212" cy="632383"/>
              <a:chOff x="2680084" y="1226859"/>
              <a:chExt cx="4260212" cy="632383"/>
            </a:xfrm>
          </p:grpSpPr>
          <p:sp>
            <p:nvSpPr>
              <p:cNvPr id="12" name="Rectangle 11"/>
              <p:cNvSpPr/>
              <p:nvPr/>
            </p:nvSpPr>
            <p:spPr>
              <a:xfrm>
                <a:off x="2694322" y="1226859"/>
                <a:ext cx="4245974" cy="6323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2680084" y="1226859"/>
                <a:ext cx="0" cy="632383"/>
              </a:xfrm>
              <a:prstGeom prst="line">
                <a:avLst/>
              </a:prstGeom>
              <a:ln w="19050">
                <a:solidFill>
                  <a:srgbClr val="003A6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40296" y="1226859"/>
                <a:ext cx="0" cy="632383"/>
              </a:xfrm>
              <a:prstGeom prst="line">
                <a:avLst/>
              </a:prstGeom>
              <a:ln w="19050">
                <a:solidFill>
                  <a:srgbClr val="003A63"/>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897870" y="1381468"/>
              <a:ext cx="3824641" cy="553998"/>
            </a:xfrm>
            <a:prstGeom prst="rect">
              <a:avLst/>
            </a:prstGeom>
            <a:noFill/>
          </p:spPr>
          <p:txBody>
            <a:bodyPr wrap="square" rtlCol="0">
              <a:spAutoFit/>
            </a:bodyPr>
            <a:lstStyle/>
            <a:p>
              <a:pPr algn="ctr"/>
              <a:r>
                <a:rPr lang="en-US" sz="1500" dirty="0">
                  <a:solidFill>
                    <a:schemeClr val="accent1">
                      <a:lumMod val="75000"/>
                      <a:lumOff val="25000"/>
                    </a:schemeClr>
                  </a:solidFill>
                  <a:latin typeface="Franklin Gothic Medium Cond" panose="020B0606030402020204" pitchFamily="34" charset="0"/>
                </a:rPr>
                <a:t>Less interest rate sensitive and structured sectors dominate</a:t>
              </a:r>
            </a:p>
          </p:txBody>
        </p:sp>
      </p:grpSp>
      <p:sp>
        <p:nvSpPr>
          <p:cNvPr id="4" name="Rectangle 3"/>
          <p:cNvSpPr/>
          <p:nvPr/>
        </p:nvSpPr>
        <p:spPr>
          <a:xfrm>
            <a:off x="4169664" y="4404067"/>
            <a:ext cx="576072" cy="1996733"/>
          </a:xfrm>
          <a:prstGeom prst="rect">
            <a:avLst/>
          </a:prstGeom>
          <a:noFill/>
          <a:ln>
            <a:solidFill>
              <a:srgbClr val="F992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33</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597703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RMBS: </a:t>
            </a:r>
            <a:br>
              <a:rPr lang="en-US" dirty="0"/>
            </a:br>
            <a:r>
              <a:rPr lang="en-US" dirty="0"/>
              <a:t>Home Prices Elevated While Valuations Are High</a:t>
            </a:r>
          </a:p>
        </p:txBody>
      </p:sp>
      <p:sp>
        <p:nvSpPr>
          <p:cNvPr id="4" name="Text Box 27"/>
          <p:cNvSpPr txBox="1">
            <a:spLocks noChangeArrowheads="1"/>
          </p:cNvSpPr>
          <p:nvPr/>
        </p:nvSpPr>
        <p:spPr bwMode="auto">
          <a:xfrm>
            <a:off x="458041" y="6785005"/>
            <a:ext cx="8874802"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1. Source: NAR, Census Bureau, Goldman Sachs Global Investment Research</a:t>
            </a:r>
          </a:p>
          <a:p>
            <a:pPr defTabSz="966615" eaLnBrk="0" hangingPunct="0"/>
            <a:r>
              <a:rPr lang="en-US" sz="800" dirty="0"/>
              <a:t>2. Source: CoreLogic, BLS, Census Bureau, Goldman Sachs Global Investment Research</a:t>
            </a:r>
          </a:p>
        </p:txBody>
      </p:sp>
      <p:sp>
        <p:nvSpPr>
          <p:cNvPr id="5" name="Rectangle 5"/>
          <p:cNvSpPr>
            <a:spLocks/>
          </p:cNvSpPr>
          <p:nvPr/>
        </p:nvSpPr>
        <p:spPr bwMode="auto">
          <a:xfrm>
            <a:off x="479424" y="1376662"/>
            <a:ext cx="4289426" cy="369332"/>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Median Price of New and Existing Single-Family Home Sales</a:t>
            </a:r>
            <a:r>
              <a:rPr lang="en-US" sz="1300" baseline="30000" dirty="0">
                <a:solidFill>
                  <a:schemeClr val="accent1"/>
                </a:solidFill>
                <a:latin typeface="+mj-lt"/>
                <a:ea typeface="ＭＳ Ｐゴシック" charset="0"/>
                <a:cs typeface="Franklin Gothic Book"/>
                <a:sym typeface="Franklin Gothic Book" charset="0"/>
              </a:rPr>
              <a:t>1</a:t>
            </a:r>
          </a:p>
          <a:p>
            <a:r>
              <a:rPr lang="en-US" sz="1100" dirty="0">
                <a:solidFill>
                  <a:schemeClr val="accent1">
                    <a:lumMod val="75000"/>
                    <a:lumOff val="25000"/>
                  </a:schemeClr>
                </a:solidFill>
                <a:ea typeface="ＭＳ Ｐゴシック" charset="0"/>
                <a:cs typeface="Franklin Gothic Book"/>
                <a:sym typeface="Franklin Gothic Book" charset="0"/>
              </a:rPr>
              <a:t>New home sale prices are substantially above those of existing homes</a:t>
            </a:r>
          </a:p>
        </p:txBody>
      </p:sp>
      <p:sp>
        <p:nvSpPr>
          <p:cNvPr id="14" name="Rectangle 5"/>
          <p:cNvSpPr>
            <a:spLocks/>
          </p:cNvSpPr>
          <p:nvPr/>
        </p:nvSpPr>
        <p:spPr bwMode="auto">
          <a:xfrm>
            <a:off x="4979659" y="1376662"/>
            <a:ext cx="4114890" cy="538609"/>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House Price Valuation Measures</a:t>
            </a:r>
            <a:r>
              <a:rPr lang="en-US" sz="1300" baseline="30000" dirty="0">
                <a:solidFill>
                  <a:schemeClr val="accent1"/>
                </a:solidFill>
                <a:latin typeface="+mj-lt"/>
                <a:ea typeface="ＭＳ Ｐゴシック" charset="0"/>
                <a:cs typeface="Franklin Gothic Book"/>
                <a:sym typeface="Franklin Gothic Book" charset="0"/>
              </a:rPr>
              <a:t>2</a:t>
            </a:r>
          </a:p>
          <a:p>
            <a:r>
              <a:rPr lang="en-US" sz="1100" dirty="0">
                <a:solidFill>
                  <a:schemeClr val="accent1">
                    <a:lumMod val="75000"/>
                    <a:lumOff val="25000"/>
                  </a:schemeClr>
                </a:solidFill>
                <a:ea typeface="ＭＳ Ｐゴシック" charset="0"/>
                <a:cs typeface="Franklin Gothic Book"/>
                <a:sym typeface="Franklin Gothic Book" charset="0"/>
              </a:rPr>
              <a:t>Real price, price-to-income ration, and price-to-rent ratio are at or above historical average levels</a:t>
            </a:r>
          </a:p>
        </p:txBody>
      </p:sp>
      <p:grpSp>
        <p:nvGrpSpPr>
          <p:cNvPr id="24" name="Group 23"/>
          <p:cNvGrpSpPr/>
          <p:nvPr/>
        </p:nvGrpSpPr>
        <p:grpSpPr>
          <a:xfrm>
            <a:off x="461296" y="1300207"/>
            <a:ext cx="4296441" cy="522243"/>
            <a:chOff x="482823" y="1444682"/>
            <a:chExt cx="3974877" cy="546992"/>
          </a:xfrm>
        </p:grpSpPr>
        <p:cxnSp>
          <p:nvCxnSpPr>
            <p:cNvPr id="25" name="Straight Connector 24"/>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27" name="Straight Connector 26"/>
          <p:cNvCxnSpPr/>
          <p:nvPr/>
        </p:nvCxnSpPr>
        <p:spPr>
          <a:xfrm>
            <a:off x="4843463" y="1300207"/>
            <a:ext cx="0" cy="4900568"/>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Picture 17"/>
          <p:cNvPicPr>
            <a:picLocks noChangeAspect="1"/>
          </p:cNvPicPr>
          <p:nvPr/>
        </p:nvPicPr>
        <p:blipFill rotWithShape="1">
          <a:blip r:embed="rId3"/>
          <a:srcRect l="3508" t="18943" r="17882" b="12890"/>
          <a:stretch/>
        </p:blipFill>
        <p:spPr>
          <a:xfrm>
            <a:off x="458041" y="1995487"/>
            <a:ext cx="4246759" cy="2376487"/>
          </a:xfrm>
          <a:prstGeom prst="rect">
            <a:avLst/>
          </a:prstGeom>
        </p:spPr>
      </p:pic>
      <p:pic>
        <p:nvPicPr>
          <p:cNvPr id="20" name="Picture 19"/>
          <p:cNvPicPr>
            <a:picLocks noChangeAspect="1"/>
          </p:cNvPicPr>
          <p:nvPr/>
        </p:nvPicPr>
        <p:blipFill rotWithShape="1">
          <a:blip r:embed="rId4"/>
          <a:srcRect l="3992" t="17303" r="18712" b="16662"/>
          <a:stretch/>
        </p:blipFill>
        <p:spPr>
          <a:xfrm>
            <a:off x="4979658" y="2152650"/>
            <a:ext cx="4155489" cy="2343150"/>
          </a:xfrm>
          <a:prstGeom prst="rect">
            <a:avLst/>
          </a:prstGeom>
        </p:spPr>
      </p:pic>
      <p:grpSp>
        <p:nvGrpSpPr>
          <p:cNvPr id="21" name="Group 20"/>
          <p:cNvGrpSpPr/>
          <p:nvPr/>
        </p:nvGrpSpPr>
        <p:grpSpPr>
          <a:xfrm>
            <a:off x="4965100" y="1300207"/>
            <a:ext cx="4225685" cy="695281"/>
            <a:chOff x="482823" y="1444682"/>
            <a:chExt cx="3974877" cy="546992"/>
          </a:xfrm>
        </p:grpSpPr>
        <p:cxnSp>
          <p:nvCxnSpPr>
            <p:cNvPr id="22" name="Straight Connector 21"/>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 name="Slide Number Placeholder 5"/>
          <p:cNvSpPr>
            <a:spLocks noGrp="1"/>
          </p:cNvSpPr>
          <p:nvPr>
            <p:ph type="sldNum" sz="quarter" idx="14"/>
          </p:nvPr>
        </p:nvSpPr>
        <p:spPr/>
        <p:txBody>
          <a:bodyPr/>
          <a:lstStyle/>
          <a:p>
            <a:pPr algn="r"/>
            <a:fld id="{120E0670-27AF-416D-9579-EAB944D99F2D}" type="slidenum">
              <a:rPr lang="en-US" smtClean="0"/>
              <a:pPr algn="r"/>
              <a:t>34</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710175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RMBS:</a:t>
            </a:r>
            <a:br>
              <a:rPr lang="en-US" dirty="0"/>
            </a:br>
            <a:r>
              <a:rPr lang="en-US" dirty="0"/>
              <a:t>Affordability Declining</a:t>
            </a:r>
          </a:p>
        </p:txBody>
      </p:sp>
      <p:sp>
        <p:nvSpPr>
          <p:cNvPr id="4" name="Text Box 27"/>
          <p:cNvSpPr txBox="1">
            <a:spLocks noChangeArrowheads="1"/>
          </p:cNvSpPr>
          <p:nvPr/>
        </p:nvSpPr>
        <p:spPr bwMode="auto">
          <a:xfrm>
            <a:off x="458041" y="6785005"/>
            <a:ext cx="8874802"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Assumes a 30-year fixed-rate mortgage is the only options.</a:t>
            </a:r>
          </a:p>
          <a:p>
            <a:pPr defTabSz="966615" eaLnBrk="0" hangingPunct="0"/>
            <a:r>
              <a:rPr lang="en-US" sz="800" dirty="0"/>
              <a:t>Source: JP Morgan</a:t>
            </a:r>
          </a:p>
        </p:txBody>
      </p:sp>
      <p:pic>
        <p:nvPicPr>
          <p:cNvPr id="5" name="Picture 4"/>
          <p:cNvPicPr>
            <a:picLocks noChangeAspect="1"/>
          </p:cNvPicPr>
          <p:nvPr/>
        </p:nvPicPr>
        <p:blipFill rotWithShape="1">
          <a:blip r:embed="rId3"/>
          <a:srcRect l="5487" t="19661" r="6692" b="16663"/>
          <a:stretch/>
        </p:blipFill>
        <p:spPr>
          <a:xfrm>
            <a:off x="1438155" y="2235249"/>
            <a:ext cx="6724891" cy="2982970"/>
          </a:xfrm>
          <a:prstGeom prst="rect">
            <a:avLst/>
          </a:prstGeom>
        </p:spPr>
      </p:pic>
      <p:sp>
        <p:nvSpPr>
          <p:cNvPr id="6" name="Rectangle 5"/>
          <p:cNvSpPr>
            <a:spLocks/>
          </p:cNvSpPr>
          <p:nvPr/>
        </p:nvSpPr>
        <p:spPr bwMode="auto">
          <a:xfrm>
            <a:off x="479424" y="1405540"/>
            <a:ext cx="8302626" cy="569387"/>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Affordability Is the Worst Since the Crisis and Early 90s. </a:t>
            </a:r>
            <a:br>
              <a:rPr lang="en-US" sz="1300" dirty="0">
                <a:solidFill>
                  <a:schemeClr val="accent1"/>
                </a:solidFill>
                <a:latin typeface="+mj-lt"/>
                <a:ea typeface="ＭＳ Ｐゴシック" charset="0"/>
                <a:cs typeface="Franklin Gothic Book"/>
                <a:sym typeface="Franklin Gothic Book" charset="0"/>
              </a:rPr>
            </a:br>
            <a:r>
              <a:rPr lang="en-US" sz="1300" dirty="0">
                <a:solidFill>
                  <a:schemeClr val="accent1"/>
                </a:solidFill>
                <a:latin typeface="+mj-lt"/>
                <a:ea typeface="ＭＳ Ｐゴシック" charset="0"/>
                <a:cs typeface="Franklin Gothic Book"/>
                <a:sym typeface="Franklin Gothic Book" charset="0"/>
              </a:rPr>
              <a:t>The Crisis Period Had Alternative “Affordable” Mortgages to Assuage the Spike.</a:t>
            </a:r>
            <a:endParaRPr lang="en-US" sz="1300" baseline="30000" dirty="0">
              <a:solidFill>
                <a:schemeClr val="accent1"/>
              </a:solidFill>
              <a:latin typeface="+mj-lt"/>
              <a:ea typeface="ＭＳ Ｐゴシック" charset="0"/>
              <a:cs typeface="Franklin Gothic Book"/>
              <a:sym typeface="Franklin Gothic Book" charset="0"/>
            </a:endParaRPr>
          </a:p>
          <a:p>
            <a:r>
              <a:rPr lang="en-US" sz="1100" dirty="0">
                <a:solidFill>
                  <a:schemeClr val="accent1">
                    <a:lumMod val="75000"/>
                    <a:lumOff val="25000"/>
                  </a:schemeClr>
                </a:solidFill>
                <a:ea typeface="ＭＳ Ｐゴシック" charset="0"/>
                <a:cs typeface="Franklin Gothic Book"/>
                <a:sym typeface="Franklin Gothic Book" charset="0"/>
              </a:rPr>
              <a:t>Ratio of monthly mortgage housing costs to monthly median income (%)</a:t>
            </a:r>
          </a:p>
        </p:txBody>
      </p:sp>
      <p:grpSp>
        <p:nvGrpSpPr>
          <p:cNvPr id="10" name="Group 9"/>
          <p:cNvGrpSpPr/>
          <p:nvPr/>
        </p:nvGrpSpPr>
        <p:grpSpPr>
          <a:xfrm>
            <a:off x="502055" y="1300207"/>
            <a:ext cx="6157162" cy="780053"/>
            <a:chOff x="482823" y="1444682"/>
            <a:chExt cx="3974877" cy="546992"/>
          </a:xfrm>
        </p:grpSpPr>
        <p:cxnSp>
          <p:nvCxnSpPr>
            <p:cNvPr id="11" name="Straight Connector 10"/>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7" name="Slide Number Placeholder 6"/>
          <p:cNvSpPr>
            <a:spLocks noGrp="1"/>
          </p:cNvSpPr>
          <p:nvPr>
            <p:ph type="sldNum" sz="quarter" idx="14"/>
          </p:nvPr>
        </p:nvSpPr>
        <p:spPr/>
        <p:txBody>
          <a:bodyPr/>
          <a:lstStyle/>
          <a:p>
            <a:pPr algn="r"/>
            <a:fld id="{120E0670-27AF-416D-9579-EAB944D99F2D}" type="slidenum">
              <a:rPr lang="en-US" smtClean="0"/>
              <a:pPr algn="r"/>
              <a:t>35</a:t>
            </a:fld>
            <a:endParaRPr lang="en-US" dirty="0"/>
          </a:p>
        </p:txBody>
      </p:sp>
      <p:sp>
        <p:nvSpPr>
          <p:cNvPr id="8" name="Footer Placeholder 7"/>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043847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RMBS:</a:t>
            </a:r>
            <a:br>
              <a:rPr lang="en-US" dirty="0"/>
            </a:br>
            <a:r>
              <a:rPr lang="en-US" dirty="0"/>
              <a:t>Tight Supply</a:t>
            </a:r>
          </a:p>
        </p:txBody>
      </p:sp>
      <p:sp>
        <p:nvSpPr>
          <p:cNvPr id="4" name="Text Box 27"/>
          <p:cNvSpPr txBox="1">
            <a:spLocks noChangeArrowheads="1"/>
          </p:cNvSpPr>
          <p:nvPr/>
        </p:nvSpPr>
        <p:spPr bwMode="auto">
          <a:xfrm>
            <a:off x="458041" y="6908115"/>
            <a:ext cx="8874802"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NAR, Census Bureau</a:t>
            </a:r>
          </a:p>
        </p:txBody>
      </p:sp>
      <p:sp>
        <p:nvSpPr>
          <p:cNvPr id="5" name="Rectangle 5"/>
          <p:cNvSpPr>
            <a:spLocks/>
          </p:cNvSpPr>
          <p:nvPr/>
        </p:nvSpPr>
        <p:spPr bwMode="auto">
          <a:xfrm>
            <a:off x="504824" y="1376662"/>
            <a:ext cx="4252913" cy="369332"/>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Months of Supply of Existing and New Homes</a:t>
            </a:r>
            <a:endParaRPr lang="en-US" sz="1300" baseline="30000" dirty="0">
              <a:solidFill>
                <a:schemeClr val="accent1"/>
              </a:solidFill>
              <a:latin typeface="+mj-lt"/>
              <a:ea typeface="ＭＳ Ｐゴシック" charset="0"/>
              <a:cs typeface="Franklin Gothic Book"/>
              <a:sym typeface="Franklin Gothic Book" charset="0"/>
            </a:endParaRPr>
          </a:p>
          <a:p>
            <a:r>
              <a:rPr lang="en-US" sz="1100" dirty="0">
                <a:solidFill>
                  <a:schemeClr val="accent1">
                    <a:lumMod val="75000"/>
                    <a:lumOff val="25000"/>
                  </a:schemeClr>
                </a:solidFill>
                <a:ea typeface="ＭＳ Ｐゴシック" charset="0"/>
                <a:cs typeface="Franklin Gothic Book"/>
                <a:sym typeface="Franklin Gothic Book" charset="0"/>
              </a:rPr>
              <a:t>Supply of existing homes has ticked up in recent months but remain low</a:t>
            </a:r>
          </a:p>
        </p:txBody>
      </p:sp>
      <p:sp>
        <p:nvSpPr>
          <p:cNvPr id="14" name="Rectangle 5"/>
          <p:cNvSpPr>
            <a:spLocks/>
          </p:cNvSpPr>
          <p:nvPr/>
        </p:nvSpPr>
        <p:spPr bwMode="auto">
          <a:xfrm>
            <a:off x="4965370" y="1376662"/>
            <a:ext cx="4114890" cy="369332"/>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Inventory of Homes Available for Sale</a:t>
            </a:r>
            <a:endParaRPr lang="en-US" sz="1300" baseline="30000" dirty="0">
              <a:solidFill>
                <a:schemeClr val="accent1"/>
              </a:solidFill>
              <a:latin typeface="+mj-lt"/>
              <a:ea typeface="ＭＳ Ｐゴシック" charset="0"/>
              <a:cs typeface="Franklin Gothic Book"/>
              <a:sym typeface="Franklin Gothic Book" charset="0"/>
            </a:endParaRPr>
          </a:p>
          <a:p>
            <a:r>
              <a:rPr lang="en-US" sz="1100" dirty="0">
                <a:solidFill>
                  <a:schemeClr val="accent1">
                    <a:lumMod val="75000"/>
                    <a:lumOff val="25000"/>
                  </a:schemeClr>
                </a:solidFill>
                <a:ea typeface="ＭＳ Ｐゴシック" charset="0"/>
                <a:cs typeface="Franklin Gothic Book"/>
                <a:sym typeface="Franklin Gothic Book" charset="0"/>
              </a:rPr>
              <a:t>Inventory of existing homes available for sale remains low</a:t>
            </a:r>
          </a:p>
        </p:txBody>
      </p:sp>
      <p:grpSp>
        <p:nvGrpSpPr>
          <p:cNvPr id="15" name="Group 14"/>
          <p:cNvGrpSpPr/>
          <p:nvPr/>
        </p:nvGrpSpPr>
        <p:grpSpPr>
          <a:xfrm>
            <a:off x="4929189" y="1300207"/>
            <a:ext cx="4225685" cy="522243"/>
            <a:chOff x="482823" y="1444682"/>
            <a:chExt cx="3974877" cy="546992"/>
          </a:xfrm>
        </p:grpSpPr>
        <p:cxnSp>
          <p:nvCxnSpPr>
            <p:cNvPr id="16" name="Straight Connector 15"/>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19" name="Picture 18"/>
          <p:cNvPicPr>
            <a:picLocks noChangeAspect="1"/>
          </p:cNvPicPr>
          <p:nvPr/>
        </p:nvPicPr>
        <p:blipFill rotWithShape="1">
          <a:blip r:embed="rId3"/>
          <a:srcRect l="2220" t="19873" r="52205" b="13038"/>
          <a:stretch/>
        </p:blipFill>
        <p:spPr>
          <a:xfrm>
            <a:off x="546406" y="1965799"/>
            <a:ext cx="3983507" cy="2098667"/>
          </a:xfrm>
          <a:prstGeom prst="rect">
            <a:avLst/>
          </a:prstGeom>
        </p:spPr>
      </p:pic>
      <p:pic>
        <p:nvPicPr>
          <p:cNvPr id="23" name="Picture 22"/>
          <p:cNvPicPr>
            <a:picLocks noChangeAspect="1"/>
          </p:cNvPicPr>
          <p:nvPr/>
        </p:nvPicPr>
        <p:blipFill rotWithShape="1">
          <a:blip r:embed="rId3"/>
          <a:srcRect l="51939" t="19873" r="2486" b="13038"/>
          <a:stretch/>
        </p:blipFill>
        <p:spPr>
          <a:xfrm>
            <a:off x="5081117" y="1965799"/>
            <a:ext cx="3912412" cy="2061211"/>
          </a:xfrm>
          <a:prstGeom prst="rect">
            <a:avLst/>
          </a:prstGeom>
        </p:spPr>
      </p:pic>
      <p:grpSp>
        <p:nvGrpSpPr>
          <p:cNvPr id="24" name="Group 23"/>
          <p:cNvGrpSpPr/>
          <p:nvPr/>
        </p:nvGrpSpPr>
        <p:grpSpPr>
          <a:xfrm>
            <a:off x="461296" y="1300207"/>
            <a:ext cx="4296441" cy="522243"/>
            <a:chOff x="482823" y="1444682"/>
            <a:chExt cx="3974877" cy="546992"/>
          </a:xfrm>
        </p:grpSpPr>
        <p:cxnSp>
          <p:nvCxnSpPr>
            <p:cNvPr id="25" name="Straight Connector 24"/>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27" name="Straight Connector 26"/>
          <p:cNvCxnSpPr/>
          <p:nvPr/>
        </p:nvCxnSpPr>
        <p:spPr>
          <a:xfrm>
            <a:off x="4843463" y="1300207"/>
            <a:ext cx="0" cy="4900568"/>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 name="Slide Number Placeholder 5"/>
          <p:cNvSpPr>
            <a:spLocks noGrp="1"/>
          </p:cNvSpPr>
          <p:nvPr>
            <p:ph type="sldNum" sz="quarter" idx="14"/>
          </p:nvPr>
        </p:nvSpPr>
        <p:spPr/>
        <p:txBody>
          <a:bodyPr/>
          <a:lstStyle/>
          <a:p>
            <a:pPr algn="r"/>
            <a:fld id="{120E0670-27AF-416D-9579-EAB944D99F2D}" type="slidenum">
              <a:rPr lang="en-US" smtClean="0"/>
              <a:pPr algn="r"/>
              <a:t>36</a:t>
            </a:fld>
            <a:endParaRPr lang="en-US" dirty="0"/>
          </a:p>
        </p:txBody>
      </p:sp>
      <p:sp>
        <p:nvSpPr>
          <p:cNvPr id="7" name="Footer Placeholder 6"/>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394974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CMBS:</a:t>
            </a:r>
            <a:br>
              <a:rPr lang="en-US" dirty="0"/>
            </a:br>
            <a:r>
              <a:rPr lang="en-US" dirty="0"/>
              <a:t>Prices Recovered Above 2007 Peaks</a:t>
            </a:r>
          </a:p>
        </p:txBody>
      </p:sp>
      <p:sp>
        <p:nvSpPr>
          <p:cNvPr id="4" name="Text Box 27"/>
          <p:cNvSpPr txBox="1">
            <a:spLocks noChangeArrowheads="1"/>
          </p:cNvSpPr>
          <p:nvPr/>
        </p:nvSpPr>
        <p:spPr bwMode="auto">
          <a:xfrm>
            <a:off x="458041" y="6908115"/>
            <a:ext cx="8874802"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NCRIEF, Haver, Goldman Sachs Global Investment Research</a:t>
            </a:r>
          </a:p>
        </p:txBody>
      </p:sp>
      <p:pic>
        <p:nvPicPr>
          <p:cNvPr id="19" name="Picture 18"/>
          <p:cNvPicPr>
            <a:picLocks noChangeAspect="1"/>
          </p:cNvPicPr>
          <p:nvPr/>
        </p:nvPicPr>
        <p:blipFill rotWithShape="1">
          <a:blip r:embed="rId3"/>
          <a:srcRect l="3202" t="16559" r="8490" b="13871"/>
          <a:stretch/>
        </p:blipFill>
        <p:spPr>
          <a:xfrm>
            <a:off x="2126147" y="2277846"/>
            <a:ext cx="5348907" cy="2739242"/>
          </a:xfrm>
          <a:prstGeom prst="rect">
            <a:avLst/>
          </a:prstGeom>
        </p:spPr>
      </p:pic>
      <p:sp>
        <p:nvSpPr>
          <p:cNvPr id="21" name="Rectangle 20"/>
          <p:cNvSpPr>
            <a:spLocks/>
          </p:cNvSpPr>
          <p:nvPr/>
        </p:nvSpPr>
        <p:spPr bwMode="auto">
          <a:xfrm>
            <a:off x="479424" y="1366723"/>
            <a:ext cx="4629289" cy="369332"/>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Price Index by Property Type</a:t>
            </a:r>
            <a:br>
              <a:rPr lang="en-US" sz="1300" dirty="0">
                <a:solidFill>
                  <a:schemeClr val="accent1"/>
                </a:solidFill>
                <a:latin typeface="+mj-lt"/>
                <a:ea typeface="ＭＳ Ｐゴシック" charset="0"/>
                <a:cs typeface="Franklin Gothic Book"/>
                <a:sym typeface="Franklin Gothic Book" charset="0"/>
              </a:rPr>
            </a:br>
            <a:r>
              <a:rPr lang="en-US" sz="1100" dirty="0">
                <a:solidFill>
                  <a:schemeClr val="accent1">
                    <a:lumMod val="75000"/>
                    <a:lumOff val="25000"/>
                  </a:schemeClr>
                </a:solidFill>
                <a:ea typeface="ＭＳ Ｐゴシック" charset="0"/>
                <a:cs typeface="Franklin Gothic Book"/>
                <a:sym typeface="Franklin Gothic Book" charset="0"/>
              </a:rPr>
              <a:t>Apartment real estate prices have outperformed other property types</a:t>
            </a:r>
          </a:p>
        </p:txBody>
      </p:sp>
      <p:grpSp>
        <p:nvGrpSpPr>
          <p:cNvPr id="25" name="Group 24"/>
          <p:cNvGrpSpPr/>
          <p:nvPr/>
        </p:nvGrpSpPr>
        <p:grpSpPr>
          <a:xfrm>
            <a:off x="461296" y="1300207"/>
            <a:ext cx="4548026" cy="522243"/>
            <a:chOff x="482823" y="1444682"/>
            <a:chExt cx="3974877" cy="546992"/>
          </a:xfrm>
        </p:grpSpPr>
        <p:cxnSp>
          <p:nvCxnSpPr>
            <p:cNvPr id="26" name="Straight Connector 25"/>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482823" y="199167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5" name="Slide Number Placeholder 4"/>
          <p:cNvSpPr>
            <a:spLocks noGrp="1"/>
          </p:cNvSpPr>
          <p:nvPr>
            <p:ph type="sldNum" sz="quarter" idx="14"/>
          </p:nvPr>
        </p:nvSpPr>
        <p:spPr/>
        <p:txBody>
          <a:bodyPr/>
          <a:lstStyle/>
          <a:p>
            <a:pPr algn="r"/>
            <a:fld id="{120E0670-27AF-416D-9579-EAB944D99F2D}" type="slidenum">
              <a:rPr lang="en-US" smtClean="0"/>
              <a:pPr algn="r"/>
              <a:t>37</a:t>
            </a:fld>
            <a:endParaRPr lang="en-US" dirty="0"/>
          </a:p>
        </p:txBody>
      </p:sp>
      <p:sp>
        <p:nvSpPr>
          <p:cNvPr id="6" name="Footer Placeholder 5"/>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298806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CMBS:</a:t>
            </a:r>
            <a:br>
              <a:rPr lang="en-US" dirty="0"/>
            </a:br>
            <a:r>
              <a:rPr lang="en-US" dirty="0"/>
              <a:t>Cap Rates and Spreads Tell a Different Story</a:t>
            </a:r>
          </a:p>
        </p:txBody>
      </p:sp>
      <p:sp>
        <p:nvSpPr>
          <p:cNvPr id="9" name="Text Box 27"/>
          <p:cNvSpPr txBox="1">
            <a:spLocks noChangeArrowheads="1"/>
          </p:cNvSpPr>
          <p:nvPr/>
        </p:nvSpPr>
        <p:spPr bwMode="auto">
          <a:xfrm>
            <a:off x="458041" y="6908115"/>
            <a:ext cx="8874802"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a:t>
            </a:r>
          </a:p>
        </p:txBody>
      </p:sp>
      <p:sp>
        <p:nvSpPr>
          <p:cNvPr id="12" name="Rectangle 5"/>
          <p:cNvSpPr>
            <a:spLocks/>
          </p:cNvSpPr>
          <p:nvPr/>
        </p:nvSpPr>
        <p:spPr bwMode="auto">
          <a:xfrm>
            <a:off x="446343" y="1353026"/>
            <a:ext cx="3060790"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Quarterly Capitalization Rate  |  </a:t>
            </a:r>
            <a:r>
              <a:rPr lang="en-US" sz="1100" dirty="0">
                <a:solidFill>
                  <a:schemeClr val="accent1">
                    <a:lumMod val="75000"/>
                    <a:lumOff val="25000"/>
                  </a:schemeClr>
                </a:solidFill>
                <a:ea typeface="ＭＳ Ｐゴシック" charset="0"/>
                <a:cs typeface="Franklin Gothic Book"/>
                <a:sym typeface="Franklin Gothic Book" charset="0"/>
              </a:rPr>
              <a:t>(%)</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grpSp>
        <p:nvGrpSpPr>
          <p:cNvPr id="13" name="Group 12"/>
          <p:cNvGrpSpPr/>
          <p:nvPr/>
        </p:nvGrpSpPr>
        <p:grpSpPr>
          <a:xfrm>
            <a:off x="425690" y="1290682"/>
            <a:ext cx="4225685" cy="324742"/>
            <a:chOff x="482823" y="1444682"/>
            <a:chExt cx="3974877" cy="324742"/>
          </a:xfrm>
        </p:grpSpPr>
        <p:cxnSp>
          <p:nvCxnSpPr>
            <p:cNvPr id="14" name="Straight Connector 13"/>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7" name="Group 16"/>
          <p:cNvGrpSpPr/>
          <p:nvPr/>
        </p:nvGrpSpPr>
        <p:grpSpPr>
          <a:xfrm>
            <a:off x="4919228" y="1290682"/>
            <a:ext cx="4225685" cy="324742"/>
            <a:chOff x="482823" y="1444682"/>
            <a:chExt cx="3974877" cy="324742"/>
          </a:xfrm>
        </p:grpSpPr>
        <p:cxnSp>
          <p:nvCxnSpPr>
            <p:cNvPr id="18" name="Straight Connector 17"/>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21" name="Picture 20"/>
          <p:cNvPicPr>
            <a:picLocks noChangeAspect="1"/>
          </p:cNvPicPr>
          <p:nvPr/>
        </p:nvPicPr>
        <p:blipFill rotWithShape="1">
          <a:blip r:embed="rId3"/>
          <a:srcRect l="2276" t="12935" r="56569" b="13846"/>
          <a:stretch/>
        </p:blipFill>
        <p:spPr>
          <a:xfrm>
            <a:off x="686640" y="1787767"/>
            <a:ext cx="3752009" cy="2784234"/>
          </a:xfrm>
          <a:prstGeom prst="rect">
            <a:avLst/>
          </a:prstGeom>
        </p:spPr>
      </p:pic>
      <p:sp>
        <p:nvSpPr>
          <p:cNvPr id="22" name="Rectangle 5"/>
          <p:cNvSpPr>
            <a:spLocks/>
          </p:cNvSpPr>
          <p:nvPr/>
        </p:nvSpPr>
        <p:spPr bwMode="auto">
          <a:xfrm>
            <a:off x="4948960" y="1353026"/>
            <a:ext cx="4111982"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Quarterly Capitalization Rate Spread to Treasuries  |  </a:t>
            </a:r>
            <a:r>
              <a:rPr lang="en-US" sz="1100" dirty="0">
                <a:solidFill>
                  <a:schemeClr val="accent1">
                    <a:lumMod val="75000"/>
                    <a:lumOff val="25000"/>
                  </a:schemeClr>
                </a:solidFill>
                <a:ea typeface="ＭＳ Ｐゴシック" charset="0"/>
                <a:cs typeface="Franklin Gothic Book"/>
                <a:sym typeface="Franklin Gothic Book" charset="0"/>
              </a:rPr>
              <a:t>(bp)</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cxnSp>
        <p:nvCxnSpPr>
          <p:cNvPr id="23" name="Straight Connector 22"/>
          <p:cNvCxnSpPr/>
          <p:nvPr/>
        </p:nvCxnSpPr>
        <p:spPr>
          <a:xfrm>
            <a:off x="4785301" y="1300207"/>
            <a:ext cx="0" cy="4900568"/>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24" name="Picture 23"/>
          <p:cNvPicPr>
            <a:picLocks noChangeAspect="1"/>
          </p:cNvPicPr>
          <p:nvPr/>
        </p:nvPicPr>
        <p:blipFill rotWithShape="1">
          <a:blip r:embed="rId3"/>
          <a:srcRect l="53888" t="12935" r="4957" b="13846"/>
          <a:stretch/>
        </p:blipFill>
        <p:spPr>
          <a:xfrm>
            <a:off x="5156065" y="1787767"/>
            <a:ext cx="3752009" cy="2784234"/>
          </a:xfrm>
          <a:prstGeom prst="rect">
            <a:avLst/>
          </a:prstGeom>
        </p:spPr>
      </p:pic>
      <p:sp>
        <p:nvSpPr>
          <p:cNvPr id="4" name="Slide Number Placeholder 3"/>
          <p:cNvSpPr>
            <a:spLocks noGrp="1"/>
          </p:cNvSpPr>
          <p:nvPr>
            <p:ph type="sldNum" sz="quarter" idx="14"/>
          </p:nvPr>
        </p:nvSpPr>
        <p:spPr/>
        <p:txBody>
          <a:bodyPr/>
          <a:lstStyle/>
          <a:p>
            <a:pPr algn="r"/>
            <a:fld id="{120E0670-27AF-416D-9579-EAB944D99F2D}" type="slidenum">
              <a:rPr lang="en-US" smtClean="0"/>
              <a:pPr algn="r"/>
              <a:t>38</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388484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Market Opportunity &amp; Competitive Landscape</a:t>
            </a:r>
          </a:p>
        </p:txBody>
      </p:sp>
      <p:sp>
        <p:nvSpPr>
          <p:cNvPr id="8" name="Content Placeholder 7">
            <a:extLst>
              <a:ext uri="{FF2B5EF4-FFF2-40B4-BE49-F238E27FC236}">
                <a16:creationId xmlns:a16="http://schemas.microsoft.com/office/drawing/2014/main" id="{6DBE74E8-2BC9-472A-A643-C98E0A65D32D}"/>
              </a:ext>
            </a:extLst>
          </p:cNvPr>
          <p:cNvSpPr>
            <a:spLocks noGrp="1"/>
          </p:cNvSpPr>
          <p:nvPr>
            <p:ph idx="4294967295"/>
          </p:nvPr>
        </p:nvSpPr>
        <p:spPr>
          <a:xfrm>
            <a:off x="427038" y="1284288"/>
            <a:ext cx="8716962" cy="4835525"/>
          </a:xfrm>
        </p:spPr>
        <p:txBody>
          <a:bodyPr/>
          <a:lstStyle/>
          <a:p>
            <a:pPr>
              <a:lnSpc>
                <a:spcPct val="110000"/>
              </a:lnSpc>
            </a:pPr>
            <a:r>
              <a:rPr lang="en-US" dirty="0"/>
              <a:t>The Structured Product Total Return Strategy is an expansion of the structured products portion of the </a:t>
            </a:r>
            <a:r>
              <a:rPr lang="en-US" dirty="0" err="1"/>
              <a:t>MainStay</a:t>
            </a:r>
            <a:r>
              <a:rPr lang="en-US" dirty="0"/>
              <a:t> Total Return Fund.  </a:t>
            </a:r>
          </a:p>
          <a:p>
            <a:pPr>
              <a:lnSpc>
                <a:spcPct val="110000"/>
              </a:lnSpc>
              <a:spcBef>
                <a:spcPts val="1800"/>
              </a:spcBef>
              <a:spcAft>
                <a:spcPts val="0"/>
              </a:spcAft>
            </a:pPr>
            <a:r>
              <a:rPr lang="en-US" dirty="0"/>
              <a:t>The Structured Product Opportunistic Strategy is an expansion of the structured products portion of the </a:t>
            </a:r>
            <a:r>
              <a:rPr lang="en-US" dirty="0" err="1"/>
              <a:t>MainStay</a:t>
            </a:r>
            <a:r>
              <a:rPr lang="en-US" dirty="0"/>
              <a:t> Unconstrained Bond Fund.</a:t>
            </a:r>
          </a:p>
          <a:p>
            <a:pPr>
              <a:lnSpc>
                <a:spcPct val="110000"/>
              </a:lnSpc>
              <a:spcBef>
                <a:spcPts val="1800"/>
              </a:spcBef>
              <a:spcAft>
                <a:spcPts val="0"/>
              </a:spcAft>
            </a:pPr>
            <a:r>
              <a:rPr lang="en-US" dirty="0"/>
              <a:t>Steve Cianci and Neil Moriarty, both of whom possess very strong structured product experience, can leverage MacKay Shields’ Global Fixed Income Team’s existing resources, including infrastructure and people to support the two proposed strategies. </a:t>
            </a:r>
          </a:p>
          <a:p>
            <a:pPr lvl="1">
              <a:lnSpc>
                <a:spcPct val="110000"/>
              </a:lnSpc>
              <a:spcBef>
                <a:spcPts val="300"/>
              </a:spcBef>
              <a:spcAft>
                <a:spcPts val="0"/>
              </a:spcAft>
            </a:pPr>
            <a:r>
              <a:rPr lang="en-US" sz="1300" dirty="0"/>
              <a:t>This difference provides an opportunity to offer a product that appeals to investors looking for an opportunity to gain more exposure to higher yielding securities while still focused on managing quality.</a:t>
            </a:r>
          </a:p>
          <a:p>
            <a:pPr>
              <a:lnSpc>
                <a:spcPct val="110000"/>
              </a:lnSpc>
              <a:spcBef>
                <a:spcPts val="1800"/>
              </a:spcBef>
              <a:spcAft>
                <a:spcPts val="0"/>
              </a:spcAft>
            </a:pPr>
            <a:r>
              <a:rPr lang="en-US" dirty="0"/>
              <a:t>Category overview</a:t>
            </a:r>
          </a:p>
          <a:p>
            <a:pPr lvl="1">
              <a:lnSpc>
                <a:spcPct val="110000"/>
              </a:lnSpc>
              <a:spcBef>
                <a:spcPts val="300"/>
              </a:spcBef>
              <a:spcAft>
                <a:spcPts val="0"/>
              </a:spcAft>
            </a:pPr>
            <a:r>
              <a:rPr lang="en-US" sz="1300" dirty="0"/>
              <a:t>As seen on the next page, the AUM for the US Securitized Fixed Income category is substantial with the institutional market just over $500B</a:t>
            </a:r>
          </a:p>
          <a:p>
            <a:pPr lvl="1">
              <a:lnSpc>
                <a:spcPct val="110000"/>
              </a:lnSpc>
              <a:spcBef>
                <a:spcPts val="300"/>
              </a:spcBef>
              <a:spcAft>
                <a:spcPts val="0"/>
              </a:spcAft>
            </a:pPr>
            <a:endParaRPr lang="en-US" sz="1300" dirty="0"/>
          </a:p>
          <a:p>
            <a:pPr lvl="1">
              <a:lnSpc>
                <a:spcPct val="110000"/>
              </a:lnSpc>
              <a:spcBef>
                <a:spcPts val="300"/>
              </a:spcBef>
              <a:spcAft>
                <a:spcPts val="0"/>
              </a:spcAft>
            </a:pPr>
            <a:r>
              <a:rPr lang="en-US" sz="1300" dirty="0"/>
              <a:t>Market flows for 2017 through Q3 2018 have been positive with net inflows of 6.2%</a:t>
            </a:r>
          </a:p>
          <a:p>
            <a:pPr>
              <a:lnSpc>
                <a:spcPct val="110000"/>
              </a:lnSpc>
              <a:spcBef>
                <a:spcPts val="1800"/>
              </a:spcBef>
              <a:spcAft>
                <a:spcPts val="0"/>
              </a:spcAft>
            </a:pPr>
            <a:r>
              <a:rPr lang="en-US" dirty="0"/>
              <a:t>MacKay has identified 14 competitors with over 270B in product AUM</a:t>
            </a:r>
          </a:p>
        </p:txBody>
      </p:sp>
      <p:sp>
        <p:nvSpPr>
          <p:cNvPr id="3" name="Slide Number Placeholder 2"/>
          <p:cNvSpPr>
            <a:spLocks noGrp="1"/>
          </p:cNvSpPr>
          <p:nvPr>
            <p:ph type="sldNum" sz="quarter" idx="12"/>
          </p:nvPr>
        </p:nvSpPr>
        <p:spPr/>
        <p:txBody>
          <a:bodyPr/>
          <a:lstStyle/>
          <a:p>
            <a:fld id="{2066355A-084C-D24E-9AD2-7E4FC41EA627}" type="slidenum">
              <a:rPr lang="en-US" smtClean="0"/>
              <a:pPr/>
              <a:t>3</a:t>
            </a:fld>
            <a:endParaRPr lang="en-US"/>
          </a:p>
        </p:txBody>
      </p:sp>
    </p:spTree>
    <p:extLst>
      <p:ext uri="{BB962C8B-B14F-4D97-AF65-F5344CB8AC3E}">
        <p14:creationId xmlns:p14="http://schemas.microsoft.com/office/powerpoint/2010/main" val="1736913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CMBS:</a:t>
            </a:r>
            <a:br>
              <a:rPr lang="en-US" dirty="0"/>
            </a:br>
            <a:r>
              <a:rPr lang="en-US" dirty="0"/>
              <a:t>Credit Performance is Strong</a:t>
            </a:r>
          </a:p>
        </p:txBody>
      </p:sp>
      <p:sp>
        <p:nvSpPr>
          <p:cNvPr id="12" name="Rectangle 5"/>
          <p:cNvSpPr>
            <a:spLocks/>
          </p:cNvSpPr>
          <p:nvPr/>
        </p:nvSpPr>
        <p:spPr bwMode="auto">
          <a:xfrm>
            <a:off x="446342" y="1353026"/>
            <a:ext cx="3643057" cy="400110"/>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Commercial Real Estate Loans Charge-Off Rate and Delinquencies</a:t>
            </a:r>
            <a:r>
              <a:rPr lang="en-US" sz="1300" baseline="30000" dirty="0">
                <a:solidFill>
                  <a:schemeClr val="accent1"/>
                </a:solidFill>
                <a:latin typeface="+mj-lt"/>
                <a:ea typeface="ＭＳ Ｐゴシック" charset="0"/>
                <a:cs typeface="Franklin Gothic Book"/>
                <a:sym typeface="Franklin Gothic Book" charset="0"/>
              </a:rPr>
              <a:t>1</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grpSp>
        <p:nvGrpSpPr>
          <p:cNvPr id="13" name="Group 12"/>
          <p:cNvGrpSpPr/>
          <p:nvPr/>
        </p:nvGrpSpPr>
        <p:grpSpPr>
          <a:xfrm>
            <a:off x="425690" y="1290682"/>
            <a:ext cx="4225685" cy="531768"/>
            <a:chOff x="482823" y="1444682"/>
            <a:chExt cx="3974877" cy="324742"/>
          </a:xfrm>
        </p:grpSpPr>
        <p:cxnSp>
          <p:nvCxnSpPr>
            <p:cNvPr id="14" name="Straight Connector 13"/>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7" name="Group 16"/>
          <p:cNvGrpSpPr/>
          <p:nvPr/>
        </p:nvGrpSpPr>
        <p:grpSpPr>
          <a:xfrm>
            <a:off x="4919228" y="1498600"/>
            <a:ext cx="4225685" cy="323850"/>
            <a:chOff x="482823" y="1444682"/>
            <a:chExt cx="3974877" cy="324742"/>
          </a:xfrm>
        </p:grpSpPr>
        <p:cxnSp>
          <p:nvCxnSpPr>
            <p:cNvPr id="18" name="Straight Connector 17"/>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2" name="Rectangle 5"/>
          <p:cNvSpPr>
            <a:spLocks/>
          </p:cNvSpPr>
          <p:nvPr/>
        </p:nvSpPr>
        <p:spPr bwMode="auto">
          <a:xfrm>
            <a:off x="4948960" y="1553081"/>
            <a:ext cx="4111982"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Conduit CMBS Delinquency Rates by Remittance Date</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cxnSp>
        <p:nvCxnSpPr>
          <p:cNvPr id="23" name="Straight Connector 22"/>
          <p:cNvCxnSpPr/>
          <p:nvPr/>
        </p:nvCxnSpPr>
        <p:spPr>
          <a:xfrm>
            <a:off x="4785301" y="1300207"/>
            <a:ext cx="0" cy="4900568"/>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6" name="Text Box 27"/>
          <p:cNvSpPr txBox="1">
            <a:spLocks noChangeArrowheads="1"/>
          </p:cNvSpPr>
          <p:nvPr/>
        </p:nvSpPr>
        <p:spPr bwMode="auto">
          <a:xfrm>
            <a:off x="458041" y="6785005"/>
            <a:ext cx="8874802" cy="24622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1. Source: JP Morgan, Federal Reserve Board of Governors.  Note: Charge-offs are quarterly, seasonally adjusted, and unannualized. Delinquencies are quarterly, seasonally adjusted, and unannualized.</a:t>
            </a:r>
          </a:p>
          <a:p>
            <a:pPr defTabSz="966615" eaLnBrk="0" hangingPunct="0"/>
            <a:r>
              <a:rPr lang="en-US" sz="800" dirty="0"/>
              <a:t>2. Source: JP Morgan, Trepp</a:t>
            </a:r>
          </a:p>
        </p:txBody>
      </p:sp>
      <p:pic>
        <p:nvPicPr>
          <p:cNvPr id="20" name="Picture 19"/>
          <p:cNvPicPr>
            <a:picLocks noChangeAspect="1"/>
          </p:cNvPicPr>
          <p:nvPr/>
        </p:nvPicPr>
        <p:blipFill rotWithShape="1">
          <a:blip r:embed="rId3"/>
          <a:srcRect l="5204" t="7417" r="8873" b="62226"/>
          <a:stretch/>
        </p:blipFill>
        <p:spPr>
          <a:xfrm>
            <a:off x="670728" y="1976987"/>
            <a:ext cx="3650166" cy="2693445"/>
          </a:xfrm>
          <a:prstGeom prst="rect">
            <a:avLst/>
          </a:prstGeom>
        </p:spPr>
      </p:pic>
      <p:pic>
        <p:nvPicPr>
          <p:cNvPr id="25" name="Picture 24"/>
          <p:cNvPicPr>
            <a:picLocks noChangeAspect="1"/>
          </p:cNvPicPr>
          <p:nvPr/>
        </p:nvPicPr>
        <p:blipFill rotWithShape="1">
          <a:blip r:embed="rId3"/>
          <a:srcRect l="5534" t="62087" r="10924" b="6815"/>
          <a:stretch/>
        </p:blipFill>
        <p:spPr>
          <a:xfrm>
            <a:off x="5257475" y="1976986"/>
            <a:ext cx="3464361" cy="2693445"/>
          </a:xfrm>
          <a:prstGeom prst="rect">
            <a:avLst/>
          </a:prstGeom>
        </p:spPr>
      </p:pic>
      <p:sp>
        <p:nvSpPr>
          <p:cNvPr id="4" name="Slide Number Placeholder 3"/>
          <p:cNvSpPr>
            <a:spLocks noGrp="1"/>
          </p:cNvSpPr>
          <p:nvPr>
            <p:ph type="sldNum" sz="quarter" idx="14"/>
          </p:nvPr>
        </p:nvSpPr>
        <p:spPr/>
        <p:txBody>
          <a:bodyPr/>
          <a:lstStyle/>
          <a:p>
            <a:pPr algn="r"/>
            <a:fld id="{120E0670-27AF-416D-9579-EAB944D99F2D}" type="slidenum">
              <a:rPr lang="en-US" smtClean="0"/>
              <a:pPr algn="r"/>
              <a:t>39</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589572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ABS:</a:t>
            </a:r>
            <a:br>
              <a:rPr lang="en-US" dirty="0"/>
            </a:br>
            <a:r>
              <a:rPr lang="en-US" dirty="0"/>
              <a:t>Credit Performance is Healthy, ex-Student Loans</a:t>
            </a:r>
          </a:p>
        </p:txBody>
      </p:sp>
      <p:sp>
        <p:nvSpPr>
          <p:cNvPr id="9" name="Text Box 27"/>
          <p:cNvSpPr txBox="1">
            <a:spLocks noChangeArrowheads="1"/>
          </p:cNvSpPr>
          <p:nvPr/>
        </p:nvSpPr>
        <p:spPr bwMode="auto">
          <a:xfrm>
            <a:off x="458041" y="6908115"/>
            <a:ext cx="8874802"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FRBNY, Goldman Sachs Global Investment Research</a:t>
            </a:r>
          </a:p>
        </p:txBody>
      </p:sp>
      <p:pic>
        <p:nvPicPr>
          <p:cNvPr id="6" name="Picture 5"/>
          <p:cNvPicPr>
            <a:picLocks noChangeAspect="1"/>
          </p:cNvPicPr>
          <p:nvPr/>
        </p:nvPicPr>
        <p:blipFill rotWithShape="1">
          <a:blip r:embed="rId3"/>
          <a:srcRect l="2384" t="20047" r="7688" b="13441"/>
          <a:stretch/>
        </p:blipFill>
        <p:spPr>
          <a:xfrm>
            <a:off x="1797045" y="1993510"/>
            <a:ext cx="6081574" cy="3428235"/>
          </a:xfrm>
          <a:prstGeom prst="rect">
            <a:avLst/>
          </a:prstGeom>
        </p:spPr>
      </p:pic>
      <p:sp>
        <p:nvSpPr>
          <p:cNvPr id="7" name="Rectangle 5"/>
          <p:cNvSpPr>
            <a:spLocks/>
          </p:cNvSpPr>
          <p:nvPr/>
        </p:nvSpPr>
        <p:spPr bwMode="auto">
          <a:xfrm>
            <a:off x="446343" y="1353026"/>
            <a:ext cx="4640007" cy="200055"/>
          </a:xfrm>
          <a:prstGeom prst="rect">
            <a:avLst/>
          </a:prstGeom>
          <a:noFill/>
          <a:ln>
            <a:noFill/>
          </a:ln>
          <a:extLst/>
        </p:spPr>
        <p:txBody>
          <a:bodyPr wrap="square" lIns="0" tIns="0" rIns="0" bIns="0">
            <a:spAutoFit/>
          </a:bodyPr>
          <a:lstStyle/>
          <a:p>
            <a:r>
              <a:rPr lang="en-US" sz="1300" dirty="0">
                <a:solidFill>
                  <a:schemeClr val="accent1"/>
                </a:solidFill>
                <a:latin typeface="+mj-lt"/>
                <a:ea typeface="ＭＳ Ｐゴシック" charset="0"/>
                <a:cs typeface="Franklin Gothic Book"/>
                <a:sym typeface="Franklin Gothic Book" charset="0"/>
              </a:rPr>
              <a:t>Percentage 90+-Day Delinquent by Type of Debt</a:t>
            </a:r>
            <a:endParaRPr lang="en-US" sz="1100" baseline="30000" dirty="0">
              <a:solidFill>
                <a:schemeClr val="accent1">
                  <a:lumMod val="75000"/>
                  <a:lumOff val="25000"/>
                </a:schemeClr>
              </a:solidFill>
              <a:ea typeface="ＭＳ Ｐゴシック" charset="0"/>
              <a:cs typeface="Franklin Gothic Book"/>
              <a:sym typeface="Franklin Gothic Book" charset="0"/>
            </a:endParaRPr>
          </a:p>
        </p:txBody>
      </p:sp>
      <p:grpSp>
        <p:nvGrpSpPr>
          <p:cNvPr id="8" name="Group 7"/>
          <p:cNvGrpSpPr/>
          <p:nvPr/>
        </p:nvGrpSpPr>
        <p:grpSpPr>
          <a:xfrm>
            <a:off x="425690" y="1290682"/>
            <a:ext cx="3907772" cy="324742"/>
            <a:chOff x="482823" y="1444682"/>
            <a:chExt cx="3974877" cy="324742"/>
          </a:xfrm>
        </p:grpSpPr>
        <p:cxnSp>
          <p:nvCxnSpPr>
            <p:cNvPr id="11" name="Straight Connector 10"/>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 name="Slide Number Placeholder 3"/>
          <p:cNvSpPr>
            <a:spLocks noGrp="1"/>
          </p:cNvSpPr>
          <p:nvPr>
            <p:ph type="sldNum" sz="quarter" idx="14"/>
          </p:nvPr>
        </p:nvSpPr>
        <p:spPr/>
        <p:txBody>
          <a:bodyPr/>
          <a:lstStyle/>
          <a:p>
            <a:pPr algn="r"/>
            <a:fld id="{120E0670-27AF-416D-9579-EAB944D99F2D}" type="slidenum">
              <a:rPr lang="en-US" smtClean="0"/>
              <a:pPr algn="r"/>
              <a:t>40</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1140648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310893"/>
            <a:ext cx="6764906" cy="601703"/>
          </a:xfrm>
        </p:spPr>
        <p:txBody>
          <a:bodyPr/>
          <a:lstStyle/>
          <a:p>
            <a:r>
              <a:rPr lang="en-US" dirty="0"/>
              <a:t>ABS:</a:t>
            </a:r>
            <a:br>
              <a:rPr lang="en-US" dirty="0"/>
            </a:br>
            <a:r>
              <a:rPr lang="en-US" dirty="0"/>
              <a:t>Households Shifted to Auto and Student Loans</a:t>
            </a:r>
          </a:p>
        </p:txBody>
      </p:sp>
      <p:sp>
        <p:nvSpPr>
          <p:cNvPr id="9" name="Text Box 27"/>
          <p:cNvSpPr txBox="1">
            <a:spLocks noChangeArrowheads="1"/>
          </p:cNvSpPr>
          <p:nvPr/>
        </p:nvSpPr>
        <p:spPr bwMode="auto">
          <a:xfrm>
            <a:off x="427038" y="6908115"/>
            <a:ext cx="8905805" cy="123111"/>
          </a:xfrm>
          <a:prstGeom prst="rect">
            <a:avLst/>
          </a:prstGeom>
          <a:noFill/>
          <a:ln w="9525">
            <a:noFill/>
            <a:miter lim="800000"/>
            <a:headEnd/>
            <a:tailEnd/>
          </a:ln>
        </p:spPr>
        <p:txBody>
          <a:bodyPr wrap="square" lIns="0" tIns="0" rIns="0" bIns="0" anchor="b">
            <a:spAutoFit/>
          </a:bodyPr>
          <a:lstStyle/>
          <a:p>
            <a:pPr defTabSz="966615" eaLnBrk="0" hangingPunct="0"/>
            <a:r>
              <a:rPr lang="en-US" sz="800" dirty="0"/>
              <a:t>Source: FRB, FRBNY, Goldman Sachs Global Investment Research</a:t>
            </a:r>
          </a:p>
        </p:txBody>
      </p:sp>
      <p:pic>
        <p:nvPicPr>
          <p:cNvPr id="10" name="Picture 9"/>
          <p:cNvPicPr>
            <a:picLocks noChangeAspect="1"/>
          </p:cNvPicPr>
          <p:nvPr/>
        </p:nvPicPr>
        <p:blipFill rotWithShape="1">
          <a:blip r:embed="rId3"/>
          <a:srcRect l="1579" t="11724" r="10990" b="16824"/>
          <a:stretch/>
        </p:blipFill>
        <p:spPr>
          <a:xfrm>
            <a:off x="2072833" y="2059709"/>
            <a:ext cx="5455534" cy="3384271"/>
          </a:xfrm>
          <a:prstGeom prst="rect">
            <a:avLst/>
          </a:prstGeom>
        </p:spPr>
      </p:pic>
      <p:sp>
        <p:nvSpPr>
          <p:cNvPr id="4" name="Slide Number Placeholder 3"/>
          <p:cNvSpPr>
            <a:spLocks noGrp="1"/>
          </p:cNvSpPr>
          <p:nvPr>
            <p:ph type="sldNum" sz="quarter" idx="14"/>
          </p:nvPr>
        </p:nvSpPr>
        <p:spPr/>
        <p:txBody>
          <a:bodyPr/>
          <a:lstStyle/>
          <a:p>
            <a:pPr algn="r"/>
            <a:fld id="{120E0670-27AF-416D-9579-EAB944D99F2D}" type="slidenum">
              <a:rPr lang="en-US" smtClean="0"/>
              <a:pPr algn="r"/>
              <a:t>41</a:t>
            </a:fld>
            <a:endParaRPr lang="en-US" dirty="0"/>
          </a:p>
        </p:txBody>
      </p:sp>
      <p:sp>
        <p:nvSpPr>
          <p:cNvPr id="5" name="Footer Placeholder 4"/>
          <p:cNvSpPr>
            <a:spLocks noGrp="1"/>
          </p:cNvSpPr>
          <p:nvPr>
            <p:ph type="ftr" sz="quarter" idx="13"/>
          </p:nvPr>
        </p:nvSpPr>
        <p:spPr/>
        <p:txBody>
          <a:bodyPr/>
          <a:lstStyle/>
          <a:p>
            <a:r>
              <a:rPr lang="en-US"/>
              <a:t>SP B 012019</a:t>
            </a:r>
            <a:endParaRPr lang="en-US" dirty="0"/>
          </a:p>
        </p:txBody>
      </p:sp>
    </p:spTree>
    <p:extLst>
      <p:ext uri="{BB962C8B-B14F-4D97-AF65-F5344CB8AC3E}">
        <p14:creationId xmlns:p14="http://schemas.microsoft.com/office/powerpoint/2010/main" val="250012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a:t>Distribution Strategy</a:t>
            </a:r>
            <a:endParaRPr lang="en-US" dirty="0"/>
          </a:p>
        </p:txBody>
      </p:sp>
      <p:sp>
        <p:nvSpPr>
          <p:cNvPr id="8" name="Content Placeholder 7">
            <a:extLst>
              <a:ext uri="{FF2B5EF4-FFF2-40B4-BE49-F238E27FC236}">
                <a16:creationId xmlns:a16="http://schemas.microsoft.com/office/drawing/2014/main" id="{6DBE74E8-2BC9-472A-A643-C98E0A65D32D}"/>
              </a:ext>
            </a:extLst>
          </p:cNvPr>
          <p:cNvSpPr>
            <a:spLocks noGrp="1"/>
          </p:cNvSpPr>
          <p:nvPr>
            <p:ph idx="4294967295"/>
          </p:nvPr>
        </p:nvSpPr>
        <p:spPr>
          <a:xfrm>
            <a:off x="430660" y="1295400"/>
            <a:ext cx="8713340" cy="4824413"/>
          </a:xfrm>
        </p:spPr>
        <p:txBody>
          <a:bodyPr/>
          <a:lstStyle/>
          <a:p>
            <a:pPr>
              <a:spcBef>
                <a:spcPts val="2400"/>
              </a:spcBef>
            </a:pPr>
            <a:r>
              <a:rPr lang="en-US" sz="1400" dirty="0"/>
              <a:t>The development of our Structured Products capabilities have been a growing part of discussions with clients and consultants as a means to further diversify and enhance our Multi-Sector/Unconstrained strategies which are viewed by some as being too narrow in breath/market segments utilized </a:t>
            </a:r>
          </a:p>
          <a:p>
            <a:pPr>
              <a:spcBef>
                <a:spcPts val="1800"/>
              </a:spcBef>
            </a:pPr>
            <a:r>
              <a:rPr lang="en-US" sz="1400" dirty="0"/>
              <a:t>Properly launched and introduced these strategies should be market ready for inclusion in existing portfolios in ~ 12 months and on a stand alone basis within the next 12 months thereafter</a:t>
            </a:r>
          </a:p>
          <a:p>
            <a:pPr>
              <a:spcBef>
                <a:spcPts val="1800"/>
              </a:spcBef>
            </a:pPr>
            <a:r>
              <a:rPr lang="en-US" sz="1400" dirty="0"/>
              <a:t>This product capability offers a strong foundation on which to strengthen/relaunch existing capabilities (i.e. Core Plus) into important consultant channels (</a:t>
            </a:r>
            <a:r>
              <a:rPr lang="en-US" sz="1400" dirty="0" err="1"/>
              <a:t>i.e</a:t>
            </a:r>
            <a:r>
              <a:rPr lang="en-US" sz="1400" dirty="0"/>
              <a:t> Mercer, Towers Watson) who have historically viewed the plus component of these strategies to be too reliant on high yield and, therefore, not warranting buy ratings </a:t>
            </a:r>
          </a:p>
          <a:p>
            <a:pPr>
              <a:spcBef>
                <a:spcPts val="1800"/>
              </a:spcBef>
            </a:pPr>
            <a:r>
              <a:rPr lang="en-US" sz="1400" dirty="0"/>
              <a:t>The introduction process will also provide a forum for Steve Cianci, Neil Moriarty and others to further establish their relationships with clients and consultants as the leadership transition within the GFI team continues </a:t>
            </a:r>
          </a:p>
          <a:p>
            <a:pPr>
              <a:spcBef>
                <a:spcPts val="1800"/>
              </a:spcBef>
            </a:pPr>
            <a:r>
              <a:rPr lang="en-US" sz="1400" dirty="0"/>
              <a:t>We further believe the addition of these capabilities will further extend the market interest of our strategies in Non US markets. </a:t>
            </a:r>
          </a:p>
          <a:p>
            <a:pPr>
              <a:spcBef>
                <a:spcPts val="2400"/>
              </a:spcBef>
            </a:pPr>
            <a:endParaRPr lang="en-US" sz="1400" dirty="0"/>
          </a:p>
        </p:txBody>
      </p:sp>
      <p:sp>
        <p:nvSpPr>
          <p:cNvPr id="4" name="Slide Number Placeholder 3"/>
          <p:cNvSpPr>
            <a:spLocks noGrp="1"/>
          </p:cNvSpPr>
          <p:nvPr>
            <p:ph type="sldNum" sz="quarter" idx="4294967295"/>
          </p:nvPr>
        </p:nvSpPr>
        <p:spPr>
          <a:xfrm>
            <a:off x="9348788" y="6856413"/>
            <a:ext cx="252412" cy="131762"/>
          </a:xfrm>
        </p:spPr>
        <p:txBody>
          <a:bodyPr/>
          <a:lstStyle/>
          <a:p>
            <a:fld id="{CE44DF82-3E06-4934-B895-AE4ACAC6046B}" type="slidenum">
              <a:rPr lang="en-US" smtClean="0"/>
              <a:pPr/>
              <a:t>42</a:t>
            </a:fld>
            <a:endParaRPr lang="en-US" dirty="0"/>
          </a:p>
        </p:txBody>
      </p:sp>
    </p:spTree>
    <p:extLst>
      <p:ext uri="{BB962C8B-B14F-4D97-AF65-F5344CB8AC3E}">
        <p14:creationId xmlns:p14="http://schemas.microsoft.com/office/powerpoint/2010/main" val="2858556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Fees, Seed Capital &amp; Timing </a:t>
            </a:r>
          </a:p>
        </p:txBody>
      </p:sp>
      <p:sp>
        <p:nvSpPr>
          <p:cNvPr id="8" name="Content Placeholder 7">
            <a:extLst>
              <a:ext uri="{FF2B5EF4-FFF2-40B4-BE49-F238E27FC236}">
                <a16:creationId xmlns:a16="http://schemas.microsoft.com/office/drawing/2014/main" id="{6DBE74E8-2BC9-472A-A643-C98E0A65D32D}"/>
              </a:ext>
            </a:extLst>
          </p:cNvPr>
          <p:cNvSpPr>
            <a:spLocks noGrp="1"/>
          </p:cNvSpPr>
          <p:nvPr>
            <p:ph idx="4294967295"/>
          </p:nvPr>
        </p:nvSpPr>
        <p:spPr>
          <a:xfrm>
            <a:off x="430660" y="1284288"/>
            <a:ext cx="8713340" cy="4835525"/>
          </a:xfrm>
        </p:spPr>
        <p:txBody>
          <a:bodyPr/>
          <a:lstStyle/>
          <a:p>
            <a:r>
              <a:rPr lang="en-US" dirty="0"/>
              <a:t>Management Fees – the laddered Management Fee for the Structured Total Return Product is 35 basis points and 50 basis points for the Structured Opportunistic Product </a:t>
            </a:r>
          </a:p>
          <a:p>
            <a:pPr lvl="1"/>
            <a:r>
              <a:rPr lang="en-US" dirty="0"/>
              <a:t>The general account pays [XX] basis points</a:t>
            </a:r>
          </a:p>
          <a:p>
            <a:r>
              <a:rPr lang="en-US" dirty="0"/>
              <a:t>MacKay’s is seeking $25 million of seed capital from the General Account for each fund to develop an investment track record</a:t>
            </a:r>
          </a:p>
          <a:p>
            <a:r>
              <a:rPr lang="en-US" dirty="0"/>
              <a:t>Repatriation plan</a:t>
            </a:r>
          </a:p>
          <a:p>
            <a:pPr lvl="1"/>
            <a:r>
              <a:rPr lang="en-US" dirty="0"/>
              <a:t>It is expected to retain the capital through the initial commercial stages and to begin repatriation as the strategy assets exceed $100mm, repatriating a $1 for each $2 net new flows</a:t>
            </a:r>
            <a:endParaRPr lang="en-US" i="1" dirty="0"/>
          </a:p>
          <a:p>
            <a:r>
              <a:rPr lang="en-US" dirty="0"/>
              <a:t>Timing</a:t>
            </a:r>
          </a:p>
          <a:p>
            <a:pPr lvl="1"/>
            <a:r>
              <a:rPr lang="en-US" dirty="0"/>
              <a:t>A March 1 launch date is contemplated</a:t>
            </a:r>
          </a:p>
          <a:p>
            <a:pPr lvl="1"/>
            <a:endParaRPr lang="en-US" dirty="0"/>
          </a:p>
        </p:txBody>
      </p:sp>
      <p:sp>
        <p:nvSpPr>
          <p:cNvPr id="3" name="Slide Number Placeholder 2"/>
          <p:cNvSpPr>
            <a:spLocks noGrp="1"/>
          </p:cNvSpPr>
          <p:nvPr>
            <p:ph type="sldNum" sz="quarter" idx="4294967295"/>
          </p:nvPr>
        </p:nvSpPr>
        <p:spPr>
          <a:xfrm>
            <a:off x="9348788" y="6856413"/>
            <a:ext cx="252412" cy="131762"/>
          </a:xfrm>
        </p:spPr>
        <p:txBody>
          <a:bodyPr/>
          <a:lstStyle/>
          <a:p>
            <a:pPr>
              <a:defRPr/>
            </a:pPr>
            <a:fld id="{CE44DF82-3E06-4934-B895-AE4ACAC6046B}" type="slidenum">
              <a:rPr lang="en-US" smtClean="0"/>
              <a:pPr>
                <a:defRPr/>
              </a:pPr>
              <a:t>43</a:t>
            </a:fld>
            <a:endParaRPr lang="en-US" dirty="0"/>
          </a:p>
        </p:txBody>
      </p:sp>
    </p:spTree>
    <p:extLst>
      <p:ext uri="{BB962C8B-B14F-4D97-AF65-F5344CB8AC3E}">
        <p14:creationId xmlns:p14="http://schemas.microsoft.com/office/powerpoint/2010/main" val="1695041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27038" y="1767840"/>
            <a:ext cx="8716962" cy="655078"/>
          </a:xfrm>
          <a:prstGeom prst="rect">
            <a:avLst/>
          </a:prstGeom>
          <a:solidFill>
            <a:srgbClr val="E4E4E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P&amp;L Projection</a:t>
            </a:r>
          </a:p>
        </p:txBody>
      </p:sp>
      <p:sp>
        <p:nvSpPr>
          <p:cNvPr id="9" name="Content Placeholder 7">
            <a:extLst>
              <a:ext uri="{FF2B5EF4-FFF2-40B4-BE49-F238E27FC236}">
                <a16:creationId xmlns:a16="http://schemas.microsoft.com/office/drawing/2014/main" id="{C4DF86AD-D94A-4093-B2C6-594118A5140D}"/>
              </a:ext>
            </a:extLst>
          </p:cNvPr>
          <p:cNvSpPr>
            <a:spLocks noGrp="1"/>
          </p:cNvSpPr>
          <p:nvPr>
            <p:ph idx="4294967295"/>
          </p:nvPr>
        </p:nvSpPr>
        <p:spPr>
          <a:xfrm>
            <a:off x="430659" y="1242061"/>
            <a:ext cx="8874705" cy="548640"/>
          </a:xfrm>
        </p:spPr>
        <p:txBody>
          <a:bodyPr/>
          <a:lstStyle/>
          <a:p>
            <a:pPr marL="0" indent="0" algn="ctr">
              <a:spcBef>
                <a:spcPts val="315"/>
              </a:spcBef>
              <a:spcAft>
                <a:spcPts val="0"/>
              </a:spcAft>
              <a:buNone/>
            </a:pPr>
            <a:r>
              <a:rPr lang="en-US" sz="1600" dirty="0">
                <a:solidFill>
                  <a:schemeClr val="accent1">
                    <a:lumMod val="75000"/>
                    <a:lumOff val="25000"/>
                  </a:schemeClr>
                </a:solidFill>
                <a:latin typeface="Georgia" panose="02040502050405020303" pitchFamily="18" charset="0"/>
              </a:rPr>
              <a:t>5 Year View </a:t>
            </a:r>
          </a:p>
          <a:p>
            <a:pPr marL="0" indent="0" algn="ctr">
              <a:spcBef>
                <a:spcPts val="300"/>
              </a:spcBef>
              <a:spcAft>
                <a:spcPts val="0"/>
              </a:spcAft>
              <a:buNone/>
            </a:pPr>
            <a:r>
              <a:rPr lang="en-US" sz="945" spc="50" dirty="0">
                <a:solidFill>
                  <a:schemeClr val="tx1">
                    <a:lumMod val="65000"/>
                    <a:lumOff val="35000"/>
                  </a:schemeClr>
                </a:solidFill>
              </a:rPr>
              <a:t>BASE CASE, UPSIDE CASE (SALES 2X BASE), DOWNSIDE CASE (MORE LIMITED EXTERNAL SALES)</a:t>
            </a:r>
          </a:p>
        </p:txBody>
      </p:sp>
      <p:sp>
        <p:nvSpPr>
          <p:cNvPr id="3" name="Slide Number Placeholder 2"/>
          <p:cNvSpPr>
            <a:spLocks noGrp="1"/>
          </p:cNvSpPr>
          <p:nvPr>
            <p:ph type="sldNum" sz="quarter" idx="4294967295"/>
          </p:nvPr>
        </p:nvSpPr>
        <p:spPr>
          <a:xfrm>
            <a:off x="9348788" y="6856413"/>
            <a:ext cx="252412" cy="131762"/>
          </a:xfrm>
        </p:spPr>
        <p:txBody>
          <a:bodyPr/>
          <a:lstStyle/>
          <a:p>
            <a:pPr>
              <a:defRPr/>
            </a:pPr>
            <a:fld id="{CE44DF82-3E06-4934-B895-AE4ACAC6046B}" type="slidenum">
              <a:rPr lang="en-US" smtClean="0"/>
              <a:pPr>
                <a:defRPr/>
              </a:pPr>
              <a:t>44</a:t>
            </a:fld>
            <a:endParaRPr lang="en-US" dirty="0"/>
          </a:p>
        </p:txBody>
      </p:sp>
      <p:grpSp>
        <p:nvGrpSpPr>
          <p:cNvPr id="4" name="Group 3"/>
          <p:cNvGrpSpPr/>
          <p:nvPr/>
        </p:nvGrpSpPr>
        <p:grpSpPr>
          <a:xfrm>
            <a:off x="716905" y="1877243"/>
            <a:ext cx="8167390" cy="436273"/>
            <a:chOff x="367010" y="1918065"/>
            <a:chExt cx="8167390" cy="436273"/>
          </a:xfrm>
        </p:grpSpPr>
        <p:sp>
          <p:nvSpPr>
            <p:cNvPr id="8" name="Content Placeholder 7">
              <a:extLst>
                <a:ext uri="{FF2B5EF4-FFF2-40B4-BE49-F238E27FC236}">
                  <a16:creationId xmlns:a16="http://schemas.microsoft.com/office/drawing/2014/main" id="{C4DF86AD-D94A-4093-B2C6-594118A5140D}"/>
                </a:ext>
              </a:extLst>
            </p:cNvPr>
            <p:cNvSpPr txBox="1">
              <a:spLocks/>
            </p:cNvSpPr>
            <p:nvPr/>
          </p:nvSpPr>
          <p:spPr>
            <a:xfrm>
              <a:off x="367010" y="1918065"/>
              <a:ext cx="2429530" cy="290849"/>
            </a:xfrm>
            <a:prstGeom prst="rect">
              <a:avLst/>
            </a:prstGeom>
          </p:spPr>
          <p:txBody>
            <a:bodyPr vert="horz" wrap="square" lIns="0" tIns="0" rIns="0" bIns="0" rtlCol="0">
              <a:spAutoFit/>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spcBef>
                  <a:spcPts val="315"/>
                </a:spcBef>
                <a:buNone/>
              </a:pPr>
              <a:r>
                <a:rPr lang="en-US" sz="945" dirty="0"/>
                <a:t>Base case assumes sales of $320 million over next 5 years in the institutional marketplace</a:t>
              </a:r>
            </a:p>
          </p:txBody>
        </p:sp>
        <p:sp>
          <p:nvSpPr>
            <p:cNvPr id="10" name="Content Placeholder 7">
              <a:extLst>
                <a:ext uri="{FF2B5EF4-FFF2-40B4-BE49-F238E27FC236}">
                  <a16:creationId xmlns:a16="http://schemas.microsoft.com/office/drawing/2014/main" id="{C4DF86AD-D94A-4093-B2C6-594118A5140D}"/>
                </a:ext>
              </a:extLst>
            </p:cNvPr>
            <p:cNvSpPr txBox="1">
              <a:spLocks/>
            </p:cNvSpPr>
            <p:nvPr/>
          </p:nvSpPr>
          <p:spPr>
            <a:xfrm>
              <a:off x="3453110" y="1918065"/>
              <a:ext cx="1842790" cy="293469"/>
            </a:xfrm>
            <a:prstGeom prst="rect">
              <a:avLst/>
            </a:prstGeom>
          </p:spPr>
          <p:txBody>
            <a:bodyPr vert="horz" wrap="square" lIns="0" tIns="0" rIns="0" bIns="0" rtlCol="0">
              <a:spAutoFit/>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spcBef>
                  <a:spcPts val="315"/>
                </a:spcBef>
                <a:buNone/>
              </a:pPr>
              <a:r>
                <a:rPr lang="en-US" sz="945" dirty="0"/>
                <a:t>Management fees are assumed to remain at 35/50 basis points</a:t>
              </a:r>
            </a:p>
          </p:txBody>
        </p:sp>
        <p:sp>
          <p:nvSpPr>
            <p:cNvPr id="11" name="Content Placeholder 7">
              <a:extLst>
                <a:ext uri="{FF2B5EF4-FFF2-40B4-BE49-F238E27FC236}">
                  <a16:creationId xmlns:a16="http://schemas.microsoft.com/office/drawing/2014/main" id="{C4DF86AD-D94A-4093-B2C6-594118A5140D}"/>
                </a:ext>
              </a:extLst>
            </p:cNvPr>
            <p:cNvSpPr txBox="1">
              <a:spLocks/>
            </p:cNvSpPr>
            <p:nvPr/>
          </p:nvSpPr>
          <p:spPr>
            <a:xfrm>
              <a:off x="5952470" y="1918065"/>
              <a:ext cx="2581930" cy="436273"/>
            </a:xfrm>
            <a:prstGeom prst="rect">
              <a:avLst/>
            </a:prstGeom>
          </p:spPr>
          <p:txBody>
            <a:bodyPr vert="horz" wrap="square" lIns="0" tIns="0" rIns="0" bIns="0" rtlCol="0">
              <a:spAutoFit/>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spcBef>
                  <a:spcPts val="315"/>
                </a:spcBef>
                <a:buNone/>
              </a:pPr>
              <a:r>
                <a:rPr lang="en-US" sz="945" dirty="0"/>
                <a:t>Although margin expansion is expected, </a:t>
              </a:r>
              <a:br>
                <a:rPr lang="en-US" sz="945" dirty="0"/>
              </a:br>
              <a:r>
                <a:rPr lang="en-US" sz="945" dirty="0"/>
                <a:t>expenses have remained in line with MacKay’s compensation and distribution costs</a:t>
              </a:r>
            </a:p>
          </p:txBody>
        </p:sp>
      </p:grpSp>
      <p:cxnSp>
        <p:nvCxnSpPr>
          <p:cNvPr id="12" name="Straight Connector 11"/>
          <p:cNvCxnSpPr/>
          <p:nvPr/>
        </p:nvCxnSpPr>
        <p:spPr>
          <a:xfrm>
            <a:off x="3436620" y="1918065"/>
            <a:ext cx="0" cy="290849"/>
          </a:xfrm>
          <a:prstGeom prst="lin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a:off x="5958840" y="1918065"/>
            <a:ext cx="0" cy="290849"/>
          </a:xfrm>
          <a:prstGeom prst="lin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Table 4">
            <a:extLst>
              <a:ext uri="{FF2B5EF4-FFF2-40B4-BE49-F238E27FC236}">
                <a16:creationId xmlns:a16="http://schemas.microsoft.com/office/drawing/2014/main" id="{41B0CC47-605F-4A59-93A3-16EC03B81C89}"/>
              </a:ext>
            </a:extLst>
          </p:cNvPr>
          <p:cNvGraphicFramePr>
            <a:graphicFrameLocks noGrp="1"/>
          </p:cNvGraphicFramePr>
          <p:nvPr>
            <p:extLst>
              <p:ext uri="{D42A27DB-BD31-4B8C-83A1-F6EECF244321}">
                <p14:modId xmlns:p14="http://schemas.microsoft.com/office/powerpoint/2010/main" val="1979151359"/>
              </p:ext>
            </p:extLst>
          </p:nvPr>
        </p:nvGraphicFramePr>
        <p:xfrm>
          <a:off x="501656" y="2507441"/>
          <a:ext cx="8642344" cy="4533899"/>
        </p:xfrm>
        <a:graphic>
          <a:graphicData uri="http://schemas.openxmlformats.org/drawingml/2006/table">
            <a:tbl>
              <a:tblPr/>
              <a:tblGrid>
                <a:gridCol w="946689">
                  <a:extLst>
                    <a:ext uri="{9D8B030D-6E8A-4147-A177-3AD203B41FA5}">
                      <a16:colId xmlns:a16="http://schemas.microsoft.com/office/drawing/2014/main" val="3797848801"/>
                    </a:ext>
                  </a:extLst>
                </a:gridCol>
                <a:gridCol w="488613">
                  <a:extLst>
                    <a:ext uri="{9D8B030D-6E8A-4147-A177-3AD203B41FA5}">
                      <a16:colId xmlns:a16="http://schemas.microsoft.com/office/drawing/2014/main" val="1549017419"/>
                    </a:ext>
                  </a:extLst>
                </a:gridCol>
                <a:gridCol w="488613">
                  <a:extLst>
                    <a:ext uri="{9D8B030D-6E8A-4147-A177-3AD203B41FA5}">
                      <a16:colId xmlns:a16="http://schemas.microsoft.com/office/drawing/2014/main" val="2219066707"/>
                    </a:ext>
                  </a:extLst>
                </a:gridCol>
                <a:gridCol w="488613">
                  <a:extLst>
                    <a:ext uri="{9D8B030D-6E8A-4147-A177-3AD203B41FA5}">
                      <a16:colId xmlns:a16="http://schemas.microsoft.com/office/drawing/2014/main" val="572801023"/>
                    </a:ext>
                  </a:extLst>
                </a:gridCol>
                <a:gridCol w="488613">
                  <a:extLst>
                    <a:ext uri="{9D8B030D-6E8A-4147-A177-3AD203B41FA5}">
                      <a16:colId xmlns:a16="http://schemas.microsoft.com/office/drawing/2014/main" val="3060224556"/>
                    </a:ext>
                  </a:extLst>
                </a:gridCol>
                <a:gridCol w="488613">
                  <a:extLst>
                    <a:ext uri="{9D8B030D-6E8A-4147-A177-3AD203B41FA5}">
                      <a16:colId xmlns:a16="http://schemas.microsoft.com/office/drawing/2014/main" val="3606005254"/>
                    </a:ext>
                  </a:extLst>
                </a:gridCol>
                <a:gridCol w="183230">
                  <a:extLst>
                    <a:ext uri="{9D8B030D-6E8A-4147-A177-3AD203B41FA5}">
                      <a16:colId xmlns:a16="http://schemas.microsoft.com/office/drawing/2014/main" val="2194769604"/>
                    </a:ext>
                  </a:extLst>
                </a:gridCol>
                <a:gridCol w="488613">
                  <a:extLst>
                    <a:ext uri="{9D8B030D-6E8A-4147-A177-3AD203B41FA5}">
                      <a16:colId xmlns:a16="http://schemas.microsoft.com/office/drawing/2014/main" val="3882507912"/>
                    </a:ext>
                  </a:extLst>
                </a:gridCol>
                <a:gridCol w="488613">
                  <a:extLst>
                    <a:ext uri="{9D8B030D-6E8A-4147-A177-3AD203B41FA5}">
                      <a16:colId xmlns:a16="http://schemas.microsoft.com/office/drawing/2014/main" val="3571963367"/>
                    </a:ext>
                  </a:extLst>
                </a:gridCol>
                <a:gridCol w="488613">
                  <a:extLst>
                    <a:ext uri="{9D8B030D-6E8A-4147-A177-3AD203B41FA5}">
                      <a16:colId xmlns:a16="http://schemas.microsoft.com/office/drawing/2014/main" val="1641913951"/>
                    </a:ext>
                  </a:extLst>
                </a:gridCol>
                <a:gridCol w="488613">
                  <a:extLst>
                    <a:ext uri="{9D8B030D-6E8A-4147-A177-3AD203B41FA5}">
                      <a16:colId xmlns:a16="http://schemas.microsoft.com/office/drawing/2014/main" val="2277308159"/>
                    </a:ext>
                  </a:extLst>
                </a:gridCol>
                <a:gridCol w="488613">
                  <a:extLst>
                    <a:ext uri="{9D8B030D-6E8A-4147-A177-3AD203B41FA5}">
                      <a16:colId xmlns:a16="http://schemas.microsoft.com/office/drawing/2014/main" val="3048253239"/>
                    </a:ext>
                  </a:extLst>
                </a:gridCol>
                <a:gridCol w="183230">
                  <a:extLst>
                    <a:ext uri="{9D8B030D-6E8A-4147-A177-3AD203B41FA5}">
                      <a16:colId xmlns:a16="http://schemas.microsoft.com/office/drawing/2014/main" val="2871598462"/>
                    </a:ext>
                  </a:extLst>
                </a:gridCol>
                <a:gridCol w="488613">
                  <a:extLst>
                    <a:ext uri="{9D8B030D-6E8A-4147-A177-3AD203B41FA5}">
                      <a16:colId xmlns:a16="http://schemas.microsoft.com/office/drawing/2014/main" val="928433599"/>
                    </a:ext>
                  </a:extLst>
                </a:gridCol>
                <a:gridCol w="488613">
                  <a:extLst>
                    <a:ext uri="{9D8B030D-6E8A-4147-A177-3AD203B41FA5}">
                      <a16:colId xmlns:a16="http://schemas.microsoft.com/office/drawing/2014/main" val="724300534"/>
                    </a:ext>
                  </a:extLst>
                </a:gridCol>
                <a:gridCol w="488613">
                  <a:extLst>
                    <a:ext uri="{9D8B030D-6E8A-4147-A177-3AD203B41FA5}">
                      <a16:colId xmlns:a16="http://schemas.microsoft.com/office/drawing/2014/main" val="2172380407"/>
                    </a:ext>
                  </a:extLst>
                </a:gridCol>
                <a:gridCol w="488613">
                  <a:extLst>
                    <a:ext uri="{9D8B030D-6E8A-4147-A177-3AD203B41FA5}">
                      <a16:colId xmlns:a16="http://schemas.microsoft.com/office/drawing/2014/main" val="77674738"/>
                    </a:ext>
                  </a:extLst>
                </a:gridCol>
                <a:gridCol w="488613">
                  <a:extLst>
                    <a:ext uri="{9D8B030D-6E8A-4147-A177-3AD203B41FA5}">
                      <a16:colId xmlns:a16="http://schemas.microsoft.com/office/drawing/2014/main" val="39280869"/>
                    </a:ext>
                  </a:extLst>
                </a:gridCol>
              </a:tblGrid>
              <a:tr h="198499">
                <a:tc gridSpan="3">
                  <a:txBody>
                    <a:bodyPr/>
                    <a:lstStyle/>
                    <a:p>
                      <a:pPr algn="l" fontAlgn="b"/>
                      <a:r>
                        <a:rPr lang="en-US" sz="1100" b="1" i="0" u="none" strike="noStrike" dirty="0">
                          <a:solidFill>
                            <a:srgbClr val="000000"/>
                          </a:solidFill>
                          <a:effectLst/>
                          <a:latin typeface="Calibri" panose="020F0502020204030204" pitchFamily="34" charset="0"/>
                        </a:rPr>
                        <a:t>Product - Structured Product</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476303180"/>
                  </a:ext>
                </a:extLst>
              </a:tr>
              <a:tr h="251941">
                <a:tc>
                  <a:txBody>
                    <a:bodyPr/>
                    <a:lstStyle/>
                    <a:p>
                      <a:pPr algn="l" fontAlgn="b"/>
                      <a:r>
                        <a:rPr lang="en-US" sz="700" b="0" i="1" u="none" strike="noStrike">
                          <a:solidFill>
                            <a:srgbClr val="000000"/>
                          </a:solidFill>
                          <a:effectLst/>
                          <a:latin typeface="Calibri" panose="020F0502020204030204" pitchFamily="34" charset="0"/>
                        </a:rPr>
                        <a:t>($ in Millions)</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Base Case</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a:solidFill>
                            <a:srgbClr val="000000"/>
                          </a:solidFill>
                          <a:effectLst/>
                          <a:latin typeface="Calibri" panose="020F0502020204030204" pitchFamily="34" charset="0"/>
                        </a:rPr>
                        <a:t>Upside Case</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l" fontAlgn="b"/>
                      <a:r>
                        <a:rPr lang="en-US" sz="800" b="1" i="0" u="none" strike="noStrike">
                          <a:solidFill>
                            <a:srgbClr val="000000"/>
                          </a:solidFill>
                          <a:effectLst/>
                          <a:latin typeface="Calibri" panose="020F0502020204030204" pitchFamily="34" charset="0"/>
                        </a:rPr>
                        <a:t>Downside Case</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hMerge="1">
                  <a:txBody>
                    <a:bodyPr/>
                    <a:lstStyle/>
                    <a:p>
                      <a:endParaRPr lang="en-US"/>
                    </a:p>
                  </a:txBody>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561139288"/>
                  </a:ext>
                </a:extLst>
              </a:tr>
              <a:tr h="152692">
                <a:tc>
                  <a:txBody>
                    <a:bodyPr/>
                    <a:lstStyle/>
                    <a:p>
                      <a:pPr algn="r" fontAlgn="b"/>
                      <a:r>
                        <a:rPr lang="en-US" sz="600" b="0" i="1" u="none" strike="noStrike">
                          <a:solidFill>
                            <a:srgbClr val="000000"/>
                          </a:solidFill>
                          <a:effectLst/>
                          <a:latin typeface="Calibri" panose="020F0502020204030204" pitchFamily="34" charset="0"/>
                        </a:rPr>
                        <a:t>BOY</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2019</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2020</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2021</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2022</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2023</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2019</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2020</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2021</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2022</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2023</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2019</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2020</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2021</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2022</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2023</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7992212"/>
                  </a:ext>
                </a:extLst>
              </a:tr>
              <a:tr h="142003">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83408609"/>
                  </a:ext>
                </a:extLst>
              </a:tr>
              <a:tr h="251941">
                <a:tc>
                  <a:txBody>
                    <a:bodyPr/>
                    <a:lstStyle/>
                    <a:p>
                      <a:pPr algn="l" fontAlgn="b"/>
                      <a:r>
                        <a:rPr lang="en-US" sz="800" b="0" i="0" u="none" strike="noStrike">
                          <a:solidFill>
                            <a:srgbClr val="000000"/>
                          </a:solidFill>
                          <a:effectLst/>
                          <a:latin typeface="Calibri" panose="020F0502020204030204" pitchFamily="34" charset="0"/>
                        </a:rPr>
                        <a:t>SP Total Return EOP AUM</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10.2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61.8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166.8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20.5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123.6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333.7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3.4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20.6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55.6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508624645"/>
                  </a:ext>
                </a:extLst>
              </a:tr>
              <a:tr h="152692">
                <a:tc>
                  <a:txBody>
                    <a:bodyPr/>
                    <a:lstStyle/>
                    <a:p>
                      <a:pPr algn="l" fontAlgn="b"/>
                      <a:r>
                        <a:rPr lang="en-US" sz="800" b="0" i="1" u="none" strike="noStrike">
                          <a:solidFill>
                            <a:srgbClr val="000000"/>
                          </a:solidFill>
                          <a:effectLst/>
                          <a:latin typeface="Calibri" panose="020F0502020204030204" pitchFamily="34" charset="0"/>
                        </a:rPr>
                        <a:t>Net flows</a:t>
                      </a:r>
                    </a:p>
                  </a:txBody>
                  <a:tcPr marL="68711"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50.0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3.3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16.7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33.3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725784087"/>
                  </a:ext>
                </a:extLst>
              </a:tr>
              <a:tr h="152692">
                <a:tc>
                  <a:txBody>
                    <a:bodyPr/>
                    <a:lstStyle/>
                    <a:p>
                      <a:pPr algn="l" fontAlgn="b"/>
                      <a:endParaRPr lang="en-US" sz="600" b="0" i="1" u="none" strike="noStrike" dirty="0">
                        <a:solidFill>
                          <a:srgbClr val="000000"/>
                        </a:solidFill>
                        <a:effectLst/>
                        <a:latin typeface="Calibri" panose="020F0502020204030204" pitchFamily="34" charset="0"/>
                      </a:endParaRPr>
                    </a:p>
                  </a:txBody>
                  <a:tcPr marL="68711"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363054815"/>
                  </a:ext>
                </a:extLst>
              </a:tr>
              <a:tr h="152692">
                <a:tc>
                  <a:txBody>
                    <a:bodyPr/>
                    <a:lstStyle/>
                    <a:p>
                      <a:pPr algn="l" fontAlgn="b"/>
                      <a:r>
                        <a:rPr lang="en-US" sz="800" b="0" i="0" u="none" strike="noStrike" dirty="0">
                          <a:solidFill>
                            <a:srgbClr val="000000"/>
                          </a:solidFill>
                          <a:effectLst/>
                          <a:latin typeface="Calibri" panose="020F0502020204030204" pitchFamily="34" charset="0"/>
                        </a:rPr>
                        <a:t>Total Net Revenues</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0.4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0.3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0.8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390806881"/>
                  </a:ext>
                </a:extLst>
              </a:tr>
              <a:tr h="152692">
                <a:tc>
                  <a:txBody>
                    <a:bodyPr/>
                    <a:lstStyle/>
                    <a:p>
                      <a:pPr algn="l" fontAlgn="b"/>
                      <a:r>
                        <a:rPr lang="en-US" sz="600" b="0" i="1" u="none" strike="noStrike" dirty="0">
                          <a:solidFill>
                            <a:srgbClr val="000000"/>
                          </a:solidFill>
                          <a:effectLst/>
                          <a:latin typeface="Calibri" panose="020F0502020204030204" pitchFamily="34" charset="0"/>
                        </a:rPr>
                        <a:t>bps of average AUM</a:t>
                      </a:r>
                    </a:p>
                  </a:txBody>
                  <a:tcPr marL="137423"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35.0 bps</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272955135"/>
                  </a:ext>
                </a:extLst>
              </a:tr>
              <a:tr h="142003">
                <a:tc>
                  <a:txBody>
                    <a:bodyPr/>
                    <a:lstStyle/>
                    <a:p>
                      <a:pPr algn="r" fontAlgn="b"/>
                      <a:r>
                        <a:rPr lang="en-US" sz="800" b="1" i="0" u="none" strike="noStrike" dirty="0">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238885571"/>
                  </a:ext>
                </a:extLst>
              </a:tr>
              <a:tr h="251941">
                <a:tc>
                  <a:txBody>
                    <a:bodyPr/>
                    <a:lstStyle/>
                    <a:p>
                      <a:pPr algn="l" fontAlgn="b"/>
                      <a:r>
                        <a:rPr lang="en-US" sz="800" b="0" i="0" u="none" strike="noStrike" dirty="0">
                          <a:solidFill>
                            <a:srgbClr val="000000"/>
                          </a:solidFill>
                          <a:effectLst/>
                          <a:latin typeface="Calibri" panose="020F0502020204030204" pitchFamily="34" charset="0"/>
                        </a:rPr>
                        <a:t>SP Opportunistic EOP AUM</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10.2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61.8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166.8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20.5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123.6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333.7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3.4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20.6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55.6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958419741"/>
                  </a:ext>
                </a:extLst>
              </a:tr>
              <a:tr h="152692">
                <a:tc>
                  <a:txBody>
                    <a:bodyPr/>
                    <a:lstStyle/>
                    <a:p>
                      <a:pPr algn="l" fontAlgn="b"/>
                      <a:r>
                        <a:rPr lang="en-US" sz="800" b="0" i="1" u="none" strike="noStrike" dirty="0">
                          <a:solidFill>
                            <a:srgbClr val="000000"/>
                          </a:solidFill>
                          <a:effectLst/>
                          <a:latin typeface="Calibri" panose="020F0502020204030204" pitchFamily="34" charset="0"/>
                        </a:rPr>
                        <a:t>Net flows</a:t>
                      </a:r>
                    </a:p>
                  </a:txBody>
                  <a:tcPr marL="68711"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50.0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3.3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16.7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33.3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2012925559"/>
                  </a:ext>
                </a:extLst>
              </a:tr>
              <a:tr h="152692">
                <a:tc>
                  <a:txBody>
                    <a:bodyPr/>
                    <a:lstStyle/>
                    <a:p>
                      <a:pPr algn="l" fontAlgn="b"/>
                      <a:endParaRPr lang="en-US" sz="600" b="0" i="1" u="none" strike="noStrike" dirty="0">
                        <a:solidFill>
                          <a:srgbClr val="000000"/>
                        </a:solidFill>
                        <a:effectLst/>
                        <a:latin typeface="Calibri" panose="020F0502020204030204" pitchFamily="34" charset="0"/>
                      </a:endParaRPr>
                    </a:p>
                  </a:txBody>
                  <a:tcPr marL="68711"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437171696"/>
                  </a:ext>
                </a:extLst>
              </a:tr>
              <a:tr h="152692">
                <a:tc>
                  <a:txBody>
                    <a:bodyPr/>
                    <a:lstStyle/>
                    <a:p>
                      <a:pPr algn="l" fontAlgn="b"/>
                      <a:r>
                        <a:rPr lang="en-US" sz="800" b="0" i="0" u="none" strike="noStrike" dirty="0">
                          <a:solidFill>
                            <a:srgbClr val="000000"/>
                          </a:solidFill>
                          <a:effectLst/>
                          <a:latin typeface="Calibri" panose="020F0502020204030204" pitchFamily="34" charset="0"/>
                        </a:rPr>
                        <a:t>Total Net Revenues</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0.2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0.6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1.1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panose="020F0502020204030204" pitchFamily="34" charset="0"/>
                        </a:rPr>
                        <a:t>             0.2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2352360194"/>
                  </a:ext>
                </a:extLst>
              </a:tr>
              <a:tr h="152692">
                <a:tc>
                  <a:txBody>
                    <a:bodyPr/>
                    <a:lstStyle/>
                    <a:p>
                      <a:pPr algn="l" fontAlgn="b"/>
                      <a:r>
                        <a:rPr lang="en-US" sz="600" b="0" i="1" u="none" strike="noStrike" dirty="0">
                          <a:solidFill>
                            <a:srgbClr val="000000"/>
                          </a:solidFill>
                          <a:effectLst/>
                          <a:latin typeface="Calibri" panose="020F0502020204030204" pitchFamily="34" charset="0"/>
                        </a:rPr>
                        <a:t>bps of average AUM</a:t>
                      </a:r>
                    </a:p>
                  </a:txBody>
                  <a:tcPr marL="137423"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50.0 bps</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154130440"/>
                  </a:ext>
                </a:extLst>
              </a:tr>
              <a:tr h="142003">
                <a:tc>
                  <a:txBody>
                    <a:bodyPr/>
                    <a:lstStyle/>
                    <a:p>
                      <a:pPr algn="r" fontAlgn="b"/>
                      <a:r>
                        <a:rPr lang="en-US" sz="800" b="1" i="0" u="none" strike="noStrike" dirty="0">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140943631"/>
                  </a:ext>
                </a:extLst>
              </a:tr>
              <a:tr h="251941">
                <a:tc>
                  <a:txBody>
                    <a:bodyPr/>
                    <a:lstStyle/>
                    <a:p>
                      <a:pPr algn="l" fontAlgn="b"/>
                      <a:r>
                        <a:rPr lang="en-US" sz="800" b="0" i="0" u="none" strike="noStrike" dirty="0">
                          <a:solidFill>
                            <a:srgbClr val="000000"/>
                          </a:solidFill>
                          <a:effectLst/>
                          <a:latin typeface="Calibri" panose="020F0502020204030204" pitchFamily="34" charset="0"/>
                        </a:rPr>
                        <a:t>Seed Capital EOP AUM</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56.4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59.0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56.4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38.1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56.4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59.0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61.6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529629674"/>
                  </a:ext>
                </a:extLst>
              </a:tr>
              <a:tr h="152692">
                <a:tc>
                  <a:txBody>
                    <a:bodyPr/>
                    <a:lstStyle/>
                    <a:p>
                      <a:pPr algn="l" fontAlgn="b"/>
                      <a:r>
                        <a:rPr lang="en-US" sz="800" b="0" i="1" u="none" strike="noStrike" dirty="0">
                          <a:solidFill>
                            <a:srgbClr val="000000"/>
                          </a:solidFill>
                          <a:effectLst/>
                          <a:latin typeface="Calibri" panose="020F0502020204030204" pitchFamily="34" charset="0"/>
                        </a:rPr>
                        <a:t>TR Seed</a:t>
                      </a:r>
                    </a:p>
                  </a:txBody>
                  <a:tcPr marL="68711"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(30.2)</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(10.2)</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(19.5)</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880805041"/>
                  </a:ext>
                </a:extLst>
              </a:tr>
              <a:tr h="152692">
                <a:tc>
                  <a:txBody>
                    <a:bodyPr/>
                    <a:lstStyle/>
                    <a:p>
                      <a:pPr algn="l" fontAlgn="b"/>
                      <a:r>
                        <a:rPr lang="en-US" sz="800" b="0" i="1" u="none" strike="noStrike" dirty="0">
                          <a:solidFill>
                            <a:srgbClr val="000000"/>
                          </a:solidFill>
                          <a:effectLst/>
                          <a:latin typeface="Calibri" panose="020F0502020204030204" pitchFamily="34" charset="0"/>
                        </a:rPr>
                        <a:t>Ops Seed</a:t>
                      </a:r>
                    </a:p>
                  </a:txBody>
                  <a:tcPr marL="68711"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(30.2)</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(10.2)</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(19.5)</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25.0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FF"/>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749859915"/>
                  </a:ext>
                </a:extLst>
              </a:tr>
              <a:tr h="152692">
                <a:tc>
                  <a:txBody>
                    <a:bodyPr/>
                    <a:lstStyle/>
                    <a:p>
                      <a:pPr algn="l" fontAlgn="b"/>
                      <a:endParaRPr lang="en-US" sz="600" b="0" i="1" u="none" strike="noStrike" dirty="0">
                        <a:solidFill>
                          <a:srgbClr val="000000"/>
                        </a:solidFill>
                        <a:effectLst/>
                        <a:latin typeface="Calibri" panose="020F0502020204030204" pitchFamily="34" charset="0"/>
                      </a:endParaRPr>
                    </a:p>
                  </a:txBody>
                  <a:tcPr marL="68711"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tc>
                  <a:txBody>
                    <a:bodyPr/>
                    <a:lstStyle/>
                    <a:p>
                      <a:pPr algn="r" fontAlgn="b"/>
                      <a:endParaRPr lang="en-US" sz="600" b="0" i="1" u="none" strike="noStrike" dirty="0">
                        <a:solidFill>
                          <a:srgbClr val="000000"/>
                        </a:solidFill>
                        <a:effectLst/>
                        <a:latin typeface="Calibri" panose="020F0502020204030204" pitchFamily="34" charset="0"/>
                      </a:endParaRP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4000099419"/>
                  </a:ext>
                </a:extLst>
              </a:tr>
              <a:tr h="152692">
                <a:tc>
                  <a:txBody>
                    <a:bodyPr/>
                    <a:lstStyle/>
                    <a:p>
                      <a:pPr algn="l" fontAlgn="b"/>
                      <a:r>
                        <a:rPr lang="en-US" sz="800" b="0" i="0" u="none" strike="noStrike">
                          <a:solidFill>
                            <a:srgbClr val="000000"/>
                          </a:solidFill>
                          <a:effectLst/>
                          <a:latin typeface="Calibri" panose="020F0502020204030204" pitchFamily="34" charset="0"/>
                        </a:rPr>
                        <a:t>Total Revenues</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585216219"/>
                  </a:ext>
                </a:extLst>
              </a:tr>
              <a:tr h="152692">
                <a:tc>
                  <a:txBody>
                    <a:bodyPr/>
                    <a:lstStyle/>
                    <a:p>
                      <a:pPr algn="l" fontAlgn="b"/>
                      <a:r>
                        <a:rPr lang="en-US" sz="600" b="0" i="1" u="none" strike="noStrike">
                          <a:solidFill>
                            <a:srgbClr val="000000"/>
                          </a:solidFill>
                          <a:effectLst/>
                          <a:latin typeface="Calibri" panose="020F0502020204030204" pitchFamily="34" charset="0"/>
                        </a:rPr>
                        <a:t>bps of average AUM</a:t>
                      </a:r>
                    </a:p>
                  </a:txBody>
                  <a:tcPr marL="137423"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000000"/>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4076146374"/>
                  </a:ext>
                </a:extLst>
              </a:tr>
              <a:tr h="142003">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3798711438"/>
                  </a:ext>
                </a:extLst>
              </a:tr>
              <a:tr h="152692">
                <a:tc>
                  <a:txBody>
                    <a:bodyPr/>
                    <a:lstStyle/>
                    <a:p>
                      <a:pPr algn="l" fontAlgn="b"/>
                      <a:r>
                        <a:rPr lang="en-US" sz="800" b="1" i="0" u="none" strike="noStrike">
                          <a:solidFill>
                            <a:srgbClr val="000000"/>
                          </a:solidFill>
                          <a:effectLst/>
                          <a:latin typeface="Calibri" panose="020F0502020204030204" pitchFamily="34" charset="0"/>
                        </a:rPr>
                        <a:t>Total AUM</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76.9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182.6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333.7 </a:t>
                      </a:r>
                    </a:p>
                  </a:txBody>
                  <a:tcPr marL="7635" marR="7635" marT="7635" marB="0" anchor="b">
                    <a:lnL>
                      <a:noFill/>
                    </a:lnL>
                    <a:lnR>
                      <a:noFill/>
                    </a:lnR>
                    <a:lnT>
                      <a:noFill/>
                    </a:lnT>
                    <a:lnB>
                      <a:noFill/>
                    </a:lnB>
                    <a:solidFill>
                      <a:srgbClr val="FFFFFF"/>
                    </a:solidFill>
                  </a:tcPr>
                </a:tc>
                <a:tc>
                  <a:txBody>
                    <a:bodyPr/>
                    <a:lstStyle/>
                    <a:p>
                      <a:pPr algn="l" fontAlgn="b"/>
                      <a:r>
                        <a:rPr lang="en-US" sz="9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97.3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285.3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667.3 </a:t>
                      </a:r>
                    </a:p>
                  </a:txBody>
                  <a:tcPr marL="7635" marR="7635" marT="7635" marB="0" anchor="b">
                    <a:lnL>
                      <a:noFill/>
                    </a:lnL>
                    <a:lnR>
                      <a:noFill/>
                    </a:lnR>
                    <a:lnT>
                      <a:noFill/>
                    </a:lnT>
                    <a:lnB>
                      <a:noFill/>
                    </a:lnB>
                    <a:solidFill>
                      <a:srgbClr val="FFFFFF"/>
                    </a:solidFill>
                  </a:tcPr>
                </a:tc>
                <a:tc>
                  <a:txBody>
                    <a:bodyPr/>
                    <a:lstStyle/>
                    <a:p>
                      <a:pPr algn="l" fontAlgn="b"/>
                      <a:r>
                        <a:rPr lang="en-US" sz="9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51.7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54.0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63.3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100.2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172.9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185528688"/>
                  </a:ext>
                </a:extLst>
              </a:tr>
              <a:tr h="152692">
                <a:tc>
                  <a:txBody>
                    <a:bodyPr/>
                    <a:lstStyle/>
                    <a:p>
                      <a:pPr algn="l" fontAlgn="b"/>
                      <a:r>
                        <a:rPr lang="en-US" sz="800" b="0" i="1" u="none" strike="noStrike">
                          <a:solidFill>
                            <a:srgbClr val="000000"/>
                          </a:solidFill>
                          <a:effectLst/>
                          <a:latin typeface="Calibri" panose="020F0502020204030204" pitchFamily="34" charset="0"/>
                        </a:rPr>
                        <a:t>Net Sales</a:t>
                      </a:r>
                    </a:p>
                  </a:txBody>
                  <a:tcPr marL="68711"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20.0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100.0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200.0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40.0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200.0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400.0 </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6.7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33.3 </a:t>
                      </a:r>
                    </a:p>
                  </a:txBody>
                  <a:tcPr marL="7635" marR="7635" marT="7635" marB="0" anchor="b">
                    <a:lnL>
                      <a:noFill/>
                    </a:lnL>
                    <a:lnR>
                      <a:noFill/>
                    </a:lnR>
                    <a:lnT>
                      <a:noFill/>
                    </a:lnT>
                    <a:lnB>
                      <a:noFill/>
                    </a:lnB>
                    <a:solidFill>
                      <a:srgbClr val="FFFFFF"/>
                    </a:solidFill>
                  </a:tcPr>
                </a:tc>
                <a:tc>
                  <a:txBody>
                    <a:bodyPr/>
                    <a:lstStyle/>
                    <a:p>
                      <a:pPr algn="l" fontAlgn="b"/>
                      <a:r>
                        <a:rPr lang="en-US" sz="800" b="0" i="1" u="none" strike="noStrike">
                          <a:solidFill>
                            <a:srgbClr val="000000"/>
                          </a:solidFill>
                          <a:effectLst/>
                          <a:latin typeface="Calibri" panose="020F0502020204030204" pitchFamily="34" charset="0"/>
                        </a:rPr>
                        <a:t>          66.7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019561346"/>
                  </a:ext>
                </a:extLst>
              </a:tr>
              <a:tr h="152692">
                <a:tc>
                  <a:txBody>
                    <a:bodyPr/>
                    <a:lstStyle/>
                    <a:p>
                      <a:pPr algn="l" fontAlgn="b"/>
                      <a:r>
                        <a:rPr lang="en-US" sz="800" b="1" i="0" u="none" strike="noStrike">
                          <a:solidFill>
                            <a:srgbClr val="000000"/>
                          </a:solidFill>
                          <a:effectLst/>
                          <a:latin typeface="Calibri" panose="020F0502020204030204" pitchFamily="34" charset="0"/>
                        </a:rPr>
                        <a:t>Total Revenues</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0.4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1.0 </a:t>
                      </a:r>
                    </a:p>
                  </a:txBody>
                  <a:tcPr marL="7635" marR="7635" marT="7635" marB="0" anchor="b">
                    <a:lnL>
                      <a:noFill/>
                    </a:lnL>
                    <a:lnR>
                      <a:noFill/>
                    </a:lnR>
                    <a:lnT>
                      <a:noFill/>
                    </a:lnT>
                    <a:lnB>
                      <a:noFill/>
                    </a:lnB>
                    <a:solidFill>
                      <a:srgbClr val="FFFFFF"/>
                    </a:solidFill>
                  </a:tcPr>
                </a:tc>
                <a:tc>
                  <a:txBody>
                    <a:bodyPr/>
                    <a:lstStyle/>
                    <a:p>
                      <a:pPr algn="l" fontAlgn="b"/>
                      <a:r>
                        <a:rPr lang="en-US" sz="9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0.2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0.7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2.0 </a:t>
                      </a:r>
                    </a:p>
                  </a:txBody>
                  <a:tcPr marL="7635" marR="7635" marT="7635" marB="0" anchor="b">
                    <a:lnL>
                      <a:noFill/>
                    </a:lnL>
                    <a:lnR>
                      <a:noFill/>
                    </a:lnR>
                    <a:lnT>
                      <a:noFill/>
                    </a:lnT>
                    <a:lnB>
                      <a:noFill/>
                    </a:lnB>
                    <a:solidFill>
                      <a:srgbClr val="FFFFFF"/>
                    </a:solidFill>
                  </a:tcPr>
                </a:tc>
                <a:tc>
                  <a:txBody>
                    <a:bodyPr/>
                    <a:lstStyle/>
                    <a:p>
                      <a:pPr algn="l" fontAlgn="b"/>
                      <a:r>
                        <a:rPr lang="en-US" sz="900" b="1"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0.1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0.2 </a:t>
                      </a:r>
                    </a:p>
                  </a:txBody>
                  <a:tcPr marL="7635" marR="7635" marT="7635"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0.4 </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1503409821"/>
                  </a:ext>
                </a:extLst>
              </a:tr>
              <a:tr h="152692">
                <a:tc>
                  <a:txBody>
                    <a:bodyPr/>
                    <a:lstStyle/>
                    <a:p>
                      <a:pPr algn="l" fontAlgn="b"/>
                      <a:r>
                        <a:rPr lang="en-US" sz="600" b="0" i="1" u="none" strike="noStrike">
                          <a:solidFill>
                            <a:srgbClr val="000000"/>
                          </a:solidFill>
                          <a:effectLst/>
                          <a:latin typeface="Calibri" panose="020F0502020204030204" pitchFamily="34" charset="0"/>
                        </a:rPr>
                        <a:t>bps of average AUM</a:t>
                      </a:r>
                    </a:p>
                  </a:txBody>
                  <a:tcPr marL="137423"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22.7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32.0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39.8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22.7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32.0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39.8 bps</a:t>
                      </a:r>
                    </a:p>
                  </a:txBody>
                  <a:tcPr marL="7635" marR="7635" marT="7635" marB="0" anchor="b">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19.0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22.7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a:solidFill>
                            <a:srgbClr val="44546A"/>
                          </a:solidFill>
                          <a:effectLst/>
                          <a:latin typeface="Calibri" panose="020F0502020204030204" pitchFamily="34" charset="0"/>
                        </a:rPr>
                        <a:t>32.0 bps</a:t>
                      </a:r>
                    </a:p>
                  </a:txBody>
                  <a:tcPr marL="7635" marR="7635" marT="7635" marB="0" anchor="b">
                    <a:lnL>
                      <a:noFill/>
                    </a:lnL>
                    <a:lnR>
                      <a:noFill/>
                    </a:lnR>
                    <a:lnT>
                      <a:noFill/>
                    </a:lnT>
                    <a:lnB>
                      <a:noFill/>
                    </a:lnB>
                    <a:solidFill>
                      <a:srgbClr val="FFFFFF"/>
                    </a:solidFill>
                  </a:tcPr>
                </a:tc>
                <a:tc>
                  <a:txBody>
                    <a:bodyPr/>
                    <a:lstStyle/>
                    <a:p>
                      <a:pPr algn="r" fontAlgn="b"/>
                      <a:r>
                        <a:rPr lang="en-US" sz="600" b="0" i="1" u="none" strike="noStrike" dirty="0">
                          <a:solidFill>
                            <a:srgbClr val="44546A"/>
                          </a:solidFill>
                          <a:effectLst/>
                          <a:latin typeface="Calibri" panose="020F0502020204030204" pitchFamily="34" charset="0"/>
                        </a:rPr>
                        <a:t>39.8 bps</a:t>
                      </a:r>
                    </a:p>
                  </a:txBody>
                  <a:tcPr marL="7635" marR="7635" marT="7635" marB="0" anchor="b">
                    <a:lnL>
                      <a:noFill/>
                    </a:lnL>
                    <a:lnR>
                      <a:noFill/>
                    </a:lnR>
                    <a:lnT>
                      <a:noFill/>
                    </a:lnT>
                    <a:lnB>
                      <a:noFill/>
                    </a:lnB>
                    <a:solidFill>
                      <a:srgbClr val="FFFFFF"/>
                    </a:solidFill>
                  </a:tcPr>
                </a:tc>
                <a:extLst>
                  <a:ext uri="{0D108BD9-81ED-4DB2-BD59-A6C34878D82A}">
                    <a16:rowId xmlns:a16="http://schemas.microsoft.com/office/drawing/2014/main" val="691953039"/>
                  </a:ext>
                </a:extLst>
              </a:tr>
            </a:tbl>
          </a:graphicData>
        </a:graphic>
      </p:graphicFrame>
    </p:spTree>
    <p:extLst>
      <p:ext uri="{BB962C8B-B14F-4D97-AF65-F5344CB8AC3E}">
        <p14:creationId xmlns:p14="http://schemas.microsoft.com/office/powerpoint/2010/main" val="2367548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Key Risks</a:t>
            </a:r>
          </a:p>
        </p:txBody>
      </p:sp>
      <p:sp>
        <p:nvSpPr>
          <p:cNvPr id="4" name="Slide Number Placeholder 3"/>
          <p:cNvSpPr>
            <a:spLocks noGrp="1"/>
          </p:cNvSpPr>
          <p:nvPr>
            <p:ph type="sldNum" sz="quarter" idx="4294967295"/>
          </p:nvPr>
        </p:nvSpPr>
        <p:spPr>
          <a:xfrm>
            <a:off x="9348788" y="6856413"/>
            <a:ext cx="252412" cy="131762"/>
          </a:xfrm>
        </p:spPr>
        <p:txBody>
          <a:bodyPr/>
          <a:lstStyle/>
          <a:p>
            <a:pPr>
              <a:defRPr/>
            </a:pPr>
            <a:fld id="{CE44DF82-3E06-4934-B895-AE4ACAC6046B}" type="slidenum">
              <a:rPr lang="en-US" smtClean="0"/>
              <a:pPr>
                <a:defRPr/>
              </a:pPr>
              <a:t>45</a:t>
            </a:fld>
            <a:endParaRPr lang="en-US" dirty="0"/>
          </a:p>
        </p:txBody>
      </p:sp>
      <p:graphicFrame>
        <p:nvGraphicFramePr>
          <p:cNvPr id="3" name="Table 2">
            <a:extLst>
              <a:ext uri="{FF2B5EF4-FFF2-40B4-BE49-F238E27FC236}">
                <a16:creationId xmlns:a16="http://schemas.microsoft.com/office/drawing/2014/main" id="{04E3A66D-893E-442A-9577-147D976298D9}"/>
              </a:ext>
            </a:extLst>
          </p:cNvPr>
          <p:cNvGraphicFramePr>
            <a:graphicFrameLocks noGrp="1"/>
          </p:cNvGraphicFramePr>
          <p:nvPr>
            <p:extLst>
              <p:ext uri="{D42A27DB-BD31-4B8C-83A1-F6EECF244321}">
                <p14:modId xmlns:p14="http://schemas.microsoft.com/office/powerpoint/2010/main" val="3894832719"/>
              </p:ext>
            </p:extLst>
          </p:nvPr>
        </p:nvGraphicFramePr>
        <p:xfrm>
          <a:off x="442118" y="1875223"/>
          <a:ext cx="8716963" cy="3193682"/>
        </p:xfrm>
        <a:graphic>
          <a:graphicData uri="http://schemas.openxmlformats.org/drawingml/2006/table">
            <a:tbl>
              <a:tblPr>
                <a:tableStyleId>{5C22544A-7EE6-4342-B048-85BDC9FD1C3A}</a:tableStyleId>
              </a:tblPr>
              <a:tblGrid>
                <a:gridCol w="2248247">
                  <a:extLst>
                    <a:ext uri="{9D8B030D-6E8A-4147-A177-3AD203B41FA5}">
                      <a16:colId xmlns:a16="http://schemas.microsoft.com/office/drawing/2014/main" val="361460866"/>
                    </a:ext>
                  </a:extLst>
                </a:gridCol>
                <a:gridCol w="6468716">
                  <a:extLst>
                    <a:ext uri="{9D8B030D-6E8A-4147-A177-3AD203B41FA5}">
                      <a16:colId xmlns:a16="http://schemas.microsoft.com/office/drawing/2014/main" val="2832926452"/>
                    </a:ext>
                  </a:extLst>
                </a:gridCol>
              </a:tblGrid>
              <a:tr h="332711">
                <a:tc>
                  <a:txBody>
                    <a:bodyPr/>
                    <a:lstStyle/>
                    <a:p>
                      <a:pPr marL="0" marR="0">
                        <a:spcBef>
                          <a:spcPts val="0"/>
                        </a:spcBef>
                        <a:spcAft>
                          <a:spcPts val="0"/>
                        </a:spcAft>
                      </a:pPr>
                      <a:r>
                        <a:rPr lang="en-US" sz="1300" dirty="0">
                          <a:solidFill>
                            <a:schemeClr val="bg1"/>
                          </a:solidFill>
                          <a:effectLst/>
                          <a:latin typeface="+mj-lt"/>
                          <a:cs typeface="Arial" panose="020B0604020202020204" pitchFamily="34" charset="0"/>
                        </a:rPr>
                        <a:t>Risks &amp; Considerations</a:t>
                      </a:r>
                      <a:endParaRPr lang="en-US" sz="1300" dirty="0">
                        <a:solidFill>
                          <a:schemeClr val="bg1"/>
                        </a:solidFill>
                        <a:effectLst/>
                        <a:latin typeface="+mj-lt"/>
                        <a:ea typeface="Calibri" panose="020F0502020204030204" pitchFamily="34" charset="0"/>
                        <a:cs typeface="Arial" panose="020B0604020202020204" pitchFamily="34" charset="0"/>
                      </a:endParaRPr>
                    </a:p>
                  </a:txBody>
                  <a:tcPr marL="81012" marR="81012" marT="40506" marB="40506"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300" dirty="0">
                          <a:solidFill>
                            <a:schemeClr val="bg1"/>
                          </a:solidFill>
                          <a:effectLst/>
                          <a:latin typeface="+mj-lt"/>
                          <a:cs typeface="Arial" panose="020B0604020202020204" pitchFamily="34" charset="0"/>
                        </a:rPr>
                        <a:t>Comments / </a:t>
                      </a:r>
                      <a:r>
                        <a:rPr lang="en-US" sz="1300" dirty="0" err="1">
                          <a:solidFill>
                            <a:schemeClr val="bg1"/>
                          </a:solidFill>
                          <a:effectLst/>
                          <a:latin typeface="+mj-lt"/>
                          <a:cs typeface="Arial" panose="020B0604020202020204" pitchFamily="34" charset="0"/>
                        </a:rPr>
                        <a:t>Mitigants</a:t>
                      </a:r>
                      <a:endParaRPr lang="en-US" sz="1300" dirty="0">
                        <a:solidFill>
                          <a:schemeClr val="bg1"/>
                        </a:solidFill>
                        <a:effectLst/>
                        <a:latin typeface="+mj-lt"/>
                        <a:ea typeface="Calibri" panose="020F0502020204030204" pitchFamily="34" charset="0"/>
                        <a:cs typeface="Arial" panose="020B0604020202020204" pitchFamily="34" charset="0"/>
                      </a:endParaRPr>
                    </a:p>
                  </a:txBody>
                  <a:tcPr marL="182880" marR="81012" marT="40506" marB="40506"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92946372"/>
                  </a:ext>
                </a:extLst>
              </a:tr>
              <a:tr h="953657">
                <a:tc>
                  <a:txBody>
                    <a:bodyPr/>
                    <a:lstStyle/>
                    <a:p>
                      <a:pPr marL="0" marR="0">
                        <a:lnSpc>
                          <a:spcPct val="110000"/>
                        </a:lnSpc>
                        <a:spcBef>
                          <a:spcPts val="0"/>
                        </a:spcBef>
                        <a:spcAft>
                          <a:spcPts val="0"/>
                        </a:spcAft>
                      </a:pPr>
                      <a:r>
                        <a:rPr lang="en-US" sz="1200" dirty="0">
                          <a:solidFill>
                            <a:schemeClr val="accent1">
                              <a:lumMod val="75000"/>
                              <a:lumOff val="25000"/>
                            </a:schemeClr>
                          </a:solidFill>
                          <a:effectLst/>
                          <a:latin typeface="+mn-lt"/>
                          <a:cs typeface="Arial" panose="020B0604020202020204" pitchFamily="34" charset="0"/>
                        </a:rPr>
                        <a:t>MARKET CONDITIONS </a:t>
                      </a:r>
                      <a:endParaRPr lang="en-US" sz="1200" dirty="0">
                        <a:solidFill>
                          <a:schemeClr val="accent1">
                            <a:lumMod val="75000"/>
                            <a:lumOff val="25000"/>
                          </a:schemeClr>
                        </a:solidFill>
                        <a:effectLst/>
                        <a:latin typeface="+mn-lt"/>
                        <a:ea typeface="Calibri" panose="020F0502020204030204" pitchFamily="34" charset="0"/>
                        <a:cs typeface="Arial" panose="020B0604020202020204" pitchFamily="34" charset="0"/>
                      </a:endParaRPr>
                    </a:p>
                  </a:txBody>
                  <a:tcPr marL="81012" marR="81012" marT="40506" marB="40506"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nSpc>
                          <a:spcPct val="110000"/>
                        </a:lnSpc>
                        <a:spcBef>
                          <a:spcPts val="0"/>
                        </a:spcBef>
                        <a:spcAft>
                          <a:spcPts val="0"/>
                        </a:spcAft>
                        <a:buFont typeface="Arial" panose="020B0604020202020204" pitchFamily="34" charset="0"/>
                        <a:buNone/>
                        <a:tabLst>
                          <a:tab pos="457200" algn="l"/>
                        </a:tabLst>
                      </a:pPr>
                      <a:r>
                        <a:rPr lang="en-US" sz="1300" dirty="0">
                          <a:effectLst/>
                          <a:latin typeface="+mn-lt"/>
                          <a:cs typeface="Arial" panose="020B0604020202020204" pitchFamily="34" charset="0"/>
                        </a:rPr>
                        <a:t>Looking for the markets to continue through the late cycle as expected</a:t>
                      </a:r>
                    </a:p>
                  </a:txBody>
                  <a:tcPr marL="182880" marR="81012" marT="40506" marB="40506"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2133215"/>
                  </a:ext>
                </a:extLst>
              </a:tr>
              <a:tr h="953657">
                <a:tc>
                  <a:txBody>
                    <a:bodyPr/>
                    <a:lstStyle/>
                    <a:p>
                      <a:pPr marL="0" marR="0">
                        <a:lnSpc>
                          <a:spcPct val="110000"/>
                        </a:lnSpc>
                        <a:spcBef>
                          <a:spcPts val="0"/>
                        </a:spcBef>
                        <a:spcAft>
                          <a:spcPts val="0"/>
                        </a:spcAft>
                      </a:pPr>
                      <a:r>
                        <a:rPr lang="en-US" sz="1200" dirty="0">
                          <a:solidFill>
                            <a:schemeClr val="accent1">
                              <a:lumMod val="75000"/>
                              <a:lumOff val="25000"/>
                            </a:schemeClr>
                          </a:solidFill>
                          <a:effectLst/>
                          <a:latin typeface="+mn-lt"/>
                          <a:cs typeface="Arial" panose="020B0604020202020204" pitchFamily="34" charset="0"/>
                        </a:rPr>
                        <a:t>STRATEGY PERFORMANCE </a:t>
                      </a:r>
                      <a:endParaRPr lang="en-US" sz="1200" dirty="0">
                        <a:solidFill>
                          <a:schemeClr val="accent1">
                            <a:lumMod val="75000"/>
                            <a:lumOff val="25000"/>
                          </a:schemeClr>
                        </a:solidFill>
                        <a:effectLst/>
                        <a:latin typeface="+mn-lt"/>
                        <a:ea typeface="Calibri" panose="020F0502020204030204" pitchFamily="34" charset="0"/>
                        <a:cs typeface="Arial" panose="020B0604020202020204" pitchFamily="34" charset="0"/>
                      </a:endParaRPr>
                    </a:p>
                  </a:txBody>
                  <a:tcPr marL="81012" marR="81012" marT="40506" marB="40506"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nSpc>
                          <a:spcPct val="110000"/>
                        </a:lnSpc>
                        <a:spcBef>
                          <a:spcPts val="0"/>
                        </a:spcBef>
                        <a:spcAft>
                          <a:spcPts val="0"/>
                        </a:spcAft>
                        <a:buFont typeface="Arial" panose="020B0604020202020204" pitchFamily="34" charset="0"/>
                        <a:buNone/>
                        <a:tabLst>
                          <a:tab pos="457200" algn="l"/>
                        </a:tabLst>
                      </a:pPr>
                      <a:r>
                        <a:rPr lang="en-US" sz="1300" dirty="0">
                          <a:effectLst/>
                          <a:latin typeface="+mn-lt"/>
                          <a:cs typeface="Arial" panose="020B0604020202020204" pitchFamily="34" charset="0"/>
                        </a:rPr>
                        <a:t>Performance will need to be competitive through the incubation phase, however having onboarded an experienced team should mitigate novice </a:t>
                      </a:r>
                    </a:p>
                  </a:txBody>
                  <a:tcPr marL="182880" marR="81012" marT="40506" marB="40506"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35447"/>
                  </a:ext>
                </a:extLst>
              </a:tr>
              <a:tr h="953657">
                <a:tc>
                  <a:txBody>
                    <a:bodyPr/>
                    <a:lstStyle/>
                    <a:p>
                      <a:pPr marL="0" marR="0">
                        <a:lnSpc>
                          <a:spcPct val="110000"/>
                        </a:lnSpc>
                        <a:spcBef>
                          <a:spcPts val="0"/>
                        </a:spcBef>
                        <a:spcAft>
                          <a:spcPts val="0"/>
                        </a:spcAft>
                      </a:pPr>
                      <a:r>
                        <a:rPr lang="en-US" sz="1200" dirty="0">
                          <a:solidFill>
                            <a:schemeClr val="accent1">
                              <a:lumMod val="75000"/>
                              <a:lumOff val="25000"/>
                            </a:schemeClr>
                          </a:solidFill>
                          <a:effectLst/>
                          <a:latin typeface="+mn-lt"/>
                          <a:ea typeface="Calibri" panose="020F0502020204030204" pitchFamily="34" charset="0"/>
                          <a:cs typeface="Arial" panose="020B0604020202020204" pitchFamily="34" charset="0"/>
                        </a:rPr>
                        <a:t>SOLUTIONS INTEGRATION</a:t>
                      </a:r>
                    </a:p>
                  </a:txBody>
                  <a:tcPr marL="81012" marR="81012" marT="40506" marB="40506"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nSpc>
                          <a:spcPct val="110000"/>
                        </a:lnSpc>
                        <a:spcBef>
                          <a:spcPts val="0"/>
                        </a:spcBef>
                        <a:spcAft>
                          <a:spcPts val="0"/>
                        </a:spcAft>
                        <a:buFont typeface="Arial" panose="020B0604020202020204" pitchFamily="34" charset="0"/>
                        <a:buNone/>
                        <a:tabLst>
                          <a:tab pos="457200" algn="l"/>
                        </a:tabLst>
                      </a:pPr>
                      <a:r>
                        <a:rPr lang="en-US" sz="1300" dirty="0">
                          <a:effectLst/>
                          <a:latin typeface="+mn-lt"/>
                          <a:cs typeface="Arial" panose="020B0604020202020204" pitchFamily="34" charset="0"/>
                        </a:rPr>
                        <a:t>Will require a concerted effort to gain institutional marketplace penetration, but a good opportunity as part of our core plus offering and broader solutions based marketing</a:t>
                      </a:r>
                      <a:endParaRPr lang="en-US" sz="1300" dirty="0">
                        <a:effectLst/>
                        <a:latin typeface="+mn-lt"/>
                        <a:ea typeface="Calibri" panose="020F0502020204030204" pitchFamily="34" charset="0"/>
                        <a:cs typeface="Arial" panose="020B0604020202020204" pitchFamily="34" charset="0"/>
                      </a:endParaRPr>
                    </a:p>
                  </a:txBody>
                  <a:tcPr marL="182880" marR="81012" marT="40506" marB="40506"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5219610"/>
                  </a:ext>
                </a:extLst>
              </a:tr>
            </a:tbl>
          </a:graphicData>
        </a:graphic>
      </p:graphicFrame>
      <p:grpSp>
        <p:nvGrpSpPr>
          <p:cNvPr id="9" name="Group 8"/>
          <p:cNvGrpSpPr/>
          <p:nvPr/>
        </p:nvGrpSpPr>
        <p:grpSpPr>
          <a:xfrm>
            <a:off x="427038" y="1299777"/>
            <a:ext cx="5265550" cy="363923"/>
            <a:chOff x="422945" y="1369506"/>
            <a:chExt cx="2705315" cy="435770"/>
          </a:xfrm>
        </p:grpSpPr>
        <p:cxnSp>
          <p:nvCxnSpPr>
            <p:cNvPr id="10" name="Straight Connector 9"/>
            <p:cNvCxnSpPr/>
            <p:nvPr/>
          </p:nvCxnSpPr>
          <p:spPr bwMode="auto">
            <a:xfrm>
              <a:off x="422945" y="136950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2945" y="1805276"/>
              <a:ext cx="2705315" cy="0"/>
            </a:xfrm>
            <a:prstGeom prst="line">
              <a:avLst/>
            </a:prstGeom>
            <a:solidFill>
              <a:schemeClr val="accent1"/>
            </a:solidFill>
            <a:ln w="12700" cap="rnd" cmpd="sng" algn="ctr">
              <a:solidFill>
                <a:srgbClr val="000000"/>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4"/>
          <p:cNvSpPr>
            <a:spLocks noChangeArrowheads="1"/>
          </p:cNvSpPr>
          <p:nvPr/>
        </p:nvSpPr>
        <p:spPr bwMode="auto">
          <a:xfrm>
            <a:off x="427037" y="1376261"/>
            <a:ext cx="5014539" cy="215444"/>
          </a:xfrm>
          <a:prstGeom prst="rect">
            <a:avLst/>
          </a:prstGeom>
          <a:noFill/>
          <a:ln w="9525">
            <a:noFill/>
            <a:miter lim="800000"/>
            <a:headEnd/>
            <a:tailEnd/>
          </a:ln>
          <a:effectLst/>
        </p:spPr>
        <p:txBody>
          <a:bodyPr wrap="square" lIns="0" tIns="0" rIns="0" bIns="0">
            <a:spAutoFit/>
          </a:bodyPr>
          <a:lstStyle/>
          <a:p>
            <a:pPr defTabSz="944479"/>
            <a:r>
              <a:rPr lang="en-US" sz="1400" dirty="0">
                <a:solidFill>
                  <a:schemeClr val="accent1"/>
                </a:solidFill>
                <a:latin typeface="+mj-lt"/>
                <a:cs typeface="Franklin Gothic Book"/>
              </a:rPr>
              <a:t>Performance Out of the Gate and Through the Cycle Will Be Key</a:t>
            </a:r>
            <a:endParaRPr lang="en-US" sz="1400" dirty="0">
              <a:solidFill>
                <a:schemeClr val="accent1"/>
              </a:solidFill>
              <a:cs typeface="Franklin Gothic Book"/>
            </a:endParaRPr>
          </a:p>
        </p:txBody>
      </p:sp>
    </p:spTree>
    <p:extLst>
      <p:ext uri="{BB962C8B-B14F-4D97-AF65-F5344CB8AC3E}">
        <p14:creationId xmlns:p14="http://schemas.microsoft.com/office/powerpoint/2010/main" val="5444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Strategy Specifications</a:t>
            </a:r>
          </a:p>
        </p:txBody>
      </p:sp>
      <p:sp>
        <p:nvSpPr>
          <p:cNvPr id="3" name="Slide Number Placeholder 2"/>
          <p:cNvSpPr>
            <a:spLocks noGrp="1"/>
          </p:cNvSpPr>
          <p:nvPr>
            <p:ph type="sldNum" sz="quarter" idx="4294967295"/>
          </p:nvPr>
        </p:nvSpPr>
        <p:spPr>
          <a:xfrm>
            <a:off x="9348788" y="6856413"/>
            <a:ext cx="252412" cy="131762"/>
          </a:xfrm>
        </p:spPr>
        <p:txBody>
          <a:bodyPr/>
          <a:lstStyle/>
          <a:p>
            <a:pPr>
              <a:defRPr/>
            </a:pPr>
            <a:fld id="{CE44DF82-3E06-4934-B895-AE4ACAC6046B}" type="slidenum">
              <a:rPr lang="en-US" smtClean="0"/>
              <a:pPr>
                <a:defRPr/>
              </a:pPr>
              <a:t>46</a:t>
            </a:fld>
            <a:endParaRPr lang="en-US" dirty="0"/>
          </a:p>
        </p:txBody>
      </p:sp>
      <p:graphicFrame>
        <p:nvGraphicFramePr>
          <p:cNvPr id="9" name="Table 8">
            <a:extLst>
              <a:ext uri="{FF2B5EF4-FFF2-40B4-BE49-F238E27FC236}">
                <a16:creationId xmlns:a16="http://schemas.microsoft.com/office/drawing/2014/main" id="{1BE45FD8-EBD8-4BEB-A91A-2369F82F1822}"/>
              </a:ext>
            </a:extLst>
          </p:cNvPr>
          <p:cNvGraphicFramePr>
            <a:graphicFrameLocks noGrp="1"/>
          </p:cNvGraphicFramePr>
          <p:nvPr>
            <p:extLst>
              <p:ext uri="{D42A27DB-BD31-4B8C-83A1-F6EECF244321}">
                <p14:modId xmlns:p14="http://schemas.microsoft.com/office/powerpoint/2010/main" val="722052652"/>
              </p:ext>
            </p:extLst>
          </p:nvPr>
        </p:nvGraphicFramePr>
        <p:xfrm>
          <a:off x="427038" y="1295400"/>
          <a:ext cx="8716961" cy="4364736"/>
        </p:xfrm>
        <a:graphic>
          <a:graphicData uri="http://schemas.openxmlformats.org/drawingml/2006/table">
            <a:tbl>
              <a:tblPr>
                <a:tableStyleId>{5C22544A-7EE6-4342-B048-85BDC9FD1C3A}</a:tableStyleId>
              </a:tblPr>
              <a:tblGrid>
                <a:gridCol w="2781865">
                  <a:extLst>
                    <a:ext uri="{9D8B030D-6E8A-4147-A177-3AD203B41FA5}">
                      <a16:colId xmlns:a16="http://schemas.microsoft.com/office/drawing/2014/main" val="20000"/>
                    </a:ext>
                  </a:extLst>
                </a:gridCol>
                <a:gridCol w="5935096">
                  <a:extLst>
                    <a:ext uri="{9D8B030D-6E8A-4147-A177-3AD203B41FA5}">
                      <a16:colId xmlns:a16="http://schemas.microsoft.com/office/drawing/2014/main" val="20001"/>
                    </a:ext>
                  </a:extLst>
                </a:gridCol>
              </a:tblGrid>
              <a:tr h="137160">
                <a:tc>
                  <a:txBody>
                    <a:bodyPr/>
                    <a:lstStyle/>
                    <a:p>
                      <a:pPr marL="0" marR="0">
                        <a:lnSpc>
                          <a:spcPct val="115000"/>
                        </a:lnSpc>
                        <a:spcBef>
                          <a:spcPts val="0"/>
                        </a:spcBef>
                        <a:spcAft>
                          <a:spcPts val="0"/>
                        </a:spcAft>
                      </a:pPr>
                      <a:endParaRPr lang="en-US" sz="400" b="0" i="0" dirty="0">
                        <a:latin typeface="Franklin Gothic Book" panose="020B0503020102020204" pitchFamily="34" charset="0"/>
                        <a:ea typeface="Calibri"/>
                        <a:cs typeface="Calibri" pitchFamily="34" charset="0"/>
                      </a:endParaRPr>
                    </a:p>
                  </a:txBody>
                  <a:tcPr marL="48006" marR="4800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endParaRPr lang="en-US" sz="400" b="0" dirty="0">
                        <a:latin typeface="Franklin Gothic Book" panose="020B0503020102020204" pitchFamily="34" charset="0"/>
                        <a:ea typeface="Calibri"/>
                        <a:cs typeface="Calibri" pitchFamily="34" charset="0"/>
                      </a:endParaRPr>
                    </a:p>
                  </a:txBody>
                  <a:tcPr marL="48006" marR="4800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49038438"/>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PRODUCT NAME</a:t>
                      </a:r>
                    </a:p>
                  </a:txBody>
                  <a:tcPr marL="48006" marR="48006" marT="91440" marB="91440"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dirty="0" err="1">
                          <a:latin typeface="Franklin Gothic Book" panose="020B0503020102020204" pitchFamily="34" charset="0"/>
                          <a:ea typeface="Calibri"/>
                          <a:cs typeface="Calibri" pitchFamily="34" charset="0"/>
                        </a:rPr>
                        <a:t>MainStay</a:t>
                      </a:r>
                      <a:r>
                        <a:rPr lang="en-US" sz="1200" b="0" dirty="0">
                          <a:latin typeface="Franklin Gothic Book" panose="020B0503020102020204" pitchFamily="34" charset="0"/>
                          <a:ea typeface="Calibri"/>
                          <a:cs typeface="Calibri" pitchFamily="34" charset="0"/>
                        </a:rPr>
                        <a:t> MacKay Structured Product - Total Return</a:t>
                      </a:r>
                    </a:p>
                  </a:txBody>
                  <a:tcPr marL="182880" marR="48006" marT="91440" marB="9144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PORTFOLIO MANAGERS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dirty="0">
                          <a:latin typeface="Franklin Gothic Book" panose="020B0503020102020204" pitchFamily="34" charset="0"/>
                          <a:ea typeface="Calibri"/>
                          <a:cs typeface="Calibri" pitchFamily="34" charset="0"/>
                        </a:rPr>
                        <a:t>Stephen Cianci, Neil Moriarty</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302717"/>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VEHICLE</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dirty="0">
                          <a:latin typeface="Franklin Gothic Book" panose="020B0503020102020204" pitchFamily="34" charset="0"/>
                          <a:ea typeface="Calibri"/>
                          <a:cs typeface="Calibri" pitchFamily="34" charset="0"/>
                        </a:rPr>
                        <a:t>Separate account or CIT</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BENCHMARK</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dirty="0">
                          <a:latin typeface="Franklin Gothic Book" panose="020B0503020102020204" pitchFamily="34" charset="0"/>
                          <a:ea typeface="Calibri"/>
                          <a:cs typeface="Calibri" pitchFamily="34" charset="0"/>
                        </a:rPr>
                        <a:t>Bloomberg Barclays U.S. Securitized</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2790545"/>
                  </a:ext>
                </a:extLst>
              </a:tr>
              <a:tr h="228038">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RETURN / VOLATILITY OBJECTIVES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a:latin typeface="Franklin Gothic Book" panose="020B0503020102020204" pitchFamily="34" charset="0"/>
                          <a:ea typeface="Calibri"/>
                          <a:cs typeface="Calibri" pitchFamily="34" charset="0"/>
                        </a:rPr>
                        <a:t>Return:  +0.75 – 1.25% relative to benchmark over a market cycle</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dirty="0">
                          <a:latin typeface="Franklin Gothic Book" panose="020B0503020102020204" pitchFamily="34" charset="0"/>
                          <a:ea typeface="Calibri"/>
                          <a:cs typeface="Calibri" pitchFamily="34" charset="0"/>
                        </a:rPr>
                        <a:t>IR: 0.70 to 1.0</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INVESTMENT GUIDELINES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Franklin Gothic Book" panose="020B0503020102020204" pitchFamily="34" charset="0"/>
                          <a:ea typeface="Calibri"/>
                          <a:cs typeface="Calibri" pitchFamily="34" charset="0"/>
                        </a:rPr>
                        <a:t>A benchmark aware fixed income portfolio investing in primarily structured product bonds across residential MBS, commercial MBS &amp; asset-backed securities</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PERFORMANCE PEER GROUP</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err="1">
                          <a:solidFill>
                            <a:schemeClr val="dk1"/>
                          </a:solidFill>
                          <a:latin typeface="Franklin Gothic Book" panose="020B0503020102020204" pitchFamily="34" charset="0"/>
                          <a:ea typeface="+mn-ea"/>
                          <a:cs typeface="Calibri" pitchFamily="34" charset="0"/>
                        </a:rPr>
                        <a:t>eVestment</a:t>
                      </a:r>
                      <a:r>
                        <a:rPr lang="en-US" sz="1200" b="0" kern="1200" dirty="0">
                          <a:solidFill>
                            <a:schemeClr val="dk1"/>
                          </a:solidFill>
                          <a:latin typeface="Franklin Gothic Book" panose="020B0503020102020204" pitchFamily="34" charset="0"/>
                          <a:ea typeface="+mn-ea"/>
                          <a:cs typeface="Calibri" pitchFamily="34" charset="0"/>
                        </a:rPr>
                        <a:t> US Securitized Fixed Income – Mortgage / Non Traditional</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6310126"/>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NYL FEE LEVEL</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mn-ea"/>
                          <a:cs typeface="Calibri" pitchFamily="34" charset="0"/>
                        </a:rPr>
                        <a:t>[  ]</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5359743"/>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FUNDING DATE </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mn-ea"/>
                          <a:cs typeface="Calibri" pitchFamily="34" charset="0"/>
                        </a:rPr>
                        <a:t>February 28, 2019</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687913"/>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EXPECTED REPATRIATION</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mn-ea"/>
                          <a:cs typeface="Calibri" pitchFamily="34" charset="0"/>
                        </a:rPr>
                        <a:t>February 28, 2022 or January 3, 2024 with commercial input</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1351593"/>
                  </a:ext>
                </a:extLst>
              </a:tr>
            </a:tbl>
          </a:graphicData>
        </a:graphic>
      </p:graphicFrame>
    </p:spTree>
    <p:extLst>
      <p:ext uri="{BB962C8B-B14F-4D97-AF65-F5344CB8AC3E}">
        <p14:creationId xmlns:p14="http://schemas.microsoft.com/office/powerpoint/2010/main" val="2398968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Strategy Specifications</a:t>
            </a:r>
          </a:p>
        </p:txBody>
      </p:sp>
      <p:sp>
        <p:nvSpPr>
          <p:cNvPr id="3" name="Slide Number Placeholder 2"/>
          <p:cNvSpPr>
            <a:spLocks noGrp="1"/>
          </p:cNvSpPr>
          <p:nvPr>
            <p:ph type="sldNum" sz="quarter" idx="4294967295"/>
          </p:nvPr>
        </p:nvSpPr>
        <p:spPr>
          <a:xfrm>
            <a:off x="9348788" y="6856413"/>
            <a:ext cx="252412" cy="131762"/>
          </a:xfrm>
        </p:spPr>
        <p:txBody>
          <a:bodyPr/>
          <a:lstStyle/>
          <a:p>
            <a:pPr>
              <a:defRPr/>
            </a:pPr>
            <a:fld id="{CE44DF82-3E06-4934-B895-AE4ACAC6046B}" type="slidenum">
              <a:rPr lang="en-US" smtClean="0"/>
              <a:pPr>
                <a:defRPr/>
              </a:pPr>
              <a:t>47</a:t>
            </a:fld>
            <a:endParaRPr lang="en-US" dirty="0"/>
          </a:p>
        </p:txBody>
      </p:sp>
      <p:graphicFrame>
        <p:nvGraphicFramePr>
          <p:cNvPr id="6" name="Table 5">
            <a:extLst>
              <a:ext uri="{FF2B5EF4-FFF2-40B4-BE49-F238E27FC236}">
                <a16:creationId xmlns:a16="http://schemas.microsoft.com/office/drawing/2014/main" id="{1BE45FD8-EBD8-4BEB-A91A-2369F82F1822}"/>
              </a:ext>
            </a:extLst>
          </p:cNvPr>
          <p:cNvGraphicFramePr>
            <a:graphicFrameLocks noGrp="1"/>
          </p:cNvGraphicFramePr>
          <p:nvPr>
            <p:extLst>
              <p:ext uri="{D42A27DB-BD31-4B8C-83A1-F6EECF244321}">
                <p14:modId xmlns:p14="http://schemas.microsoft.com/office/powerpoint/2010/main" val="2168816474"/>
              </p:ext>
            </p:extLst>
          </p:nvPr>
        </p:nvGraphicFramePr>
        <p:xfrm>
          <a:off x="427038" y="1295400"/>
          <a:ext cx="8716961" cy="4364736"/>
        </p:xfrm>
        <a:graphic>
          <a:graphicData uri="http://schemas.openxmlformats.org/drawingml/2006/table">
            <a:tbl>
              <a:tblPr>
                <a:tableStyleId>{5C22544A-7EE6-4342-B048-85BDC9FD1C3A}</a:tableStyleId>
              </a:tblPr>
              <a:tblGrid>
                <a:gridCol w="2781865">
                  <a:extLst>
                    <a:ext uri="{9D8B030D-6E8A-4147-A177-3AD203B41FA5}">
                      <a16:colId xmlns:a16="http://schemas.microsoft.com/office/drawing/2014/main" val="20000"/>
                    </a:ext>
                  </a:extLst>
                </a:gridCol>
                <a:gridCol w="5935096">
                  <a:extLst>
                    <a:ext uri="{9D8B030D-6E8A-4147-A177-3AD203B41FA5}">
                      <a16:colId xmlns:a16="http://schemas.microsoft.com/office/drawing/2014/main" val="20001"/>
                    </a:ext>
                  </a:extLst>
                </a:gridCol>
              </a:tblGrid>
              <a:tr h="137160">
                <a:tc>
                  <a:txBody>
                    <a:bodyPr/>
                    <a:lstStyle/>
                    <a:p>
                      <a:pPr marL="0" marR="0">
                        <a:lnSpc>
                          <a:spcPct val="115000"/>
                        </a:lnSpc>
                        <a:spcBef>
                          <a:spcPts val="0"/>
                        </a:spcBef>
                        <a:spcAft>
                          <a:spcPts val="0"/>
                        </a:spcAft>
                      </a:pPr>
                      <a:endParaRPr lang="en-US" sz="400" b="0" i="0" dirty="0">
                        <a:latin typeface="Franklin Gothic Book" panose="020B0503020102020204" pitchFamily="34" charset="0"/>
                        <a:ea typeface="Calibri"/>
                        <a:cs typeface="Calibri" pitchFamily="34" charset="0"/>
                      </a:endParaRPr>
                    </a:p>
                  </a:txBody>
                  <a:tcPr marL="48006" marR="4800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endParaRPr lang="en-US" sz="400" b="0" dirty="0">
                        <a:latin typeface="Franklin Gothic Book" panose="020B0503020102020204" pitchFamily="34" charset="0"/>
                        <a:ea typeface="Calibri"/>
                        <a:cs typeface="Calibri" pitchFamily="34" charset="0"/>
                      </a:endParaRPr>
                    </a:p>
                  </a:txBody>
                  <a:tcPr marL="48006" marR="4800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49038438"/>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PRODUCT NAME</a:t>
                      </a:r>
                    </a:p>
                  </a:txBody>
                  <a:tcPr marL="48006" marR="48006" marT="91440" marB="91440" anchor="ctr">
                    <a:lnL w="12700" cmpd="sng">
                      <a:noFill/>
                    </a:lnL>
                    <a:lnR w="12700" cmpd="sng">
                      <a:noFill/>
                    </a:lnR>
                    <a:lnT w="127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kern="1200" dirty="0" err="1">
                          <a:solidFill>
                            <a:schemeClr val="dk1"/>
                          </a:solidFill>
                          <a:latin typeface="Franklin Gothic Book" panose="020B0503020102020204" pitchFamily="34" charset="0"/>
                          <a:ea typeface="Calibri"/>
                          <a:cs typeface="Calibri" pitchFamily="34" charset="0"/>
                        </a:rPr>
                        <a:t>MainStay</a:t>
                      </a:r>
                      <a:r>
                        <a:rPr lang="en-US" sz="1200" b="0" kern="1200" dirty="0">
                          <a:solidFill>
                            <a:schemeClr val="dk1"/>
                          </a:solidFill>
                          <a:latin typeface="Franklin Gothic Book" panose="020B0503020102020204" pitchFamily="34" charset="0"/>
                          <a:ea typeface="Calibri"/>
                          <a:cs typeface="Calibri" pitchFamily="34" charset="0"/>
                        </a:rPr>
                        <a:t> MacKay Structured Product Opportunistic</a:t>
                      </a:r>
                    </a:p>
                  </a:txBody>
                  <a:tcPr marL="182880" marR="48006" marT="91440" marB="9144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PORTFOLIO MANAGERS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kern="1200" dirty="0">
                          <a:solidFill>
                            <a:schemeClr val="dk1"/>
                          </a:solidFill>
                          <a:latin typeface="Franklin Gothic Book" panose="020B0503020102020204" pitchFamily="34" charset="0"/>
                          <a:ea typeface="Calibri"/>
                          <a:cs typeface="Calibri" pitchFamily="34" charset="0"/>
                        </a:rPr>
                        <a:t>Stephen Cianci, Neil Moriarty</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302717"/>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VEHICLE</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kern="1200" dirty="0">
                          <a:solidFill>
                            <a:schemeClr val="dk1"/>
                          </a:solidFill>
                          <a:latin typeface="Franklin Gothic Book" panose="020B0503020102020204" pitchFamily="34" charset="0"/>
                          <a:ea typeface="Calibri"/>
                          <a:cs typeface="Calibri" pitchFamily="34" charset="0"/>
                        </a:rPr>
                        <a:t>Separate account or CIT</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BENCHMARK</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a:lnSpc>
                          <a:spcPct val="115000"/>
                        </a:lnSpc>
                        <a:spcBef>
                          <a:spcPts val="0"/>
                        </a:spcBef>
                        <a:spcAft>
                          <a:spcPts val="0"/>
                        </a:spcAft>
                      </a:pPr>
                      <a:r>
                        <a:rPr lang="en-US" sz="1200" b="0" kern="1200" dirty="0">
                          <a:solidFill>
                            <a:schemeClr val="dk1"/>
                          </a:solidFill>
                          <a:latin typeface="Franklin Gothic Book" panose="020B0503020102020204" pitchFamily="34" charset="0"/>
                          <a:ea typeface="Calibri"/>
                          <a:cs typeface="Calibri" pitchFamily="34" charset="0"/>
                        </a:rPr>
                        <a:t>3M Libor</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2790545"/>
                  </a:ext>
                </a:extLst>
              </a:tr>
              <a:tr h="228038">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RETURN / VOLATILITY OBJECTIVES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b="0" kern="1200" dirty="0">
                          <a:solidFill>
                            <a:schemeClr val="dk1"/>
                          </a:solidFill>
                          <a:latin typeface="Franklin Gothic Book" panose="020B0503020102020204" pitchFamily="34" charset="0"/>
                          <a:ea typeface="Calibri"/>
                          <a:cs typeface="Calibri" pitchFamily="34" charset="0"/>
                        </a:rPr>
                        <a:t>Return:  +2-3% relative to benchmark over a market cycle</a:t>
                      </a:r>
                    </a:p>
                    <a:p>
                      <a:pPr marL="0" marR="0" indent="0" algn="l" defTabSz="914400" rtl="0" eaLnBrk="1" fontAlgn="auto" latinLnBrk="0" hangingPunct="1">
                        <a:lnSpc>
                          <a:spcPct val="115000"/>
                        </a:lnSpc>
                        <a:spcBef>
                          <a:spcPts val="0"/>
                        </a:spcBef>
                        <a:spcAft>
                          <a:spcPts val="0"/>
                        </a:spcAft>
                        <a:buClrTx/>
                        <a:buSzTx/>
                        <a:buFontTx/>
                        <a:buNone/>
                        <a:tabLst/>
                        <a:defRPr/>
                      </a:pPr>
                      <a:r>
                        <a:rPr lang="en-US" sz="1200" b="0" kern="1200" dirty="0">
                          <a:solidFill>
                            <a:schemeClr val="dk1"/>
                          </a:solidFill>
                          <a:latin typeface="Franklin Gothic Book" panose="020B0503020102020204" pitchFamily="34" charset="0"/>
                          <a:ea typeface="Calibri"/>
                          <a:cs typeface="Calibri" pitchFamily="34" charset="0"/>
                        </a:rPr>
                        <a:t>IR:  0.70 to 1.0</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INVESTMENT GUIDELINES</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latin typeface="Franklin Gothic Book" panose="020B0503020102020204" pitchFamily="34" charset="0"/>
                          <a:ea typeface="Calibri"/>
                          <a:cs typeface="Calibri" pitchFamily="34" charset="0"/>
                        </a:rPr>
                        <a:t>An unconstrained fixed income portfolio investing in primarily structured product bonds across residential MBS, commercial MBS &amp; asset-backed securities</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PERFORMANCE PEER GROUP</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err="1">
                          <a:solidFill>
                            <a:schemeClr val="dk1"/>
                          </a:solidFill>
                          <a:latin typeface="Franklin Gothic Book" panose="020B0503020102020204" pitchFamily="34" charset="0"/>
                          <a:ea typeface="Calibri"/>
                          <a:cs typeface="Calibri" pitchFamily="34" charset="0"/>
                        </a:rPr>
                        <a:t>eVestment</a:t>
                      </a:r>
                      <a:r>
                        <a:rPr lang="en-US" sz="1200" b="0" kern="1200" dirty="0">
                          <a:solidFill>
                            <a:schemeClr val="dk1"/>
                          </a:solidFill>
                          <a:latin typeface="Franklin Gothic Book" panose="020B0503020102020204" pitchFamily="34" charset="0"/>
                          <a:ea typeface="Calibri"/>
                          <a:cs typeface="Calibri" pitchFamily="34" charset="0"/>
                        </a:rPr>
                        <a:t> US Securitized Fixed Income – Mortgage / Non Traditional</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6310126"/>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NYL FEE LEVEL</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Calibri"/>
                          <a:cs typeface="Calibri" pitchFamily="34" charset="0"/>
                        </a:rPr>
                        <a:t>[  ]</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5359743"/>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FUNDING DATE </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Calibri"/>
                          <a:cs typeface="Calibri" pitchFamily="34" charset="0"/>
                        </a:rPr>
                        <a:t>February 28, 2019</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687913"/>
                  </a:ext>
                </a:extLst>
              </a:tr>
              <a:tr h="0">
                <a:tc>
                  <a:txBody>
                    <a:bodyPr/>
                    <a:lstStyle/>
                    <a:p>
                      <a:pPr marL="0" marR="0">
                        <a:lnSpc>
                          <a:spcPct val="115000"/>
                        </a:lnSpc>
                        <a:spcBef>
                          <a:spcPts val="0"/>
                        </a:spcBef>
                        <a:spcAft>
                          <a:spcPts val="0"/>
                        </a:spcAft>
                      </a:pPr>
                      <a:r>
                        <a:rPr lang="en-US" sz="1100" b="0" i="0" dirty="0">
                          <a:solidFill>
                            <a:schemeClr val="accent1">
                              <a:lumMod val="75000"/>
                              <a:lumOff val="25000"/>
                            </a:schemeClr>
                          </a:solidFill>
                          <a:latin typeface="Franklin Gothic Book" panose="020B0503020102020204" pitchFamily="34" charset="0"/>
                          <a:ea typeface="Calibri"/>
                          <a:cs typeface="Calibri" pitchFamily="34" charset="0"/>
                        </a:rPr>
                        <a:t>EXPECTED REPATRIATION</a:t>
                      </a:r>
                    </a:p>
                  </a:txBody>
                  <a:tcPr marL="48006" marR="48006" marT="91440" marB="9144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r>
                        <a:rPr lang="en-US" sz="1200" b="0" kern="1200" dirty="0">
                          <a:solidFill>
                            <a:schemeClr val="dk1"/>
                          </a:solidFill>
                          <a:latin typeface="Franklin Gothic Book" panose="020B0503020102020204" pitchFamily="34" charset="0"/>
                          <a:ea typeface="Calibri"/>
                          <a:cs typeface="Calibri" pitchFamily="34" charset="0"/>
                        </a:rPr>
                        <a:t>February 28, 2022 or January 3, 2024 with commercial input</a:t>
                      </a:r>
                    </a:p>
                  </a:txBody>
                  <a:tcPr marL="182880" marR="48006" marT="91440" marB="9144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1351593"/>
                  </a:ext>
                </a:extLst>
              </a:tr>
            </a:tbl>
          </a:graphicData>
        </a:graphic>
      </p:graphicFrame>
    </p:spTree>
    <p:extLst>
      <p:ext uri="{BB962C8B-B14F-4D97-AF65-F5344CB8AC3E}">
        <p14:creationId xmlns:p14="http://schemas.microsoft.com/office/powerpoint/2010/main" val="660906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Manager Biographies</a:t>
            </a:r>
          </a:p>
        </p:txBody>
      </p:sp>
      <p:sp>
        <p:nvSpPr>
          <p:cNvPr id="3" name="Footer Placeholder 2"/>
          <p:cNvSpPr>
            <a:spLocks noGrp="1"/>
          </p:cNvSpPr>
          <p:nvPr>
            <p:ph type="ftr" sz="quarter" idx="13"/>
          </p:nvPr>
        </p:nvSpPr>
        <p:spPr/>
        <p:txBody>
          <a:bodyPr/>
          <a:lstStyle/>
          <a:p>
            <a:r>
              <a:rPr lang="en-US"/>
              <a:t>SP B 012019</a:t>
            </a:r>
            <a:endParaRPr lang="en-US" dirty="0"/>
          </a:p>
        </p:txBody>
      </p:sp>
      <p:sp>
        <p:nvSpPr>
          <p:cNvPr id="4" name="Slide Number Placeholder 3"/>
          <p:cNvSpPr>
            <a:spLocks noGrp="1"/>
          </p:cNvSpPr>
          <p:nvPr>
            <p:ph type="sldNum" sz="quarter" idx="14"/>
          </p:nvPr>
        </p:nvSpPr>
        <p:spPr/>
        <p:txBody>
          <a:bodyPr/>
          <a:lstStyle/>
          <a:p>
            <a:pPr algn="r"/>
            <a:fld id="{120E0670-27AF-416D-9579-EAB944D99F2D}" type="slidenum">
              <a:rPr lang="en-US" smtClean="0"/>
              <a:pPr algn="r"/>
              <a:t>48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501908"/>
              </p:ext>
            </p:extLst>
          </p:nvPr>
        </p:nvGraphicFramePr>
        <p:xfrm>
          <a:off x="460756" y="1295400"/>
          <a:ext cx="8625840" cy="3544121"/>
        </p:xfrm>
        <a:graphic>
          <a:graphicData uri="http://schemas.openxmlformats.org/drawingml/2006/table">
            <a:tbl>
              <a:tblPr/>
              <a:tblGrid>
                <a:gridCol w="2268459">
                  <a:extLst>
                    <a:ext uri="{9D8B030D-6E8A-4147-A177-3AD203B41FA5}">
                      <a16:colId xmlns:a16="http://schemas.microsoft.com/office/drawing/2014/main" val="20000"/>
                    </a:ext>
                  </a:extLst>
                </a:gridCol>
                <a:gridCol w="6357381">
                  <a:extLst>
                    <a:ext uri="{9D8B030D-6E8A-4147-A177-3AD203B41FA5}">
                      <a16:colId xmlns:a16="http://schemas.microsoft.com/office/drawing/2014/main" val="20001"/>
                    </a:ext>
                  </a:extLst>
                </a:gridCol>
              </a:tblGrid>
              <a:tr h="1860176">
                <a:tc>
                  <a:txBody>
                    <a:bodyPr/>
                    <a:lstStyle/>
                    <a:p>
                      <a:pPr marL="0" marR="0">
                        <a:spcBef>
                          <a:spcPts val="0"/>
                        </a:spcBef>
                        <a:spcAft>
                          <a:spcPts val="0"/>
                        </a:spcAft>
                        <a:tabLst>
                          <a:tab pos="171450" algn="l"/>
                        </a:tabLst>
                      </a:pPr>
                      <a:r>
                        <a:rPr lang="en-US" sz="1300" b="1" dirty="0">
                          <a:solidFill>
                            <a:srgbClr val="003A63"/>
                          </a:solidFill>
                          <a:effectLst/>
                          <a:latin typeface="Franklin Gothic Book"/>
                          <a:ea typeface="Times New Roman"/>
                          <a:cs typeface="Franklin Gothic Book"/>
                        </a:rPr>
                        <a:t>Stephen Cianci, CFA</a:t>
                      </a:r>
                    </a:p>
                    <a:p>
                      <a:pPr marL="0" marR="0">
                        <a:spcBef>
                          <a:spcPts val="0"/>
                        </a:spcBef>
                        <a:spcAft>
                          <a:spcPts val="300"/>
                        </a:spcAft>
                        <a:tabLst>
                          <a:tab pos="171450" algn="l"/>
                        </a:tabLst>
                      </a:pPr>
                      <a:r>
                        <a:rPr lang="en-US" sz="1100" i="1" dirty="0">
                          <a:solidFill>
                            <a:schemeClr val="tx1"/>
                          </a:solidFill>
                          <a:effectLst/>
                          <a:latin typeface="Franklin Gothic Book"/>
                          <a:ea typeface="Times New Roman"/>
                          <a:cs typeface="Franklin Gothic Book"/>
                        </a:rPr>
                        <a:t>Senior Managing Director</a:t>
                      </a:r>
                      <a:br>
                        <a:rPr lang="en-US" sz="1100" i="1" dirty="0">
                          <a:solidFill>
                            <a:schemeClr val="tx1"/>
                          </a:solidFill>
                          <a:effectLst/>
                          <a:latin typeface="Franklin Gothic Book"/>
                          <a:ea typeface="Times New Roman"/>
                          <a:cs typeface="Franklin Gothic Book"/>
                        </a:rPr>
                      </a:br>
                      <a:endParaRPr lang="en-US" sz="1100" i="1" dirty="0">
                        <a:solidFill>
                          <a:schemeClr val="tx1"/>
                        </a:solidFill>
                        <a:effectLst/>
                        <a:latin typeface="Franklin Gothic Book"/>
                        <a:ea typeface="Times New Roman"/>
                        <a:cs typeface="Franklin Gothic Book"/>
                      </a:endParaRPr>
                    </a:p>
                  </a:txBody>
                  <a:tcPr marL="0" marR="0" marB="91440">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300"/>
                        </a:spcBef>
                        <a:spcAft>
                          <a:spcPts val="300"/>
                        </a:spcAft>
                      </a:pPr>
                      <a:r>
                        <a:rPr lang="en-US" sz="1000" dirty="0">
                          <a:solidFill>
                            <a:schemeClr val="tx1"/>
                          </a:solidFill>
                          <a:effectLst/>
                          <a:latin typeface="+mn-lt"/>
                          <a:ea typeface="Times New Roman"/>
                          <a:cs typeface="Franklin Gothic Book"/>
                        </a:rPr>
                        <a:t>Steve Cianci, CFA, is a Senior Managing Director and Senior Portfolio Manager for the Global Fixed Income Team,</a:t>
                      </a:r>
                      <a:r>
                        <a:rPr lang="en-US" sz="1000" baseline="0" dirty="0">
                          <a:solidFill>
                            <a:schemeClr val="tx1"/>
                          </a:solidFill>
                          <a:effectLst/>
                          <a:latin typeface="+mn-lt"/>
                          <a:ea typeface="Times New Roman"/>
                          <a:cs typeface="Franklin Gothic Book"/>
                        </a:rPr>
                        <a:t> joining </a:t>
                      </a:r>
                      <a:r>
                        <a:rPr lang="en-US" sz="1000" dirty="0">
                          <a:solidFill>
                            <a:schemeClr val="tx1"/>
                          </a:solidFill>
                          <a:effectLst/>
                          <a:latin typeface="+mn-lt"/>
                          <a:ea typeface="Times New Roman"/>
                          <a:cs typeface="Franklin Gothic Book"/>
                        </a:rPr>
                        <a:t>MacKay Shields on January 2, 2018. Steve's focus is on multi-sector and core strategies. Prior to joining MacKay Shields, Steve was with Aberdeen for 7 years where his responsibilities included Head of US Core Plus and Opportunistic fixed income on the North American Fixed Income team. Before joining with Aberdeen, Steve worked as Co-Head of Core and Core Plus fixed income strategies, lead portfolio manager for Short Duration products and the Head of Structured Products at Logan Circle Partners. Previously, Steve held similar roles as a Senior Vice President and Senior Portfolio Manager at Delaware Investments. He is an adjunct professor of finance and a member of the Business Advisory Council at Widener University. </a:t>
                      </a:r>
                    </a:p>
                    <a:p>
                      <a:pPr marL="0" marR="0">
                        <a:spcBef>
                          <a:spcPts val="300"/>
                        </a:spcBef>
                        <a:spcAft>
                          <a:spcPts val="300"/>
                        </a:spcAft>
                      </a:pPr>
                      <a:r>
                        <a:rPr lang="en-US" sz="1000" dirty="0">
                          <a:solidFill>
                            <a:schemeClr val="tx1"/>
                          </a:solidFill>
                          <a:effectLst/>
                          <a:latin typeface="+mn-lt"/>
                          <a:ea typeface="Times New Roman"/>
                          <a:cs typeface="Franklin Gothic Book"/>
                        </a:rPr>
                        <a:t>Steve graduated with a MBA and BA from Widener University and is a CFA </a:t>
                      </a:r>
                      <a:r>
                        <a:rPr lang="en-US" sz="1000" dirty="0" err="1">
                          <a:solidFill>
                            <a:schemeClr val="tx1"/>
                          </a:solidFill>
                          <a:effectLst/>
                          <a:latin typeface="+mn-lt"/>
                          <a:ea typeface="Times New Roman"/>
                          <a:cs typeface="Franklin Gothic Book"/>
                        </a:rPr>
                        <a:t>charterholder</a:t>
                      </a:r>
                      <a:r>
                        <a:rPr lang="en-US" sz="1000" dirty="0">
                          <a:solidFill>
                            <a:schemeClr val="tx1"/>
                          </a:solidFill>
                          <a:effectLst/>
                          <a:latin typeface="+mn-lt"/>
                          <a:ea typeface="Times New Roman"/>
                          <a:cs typeface="Franklin Gothic Book"/>
                        </a:rPr>
                        <a:t>. He has been working in the investment industry since 1992.</a:t>
                      </a:r>
                    </a:p>
                  </a:txBody>
                  <a:tcPr marL="0" marR="0" marB="91440">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1683945">
                <a:tc>
                  <a:txBody>
                    <a:bodyPr/>
                    <a:lstStyle/>
                    <a:p>
                      <a:pPr marL="0" marR="0">
                        <a:spcBef>
                          <a:spcPts val="0"/>
                        </a:spcBef>
                        <a:spcAft>
                          <a:spcPts val="0"/>
                        </a:spcAft>
                        <a:tabLst>
                          <a:tab pos="171450" algn="l"/>
                        </a:tabLst>
                      </a:pPr>
                      <a:r>
                        <a:rPr lang="en-US" sz="1300" b="1" dirty="0">
                          <a:solidFill>
                            <a:srgbClr val="003A63"/>
                          </a:solidFill>
                          <a:effectLst/>
                          <a:latin typeface="Franklin Gothic Book"/>
                          <a:ea typeface="Times New Roman"/>
                          <a:cs typeface="Franklin Gothic Book"/>
                        </a:rPr>
                        <a:t>Neil Moriarty</a:t>
                      </a:r>
                    </a:p>
                    <a:p>
                      <a:pPr marL="0" marR="0">
                        <a:spcBef>
                          <a:spcPts val="0"/>
                        </a:spcBef>
                        <a:spcAft>
                          <a:spcPts val="600"/>
                        </a:spcAft>
                        <a:tabLst>
                          <a:tab pos="171450" algn="l"/>
                        </a:tabLst>
                      </a:pPr>
                      <a:r>
                        <a:rPr lang="en-US" sz="1100" i="1" dirty="0">
                          <a:solidFill>
                            <a:schemeClr val="tx1"/>
                          </a:solidFill>
                          <a:effectLst/>
                          <a:latin typeface="Franklin Gothic Book"/>
                          <a:ea typeface="Times New Roman"/>
                          <a:cs typeface="Franklin Gothic Book"/>
                        </a:rPr>
                        <a:t>Senior Managing Director</a:t>
                      </a:r>
                      <a:br>
                        <a:rPr lang="en-US" sz="1100" i="1" dirty="0">
                          <a:solidFill>
                            <a:schemeClr val="tx1"/>
                          </a:solidFill>
                          <a:effectLst/>
                          <a:latin typeface="Franklin Gothic Book"/>
                          <a:ea typeface="Times New Roman"/>
                          <a:cs typeface="Franklin Gothic Book"/>
                        </a:rPr>
                      </a:br>
                      <a:endParaRPr lang="en-US" sz="1100" i="1" dirty="0">
                        <a:solidFill>
                          <a:schemeClr val="tx1"/>
                        </a:solidFill>
                        <a:effectLst/>
                        <a:latin typeface="Franklin Gothic Book"/>
                        <a:ea typeface="Times New Roman"/>
                        <a:cs typeface="Franklin Gothic Book"/>
                      </a:endParaRPr>
                    </a:p>
                  </a:txBody>
                  <a:tcPr marL="0" marR="0" marB="137160">
                    <a:lnL>
                      <a:noFill/>
                    </a:lnL>
                    <a:lnR>
                      <a:noFill/>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spcBef>
                          <a:spcPts val="0"/>
                        </a:spcBef>
                        <a:spcAft>
                          <a:spcPts val="600"/>
                        </a:spcAft>
                      </a:pPr>
                      <a:r>
                        <a:rPr lang="en-US" sz="1000" dirty="0">
                          <a:solidFill>
                            <a:schemeClr val="tx1"/>
                          </a:solidFill>
                          <a:effectLst/>
                          <a:latin typeface="+mn-lt"/>
                          <a:ea typeface="Times New Roman"/>
                          <a:cs typeface="Franklin Gothic Book"/>
                        </a:rPr>
                        <a:t>Neil Moriarty Ill is a Senior Managing Director and Senior Portfolio Manager for the Global Fixed Income Team, joining MacKay Shields on January 2, 2018. Neil's focus is on multi-sector and core strategies. Prior to joining MacKay Shields, Neil was with Aberdeen via the 2005 acquisition of Deutsche Asset Management's London and Philadelphia fixed income businesses. While at Aberdeen, his responsibilities included Head of US Core, Structured Products and Co-Head of US Core Short Duration. Neil joined Deutsche in 2002 from </a:t>
                      </a:r>
                      <a:r>
                        <a:rPr lang="en-US" sz="1000" dirty="0" err="1">
                          <a:solidFill>
                            <a:schemeClr val="tx1"/>
                          </a:solidFill>
                          <a:effectLst/>
                          <a:latin typeface="+mn-lt"/>
                          <a:ea typeface="Times New Roman"/>
                          <a:cs typeface="Franklin Gothic Book"/>
                        </a:rPr>
                        <a:t>Swathmore</a:t>
                      </a:r>
                      <a:r>
                        <a:rPr lang="en-US" sz="1000" dirty="0">
                          <a:solidFill>
                            <a:schemeClr val="tx1"/>
                          </a:solidFill>
                          <a:effectLst/>
                          <a:latin typeface="+mn-lt"/>
                          <a:ea typeface="Times New Roman"/>
                          <a:cs typeface="Franklin Gothic Book"/>
                        </a:rPr>
                        <a:t>/Cypress Capital Management where he worked in fixed income portfolio management. Previously, Neil worked for Chase Securities in fixed income trading and research. Prior to that, Neil worked for Paine Webber in fixed income trading and research.</a:t>
                      </a:r>
                    </a:p>
                    <a:p>
                      <a:pPr marL="0" marR="0">
                        <a:spcBef>
                          <a:spcPts val="0"/>
                        </a:spcBef>
                        <a:spcAft>
                          <a:spcPts val="600"/>
                        </a:spcAft>
                      </a:pPr>
                      <a:r>
                        <a:rPr lang="en-US" sz="1000" dirty="0">
                          <a:solidFill>
                            <a:schemeClr val="tx1"/>
                          </a:solidFill>
                          <a:effectLst/>
                          <a:latin typeface="+mn-lt"/>
                          <a:ea typeface="Times New Roman"/>
                          <a:cs typeface="Franklin Gothic Book"/>
                        </a:rPr>
                        <a:t>Neil graduated with a BA from University of Massachusetts, Amherst. He has been working in the investment industry since 1987.</a:t>
                      </a:r>
                    </a:p>
                  </a:txBody>
                  <a:tcPr marL="0" marR="0" marB="137160">
                    <a:lnL>
                      <a:noFill/>
                    </a:lnL>
                    <a:lnR>
                      <a:noFill/>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75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8099F30C-CD65-4659-84FE-1169F9BDF43B}"/>
              </a:ext>
            </a:extLst>
          </p:cNvPr>
          <p:cNvGraphicFramePr/>
          <p:nvPr>
            <p:extLst>
              <p:ext uri="{D42A27DB-BD31-4B8C-83A1-F6EECF244321}">
                <p14:modId xmlns:p14="http://schemas.microsoft.com/office/powerpoint/2010/main" val="237483578"/>
              </p:ext>
            </p:extLst>
          </p:nvPr>
        </p:nvGraphicFramePr>
        <p:xfrm>
          <a:off x="1841735" y="1941740"/>
          <a:ext cx="7291127" cy="46114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5A20FE39-3E36-425A-B807-E7904AF91CE8}"/>
              </a:ext>
            </a:extLst>
          </p:cNvPr>
          <p:cNvGraphicFramePr>
            <a:graphicFrameLocks noGrp="1"/>
          </p:cNvGraphicFramePr>
          <p:nvPr>
            <p:extLst>
              <p:ext uri="{D42A27DB-BD31-4B8C-83A1-F6EECF244321}">
                <p14:modId xmlns:p14="http://schemas.microsoft.com/office/powerpoint/2010/main" val="390060335"/>
              </p:ext>
            </p:extLst>
          </p:nvPr>
        </p:nvGraphicFramePr>
        <p:xfrm>
          <a:off x="457200" y="1714507"/>
          <a:ext cx="8665029" cy="4838688"/>
        </p:xfrm>
        <a:graphic>
          <a:graphicData uri="http://schemas.openxmlformats.org/drawingml/2006/table">
            <a:tbl>
              <a:tblPr>
                <a:tableStyleId>{5C22544A-7EE6-4342-B048-85BDC9FD1C3A}</a:tableStyleId>
              </a:tblPr>
              <a:tblGrid>
                <a:gridCol w="3004457">
                  <a:extLst>
                    <a:ext uri="{9D8B030D-6E8A-4147-A177-3AD203B41FA5}">
                      <a16:colId xmlns:a16="http://schemas.microsoft.com/office/drawing/2014/main" val="2194720224"/>
                    </a:ext>
                  </a:extLst>
                </a:gridCol>
                <a:gridCol w="5660572">
                  <a:extLst>
                    <a:ext uri="{9D8B030D-6E8A-4147-A177-3AD203B41FA5}">
                      <a16:colId xmlns:a16="http://schemas.microsoft.com/office/drawing/2014/main" val="2820678404"/>
                    </a:ext>
                  </a:extLst>
                </a:gridCol>
              </a:tblGrid>
              <a:tr h="301638">
                <a:tc>
                  <a:txBody>
                    <a:bodyPr/>
                    <a:lstStyle/>
                    <a:p>
                      <a:pPr algn="r" fontAlgn="b"/>
                      <a:endParaRPr lang="en-US" sz="900" b="0" i="0" u="none" strike="noStrike" dirty="0">
                        <a:effectLst/>
                        <a:latin typeface="Tahoma" panose="020B0604030504040204" pitchFamily="34" charset="0"/>
                      </a:endParaRPr>
                    </a:p>
                  </a:txBody>
                  <a:tcPr marL="10001" marR="1000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accent1"/>
                          </a:solidFill>
                          <a:effectLst/>
                          <a:latin typeface="Franklin Gothic Medium Cond" panose="020B0606030402020204" pitchFamily="34" charset="0"/>
                        </a:rPr>
                        <a:t>% of Flows vs. AUM</a:t>
                      </a:r>
                    </a:p>
                  </a:txBody>
                  <a:tcPr marL="10001" marR="1000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083817"/>
                  </a:ext>
                </a:extLst>
              </a:tr>
              <a:tr h="302470">
                <a:tc>
                  <a:txBody>
                    <a:bodyPr/>
                    <a:lstStyle/>
                    <a:p>
                      <a:pPr algn="r" fontAlgn="b"/>
                      <a:r>
                        <a:rPr lang="en-US" sz="1100" u="none" strike="noStrike" dirty="0">
                          <a:effectLst/>
                          <a:latin typeface="+mn-lt"/>
                        </a:rPr>
                        <a:t>US Core Fixed Income/Core Plus</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2.8%</a:t>
                      </a:r>
                    </a:p>
                  </a:txBody>
                  <a:tcPr marL="10001" marR="10001" marT="0"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51398"/>
                  </a:ext>
                </a:extLst>
              </a:tr>
              <a:tr h="302470">
                <a:tc>
                  <a:txBody>
                    <a:bodyPr/>
                    <a:lstStyle/>
                    <a:p>
                      <a:pPr algn="r" fontAlgn="b"/>
                      <a:r>
                        <a:rPr lang="en-US" sz="1100" u="none" strike="noStrike" dirty="0">
                          <a:effectLst/>
                          <a:latin typeface="+mn-lt"/>
                        </a:rPr>
                        <a:t>Global Fixed Income – Unhedged</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-0.1%</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759892"/>
                  </a:ext>
                </a:extLst>
              </a:tr>
              <a:tr h="302470">
                <a:tc>
                  <a:txBody>
                    <a:bodyPr/>
                    <a:lstStyle/>
                    <a:p>
                      <a:pPr algn="r" fontAlgn="b"/>
                      <a:r>
                        <a:rPr lang="en-US" sz="1100" u="none" strike="noStrike" dirty="0">
                          <a:effectLst/>
                          <a:latin typeface="+mn-lt"/>
                        </a:rPr>
                        <a:t>US Passive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5.8%</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5229564"/>
                  </a:ext>
                </a:extLst>
              </a:tr>
              <a:tr h="302470">
                <a:tc>
                  <a:txBody>
                    <a:bodyPr/>
                    <a:lstStyle/>
                    <a:p>
                      <a:pPr algn="r" fontAlgn="b"/>
                      <a:r>
                        <a:rPr lang="en-US" sz="1100" u="none" strike="noStrike" dirty="0">
                          <a:effectLst/>
                          <a:latin typeface="+mn-lt"/>
                        </a:rPr>
                        <a:t>US Long Duration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6.2%</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130716"/>
                  </a:ext>
                </a:extLst>
              </a:tr>
              <a:tr h="302470">
                <a:tc>
                  <a:txBody>
                    <a:bodyPr/>
                    <a:lstStyle/>
                    <a:p>
                      <a:pPr algn="r" fontAlgn="b"/>
                      <a:r>
                        <a:rPr lang="en-US" sz="1100" u="none" strike="noStrike" dirty="0">
                          <a:effectLst/>
                          <a:latin typeface="+mn-lt"/>
                        </a:rPr>
                        <a:t>US Corporate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-3.5%</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7305774"/>
                  </a:ext>
                </a:extLst>
              </a:tr>
              <a:tr h="302470">
                <a:tc>
                  <a:txBody>
                    <a:bodyPr/>
                    <a:lstStyle/>
                    <a:p>
                      <a:pPr algn="r" fontAlgn="b"/>
                      <a:r>
                        <a:rPr lang="en-US" sz="1100" u="none" strike="noStrike" dirty="0">
                          <a:effectLst/>
                          <a:latin typeface="+mn-lt"/>
                        </a:rPr>
                        <a:t>Global Fixed Income – Hedged</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2.2%</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428822"/>
                  </a:ext>
                </a:extLst>
              </a:tr>
              <a:tr h="302470">
                <a:tc>
                  <a:txBody>
                    <a:bodyPr/>
                    <a:lstStyle/>
                    <a:p>
                      <a:pPr algn="r" fontAlgn="b"/>
                      <a:r>
                        <a:rPr lang="en-US" sz="1100" u="none" strike="noStrike" dirty="0">
                          <a:effectLst/>
                          <a:latin typeface="+mn-lt"/>
                        </a:rPr>
                        <a:t>US Short Duration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-8.4%</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4238122"/>
                  </a:ext>
                </a:extLst>
              </a:tr>
              <a:tr h="302470">
                <a:tc>
                  <a:txBody>
                    <a:bodyPr/>
                    <a:lstStyle/>
                    <a:p>
                      <a:pPr algn="r" fontAlgn="b"/>
                      <a:r>
                        <a:rPr lang="en-US" sz="1100" u="none" strike="noStrike" dirty="0">
                          <a:effectLst/>
                          <a:latin typeface="+mn-lt"/>
                        </a:rPr>
                        <a:t>US Securitized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6.2%</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151549"/>
                  </a:ext>
                </a:extLst>
              </a:tr>
              <a:tr h="302470">
                <a:tc>
                  <a:txBody>
                    <a:bodyPr/>
                    <a:lstStyle/>
                    <a:p>
                      <a:pPr algn="r" fontAlgn="b"/>
                      <a:r>
                        <a:rPr lang="en-US" sz="1100" u="none" strike="noStrike" dirty="0">
                          <a:effectLst/>
                          <a:latin typeface="+mn-lt"/>
                        </a:rPr>
                        <a:t>US High Yield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-7.0%</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395863"/>
                  </a:ext>
                </a:extLst>
              </a:tr>
              <a:tr h="302470">
                <a:tc>
                  <a:txBody>
                    <a:bodyPr/>
                    <a:lstStyle/>
                    <a:p>
                      <a:pPr algn="r" fontAlgn="b"/>
                      <a:r>
                        <a:rPr lang="en-US" sz="1100" u="none" strike="noStrike" dirty="0">
                          <a:effectLst/>
                          <a:latin typeface="+mn-lt"/>
                        </a:rPr>
                        <a:t>Liability Driven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2.2%</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828916"/>
                  </a:ext>
                </a:extLst>
              </a:tr>
              <a:tr h="302470">
                <a:tc>
                  <a:txBody>
                    <a:bodyPr/>
                    <a:lstStyle/>
                    <a:p>
                      <a:pPr algn="r" fontAlgn="b"/>
                      <a:r>
                        <a:rPr lang="en-US" sz="1100" u="none" strike="noStrike" dirty="0">
                          <a:effectLst/>
                          <a:latin typeface="+mn-lt"/>
                        </a:rPr>
                        <a:t>US Passive Core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4.0%</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310872"/>
                  </a:ext>
                </a:extLst>
              </a:tr>
              <a:tr h="302470">
                <a:tc>
                  <a:txBody>
                    <a:bodyPr/>
                    <a:lstStyle/>
                    <a:p>
                      <a:pPr algn="r" fontAlgn="b"/>
                      <a:r>
                        <a:rPr lang="en-US" sz="1100" u="none" strike="noStrike" dirty="0">
                          <a:effectLst/>
                          <a:latin typeface="+mn-lt"/>
                        </a:rPr>
                        <a:t>Europe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10.1%</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022449"/>
                  </a:ext>
                </a:extLst>
              </a:tr>
              <a:tr h="302470">
                <a:tc>
                  <a:txBody>
                    <a:bodyPr/>
                    <a:lstStyle/>
                    <a:p>
                      <a:pPr algn="r" fontAlgn="b"/>
                      <a:r>
                        <a:rPr lang="en-US" sz="1100" u="none" strike="noStrike" dirty="0">
                          <a:effectLst/>
                          <a:latin typeface="+mn-lt"/>
                        </a:rPr>
                        <a:t>US </a:t>
                      </a:r>
                      <a:r>
                        <a:rPr lang="en-US" sz="1100" u="none" strike="noStrike" dirty="0" err="1">
                          <a:effectLst/>
                          <a:latin typeface="+mn-lt"/>
                        </a:rPr>
                        <a:t>Interm</a:t>
                      </a:r>
                      <a:r>
                        <a:rPr lang="en-US" sz="1100" u="none" strike="noStrike" dirty="0">
                          <a:effectLst/>
                          <a:latin typeface="+mn-lt"/>
                        </a:rPr>
                        <a:t> Duration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3.4%</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1058276"/>
                  </a:ext>
                </a:extLst>
              </a:tr>
              <a:tr h="302470">
                <a:tc>
                  <a:txBody>
                    <a:bodyPr/>
                    <a:lstStyle/>
                    <a:p>
                      <a:pPr algn="r" fontAlgn="b"/>
                      <a:r>
                        <a:rPr lang="en-US" sz="1100" u="none" strike="noStrike" dirty="0">
                          <a:effectLst/>
                          <a:latin typeface="+mn-lt"/>
                        </a:rPr>
                        <a:t>US Floating-Rate Bank Loan Fixed Income</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1.9%</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7078667"/>
                  </a:ext>
                </a:extLst>
              </a:tr>
              <a:tr h="302470">
                <a:tc>
                  <a:txBody>
                    <a:bodyPr/>
                    <a:lstStyle/>
                    <a:p>
                      <a:pPr algn="r" fontAlgn="b"/>
                      <a:r>
                        <a:rPr lang="en-US" sz="1100" u="none" strike="noStrike" dirty="0">
                          <a:effectLst/>
                          <a:latin typeface="+mn-lt"/>
                        </a:rPr>
                        <a:t>Global Emerging </a:t>
                      </a:r>
                      <a:r>
                        <a:rPr lang="en-US" sz="1100" u="none" strike="noStrike" dirty="0" err="1">
                          <a:effectLst/>
                          <a:latin typeface="+mn-lt"/>
                        </a:rPr>
                        <a:t>Mkts</a:t>
                      </a:r>
                      <a:r>
                        <a:rPr lang="en-US" sz="1100" u="none" strike="noStrike" dirty="0">
                          <a:effectLst/>
                          <a:latin typeface="+mn-lt"/>
                        </a:rPr>
                        <a:t> Fixed Income – Unhedged</a:t>
                      </a:r>
                      <a:endParaRPr lang="en-US" sz="1100" b="0" i="0" u="none" strike="noStrike" dirty="0">
                        <a:solidFill>
                          <a:srgbClr val="000000"/>
                        </a:solidFill>
                        <a:effectLst/>
                        <a:latin typeface="+mn-lt"/>
                      </a:endParaRPr>
                    </a:p>
                  </a:txBody>
                  <a:tcPr marL="10001" marR="10001" marT="10001"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effectLst/>
                          <a:latin typeface="+mn-lt"/>
                        </a:rPr>
                        <a:t>3.4%</a:t>
                      </a:r>
                    </a:p>
                  </a:txBody>
                  <a:tcPr marL="10001" marR="10001"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1198666"/>
                  </a:ext>
                </a:extLst>
              </a:tr>
            </a:tbl>
          </a:graphicData>
        </a:graphic>
      </p:graphicFrame>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Market Opportunity</a:t>
            </a:r>
          </a:p>
        </p:txBody>
      </p:sp>
      <p:grpSp>
        <p:nvGrpSpPr>
          <p:cNvPr id="11" name="Group 17">
            <a:extLst>
              <a:ext uri="{FF2B5EF4-FFF2-40B4-BE49-F238E27FC236}">
                <a16:creationId xmlns:a16="http://schemas.microsoft.com/office/drawing/2014/main" id="{46558AB2-3E0B-473C-9CA7-EA9F06C63E1C}"/>
              </a:ext>
            </a:extLst>
          </p:cNvPr>
          <p:cNvGrpSpPr/>
          <p:nvPr/>
        </p:nvGrpSpPr>
        <p:grpSpPr>
          <a:xfrm>
            <a:off x="433462" y="1297239"/>
            <a:ext cx="3993758" cy="501201"/>
            <a:chOff x="452793" y="1316273"/>
            <a:chExt cx="3642609" cy="433038"/>
          </a:xfrm>
        </p:grpSpPr>
        <p:cxnSp>
          <p:nvCxnSpPr>
            <p:cNvPr id="12" name="Straight Connector 11">
              <a:extLst>
                <a:ext uri="{FF2B5EF4-FFF2-40B4-BE49-F238E27FC236}">
                  <a16:creationId xmlns:a16="http://schemas.microsoft.com/office/drawing/2014/main" id="{854084C7-566E-4FB9-A789-107899816233}"/>
                </a:ext>
              </a:extLst>
            </p:cNvPr>
            <p:cNvCxnSpPr/>
            <p:nvPr/>
          </p:nvCxnSpPr>
          <p:spPr bwMode="auto">
            <a:xfrm>
              <a:off x="452793" y="1316273"/>
              <a:ext cx="364260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a:extLst>
                <a:ext uri="{FF2B5EF4-FFF2-40B4-BE49-F238E27FC236}">
                  <a16:creationId xmlns:a16="http://schemas.microsoft.com/office/drawing/2014/main" id="{6682A531-B348-4EA7-84CF-1014FAB3AC7B}"/>
                </a:ext>
              </a:extLst>
            </p:cNvPr>
            <p:cNvCxnSpPr/>
            <p:nvPr/>
          </p:nvCxnSpPr>
          <p:spPr bwMode="auto">
            <a:xfrm>
              <a:off x="452793" y="1749311"/>
              <a:ext cx="364260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7" name="Rectangle 5">
            <a:extLst>
              <a:ext uri="{FF2B5EF4-FFF2-40B4-BE49-F238E27FC236}">
                <a16:creationId xmlns:a16="http://schemas.microsoft.com/office/drawing/2014/main" id="{055D4CCA-1C06-4043-B9C9-2F566FC588F9}"/>
              </a:ext>
            </a:extLst>
          </p:cNvPr>
          <p:cNvSpPr>
            <a:spLocks/>
          </p:cNvSpPr>
          <p:nvPr/>
        </p:nvSpPr>
        <p:spPr bwMode="auto">
          <a:xfrm>
            <a:off x="465138" y="1276448"/>
            <a:ext cx="4123732" cy="526756"/>
          </a:xfrm>
          <a:prstGeom prst="rect">
            <a:avLst/>
          </a:prstGeom>
          <a:noFill/>
          <a:ln>
            <a:noFill/>
          </a:ln>
          <a:extLst/>
        </p:spPr>
        <p:txBody>
          <a:bodyPr wrap="square" lIns="0" tIns="50748" rIns="0" bIns="67663" anchor="ctr" anchorCtr="0">
            <a:spAutoFit/>
          </a:bodyPr>
          <a:lstStyle/>
          <a:p>
            <a:r>
              <a:rPr lang="en-US" sz="1470" dirty="0">
                <a:solidFill>
                  <a:srgbClr val="003A63"/>
                </a:solidFill>
                <a:latin typeface="Franklin Gothic Medium" panose="020B0603020102020204" pitchFamily="34" charset="0"/>
                <a:ea typeface="ＭＳ Ｐゴシック" charset="0"/>
                <a:cs typeface="Franklin Gothic Book"/>
                <a:sym typeface="Franklin Gothic Book" charset="0"/>
              </a:rPr>
              <a:t>Institutional by AUM | </a:t>
            </a:r>
            <a:r>
              <a:rPr lang="en-US" sz="1260" dirty="0">
                <a:solidFill>
                  <a:srgbClr val="003A63"/>
                </a:solidFill>
                <a:latin typeface="Franklin Gothic Book" panose="020B0503020102020204" pitchFamily="34" charset="0"/>
                <a:ea typeface="ＭＳ Ｐゴシック" charset="0"/>
                <a:cs typeface="Franklin Gothic Book"/>
                <a:sym typeface="Franklin Gothic Book" charset="0"/>
              </a:rPr>
              <a:t>Total </a:t>
            </a:r>
            <a:r>
              <a:rPr lang="en-US" sz="1260" dirty="0" err="1">
                <a:solidFill>
                  <a:srgbClr val="003A63"/>
                </a:solidFill>
                <a:latin typeface="Franklin Gothic Book" panose="020B0503020102020204" pitchFamily="34" charset="0"/>
                <a:ea typeface="ＭＳ Ｐゴシック" charset="0"/>
                <a:cs typeface="Franklin Gothic Book"/>
                <a:sym typeface="Franklin Gothic Book" charset="0"/>
              </a:rPr>
              <a:t>eVest</a:t>
            </a:r>
            <a:r>
              <a:rPr lang="en-US" sz="1260" dirty="0">
                <a:solidFill>
                  <a:srgbClr val="003A63"/>
                </a:solidFill>
                <a:latin typeface="Franklin Gothic Book" panose="020B0503020102020204" pitchFamily="34" charset="0"/>
                <a:ea typeface="ＭＳ Ｐゴシック" charset="0"/>
                <a:cs typeface="Franklin Gothic Book"/>
                <a:sym typeface="Franklin Gothic Book" charset="0"/>
              </a:rPr>
              <a:t> AUM: $14.1Tr</a:t>
            </a:r>
          </a:p>
          <a:p>
            <a:r>
              <a:rPr lang="en-US" sz="1050" dirty="0">
                <a:solidFill>
                  <a:schemeClr val="accent1">
                    <a:lumMod val="75000"/>
                    <a:lumOff val="25000"/>
                  </a:schemeClr>
                </a:solidFill>
                <a:latin typeface="Franklin Gothic Book" panose="020B0503020102020204" pitchFamily="34" charset="0"/>
                <a:ea typeface="ＭＳ Ｐゴシック" charset="0"/>
                <a:cs typeface="Franklin Gothic Book"/>
                <a:sym typeface="Franklin Gothic Book" charset="0"/>
              </a:rPr>
              <a:t>As of September 2018, $</a:t>
            </a:r>
            <a:r>
              <a:rPr lang="en-US" sz="1050" dirty="0" err="1">
                <a:solidFill>
                  <a:schemeClr val="accent1">
                    <a:lumMod val="75000"/>
                    <a:lumOff val="25000"/>
                  </a:schemeClr>
                </a:solidFill>
                <a:latin typeface="Franklin Gothic Book" panose="020B0503020102020204" pitchFamily="34" charset="0"/>
                <a:ea typeface="ＭＳ Ｐゴシック" charset="0"/>
                <a:cs typeface="Franklin Gothic Book"/>
                <a:sym typeface="Franklin Gothic Book" charset="0"/>
              </a:rPr>
              <a:t>Bn</a:t>
            </a:r>
            <a:endParaRPr lang="en-US" sz="1050" dirty="0">
              <a:solidFill>
                <a:schemeClr val="accent1">
                  <a:lumMod val="75000"/>
                  <a:lumOff val="25000"/>
                </a:schemeClr>
              </a:solidFill>
              <a:latin typeface="Franklin Gothic Book" panose="020B0503020102020204" pitchFamily="34" charset="0"/>
              <a:ea typeface="ＭＳ Ｐゴシック" charset="0"/>
              <a:cs typeface="Franklin Gothic Book"/>
              <a:sym typeface="Franklin Gothic Book" charset="0"/>
            </a:endParaRPr>
          </a:p>
        </p:txBody>
      </p:sp>
      <p:sp>
        <p:nvSpPr>
          <p:cNvPr id="40" name="TextBox 39">
            <a:extLst>
              <a:ext uri="{FF2B5EF4-FFF2-40B4-BE49-F238E27FC236}">
                <a16:creationId xmlns:a16="http://schemas.microsoft.com/office/drawing/2014/main" id="{3D2EAA15-7BA6-47BA-9A38-3898FBB57D46}"/>
              </a:ext>
            </a:extLst>
          </p:cNvPr>
          <p:cNvSpPr txBox="1"/>
          <p:nvPr/>
        </p:nvSpPr>
        <p:spPr>
          <a:xfrm>
            <a:off x="427038" y="6905182"/>
            <a:ext cx="8826786" cy="129266"/>
          </a:xfrm>
          <a:prstGeom prst="rect">
            <a:avLst/>
          </a:prstGeom>
          <a:noFill/>
        </p:spPr>
        <p:txBody>
          <a:bodyPr wrap="square" lIns="0" tIns="0" rIns="0" bIns="0" rtlCol="0">
            <a:spAutoFit/>
          </a:bodyPr>
          <a:lstStyle/>
          <a:p>
            <a:r>
              <a:rPr lang="en-US" sz="840" dirty="0"/>
              <a:t>Source: </a:t>
            </a:r>
            <a:r>
              <a:rPr lang="en-US" sz="840" dirty="0" err="1"/>
              <a:t>eVestment</a:t>
            </a:r>
            <a:endParaRPr lang="en-US" sz="840" dirty="0"/>
          </a:p>
        </p:txBody>
      </p:sp>
      <p:sp>
        <p:nvSpPr>
          <p:cNvPr id="25" name="TextBox 33">
            <a:extLst>
              <a:ext uri="{FF2B5EF4-FFF2-40B4-BE49-F238E27FC236}">
                <a16:creationId xmlns:a16="http://schemas.microsoft.com/office/drawing/2014/main" id="{12831E81-E883-4BE2-A220-1D51AD6C58A7}"/>
              </a:ext>
            </a:extLst>
          </p:cNvPr>
          <p:cNvSpPr txBox="1"/>
          <p:nvPr/>
        </p:nvSpPr>
        <p:spPr>
          <a:xfrm>
            <a:off x="7348700" y="2007607"/>
            <a:ext cx="736120" cy="184666"/>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$1,655.0</a:t>
            </a:r>
          </a:p>
        </p:txBody>
      </p:sp>
      <p:grpSp>
        <p:nvGrpSpPr>
          <p:cNvPr id="21" name="Group 20">
            <a:extLst>
              <a:ext uri="{FF2B5EF4-FFF2-40B4-BE49-F238E27FC236}">
                <a16:creationId xmlns:a16="http://schemas.microsoft.com/office/drawing/2014/main" id="{DF5A636F-6872-44F6-9D30-AB964AFF0E9D}"/>
              </a:ext>
            </a:extLst>
          </p:cNvPr>
          <p:cNvGrpSpPr/>
          <p:nvPr/>
        </p:nvGrpSpPr>
        <p:grpSpPr>
          <a:xfrm rot="15066715" flipV="1">
            <a:off x="6547757" y="2050114"/>
            <a:ext cx="356931" cy="178869"/>
            <a:chOff x="2400764" y="1420045"/>
            <a:chExt cx="1557198" cy="431313"/>
          </a:xfrm>
        </p:grpSpPr>
        <p:sp>
          <p:nvSpPr>
            <p:cNvPr id="22" name="Parallelogram 21">
              <a:extLst>
                <a:ext uri="{FF2B5EF4-FFF2-40B4-BE49-F238E27FC236}">
                  <a16:creationId xmlns:a16="http://schemas.microsoft.com/office/drawing/2014/main" id="{786CF83A-E411-46B8-9966-78E0F9519870}"/>
                </a:ext>
              </a:extLst>
            </p:cNvPr>
            <p:cNvSpPr/>
            <p:nvPr/>
          </p:nvSpPr>
          <p:spPr>
            <a:xfrm>
              <a:off x="2400764" y="1551134"/>
              <a:ext cx="1545900" cy="164306"/>
            </a:xfrm>
            <a:prstGeom prst="parallelogram">
              <a:avLst>
                <a:gd name="adj" fmla="val 117895"/>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95"/>
            </a:p>
          </p:txBody>
        </p:sp>
        <p:cxnSp>
          <p:nvCxnSpPr>
            <p:cNvPr id="23" name="Straight Connector 22">
              <a:extLst>
                <a:ext uri="{FF2B5EF4-FFF2-40B4-BE49-F238E27FC236}">
                  <a16:creationId xmlns:a16="http://schemas.microsoft.com/office/drawing/2014/main" id="{05854806-235E-4C6D-94CB-F32758234BE7}"/>
                </a:ext>
              </a:extLst>
            </p:cNvPr>
            <p:cNvCxnSpPr/>
            <p:nvPr/>
          </p:nvCxnSpPr>
          <p:spPr>
            <a:xfrm rot="15066715" flipH="1">
              <a:off x="2998034" y="831659"/>
              <a:ext cx="274433" cy="1451206"/>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A287EB-D006-4C44-9422-CB59E5B5E61C}"/>
                </a:ext>
              </a:extLst>
            </p:cNvPr>
            <p:cNvCxnSpPr/>
            <p:nvPr/>
          </p:nvCxnSpPr>
          <p:spPr>
            <a:xfrm rot="15066715" flipH="1">
              <a:off x="3095142" y="988539"/>
              <a:ext cx="274433" cy="1451206"/>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2066355A-084C-D24E-9AD2-7E4FC41EA627}" type="slidenum">
              <a:rPr lang="en-US" smtClean="0"/>
              <a:pPr/>
              <a:t>4</a:t>
            </a:fld>
            <a:endParaRPr lang="en-US"/>
          </a:p>
        </p:txBody>
      </p:sp>
      <p:sp>
        <p:nvSpPr>
          <p:cNvPr id="2" name="Rounded Rectangle 1"/>
          <p:cNvSpPr/>
          <p:nvPr/>
        </p:nvSpPr>
        <p:spPr>
          <a:xfrm>
            <a:off x="236306" y="4119937"/>
            <a:ext cx="9174822" cy="3390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16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Footer Placeholder 2"/>
          <p:cNvSpPr>
            <a:spLocks noGrp="1"/>
          </p:cNvSpPr>
          <p:nvPr>
            <p:ph type="ftr" sz="quarter" idx="13"/>
          </p:nvPr>
        </p:nvSpPr>
        <p:spPr/>
        <p:txBody>
          <a:bodyPr/>
          <a:lstStyle/>
          <a:p>
            <a:r>
              <a:rPr lang="en-US"/>
              <a:t>SP B 012019</a:t>
            </a:r>
            <a:endParaRPr lang="en-US" dirty="0"/>
          </a:p>
        </p:txBody>
      </p:sp>
      <p:sp>
        <p:nvSpPr>
          <p:cNvPr id="4" name="Slide Number Placeholder 3"/>
          <p:cNvSpPr>
            <a:spLocks noGrp="1"/>
          </p:cNvSpPr>
          <p:nvPr>
            <p:ph type="sldNum" sz="quarter" idx="14"/>
          </p:nvPr>
        </p:nvSpPr>
        <p:spPr/>
        <p:txBody>
          <a:bodyPr/>
          <a:lstStyle/>
          <a:p>
            <a:pPr algn="r"/>
            <a:fld id="{120E0670-27AF-416D-9579-EAB944D99F2D}" type="slidenum">
              <a:rPr lang="en-US" smtClean="0"/>
              <a:pPr algn="r"/>
              <a:t>49</a:t>
            </a:fld>
            <a:endParaRPr lang="en-US" dirty="0"/>
          </a:p>
        </p:txBody>
      </p:sp>
    </p:spTree>
    <p:extLst>
      <p:ext uri="{BB962C8B-B14F-4D97-AF65-F5344CB8AC3E}">
        <p14:creationId xmlns:p14="http://schemas.microsoft.com/office/powerpoint/2010/main" val="202977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2955357328"/>
              </p:ext>
            </p:extLst>
          </p:nvPr>
        </p:nvGraphicFramePr>
        <p:xfrm>
          <a:off x="422656" y="1821180"/>
          <a:ext cx="8721344" cy="4799424"/>
        </p:xfrm>
        <a:graphic>
          <a:graphicData uri="http://schemas.openxmlformats.org/drawingml/2006/table">
            <a:tbl>
              <a:tblPr>
                <a:tableStyleId>{5C22544A-7EE6-4342-B048-85BDC9FD1C3A}</a:tableStyleId>
              </a:tblPr>
              <a:tblGrid>
                <a:gridCol w="2716784">
                  <a:extLst>
                    <a:ext uri="{9D8B030D-6E8A-4147-A177-3AD203B41FA5}">
                      <a16:colId xmlns:a16="http://schemas.microsoft.com/office/drawing/2014/main" val="2194720224"/>
                    </a:ext>
                  </a:extLst>
                </a:gridCol>
                <a:gridCol w="6004560">
                  <a:extLst>
                    <a:ext uri="{9D8B030D-6E8A-4147-A177-3AD203B41FA5}">
                      <a16:colId xmlns:a16="http://schemas.microsoft.com/office/drawing/2014/main" val="1461886135"/>
                    </a:ext>
                  </a:extLst>
                </a:gridCol>
              </a:tblGrid>
              <a:tr h="228544">
                <a:tc>
                  <a:txBody>
                    <a:bodyPr/>
                    <a:lstStyle/>
                    <a:p>
                      <a:pPr algn="r" fontAlgn="ctr"/>
                      <a:r>
                        <a:rPr lang="en-US" sz="900" b="0" i="0" u="none" strike="noStrike" kern="1200" cap="all" baseline="0" dirty="0">
                          <a:solidFill>
                            <a:schemeClr val="accent1">
                              <a:lumMod val="75000"/>
                              <a:lumOff val="25000"/>
                            </a:schemeClr>
                          </a:solidFill>
                          <a:effectLst/>
                          <a:latin typeface="+mj-lt"/>
                          <a:ea typeface="+mn-ea"/>
                          <a:cs typeface="+mn-cs"/>
                        </a:rPr>
                        <a:t>US Core Fixed Income/Core Plus</a:t>
                      </a:r>
                    </a:p>
                  </a:txBody>
                  <a:tcPr marL="9525" marR="9525"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kern="1200" cap="all" baseline="0" dirty="0">
                        <a:solidFill>
                          <a:schemeClr val="accent1">
                            <a:lumMod val="75000"/>
                            <a:lumOff val="25000"/>
                          </a:schemeClr>
                        </a:solidFill>
                        <a:effectLst/>
                        <a:latin typeface="+mj-lt"/>
                        <a:ea typeface="+mn-ea"/>
                        <a:cs typeface="+mn-cs"/>
                      </a:endParaRPr>
                    </a:p>
                  </a:txBody>
                  <a:tcPr marL="9525" marR="9525" marT="9525" marB="0" anchor="ctr">
                    <a:lnL w="12700" cmpd="sng">
                      <a:noFill/>
                    </a:lnL>
                    <a:lnR w="12700" cmpd="sng">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51398"/>
                  </a:ext>
                </a:extLst>
              </a:tr>
              <a:tr h="228544">
                <a:tc>
                  <a:txBody>
                    <a:bodyPr/>
                    <a:lstStyle/>
                    <a:p>
                      <a:pPr algn="r" fontAlgn="ctr"/>
                      <a:r>
                        <a:rPr lang="en-US" sz="900" b="0" i="0" u="none" strike="noStrike" dirty="0">
                          <a:solidFill>
                            <a:srgbClr val="000000"/>
                          </a:solidFill>
                          <a:effectLst/>
                          <a:latin typeface="+mn-lt"/>
                        </a:rPr>
                        <a:t>US Long Duration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759892"/>
                  </a:ext>
                </a:extLst>
              </a:tr>
              <a:tr h="228544">
                <a:tc>
                  <a:txBody>
                    <a:bodyPr/>
                    <a:lstStyle/>
                    <a:p>
                      <a:pPr algn="r" fontAlgn="ctr"/>
                      <a:r>
                        <a:rPr lang="en-US" sz="900" b="0" i="0" u="none" strike="noStrike" dirty="0">
                          <a:solidFill>
                            <a:srgbClr val="000000"/>
                          </a:solidFill>
                          <a:effectLst/>
                          <a:latin typeface="+mn-lt"/>
                        </a:rPr>
                        <a:t>Global Emerging </a:t>
                      </a:r>
                      <a:r>
                        <a:rPr lang="en-US" sz="900" b="0" i="0" u="none" strike="noStrike" dirty="0" err="1">
                          <a:solidFill>
                            <a:srgbClr val="000000"/>
                          </a:solidFill>
                          <a:effectLst/>
                          <a:latin typeface="+mn-lt"/>
                        </a:rPr>
                        <a:t>Mkts</a:t>
                      </a:r>
                      <a:r>
                        <a:rPr lang="en-US" sz="900" b="0" i="0" u="none" strike="noStrike" dirty="0">
                          <a:solidFill>
                            <a:srgbClr val="000000"/>
                          </a:solidFill>
                          <a:effectLst/>
                          <a:latin typeface="+mn-lt"/>
                        </a:rPr>
                        <a:t> Fixed Income – Hedged</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5229564"/>
                  </a:ext>
                </a:extLst>
              </a:tr>
              <a:tr h="228544">
                <a:tc>
                  <a:txBody>
                    <a:bodyPr/>
                    <a:lstStyle/>
                    <a:p>
                      <a:pPr algn="r" fontAlgn="ctr"/>
                      <a:r>
                        <a:rPr lang="en-US" sz="900" b="0" i="0" u="none" strike="noStrike" dirty="0">
                          <a:solidFill>
                            <a:srgbClr val="000000"/>
                          </a:solidFill>
                          <a:effectLst/>
                          <a:latin typeface="+mn-lt"/>
                        </a:rPr>
                        <a:t>Global Fixed Income – Hedged</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130716"/>
                  </a:ext>
                </a:extLst>
              </a:tr>
              <a:tr h="228544">
                <a:tc>
                  <a:txBody>
                    <a:bodyPr/>
                    <a:lstStyle/>
                    <a:p>
                      <a:pPr algn="r" fontAlgn="ctr"/>
                      <a:r>
                        <a:rPr lang="en-US" sz="900" b="0" i="0" u="none" strike="noStrike" kern="1200" cap="all" baseline="0" dirty="0">
                          <a:solidFill>
                            <a:schemeClr val="accent1">
                              <a:lumMod val="75000"/>
                              <a:lumOff val="25000"/>
                            </a:schemeClr>
                          </a:solidFill>
                          <a:effectLst/>
                          <a:latin typeface="+mj-lt"/>
                          <a:ea typeface="+mn-ea"/>
                          <a:cs typeface="+mn-cs"/>
                        </a:rPr>
                        <a:t>Global Unconstrained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kern="1200" cap="all" baseline="0" dirty="0">
                        <a:solidFill>
                          <a:schemeClr val="accent1">
                            <a:lumMod val="75000"/>
                            <a:lumOff val="25000"/>
                          </a:schemeClr>
                        </a:solidFill>
                        <a:effectLst/>
                        <a:latin typeface="+mj-lt"/>
                        <a:ea typeface="+mn-ea"/>
                        <a:cs typeface="+mn-cs"/>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7305774"/>
                  </a:ext>
                </a:extLst>
              </a:tr>
              <a:tr h="228544">
                <a:tc>
                  <a:txBody>
                    <a:bodyPr/>
                    <a:lstStyle/>
                    <a:p>
                      <a:pPr algn="r" fontAlgn="ctr"/>
                      <a:r>
                        <a:rPr lang="en-US" sz="900" b="0" i="0" u="none" strike="noStrike" dirty="0">
                          <a:solidFill>
                            <a:srgbClr val="000000"/>
                          </a:solidFill>
                          <a:effectLst/>
                          <a:latin typeface="+mn-lt"/>
                        </a:rPr>
                        <a:t>US Long Duration - </a:t>
                      </a:r>
                      <a:r>
                        <a:rPr lang="en-US" sz="900" b="0" i="0" u="none" strike="noStrike" dirty="0" err="1">
                          <a:solidFill>
                            <a:srgbClr val="000000"/>
                          </a:solidFill>
                          <a:effectLst/>
                          <a:latin typeface="+mn-lt"/>
                        </a:rPr>
                        <a:t>Gov</a:t>
                      </a:r>
                      <a:r>
                        <a:rPr lang="en-US" sz="900" b="0" i="0" u="none" strike="noStrike" dirty="0">
                          <a:solidFill>
                            <a:srgbClr val="000000"/>
                          </a:solidFill>
                          <a:effectLst/>
                          <a:latin typeface="+mn-lt"/>
                        </a:rPr>
                        <a:t>/Cred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428822"/>
                  </a:ext>
                </a:extLst>
              </a:tr>
              <a:tr h="228544">
                <a:tc>
                  <a:txBody>
                    <a:bodyPr/>
                    <a:lstStyle/>
                    <a:p>
                      <a:pPr algn="r" fontAlgn="ctr"/>
                      <a:r>
                        <a:rPr lang="en-US" sz="900" b="0" i="0" u="none" strike="noStrike" dirty="0">
                          <a:solidFill>
                            <a:srgbClr val="000000"/>
                          </a:solidFill>
                          <a:effectLst/>
                          <a:latin typeface="+mn-lt"/>
                        </a:rPr>
                        <a:t>US Passive Core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4238122"/>
                  </a:ext>
                </a:extLst>
              </a:tr>
              <a:tr h="228544">
                <a:tc>
                  <a:txBody>
                    <a:bodyPr/>
                    <a:lstStyle/>
                    <a:p>
                      <a:pPr algn="r" fontAlgn="ctr"/>
                      <a:r>
                        <a:rPr lang="en-US" sz="900" b="0" i="0" u="none" strike="noStrike" dirty="0">
                          <a:solidFill>
                            <a:srgbClr val="000000"/>
                          </a:solidFill>
                          <a:effectLst/>
                          <a:latin typeface="+mn-lt"/>
                        </a:rPr>
                        <a:t>US Passive Short Duration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151549"/>
                  </a:ext>
                </a:extLst>
              </a:tr>
              <a:tr h="228544">
                <a:tc>
                  <a:txBody>
                    <a:bodyPr/>
                    <a:lstStyle/>
                    <a:p>
                      <a:pPr algn="r" fontAlgn="ctr"/>
                      <a:r>
                        <a:rPr lang="en-US" sz="900" b="0" i="0" u="none" strike="noStrike" dirty="0">
                          <a:solidFill>
                            <a:srgbClr val="000000"/>
                          </a:solidFill>
                          <a:effectLst/>
                          <a:latin typeface="+mn-lt"/>
                        </a:rPr>
                        <a:t>Global Aggregate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395863"/>
                  </a:ext>
                </a:extLst>
              </a:tr>
              <a:tr h="228544">
                <a:tc>
                  <a:txBody>
                    <a:bodyPr/>
                    <a:lstStyle/>
                    <a:p>
                      <a:pPr algn="r" fontAlgn="ctr"/>
                      <a:r>
                        <a:rPr lang="en-US" sz="900" b="0" i="0" u="none" strike="noStrike" dirty="0">
                          <a:solidFill>
                            <a:srgbClr val="000000"/>
                          </a:solidFill>
                          <a:effectLst/>
                          <a:latin typeface="+mn-lt"/>
                        </a:rPr>
                        <a:t>Global Emerging </a:t>
                      </a:r>
                      <a:r>
                        <a:rPr lang="en-US" sz="900" b="0" i="0" u="none" strike="noStrike" dirty="0" err="1">
                          <a:solidFill>
                            <a:srgbClr val="000000"/>
                          </a:solidFill>
                          <a:effectLst/>
                          <a:latin typeface="+mn-lt"/>
                        </a:rPr>
                        <a:t>Mkts</a:t>
                      </a:r>
                      <a:r>
                        <a:rPr lang="en-US" sz="900" b="0" i="0" u="none" strike="noStrike" dirty="0">
                          <a:solidFill>
                            <a:srgbClr val="000000"/>
                          </a:solidFill>
                          <a:effectLst/>
                          <a:latin typeface="+mn-lt"/>
                        </a:rPr>
                        <a:t> Fixed Income - Blended Currency</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828916"/>
                  </a:ext>
                </a:extLst>
              </a:tr>
              <a:tr h="228544">
                <a:tc>
                  <a:txBody>
                    <a:bodyPr/>
                    <a:lstStyle/>
                    <a:p>
                      <a:pPr algn="r" fontAlgn="ctr"/>
                      <a:r>
                        <a:rPr lang="en-US" sz="900" b="1" i="0" u="none" strike="noStrike" kern="1200" baseline="0" dirty="0">
                          <a:solidFill>
                            <a:srgbClr val="C00000"/>
                          </a:solidFill>
                          <a:effectLst/>
                          <a:latin typeface="+mn-lt"/>
                          <a:ea typeface="+mn-ea"/>
                          <a:cs typeface="+mn-cs"/>
                        </a:rPr>
                        <a:t>US Securitized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8943048"/>
                  </a:ext>
                </a:extLst>
              </a:tr>
              <a:tr h="228544">
                <a:tc>
                  <a:txBody>
                    <a:bodyPr/>
                    <a:lstStyle/>
                    <a:p>
                      <a:pPr algn="r" fontAlgn="ctr"/>
                      <a:r>
                        <a:rPr lang="en-US" sz="900" b="0" i="0" u="none" strike="noStrike" dirty="0">
                          <a:solidFill>
                            <a:srgbClr val="000000"/>
                          </a:solidFill>
                          <a:effectLst/>
                          <a:latin typeface="+mn-lt"/>
                        </a:rPr>
                        <a:t>US TIPS / Inflation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310872"/>
                  </a:ext>
                </a:extLst>
              </a:tr>
              <a:tr h="228544">
                <a:tc>
                  <a:txBody>
                    <a:bodyPr/>
                    <a:lstStyle/>
                    <a:p>
                      <a:pPr algn="r" fontAlgn="ctr"/>
                      <a:r>
                        <a:rPr lang="en-US" sz="900" b="0" i="0" u="none" strike="noStrike" kern="1200" cap="all" baseline="0" dirty="0">
                          <a:solidFill>
                            <a:schemeClr val="accent1">
                              <a:lumMod val="75000"/>
                              <a:lumOff val="25000"/>
                            </a:schemeClr>
                          </a:solidFill>
                          <a:effectLst/>
                          <a:latin typeface="+mj-lt"/>
                          <a:ea typeface="+mn-ea"/>
                          <a:cs typeface="+mn-cs"/>
                        </a:rPr>
                        <a:t>Global High Yield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kern="1200" cap="all" baseline="0" dirty="0">
                        <a:solidFill>
                          <a:schemeClr val="accent1">
                            <a:lumMod val="75000"/>
                            <a:lumOff val="25000"/>
                          </a:schemeClr>
                        </a:solidFill>
                        <a:effectLst/>
                        <a:latin typeface="+mj-lt"/>
                        <a:ea typeface="+mn-ea"/>
                        <a:cs typeface="+mn-cs"/>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022449"/>
                  </a:ext>
                </a:extLst>
              </a:tr>
              <a:tr h="228544">
                <a:tc>
                  <a:txBody>
                    <a:bodyPr/>
                    <a:lstStyle/>
                    <a:p>
                      <a:pPr algn="r" fontAlgn="ctr"/>
                      <a:r>
                        <a:rPr lang="en-US" sz="900" b="0" i="0" u="none" strike="noStrike" kern="1200" cap="all" baseline="0" dirty="0">
                          <a:solidFill>
                            <a:schemeClr val="accent1">
                              <a:lumMod val="75000"/>
                              <a:lumOff val="25000"/>
                            </a:schemeClr>
                          </a:solidFill>
                          <a:effectLst/>
                          <a:latin typeface="+mj-lt"/>
                          <a:ea typeface="+mn-ea"/>
                          <a:cs typeface="+mn-cs"/>
                        </a:rPr>
                        <a:t>US High Yield Fixed Income – Short Duration</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kern="1200" cap="all" baseline="0" dirty="0">
                        <a:solidFill>
                          <a:schemeClr val="accent1">
                            <a:lumMod val="75000"/>
                            <a:lumOff val="25000"/>
                          </a:schemeClr>
                        </a:solidFill>
                        <a:effectLst/>
                        <a:latin typeface="+mj-lt"/>
                        <a:ea typeface="+mn-ea"/>
                        <a:cs typeface="+mn-cs"/>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217455"/>
                  </a:ext>
                </a:extLst>
              </a:tr>
              <a:tr h="228544">
                <a:tc>
                  <a:txBody>
                    <a:bodyPr/>
                    <a:lstStyle/>
                    <a:p>
                      <a:pPr algn="r" fontAlgn="ctr"/>
                      <a:r>
                        <a:rPr lang="en-US" sz="900" b="0" i="0" u="none" strike="noStrike" dirty="0">
                          <a:solidFill>
                            <a:srgbClr val="000000"/>
                          </a:solidFill>
                          <a:effectLst/>
                          <a:latin typeface="+mn-lt"/>
                        </a:rPr>
                        <a:t>Global Emerging </a:t>
                      </a:r>
                      <a:r>
                        <a:rPr lang="en-US" sz="900" b="0" i="0" u="none" strike="noStrike" dirty="0" err="1">
                          <a:solidFill>
                            <a:srgbClr val="000000"/>
                          </a:solidFill>
                          <a:effectLst/>
                          <a:latin typeface="+mn-lt"/>
                        </a:rPr>
                        <a:t>Mkts</a:t>
                      </a:r>
                      <a:r>
                        <a:rPr lang="en-US" sz="900" b="0" i="0" u="none" strike="noStrike" dirty="0">
                          <a:solidFill>
                            <a:srgbClr val="000000"/>
                          </a:solidFill>
                          <a:effectLst/>
                          <a:latin typeface="+mn-lt"/>
                        </a:rPr>
                        <a:t> Fixed Income - Hard Currency</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338524"/>
                  </a:ext>
                </a:extLst>
              </a:tr>
              <a:tr h="228544">
                <a:tc>
                  <a:txBody>
                    <a:bodyPr/>
                    <a:lstStyle/>
                    <a:p>
                      <a:pPr algn="r" fontAlgn="ctr"/>
                      <a:r>
                        <a:rPr lang="en-US" sz="900" b="0" i="0" u="none" strike="noStrike" kern="1200" cap="all" baseline="0" dirty="0">
                          <a:solidFill>
                            <a:schemeClr val="accent1">
                              <a:lumMod val="75000"/>
                              <a:lumOff val="25000"/>
                            </a:schemeClr>
                          </a:solidFill>
                          <a:effectLst/>
                          <a:latin typeface="+mj-lt"/>
                          <a:ea typeface="+mn-ea"/>
                          <a:cs typeface="+mn-cs"/>
                        </a:rPr>
                        <a:t>US High Yield Quality Bias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kern="1200" cap="all" baseline="0" dirty="0">
                        <a:solidFill>
                          <a:schemeClr val="accent1">
                            <a:lumMod val="75000"/>
                            <a:lumOff val="25000"/>
                          </a:schemeClr>
                        </a:solidFill>
                        <a:effectLst/>
                        <a:latin typeface="+mj-lt"/>
                        <a:ea typeface="+mn-ea"/>
                        <a:cs typeface="+mn-cs"/>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0385257"/>
                  </a:ext>
                </a:extLst>
              </a:tr>
              <a:tr h="228544">
                <a:tc>
                  <a:txBody>
                    <a:bodyPr/>
                    <a:lstStyle/>
                    <a:p>
                      <a:pPr algn="r" fontAlgn="ctr"/>
                      <a:r>
                        <a:rPr lang="en-US" sz="900" b="0" i="0" u="none" strike="noStrike" dirty="0">
                          <a:solidFill>
                            <a:srgbClr val="000000"/>
                          </a:solidFill>
                          <a:effectLst/>
                          <a:latin typeface="+mn-lt"/>
                        </a:rPr>
                        <a:t>US Stable Value (Book Value)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dirty="0">
                        <a:solidFill>
                          <a:srgbClr val="000000"/>
                        </a:solidFill>
                        <a:effectLst/>
                        <a:latin typeface="+mn-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5298240"/>
                  </a:ext>
                </a:extLst>
              </a:tr>
              <a:tr h="228544">
                <a:tc>
                  <a:txBody>
                    <a:bodyPr/>
                    <a:lstStyle/>
                    <a:p>
                      <a:pPr algn="r" fontAlgn="ctr"/>
                      <a:r>
                        <a:rPr lang="en-US" sz="900" b="0" i="0" u="none" strike="noStrike" cap="all" baseline="0" dirty="0">
                          <a:solidFill>
                            <a:schemeClr val="accent1">
                              <a:lumMod val="75000"/>
                              <a:lumOff val="25000"/>
                            </a:schemeClr>
                          </a:solidFill>
                          <a:effectLst/>
                          <a:latin typeface="+mj-lt"/>
                        </a:rPr>
                        <a:t>US STABLE VALUE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cap="all" baseline="0" dirty="0">
                        <a:solidFill>
                          <a:schemeClr val="accent1">
                            <a:lumMod val="75000"/>
                            <a:lumOff val="25000"/>
                          </a:schemeClr>
                        </a:solidFill>
                        <a:effectLst/>
                        <a:latin typeface="+mj-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9161865"/>
                  </a:ext>
                </a:extLst>
              </a:tr>
              <a:tr h="228544">
                <a:tc>
                  <a:txBody>
                    <a:bodyPr/>
                    <a:lstStyle/>
                    <a:p>
                      <a:pPr algn="r" fontAlgn="ctr"/>
                      <a:r>
                        <a:rPr lang="en-US" sz="900" b="0" i="0" u="none" strike="noStrike" cap="all" baseline="0" dirty="0">
                          <a:solidFill>
                            <a:schemeClr val="accent1">
                              <a:lumMod val="75000"/>
                              <a:lumOff val="25000"/>
                            </a:schemeClr>
                          </a:solidFill>
                          <a:effectLst/>
                          <a:latin typeface="+mj-lt"/>
                        </a:rPr>
                        <a:t>US CORPORATE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cap="all" baseline="0" dirty="0">
                        <a:solidFill>
                          <a:schemeClr val="accent1">
                            <a:lumMod val="75000"/>
                            <a:lumOff val="25000"/>
                          </a:schemeClr>
                        </a:solidFill>
                        <a:effectLst/>
                        <a:latin typeface="+mj-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452362"/>
                  </a:ext>
                </a:extLst>
              </a:tr>
              <a:tr h="228544">
                <a:tc>
                  <a:txBody>
                    <a:bodyPr/>
                    <a:lstStyle/>
                    <a:p>
                      <a:pPr algn="r" fontAlgn="ctr"/>
                      <a:r>
                        <a:rPr lang="en-US" sz="900" b="0" i="0" u="none" strike="noStrike" cap="all" baseline="0" dirty="0">
                          <a:solidFill>
                            <a:schemeClr val="accent1">
                              <a:lumMod val="75000"/>
                              <a:lumOff val="25000"/>
                            </a:schemeClr>
                          </a:solidFill>
                          <a:effectLst/>
                          <a:latin typeface="+mj-lt"/>
                        </a:rPr>
                        <a:t>US SHORT DURATION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900" b="0" i="0" u="none" strike="noStrike" cap="all" baseline="0" dirty="0">
                        <a:solidFill>
                          <a:schemeClr val="accent1">
                            <a:lumMod val="75000"/>
                            <a:lumOff val="25000"/>
                          </a:schemeClr>
                        </a:solidFill>
                        <a:effectLst/>
                        <a:latin typeface="+mj-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0662320"/>
                  </a:ext>
                </a:extLst>
              </a:tr>
              <a:tr h="228544">
                <a:tc>
                  <a:txBody>
                    <a:bodyPr/>
                    <a:lstStyle/>
                    <a:p>
                      <a:pPr algn="r" fontAlgn="ctr"/>
                      <a:r>
                        <a:rPr lang="en-US" sz="900" b="0" i="0" u="none" strike="noStrike" cap="all" baseline="0" dirty="0">
                          <a:solidFill>
                            <a:schemeClr val="accent1">
                              <a:lumMod val="75000"/>
                              <a:lumOff val="25000"/>
                            </a:schemeClr>
                          </a:solidFill>
                          <a:effectLst/>
                          <a:latin typeface="+mj-lt"/>
                        </a:rPr>
                        <a:t>US HIGH YIELD FIXED INCOME</a:t>
                      </a: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US" sz="900" b="0" i="0" u="none" strike="noStrike" cap="all" baseline="0" dirty="0">
                        <a:solidFill>
                          <a:schemeClr val="accent1">
                            <a:lumMod val="75000"/>
                            <a:lumOff val="25000"/>
                          </a:schemeClr>
                        </a:solidFill>
                        <a:effectLst/>
                        <a:latin typeface="+mj-lt"/>
                      </a:endParaRPr>
                    </a:p>
                  </a:txBody>
                  <a:tcPr marL="9525" marR="9525" marT="952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6103617"/>
                  </a:ext>
                </a:extLst>
              </a:tr>
            </a:tbl>
          </a:graphicData>
        </a:graphic>
      </p:graphicFrame>
      <p:sp>
        <p:nvSpPr>
          <p:cNvPr id="2" name="Title 1"/>
          <p:cNvSpPr>
            <a:spLocks noGrp="1"/>
          </p:cNvSpPr>
          <p:nvPr>
            <p:ph type="title"/>
          </p:nvPr>
        </p:nvSpPr>
        <p:spPr/>
        <p:txBody>
          <a:bodyPr/>
          <a:lstStyle/>
          <a:p>
            <a:r>
              <a:rPr lang="en-US" dirty="0"/>
              <a:t>Fixed Income Net Flows</a:t>
            </a:r>
          </a:p>
        </p:txBody>
      </p:sp>
      <p:sp>
        <p:nvSpPr>
          <p:cNvPr id="13" name="Rectangle 5"/>
          <p:cNvSpPr>
            <a:spLocks/>
          </p:cNvSpPr>
          <p:nvPr/>
        </p:nvSpPr>
        <p:spPr bwMode="auto">
          <a:xfrm>
            <a:off x="459133" y="1292314"/>
            <a:ext cx="3960468" cy="329317"/>
          </a:xfrm>
          <a:prstGeom prst="rect">
            <a:avLst/>
          </a:prstGeom>
          <a:noFill/>
          <a:ln>
            <a:noFill/>
          </a:ln>
          <a:extLst/>
        </p:spPr>
        <p:txBody>
          <a:bodyPr wrap="square" lIns="0" tIns="48331" rIns="0" bIns="64441" anchor="ctr" anchorCtr="0">
            <a:spAutoFit/>
          </a:bodyPr>
          <a:lstStyle/>
          <a:p>
            <a:r>
              <a:rPr lang="en-US" sz="1400" dirty="0" err="1">
                <a:solidFill>
                  <a:srgbClr val="003A63"/>
                </a:solidFill>
                <a:latin typeface="Franklin Gothic Medium" panose="020B0603020102020204" pitchFamily="34" charset="0"/>
                <a:ea typeface="ＭＳ Ｐゴシック" charset="0"/>
                <a:cs typeface="Franklin Gothic Book"/>
                <a:sym typeface="Franklin Gothic Book" charset="0"/>
              </a:rPr>
              <a:t>eVestment</a:t>
            </a:r>
            <a:r>
              <a:rPr lang="en-US" sz="1400" dirty="0">
                <a:solidFill>
                  <a:srgbClr val="003A63"/>
                </a:solidFill>
                <a:latin typeface="Franklin Gothic Medium" panose="020B0603020102020204" pitchFamily="34" charset="0"/>
                <a:ea typeface="ＭＳ Ｐゴシック" charset="0"/>
                <a:cs typeface="Franklin Gothic Book"/>
                <a:sym typeface="Franklin Gothic Book" charset="0"/>
              </a:rPr>
              <a:t> Net Flows | </a:t>
            </a:r>
            <a:r>
              <a:rPr lang="en-US" sz="1100" dirty="0">
                <a:solidFill>
                  <a:srgbClr val="003A63"/>
                </a:solidFill>
                <a:latin typeface="Franklin Gothic Book" panose="020B0503020102020204" pitchFamily="34" charset="0"/>
                <a:ea typeface="ＭＳ Ｐゴシック" charset="0"/>
                <a:cs typeface="Franklin Gothic Book"/>
                <a:sym typeface="Franklin Gothic Book" charset="0"/>
              </a:rPr>
              <a:t>As of September 30, 2018 ($ in </a:t>
            </a:r>
            <a:r>
              <a:rPr lang="en-US" sz="1100" dirty="0" err="1">
                <a:solidFill>
                  <a:srgbClr val="003A63"/>
                </a:solidFill>
                <a:latin typeface="Franklin Gothic Book" panose="020B0503020102020204" pitchFamily="34" charset="0"/>
                <a:ea typeface="ＭＳ Ｐゴシック" charset="0"/>
                <a:cs typeface="Franklin Gothic Book"/>
                <a:sym typeface="Franklin Gothic Book" charset="0"/>
              </a:rPr>
              <a:t>Bn</a:t>
            </a:r>
            <a:r>
              <a:rPr lang="en-US" sz="1100" dirty="0">
                <a:solidFill>
                  <a:srgbClr val="003A63"/>
                </a:solidFill>
                <a:latin typeface="Franklin Gothic Book" panose="020B0503020102020204" pitchFamily="34" charset="0"/>
                <a:ea typeface="ＭＳ Ｐゴシック" charset="0"/>
                <a:cs typeface="Franklin Gothic Book"/>
                <a:sym typeface="Franklin Gothic Book" charset="0"/>
              </a:rPr>
              <a:t>)</a:t>
            </a:r>
          </a:p>
        </p:txBody>
      </p:sp>
      <p:graphicFrame>
        <p:nvGraphicFramePr>
          <p:cNvPr id="30" name="Chart 29"/>
          <p:cNvGraphicFramePr/>
          <p:nvPr>
            <p:extLst>
              <p:ext uri="{D42A27DB-BD31-4B8C-83A1-F6EECF244321}">
                <p14:modId xmlns:p14="http://schemas.microsoft.com/office/powerpoint/2010/main" val="503425425"/>
              </p:ext>
            </p:extLst>
          </p:nvPr>
        </p:nvGraphicFramePr>
        <p:xfrm>
          <a:off x="3025140" y="1808158"/>
          <a:ext cx="6118860" cy="5030792"/>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5145548" y="1456972"/>
            <a:ext cx="2050018" cy="246221"/>
            <a:chOff x="9965246" y="3695461"/>
            <a:chExt cx="2050018" cy="246221"/>
          </a:xfrm>
        </p:grpSpPr>
        <p:grpSp>
          <p:nvGrpSpPr>
            <p:cNvPr id="7" name="Group 6"/>
            <p:cNvGrpSpPr/>
            <p:nvPr/>
          </p:nvGrpSpPr>
          <p:grpSpPr>
            <a:xfrm>
              <a:off x="9965246" y="3695461"/>
              <a:ext cx="892094" cy="246221"/>
              <a:chOff x="9965246" y="3695461"/>
              <a:chExt cx="892094" cy="246221"/>
            </a:xfrm>
          </p:grpSpPr>
          <p:sp>
            <p:nvSpPr>
              <p:cNvPr id="32" name="TextBox 31"/>
              <p:cNvSpPr txBox="1"/>
              <p:nvPr/>
            </p:nvSpPr>
            <p:spPr>
              <a:xfrm>
                <a:off x="10033075" y="3695461"/>
                <a:ext cx="824265" cy="246221"/>
              </a:xfrm>
              <a:prstGeom prst="rect">
                <a:avLst/>
              </a:prstGeom>
              <a:noFill/>
            </p:spPr>
            <p:txBody>
              <a:bodyPr wrap="none" rtlCol="0">
                <a:spAutoFit/>
              </a:bodyPr>
              <a:lstStyle/>
              <a:p>
                <a:r>
                  <a:rPr lang="en-US" sz="1000" dirty="0"/>
                  <a:t>2015-3Q18</a:t>
                </a:r>
              </a:p>
            </p:txBody>
          </p:sp>
          <p:sp>
            <p:nvSpPr>
              <p:cNvPr id="5" name="Rectangle 4"/>
              <p:cNvSpPr/>
              <p:nvPr/>
            </p:nvSpPr>
            <p:spPr>
              <a:xfrm>
                <a:off x="9965246" y="3766288"/>
                <a:ext cx="109330" cy="10933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1147700" y="3695461"/>
              <a:ext cx="867564" cy="246221"/>
              <a:chOff x="9965246" y="3971989"/>
              <a:chExt cx="867564" cy="246221"/>
            </a:xfrm>
          </p:grpSpPr>
          <p:sp>
            <p:nvSpPr>
              <p:cNvPr id="4" name="TextBox 3"/>
              <p:cNvSpPr txBox="1"/>
              <p:nvPr/>
            </p:nvSpPr>
            <p:spPr>
              <a:xfrm>
                <a:off x="10003737" y="3971989"/>
                <a:ext cx="829073" cy="246221"/>
              </a:xfrm>
              <a:prstGeom prst="rect">
                <a:avLst/>
              </a:prstGeom>
              <a:noFill/>
            </p:spPr>
            <p:txBody>
              <a:bodyPr wrap="none" rtlCol="0">
                <a:spAutoFit/>
              </a:bodyPr>
              <a:lstStyle/>
              <a:p>
                <a:r>
                  <a:rPr lang="en-US" sz="1000" dirty="0"/>
                  <a:t>4Q17-3Q18</a:t>
                </a:r>
              </a:p>
            </p:txBody>
          </p:sp>
          <p:sp>
            <p:nvSpPr>
              <p:cNvPr id="35" name="Rectangle 34"/>
              <p:cNvSpPr/>
              <p:nvPr/>
            </p:nvSpPr>
            <p:spPr>
              <a:xfrm>
                <a:off x="9965246" y="4042508"/>
                <a:ext cx="109330" cy="10933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9" name="Straight Connector 38"/>
          <p:cNvCxnSpPr/>
          <p:nvPr/>
        </p:nvCxnSpPr>
        <p:spPr>
          <a:xfrm>
            <a:off x="1654181" y="7315200"/>
            <a:ext cx="269446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3"/>
          <p:cNvSpPr>
            <a:spLocks noChangeArrowheads="1"/>
          </p:cNvSpPr>
          <p:nvPr/>
        </p:nvSpPr>
        <p:spPr bwMode="auto">
          <a:xfrm>
            <a:off x="434420" y="6906342"/>
            <a:ext cx="8642746"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lIns="0" tIns="0" rIns="0" bIns="0" anchor="b">
            <a:spAutoFit/>
          </a:bodyPr>
          <a:lstStyle/>
          <a:p>
            <a:r>
              <a:rPr lang="en-US" sz="800" dirty="0">
                <a:solidFill>
                  <a:schemeClr val="accent1">
                    <a:lumMod val="75000"/>
                    <a:lumOff val="25000"/>
                  </a:schemeClr>
                </a:solidFill>
                <a:latin typeface="+mj-lt"/>
              </a:rPr>
              <a:t>ALLCAPS</a:t>
            </a:r>
            <a:r>
              <a:rPr lang="en-US" sz="800" dirty="0">
                <a:solidFill>
                  <a:srgbClr val="000000"/>
                </a:solidFill>
              </a:rPr>
              <a:t> indicates MKS capabilities today.</a:t>
            </a:r>
          </a:p>
        </p:txBody>
      </p:sp>
      <p:grpSp>
        <p:nvGrpSpPr>
          <p:cNvPr id="66" name="Group 17"/>
          <p:cNvGrpSpPr/>
          <p:nvPr/>
        </p:nvGrpSpPr>
        <p:grpSpPr>
          <a:xfrm>
            <a:off x="456242" y="1295118"/>
            <a:ext cx="4172907" cy="323709"/>
            <a:chOff x="452793" y="1316273"/>
            <a:chExt cx="3642609" cy="323709"/>
          </a:xfrm>
        </p:grpSpPr>
        <p:cxnSp>
          <p:nvCxnSpPr>
            <p:cNvPr id="67" name="Straight Connector 66"/>
            <p:cNvCxnSpPr/>
            <p:nvPr/>
          </p:nvCxnSpPr>
          <p:spPr bwMode="auto">
            <a:xfrm>
              <a:off x="452793" y="1316273"/>
              <a:ext cx="364260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52793" y="1639982"/>
              <a:ext cx="364260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6" name="Slide Number Placeholder 5"/>
          <p:cNvSpPr>
            <a:spLocks noGrp="1"/>
          </p:cNvSpPr>
          <p:nvPr>
            <p:ph type="sldNum" sz="quarter" idx="12"/>
          </p:nvPr>
        </p:nvSpPr>
        <p:spPr/>
        <p:txBody>
          <a:bodyPr/>
          <a:lstStyle/>
          <a:p>
            <a:fld id="{2066355A-084C-D24E-9AD2-7E4FC41EA627}" type="slidenum">
              <a:rPr lang="en-US" smtClean="0"/>
              <a:pPr/>
              <a:t>5</a:t>
            </a:fld>
            <a:endParaRPr lang="en-US"/>
          </a:p>
        </p:txBody>
      </p:sp>
    </p:spTree>
    <p:extLst>
      <p:ext uri="{BB962C8B-B14F-4D97-AF65-F5344CB8AC3E}">
        <p14:creationId xmlns:p14="http://schemas.microsoft.com/office/powerpoint/2010/main" val="155881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6BC8-DCFD-4A23-9E65-587FE5EF4DE1}"/>
              </a:ext>
            </a:extLst>
          </p:cNvPr>
          <p:cNvSpPr>
            <a:spLocks noGrp="1"/>
          </p:cNvSpPr>
          <p:nvPr>
            <p:ph type="title"/>
          </p:nvPr>
        </p:nvSpPr>
        <p:spPr/>
        <p:txBody>
          <a:bodyPr/>
          <a:lstStyle/>
          <a:p>
            <a:r>
              <a:rPr lang="en-US" dirty="0"/>
              <a:t>Institutional Competitive Landscape</a:t>
            </a:r>
          </a:p>
        </p:txBody>
      </p:sp>
      <p:graphicFrame>
        <p:nvGraphicFramePr>
          <p:cNvPr id="9" name="Content Placeholder 8">
            <a:extLst>
              <a:ext uri="{FF2B5EF4-FFF2-40B4-BE49-F238E27FC236}">
                <a16:creationId xmlns:a16="http://schemas.microsoft.com/office/drawing/2014/main" id="{EC027DF7-3A34-4C2B-9C2A-14E06C10A6C7}"/>
              </a:ext>
            </a:extLst>
          </p:cNvPr>
          <p:cNvGraphicFramePr>
            <a:graphicFrameLocks noGrp="1"/>
          </p:cNvGraphicFramePr>
          <p:nvPr>
            <p:ph idx="4294967295"/>
            <p:extLst>
              <p:ext uri="{D42A27DB-BD31-4B8C-83A1-F6EECF244321}">
                <p14:modId xmlns:p14="http://schemas.microsoft.com/office/powerpoint/2010/main" val="1005306609"/>
              </p:ext>
            </p:extLst>
          </p:nvPr>
        </p:nvGraphicFramePr>
        <p:xfrm>
          <a:off x="427038" y="1295400"/>
          <a:ext cx="8716963" cy="5042556"/>
        </p:xfrm>
        <a:graphic>
          <a:graphicData uri="http://schemas.openxmlformats.org/drawingml/2006/table">
            <a:tbl>
              <a:tblPr firstRow="1" bandRow="1">
                <a:tableStyleId>{5C22544A-7EE6-4342-B048-85BDC9FD1C3A}</a:tableStyleId>
              </a:tblPr>
              <a:tblGrid>
                <a:gridCol w="1744660">
                  <a:extLst>
                    <a:ext uri="{9D8B030D-6E8A-4147-A177-3AD203B41FA5}">
                      <a16:colId xmlns:a16="http://schemas.microsoft.com/office/drawing/2014/main" val="141923666"/>
                    </a:ext>
                  </a:extLst>
                </a:gridCol>
                <a:gridCol w="1088232">
                  <a:extLst>
                    <a:ext uri="{9D8B030D-6E8A-4147-A177-3AD203B41FA5}">
                      <a16:colId xmlns:a16="http://schemas.microsoft.com/office/drawing/2014/main" val="3237800931"/>
                    </a:ext>
                  </a:extLst>
                </a:gridCol>
                <a:gridCol w="1088232">
                  <a:extLst>
                    <a:ext uri="{9D8B030D-6E8A-4147-A177-3AD203B41FA5}">
                      <a16:colId xmlns:a16="http://schemas.microsoft.com/office/drawing/2014/main" val="1062368043"/>
                    </a:ext>
                  </a:extLst>
                </a:gridCol>
                <a:gridCol w="1088232">
                  <a:extLst>
                    <a:ext uri="{9D8B030D-6E8A-4147-A177-3AD203B41FA5}">
                      <a16:colId xmlns:a16="http://schemas.microsoft.com/office/drawing/2014/main" val="3315922443"/>
                    </a:ext>
                  </a:extLst>
                </a:gridCol>
                <a:gridCol w="1088232">
                  <a:extLst>
                    <a:ext uri="{9D8B030D-6E8A-4147-A177-3AD203B41FA5}">
                      <a16:colId xmlns:a16="http://schemas.microsoft.com/office/drawing/2014/main" val="3615570708"/>
                    </a:ext>
                  </a:extLst>
                </a:gridCol>
                <a:gridCol w="873125">
                  <a:extLst>
                    <a:ext uri="{9D8B030D-6E8A-4147-A177-3AD203B41FA5}">
                      <a16:colId xmlns:a16="http://schemas.microsoft.com/office/drawing/2014/main" val="2569550761"/>
                    </a:ext>
                  </a:extLst>
                </a:gridCol>
                <a:gridCol w="873125">
                  <a:extLst>
                    <a:ext uri="{9D8B030D-6E8A-4147-A177-3AD203B41FA5}">
                      <a16:colId xmlns:a16="http://schemas.microsoft.com/office/drawing/2014/main" val="2206629357"/>
                    </a:ext>
                  </a:extLst>
                </a:gridCol>
                <a:gridCol w="873125">
                  <a:extLst>
                    <a:ext uri="{9D8B030D-6E8A-4147-A177-3AD203B41FA5}">
                      <a16:colId xmlns:a16="http://schemas.microsoft.com/office/drawing/2014/main" val="1857422437"/>
                    </a:ext>
                  </a:extLst>
                </a:gridCol>
              </a:tblGrid>
              <a:tr h="514743">
                <a:tc>
                  <a:txBody>
                    <a:bodyPr/>
                    <a:lstStyle/>
                    <a:p>
                      <a:pPr algn="l" fontAlgn="b"/>
                      <a:r>
                        <a:rPr lang="en-US" sz="1000" b="0" i="0" u="none" strike="noStrike" baseline="0" dirty="0">
                          <a:solidFill>
                            <a:srgbClr val="F2F2F2"/>
                          </a:solidFill>
                          <a:effectLst/>
                          <a:latin typeface="+mj-lt"/>
                          <a:cs typeface="Arial" panose="020B0604020202020204" pitchFamily="34" charset="0"/>
                        </a:rPr>
                        <a:t>Product Name</a:t>
                      </a:r>
                    </a:p>
                  </a:txBody>
                  <a:tcPr marL="45720"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Product AUM </a:t>
                      </a:r>
                      <a:br>
                        <a:rPr lang="en-US" sz="1000" b="0" i="0" u="none" strike="noStrike" baseline="0" dirty="0">
                          <a:solidFill>
                            <a:srgbClr val="F2F2F2"/>
                          </a:solidFill>
                          <a:effectLst/>
                          <a:latin typeface="+mj-lt"/>
                          <a:cs typeface="Arial" panose="020B0604020202020204" pitchFamily="34" charset="0"/>
                        </a:rPr>
                      </a:br>
                      <a:r>
                        <a:rPr lang="en-US" sz="1000" b="0" i="0" u="none" strike="noStrike" baseline="0" dirty="0">
                          <a:solidFill>
                            <a:srgbClr val="F2F2F2"/>
                          </a:solidFill>
                          <a:effectLst/>
                          <a:latin typeface="+mj-lt"/>
                          <a:cs typeface="Arial" panose="020B0604020202020204" pitchFamily="34" charset="0"/>
                        </a:rPr>
                        <a:t>2018 Q2 </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Asset Flows </a:t>
                      </a:r>
                      <a:br>
                        <a:rPr lang="en-US" sz="1000" b="0" i="0" u="none" strike="noStrike" baseline="0" dirty="0">
                          <a:solidFill>
                            <a:srgbClr val="F2F2F2"/>
                          </a:solidFill>
                          <a:effectLst/>
                          <a:latin typeface="+mj-lt"/>
                          <a:cs typeface="Arial" panose="020B0604020202020204" pitchFamily="34" charset="0"/>
                        </a:rPr>
                      </a:br>
                      <a:r>
                        <a:rPr lang="en-US" sz="1000" b="0" i="0" u="none" strike="noStrike" baseline="0" dirty="0">
                          <a:solidFill>
                            <a:srgbClr val="F2F2F2"/>
                          </a:solidFill>
                          <a:effectLst/>
                          <a:latin typeface="+mj-lt"/>
                          <a:cs typeface="Arial" panose="020B0604020202020204" pitchFamily="34" charset="0"/>
                        </a:rPr>
                        <a:t>2015 - 2018 Q3 </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Asset Flows </a:t>
                      </a:r>
                      <a:br>
                        <a:rPr lang="en-US" sz="1000" b="0" i="0" u="none" strike="noStrike" baseline="0" dirty="0">
                          <a:solidFill>
                            <a:srgbClr val="F2F2F2"/>
                          </a:solidFill>
                          <a:effectLst/>
                          <a:latin typeface="+mj-lt"/>
                          <a:cs typeface="Arial" panose="020B0604020202020204" pitchFamily="34" charset="0"/>
                        </a:rPr>
                      </a:br>
                      <a:r>
                        <a:rPr lang="en-US" sz="1000" b="0" i="0" u="none" strike="noStrike" baseline="0" dirty="0">
                          <a:solidFill>
                            <a:srgbClr val="F2F2F2"/>
                          </a:solidFill>
                          <a:effectLst/>
                          <a:latin typeface="+mj-lt"/>
                          <a:cs typeface="Arial" panose="020B0604020202020204" pitchFamily="34" charset="0"/>
                        </a:rPr>
                        <a:t>2017 - 2018 Q3 </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Product Views 2017 2018 Q2</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1 YR Rank</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3 YR Rank</a:t>
                      </a:r>
                    </a:p>
                  </a:txBody>
                  <a:tcPr marL="4445" marR="4445" anchor="b">
                    <a:lnB w="38100" cmpd="sng">
                      <a:noFill/>
                    </a:lnB>
                    <a:solidFill>
                      <a:schemeClr val="accent1"/>
                    </a:solidFill>
                  </a:tcPr>
                </a:tc>
                <a:tc>
                  <a:txBody>
                    <a:bodyPr/>
                    <a:lstStyle/>
                    <a:p>
                      <a:pPr algn="ctr" fontAlgn="b"/>
                      <a:r>
                        <a:rPr lang="en-US" sz="1000" b="0" i="0" u="none" strike="noStrike" baseline="0" dirty="0">
                          <a:solidFill>
                            <a:srgbClr val="F2F2F2"/>
                          </a:solidFill>
                          <a:effectLst/>
                          <a:latin typeface="+mj-lt"/>
                          <a:cs typeface="Arial" panose="020B0604020202020204" pitchFamily="34" charset="0"/>
                        </a:rPr>
                        <a:t>5 YR Rank</a:t>
                      </a:r>
                    </a:p>
                  </a:txBody>
                  <a:tcPr marL="4445" marR="4445" anchor="b">
                    <a:lnB w="38100" cmpd="sng">
                      <a:noFill/>
                    </a:lnB>
                    <a:solidFill>
                      <a:schemeClr val="accent1"/>
                    </a:solidFill>
                  </a:tcPr>
                </a:tc>
                <a:extLst>
                  <a:ext uri="{0D108BD9-81ED-4DB2-BD59-A6C34878D82A}">
                    <a16:rowId xmlns:a16="http://schemas.microsoft.com/office/drawing/2014/main" val="4015096052"/>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DOUBLELINE</a:t>
                      </a:r>
                    </a:p>
                  </a:txBody>
                  <a:tcPr marL="45720" marR="4445" marT="4445" marB="0" anchor="ctr">
                    <a:lnL w="12700" cmpd="sng">
                      <a:noFill/>
                    </a:lnL>
                    <a:lnR w="12700" cmpd="sng">
                      <a:noFill/>
                    </a:lnR>
                    <a:lnT w="38100" cmpd="sng">
                      <a:noFill/>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56,855</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288 </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(5,918)</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1,180</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39</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45</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37</a:t>
                      </a:r>
                    </a:p>
                  </a:txBody>
                  <a:tcPr marL="4445" marR="4445" marT="4445" marB="0" anchor="ctr">
                    <a:lnL w="12700" cmpd="sng">
                      <a:noFill/>
                    </a:lnL>
                    <a:lnR w="12700" cmpd="sng">
                      <a:noFill/>
                    </a:lnR>
                    <a:lnT w="381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9940429"/>
                  </a:ext>
                </a:extLst>
              </a:tr>
              <a:tr h="346083">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PIMCO</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51,348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8,008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7,129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137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12122"/>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GSAM</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30,172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(5,792)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(4,292)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101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5222713"/>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FIAM</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28,664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6,612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2,505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72827"/>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WELLINGTON</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28,566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(7,822)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(4,244)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145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382107"/>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VANGUARD</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21,924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(5,143)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(3,076)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6256722"/>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FRANKLIN TEMPLETON</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12,029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(1,897)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288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720451"/>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JPMIM</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11,316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6,339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7,214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2862187"/>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BLACKROCK</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8,360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(1,979)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(793)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5339388"/>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CAPITAL GROUP</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4,976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3,220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1,623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186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8697563"/>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LOOMIS SAYLES</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4,474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623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869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4323783"/>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FIDELITY</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4,184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(1,976)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(1,044)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83</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109373"/>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UBS</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3,300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29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38</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44</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50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72</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09531"/>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WAMCO</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2,929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89</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25</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17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8727582"/>
                  </a:ext>
                </a:extLst>
              </a:tr>
              <a:tr h="298695">
                <a:tc>
                  <a:txBody>
                    <a:bodyPr/>
                    <a:lstStyle/>
                    <a:p>
                      <a:pPr algn="l" fontAlgn="ctr"/>
                      <a:r>
                        <a:rPr lang="en-US" sz="950" b="0" i="0" u="none" strike="noStrike" dirty="0">
                          <a:solidFill>
                            <a:schemeClr val="accent1">
                              <a:lumMod val="75000"/>
                              <a:lumOff val="25000"/>
                            </a:schemeClr>
                          </a:solidFill>
                          <a:effectLst/>
                          <a:latin typeface="+mn-lt"/>
                          <a:cs typeface="Arial" panose="020B0604020202020204" pitchFamily="34" charset="0"/>
                        </a:rPr>
                        <a:t>PRINCIPAL GLOBAL</a:t>
                      </a:r>
                    </a:p>
                  </a:txBody>
                  <a:tcPr marL="45720" marR="4445" marT="4445" marB="0" anchor="ctr">
                    <a:lnL w="12700" cmpd="sng">
                      <a:noFill/>
                    </a:lnL>
                    <a:lnR w="12700" cmpd="sng">
                      <a:noFill/>
                    </a:lnR>
                    <a:lnT w="6350" cap="flat" cmpd="sng" algn="ctr">
                      <a:solidFill>
                        <a:schemeClr val="accent1">
                          <a:lumMod val="25000"/>
                          <a:lumOff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1000" b="0" i="0" u="none" strike="noStrike" dirty="0">
                          <a:effectLst/>
                          <a:latin typeface="+mn-lt"/>
                          <a:cs typeface="Arial" panose="020B0604020202020204" pitchFamily="34" charset="0"/>
                        </a:rPr>
                        <a:t>1,980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(766)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(282) </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66</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90</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91</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effectLst/>
                          <a:latin typeface="+mn-lt"/>
                          <a:cs typeface="Arial" panose="020B0604020202020204" pitchFamily="34" charset="0"/>
                        </a:rPr>
                        <a:t>67</a:t>
                      </a:r>
                    </a:p>
                  </a:txBody>
                  <a:tcPr marL="4445" marR="4445" marT="4445"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317080"/>
                  </a:ext>
                </a:extLst>
              </a:tr>
            </a:tbl>
          </a:graphicData>
        </a:graphic>
      </p:graphicFrame>
      <p:sp>
        <p:nvSpPr>
          <p:cNvPr id="3" name="Slide Number Placeholder 2"/>
          <p:cNvSpPr>
            <a:spLocks noGrp="1"/>
          </p:cNvSpPr>
          <p:nvPr>
            <p:ph type="sldNum" sz="quarter" idx="14"/>
          </p:nvPr>
        </p:nvSpPr>
        <p:spPr/>
        <p:txBody>
          <a:bodyPr/>
          <a:lstStyle/>
          <a:p>
            <a:pPr algn="r"/>
            <a:fld id="{120E0670-27AF-416D-9579-EAB944D99F2D}" type="slidenum">
              <a:rPr lang="en-US" smtClean="0"/>
              <a:pPr algn="r"/>
              <a:t>6</a:t>
            </a:fld>
            <a:endParaRPr lang="en-US" dirty="0"/>
          </a:p>
        </p:txBody>
      </p:sp>
      <p:sp>
        <p:nvSpPr>
          <p:cNvPr id="4" name="Footer Placeholder 3"/>
          <p:cNvSpPr>
            <a:spLocks noGrp="1"/>
          </p:cNvSpPr>
          <p:nvPr>
            <p:ph type="ftr" sz="quarter" idx="13"/>
          </p:nvPr>
        </p:nvSpPr>
        <p:spPr/>
        <p:txBody>
          <a:bodyPr/>
          <a:lstStyle/>
          <a:p>
            <a:r>
              <a:rPr lang="en-US"/>
              <a:t>SP B 012019</a:t>
            </a:r>
            <a:endParaRPr lang="en-US" dirty="0"/>
          </a:p>
        </p:txBody>
      </p:sp>
      <p:sp>
        <p:nvSpPr>
          <p:cNvPr id="2" name="TextBox 1"/>
          <p:cNvSpPr txBox="1"/>
          <p:nvPr/>
        </p:nvSpPr>
        <p:spPr>
          <a:xfrm>
            <a:off x="1243173" y="6452173"/>
            <a:ext cx="5118441" cy="246221"/>
          </a:xfrm>
          <a:prstGeom prst="rect">
            <a:avLst/>
          </a:prstGeom>
          <a:noFill/>
        </p:spPr>
        <p:txBody>
          <a:bodyPr wrap="square" rtlCol="0">
            <a:spAutoFit/>
          </a:bodyPr>
          <a:lstStyle/>
          <a:p>
            <a:r>
              <a:rPr lang="en-US" sz="1000" b="1" dirty="0"/>
              <a:t>Total		$271,077		($247)		$8</a:t>
            </a:r>
          </a:p>
        </p:txBody>
      </p:sp>
    </p:spTree>
    <p:extLst>
      <p:ext uri="{BB962C8B-B14F-4D97-AF65-F5344CB8AC3E}">
        <p14:creationId xmlns:p14="http://schemas.microsoft.com/office/powerpoint/2010/main" val="248043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Securitized Product Post the Global Financial Crisis</a:t>
            </a:r>
          </a:p>
        </p:txBody>
      </p:sp>
      <p:sp>
        <p:nvSpPr>
          <p:cNvPr id="3" name="Slide Number Placeholder 2"/>
          <p:cNvSpPr>
            <a:spLocks noGrp="1"/>
          </p:cNvSpPr>
          <p:nvPr>
            <p:ph type="sldNum" sz="quarter" idx="4"/>
          </p:nvPr>
        </p:nvSpPr>
        <p:spPr/>
        <p:txBody>
          <a:bodyPr/>
          <a:lstStyle/>
          <a:p>
            <a:pPr algn="r"/>
            <a:fld id="{120E0670-27AF-416D-9579-EAB944D99F2D}" type="slidenum">
              <a:rPr lang="en-US" smtClean="0"/>
              <a:pPr algn="r"/>
              <a:t>7</a:t>
            </a:fld>
            <a:endParaRPr lang="en-US" dirty="0"/>
          </a:p>
        </p:txBody>
      </p:sp>
      <p:sp>
        <p:nvSpPr>
          <p:cNvPr id="4" name="Footer Placeholder 3"/>
          <p:cNvSpPr>
            <a:spLocks noGrp="1"/>
          </p:cNvSpPr>
          <p:nvPr>
            <p:ph type="ftr" sz="quarter" idx="3"/>
          </p:nvPr>
        </p:nvSpPr>
        <p:spPr/>
        <p:txBody>
          <a:bodyPr/>
          <a:lstStyle/>
          <a:p>
            <a:r>
              <a:rPr lang="en-US"/>
              <a:t>SP B 012019</a:t>
            </a:r>
            <a:endParaRPr lang="en-US" dirty="0"/>
          </a:p>
        </p:txBody>
      </p:sp>
    </p:spTree>
    <p:extLst>
      <p:ext uri="{BB962C8B-B14F-4D97-AF65-F5344CB8AC3E}">
        <p14:creationId xmlns:p14="http://schemas.microsoft.com/office/powerpoint/2010/main" val="251877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60" y="610128"/>
            <a:ext cx="6760972" cy="300852"/>
          </a:xfrm>
        </p:spPr>
        <p:txBody>
          <a:bodyPr/>
          <a:lstStyle/>
          <a:p>
            <a:r>
              <a:rPr lang="en-US"/>
              <a:t>Market Structure Has Changed</a:t>
            </a:r>
            <a:endParaRPr lang="en-US" dirty="0"/>
          </a:p>
        </p:txBody>
      </p:sp>
      <p:sp>
        <p:nvSpPr>
          <p:cNvPr id="6" name="Rectangle 3"/>
          <p:cNvSpPr>
            <a:spLocks noChangeArrowheads="1"/>
          </p:cNvSpPr>
          <p:nvPr/>
        </p:nvSpPr>
        <p:spPr bwMode="auto">
          <a:xfrm>
            <a:off x="422276" y="6911686"/>
            <a:ext cx="8628062" cy="123111"/>
          </a:xfrm>
          <a:prstGeom prst="rect">
            <a:avLst/>
          </a:prstGeom>
          <a:noFill/>
          <a:ln w="9525">
            <a:noFill/>
            <a:miter lim="800000"/>
            <a:headEnd/>
            <a:tailEnd/>
          </a:ln>
          <a:effectLst/>
        </p:spPr>
        <p:txBody>
          <a:bodyPr wrap="square" lIns="0" tIns="0" rIns="0" bIns="0" anchor="b">
            <a:spAutoFit/>
          </a:bodyPr>
          <a:lstStyle/>
          <a:p>
            <a:pPr defTabSz="944479"/>
            <a:r>
              <a:rPr lang="en-US" sz="800" dirty="0">
                <a:cs typeface="Franklin Gothic Book"/>
              </a:rPr>
              <a:t>Source: Bloomberg Barclays U.S. Universal.</a:t>
            </a:r>
          </a:p>
        </p:txBody>
      </p:sp>
      <p:graphicFrame>
        <p:nvGraphicFramePr>
          <p:cNvPr id="23" name="Chart 22"/>
          <p:cNvGraphicFramePr/>
          <p:nvPr>
            <p:extLst/>
          </p:nvPr>
        </p:nvGraphicFramePr>
        <p:xfrm>
          <a:off x="2710658" y="2162925"/>
          <a:ext cx="4179885" cy="4372635"/>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4"/>
          <p:cNvSpPr>
            <a:spLocks noChangeArrowheads="1"/>
          </p:cNvSpPr>
          <p:nvPr/>
        </p:nvSpPr>
        <p:spPr bwMode="auto">
          <a:xfrm>
            <a:off x="484618" y="1350337"/>
            <a:ext cx="3693682" cy="230832"/>
          </a:xfrm>
          <a:prstGeom prst="rect">
            <a:avLst/>
          </a:prstGeom>
          <a:noFill/>
          <a:ln w="9525">
            <a:noFill/>
            <a:miter lim="800000"/>
            <a:headEnd/>
            <a:tailEnd/>
          </a:ln>
          <a:effectLst/>
        </p:spPr>
        <p:txBody>
          <a:bodyPr wrap="square" lIns="0" tIns="0" rIns="0" bIns="0">
            <a:spAutoFit/>
          </a:bodyPr>
          <a:lstStyle/>
          <a:p>
            <a:pPr defTabSz="944479"/>
            <a:r>
              <a:rPr lang="en-US" sz="1500" dirty="0">
                <a:solidFill>
                  <a:schemeClr val="accent1"/>
                </a:solidFill>
                <a:latin typeface="+mj-lt"/>
                <a:cs typeface="Franklin Gothic Book"/>
              </a:rPr>
              <a:t>US Universal Index  |  </a:t>
            </a:r>
            <a:r>
              <a:rPr lang="en-US" sz="1200" dirty="0">
                <a:solidFill>
                  <a:schemeClr val="accent1"/>
                </a:solidFill>
                <a:cs typeface="Franklin Gothic Book"/>
              </a:rPr>
              <a:t>Sector Distribution</a:t>
            </a:r>
          </a:p>
        </p:txBody>
      </p:sp>
      <p:sp>
        <p:nvSpPr>
          <p:cNvPr id="10" name="Text Box 27"/>
          <p:cNvSpPr txBox="1">
            <a:spLocks noChangeArrowheads="1"/>
          </p:cNvSpPr>
          <p:nvPr/>
        </p:nvSpPr>
        <p:spPr bwMode="auto">
          <a:xfrm>
            <a:off x="4012888" y="1990941"/>
            <a:ext cx="1001305" cy="184666"/>
          </a:xfrm>
          <a:prstGeom prst="rect">
            <a:avLst/>
          </a:prstGeom>
          <a:noFill/>
          <a:ln w="9525">
            <a:noFill/>
            <a:miter lim="800000"/>
            <a:headEnd/>
            <a:tailEnd/>
          </a:ln>
        </p:spPr>
        <p:txBody>
          <a:bodyPr wrap="square" lIns="0" tIns="0" rIns="0" bIns="0" anchor="b">
            <a:spAutoFit/>
          </a:bodyPr>
          <a:lstStyle/>
          <a:p>
            <a:pPr algn="ctr" defTabSz="966615" eaLnBrk="0" hangingPunct="0"/>
            <a:r>
              <a:rPr lang="en-US" sz="1200" dirty="0">
                <a:solidFill>
                  <a:srgbClr val="F28F0C"/>
                </a:solidFill>
                <a:latin typeface="Franklin Gothic Medium Cond" panose="020B0606030402020204" pitchFamily="34" charset="0"/>
              </a:rPr>
              <a:t>$11.7 Trillion</a:t>
            </a:r>
          </a:p>
        </p:txBody>
      </p:sp>
      <p:sp>
        <p:nvSpPr>
          <p:cNvPr id="11" name="Text Box 27"/>
          <p:cNvSpPr txBox="1">
            <a:spLocks noChangeArrowheads="1"/>
          </p:cNvSpPr>
          <p:nvPr/>
        </p:nvSpPr>
        <p:spPr bwMode="auto">
          <a:xfrm>
            <a:off x="5615397" y="1978259"/>
            <a:ext cx="1001305" cy="184666"/>
          </a:xfrm>
          <a:prstGeom prst="rect">
            <a:avLst/>
          </a:prstGeom>
          <a:noFill/>
          <a:ln w="9525">
            <a:noFill/>
            <a:miter lim="800000"/>
            <a:headEnd/>
            <a:tailEnd/>
          </a:ln>
        </p:spPr>
        <p:txBody>
          <a:bodyPr wrap="square" lIns="0" tIns="0" rIns="0" bIns="0" anchor="b">
            <a:spAutoFit/>
          </a:bodyPr>
          <a:lstStyle/>
          <a:p>
            <a:pPr algn="ctr" defTabSz="966615" eaLnBrk="0" hangingPunct="0"/>
            <a:r>
              <a:rPr lang="en-US" sz="1200" dirty="0">
                <a:solidFill>
                  <a:srgbClr val="F28F0C"/>
                </a:solidFill>
                <a:latin typeface="Franklin Gothic Medium Cond" panose="020B0606030402020204" pitchFamily="34" charset="0"/>
              </a:rPr>
              <a:t>$23.5 Trillion</a:t>
            </a:r>
          </a:p>
        </p:txBody>
      </p:sp>
      <p:grpSp>
        <p:nvGrpSpPr>
          <p:cNvPr id="14" name="Group 13"/>
          <p:cNvGrpSpPr/>
          <p:nvPr/>
        </p:nvGrpSpPr>
        <p:grpSpPr>
          <a:xfrm>
            <a:off x="425691" y="1303382"/>
            <a:ext cx="3498610" cy="324742"/>
            <a:chOff x="482823" y="1444682"/>
            <a:chExt cx="3974877" cy="324742"/>
          </a:xfrm>
        </p:grpSpPr>
        <p:cxnSp>
          <p:nvCxnSpPr>
            <p:cNvPr id="16" name="Straight Connector 15"/>
            <p:cNvCxnSpPr/>
            <p:nvPr/>
          </p:nvCxnSpPr>
          <p:spPr bwMode="auto">
            <a:xfrm>
              <a:off x="482823" y="1444682"/>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p:nvPr/>
          </p:nvCxnSpPr>
          <p:spPr bwMode="auto">
            <a:xfrm>
              <a:off x="482823" y="1769424"/>
              <a:ext cx="3974877"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5" name="Footer Placeholder 4"/>
          <p:cNvSpPr>
            <a:spLocks noGrp="1"/>
          </p:cNvSpPr>
          <p:nvPr>
            <p:ph type="ftr" sz="quarter" idx="10"/>
          </p:nvPr>
        </p:nvSpPr>
        <p:spPr/>
        <p:txBody>
          <a:bodyPr/>
          <a:lstStyle/>
          <a:p>
            <a:r>
              <a:rPr lang="en-US"/>
              <a:t>SP B 012019</a:t>
            </a:r>
            <a:endParaRPr lang="en-US" dirty="0"/>
          </a:p>
        </p:txBody>
      </p:sp>
      <p:sp>
        <p:nvSpPr>
          <p:cNvPr id="13" name="Slide Number Placeholder 12"/>
          <p:cNvSpPr>
            <a:spLocks noGrp="1"/>
          </p:cNvSpPr>
          <p:nvPr>
            <p:ph type="sldNum" sz="quarter" idx="11"/>
          </p:nvPr>
        </p:nvSpPr>
        <p:spPr/>
        <p:txBody>
          <a:bodyPr/>
          <a:lstStyle/>
          <a:p>
            <a:pPr>
              <a:defRPr/>
            </a:pPr>
            <a:fld id="{37E5C067-41E9-4203-BC96-1214B72CCD40}" type="slidenum">
              <a:rPr lang="en-US" smtClean="0"/>
              <a:pPr>
                <a:defRPr/>
              </a:pPr>
              <a:t>8</a:t>
            </a:fld>
            <a:endParaRPr lang="en-US" dirty="0"/>
          </a:p>
        </p:txBody>
      </p:sp>
    </p:spTree>
    <p:extLst>
      <p:ext uri="{BB962C8B-B14F-4D97-AF65-F5344CB8AC3E}">
        <p14:creationId xmlns:p14="http://schemas.microsoft.com/office/powerpoint/2010/main" val="425619894"/>
      </p:ext>
    </p:extLst>
  </p:cSld>
  <p:clrMapOvr>
    <a:masterClrMapping/>
  </p:clrMapOvr>
</p:sld>
</file>

<file path=ppt/theme/theme1.xml><?xml version="1.0" encoding="utf-8"?>
<a:theme xmlns:a="http://schemas.openxmlformats.org/drawingml/2006/main" name="MSLLC_Title-Bullets_1">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DD8F02"/>
      </a:hlink>
      <a:folHlink>
        <a:srgbClr val="3B756F"/>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6350">
          <a:solidFill>
            <a:srgbClr val="FF0000"/>
          </a:solidFil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theme>
</file>

<file path=ppt/theme/theme2.xml><?xml version="1.0" encoding="utf-8"?>
<a:theme xmlns:a="http://schemas.openxmlformats.org/drawingml/2006/main" name="1_MSLLC_Title-Bullets_1">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DD8F02"/>
      </a:hlink>
      <a:folHlink>
        <a:srgbClr val="3B756F"/>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DataSourceInfo>
  <Id>998b86f2-8506-473f-b47b-7f07c0533014</Id>
  <MajorVersion>0</MajorVersion>
  <MinorVersion>1</MinorVersion>
  <DataSourceType>Expression</DataSourceType>
  <Name>Computed</Name>
  <Description/>
  <Filter/>
  <DataFields/>
</DataSourceInfo>
</file>

<file path=customXml/item10.xml><?xml version="1.0" encoding="utf-8"?>
<DataSourceMapping>
  <Id>8efbc9ab-9f86-4a98-bf28-3265882d3f99</Id>
  <Name>EXPRESSION_VARIABLE_MAPPING</Name>
  <TargetDataSource>abcd3266-c2be-4c7a-83e1-b232fb9f2bf0</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1.xml><?xml version="1.0" encoding="utf-8"?>
<DataSourceInfo>
  <Id>103</Id>
  <MajorVersion>1</MajorVersion>
  <MinorVersion>0</MinorVersion>
  <DataSourceType>SectionSelectionInfo</DataSourceType>
  <Name>SectionSelectionDs</Name>
  <Description>Internal data source used for selecting/re-ordering ppt 2010 sections in requesters</Description>
  <Filter/>
  <DataFields>
    <TableInfo>
      <Id>200</Id>
      <Name>SectionSelector</Name>
      <Description/>
      <ExpressionString/>
      <FieldType>SectionSelector</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SectionSelector</OriginalName>
      <ValidationMessage/>
      <FieldInfo>
        <Id>300</Id>
        <Name>SectionId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SectionId</OriginalName>
        <ValidationMessage/>
      </FieldInfo>
      <FieldInfo>
        <Id>301</Id>
        <Name>Include</Name>
        <Description/>
        <ExpressionString/>
        <FieldType>System.Boolean</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Include</OriginalName>
        <ValidationMessage/>
      </FieldInfo>
      <FieldInfo>
        <Id>302</Id>
        <Name>Index</Name>
        <Description/>
        <ExpressionString/>
        <FieldType>System.Int32</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Index</OriginalName>
        <ValidationMessage/>
      </FieldInfo>
      <FieldInfo>
        <Id>303</Id>
        <Name>SelectorId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SelectorId</OriginalName>
        <ValidationMessage/>
      </FieldInfo>
    </TableInfo>
  </DataFields>
</DataSourceInfo>
</file>

<file path=customXml/item12.xml><?xml version="1.0" encoding="utf-8"?>
<VariableListDefinition name="SectionSelectionDs" displayName="SectionSelectionDs" id="097296dd-d283-49d1-a52b-296fad883f80" isdomainofvalue="False" dataSourceId="103">
  <Variable name="SectionSelector" type="TABLE" dataFieldId="200" isRepeatingTable="True">
    <Variable name="SectionId" type="STRING" dataFieldId="300"/>
    <Variable name="Include" type="BOOL" dataFieldId="301"/>
    <Variable name="Index" type="INTEGER" dataFieldId="302"/>
    <Variable name="SelectorId" type="STRING" dataFieldId="303"/>
  </Variable>
</VariableListDefinition>
</file>

<file path=customXml/item13.xml><?xml version="1.0" encoding="utf-8"?>
<DataSourceInfo>
  <Id>abcd3266-c2be-4c7a-83e1-b232fb9f2bf0</Id>
  <MajorVersion>0</MajorVersion>
  <MinorVersion>1</MinorVersion>
  <DataSourceType>System</DataSourceType>
  <Name>System</Name>
  <Description/>
  <Filter/>
  <DataFields/>
</DataSourceInfo>
</file>

<file path=customXml/item14.xml><?xml version="1.0" encoding="utf-8"?>
<VariableListDefinition name="System" displayName="System" id="a996064d-4909-490c-9968-0b70e37e086c" isdomainofvalue="False" dataSourceId="abcd3266-c2be-4c7a-83e1-b232fb9f2bf0"/>
</file>

<file path=customXml/item15.xml><?xml version="1.0" encoding="utf-8"?>
<VariableList UniqueId="a996064d-4909-490c-9968-0b70e37e086c" Name="System" ContentType="XML" MajorVersion="0" MinorVersion="1" isLocalCopy="False" IsBaseObject="False" DataSourceId="abcd3266-c2be-4c7a-83e1-b232fb9f2bf0" DataSourceMajorVersion="0" DataSourceMinorVersion="1"/>
</file>

<file path=customXml/item16.xml><?xml version="1.0" encoding="utf-8"?>
<VariableListDefinition name="AD_HOC" displayName="AD_HOC" id="cdf01757-9ca4-458b-8def-0c75320ee757" isdomainofvalue="False" dataSourceId="94821404-c066-46b3-8062-5256e30302c3"/>
</file>

<file path=customXml/item17.xml><?xml version="1.0" encoding="utf-8"?>
<VariableList UniqueId="097296dd-d283-49d1-a52b-296fad883f80" Name="SectionSelectionDs" ContentType="XML" MajorVersion="0" MinorVersion="1" isLocalCopy="False" IsBaseObject="False" DataSourceId="103" DataSourceMajorVersion="1" DataSourceMinorVersion="0"/>
</file>

<file path=customXml/item18.xml><?xml version="1.0" encoding="utf-8"?>
<AllExternalAdhocVariableMappings/>
</file>

<file path=customXml/item19.xml><?xml version="1.0" encoding="utf-8"?>
<VariableList UniqueId="d237c112-48e0-49b0-8903-1373377ad778" Name="Computed" ContentType="XML" MajorVersion="0" MinorVersion="1" isLocalCopy="False" IsBaseObject="False" DataSourceId="998b86f2-8506-473f-b47b-7f07c0533014" DataSourceMajorVersion="0" DataSourceMinorVersion="1"/>
</file>

<file path=customXml/item2.xml><?xml version="1.0" encoding="utf-8"?>
<VariableList UniqueId="cdf01757-9ca4-458b-8def-0c75320ee757" Name="AD_HOC" ContentType="XML" MajorVersion="0" MinorVersion="1" isLocalCopy="False" IsBaseObject="False" DataSourceId="94821404-c066-46b3-8062-5256e30302c3" DataSourceMajorVersion="0" DataSourceMinorVersion="1"/>
</file>

<file path=customXml/item3.xml><?xml version="1.0" encoding="utf-8"?>
<DataSourceMapping>
  <Id>755e0741-6077-48c5-a0ae-ee47ed5d08bd</Id>
  <Name>EXPRESSION_VARIABLE_MAPPING</Name>
  <TargetDataSource>998b86f2-8506-473f-b47b-7f07c0533014</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4.xml><?xml version="1.0" encoding="utf-8"?>
<VariableListCustXmlRels>
  <VariableListCustXmlRel variableListName="AD_HOC">
    <VariableListDefCustXmlId>{59D3F78E-953F-4B5E-B51B-29863464F13D}</VariableListDefCustXmlId>
    <LibraryMetadataCustXmlId>{AD5F39AD-41E3-4350-B050-45BF710FDFB5}</LibraryMetadataCustXmlId>
    <DataSourceInfoCustXmlId>{1D057A59-3E46-4F69-A35A-76CB5C130306}</DataSourceInfoCustXmlId>
    <DataSourceMappingCustXmlId>{C6AFA19D-5B2E-45F7-9E8B-5DB2E66E1B06}</DataSourceMappingCustXmlId>
    <SdmcCustXmlId>{15D7F1D6-87D1-4CF5-8AC7-214A43EAC165}</SdmcCustXmlId>
  </VariableListCustXmlRel>
  <VariableListCustXmlRel variableListName="Computed">
    <VariableListDefCustXmlId>{8DFB004E-357A-418F-B094-D48E33686703}</VariableListDefCustXmlId>
    <LibraryMetadataCustXmlId>{1FBB39BE-4B21-4A26-974F-BC4FA7030965}</LibraryMetadataCustXmlId>
    <DataSourceInfoCustXmlId>{C5A8D37B-C52B-479F-9A18-C2682EE96CE1}</DataSourceInfoCustXmlId>
    <DataSourceMappingCustXmlId>{CA4ADB24-2001-4329-99D1-D4A4A8B41F89}</DataSourceMappingCustXmlId>
  </VariableListCustXmlRel>
  <VariableListCustXmlRel variableListName="System">
    <VariableListDefCustXmlId>{829752F9-D870-418D-AAFF-99FDE845D9C4}</VariableListDefCustXmlId>
    <LibraryMetadataCustXmlId>{140CECA2-2CB6-4CA9-90B9-57FEE799429B}</LibraryMetadataCustXmlId>
    <DataSourceInfoCustXmlId>{5D507047-279B-4DC9-BD35-BDFB359117D7}</DataSourceInfoCustXmlId>
    <DataSourceMappingCustXmlId>{EADE4021-7F36-4423-9E55-765D8059E294}</DataSourceMappingCustXmlId>
  </VariableListCustXmlRel>
  <VariableListCustXmlRel variableListName="SectionSelectionDs">
    <VariableListDefCustXmlId>{FECC18F5-2F34-466F-98DA-249A8C2D7E6F}</VariableListDefCustXmlId>
    <LibraryMetadataCustXmlId>{5133DCA3-E6D3-4A5D-8D70-3A67A75934BC}</LibraryMetadataCustXmlId>
    <DataSourceInfoCustXmlId>{183C4C0D-12DD-4591-B7DE-F4F04077BDDB}</DataSourceInfoCustXmlId>
    <DataSourceMappingCustXmlId>{16811AE8-D4EC-4C6A-AF0A-7388D98F623A}</DataSourceMappingCustXmlId>
  </VariableListCustXmlRel>
</VariableListCustXmlRels>
</file>

<file path=customXml/item5.xml><?xml version="1.0" encoding="utf-8"?>
<SourceDataModel Name="AD_HOC" TargetDataSourceId="94821404-c066-46b3-8062-5256e30302c3"/>
</file>

<file path=customXml/item6.xml><?xml version="1.0" encoding="utf-8"?>
<DataSourceMapping>
  <Id>7bd64023-e4cd-4efe-9676-8f0cde513beb</Id>
  <Name/>
  <TargetDataSource>103</TargetDataSource>
  <SourceType/>
  <IsReadOnly>false</IsReadOnly>
  <SalesforceOrganizationId>00000000-0000-0000-0000-000000000000</SalesforceOrganizationId>
  <SalesforceOrganizationName/>
  <SalesforceApiVersion/>
  <Properties/>
  <RawMappings/>
  <DesignTimeProperties/>
</DataSourceMapping>
</file>

<file path=customXml/item7.xml><?xml version="1.0" encoding="utf-8"?>
<VariableListDefinition name="Computed" displayName="Computed" id="d237c112-48e0-49b0-8903-1373377ad778" isdomainofvalue="False" dataSourceId="998b86f2-8506-473f-b47b-7f07c0533014"/>
</file>

<file path=customXml/item8.xml><?xml version="1.0" encoding="utf-8"?>
<DataSourceMapping>
  <Id>8c6aa933-f1ef-471f-a99d-e8c9f2edc829</Id>
  <Name>AD_HOC_MAPPING</Name>
  <TargetDataSource>94821404-c066-46b3-8062-5256e30302c3</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DesignTimeProperties/>
</DataSourceMapping>
</file>

<file path=customXml/item9.xml><?xml version="1.0" encoding="utf-8"?>
<DataSourceInfo>
  <Id>94821404-c066-46b3-8062-5256e30302c3</Id>
  <MajorVersion>0</MajorVersion>
  <MinorVersion>1</MinorVersion>
  <DataSourceType>Ad_Hoc</DataSourceType>
  <Name>AD_HOC</Name>
  <Description/>
  <Filter/>
  <DataFields/>
</DataSourceInfo>
</file>

<file path=customXml/itemProps1.xml><?xml version="1.0" encoding="utf-8"?>
<ds:datastoreItem xmlns:ds="http://schemas.openxmlformats.org/officeDocument/2006/customXml" ds:itemID="{C5A8D37B-C52B-479F-9A18-C2682EE96CE1}">
  <ds:schemaRefs/>
</ds:datastoreItem>
</file>

<file path=customXml/itemProps10.xml><?xml version="1.0" encoding="utf-8"?>
<ds:datastoreItem xmlns:ds="http://schemas.openxmlformats.org/officeDocument/2006/customXml" ds:itemID="{EADE4021-7F36-4423-9E55-765D8059E294}">
  <ds:schemaRefs/>
</ds:datastoreItem>
</file>

<file path=customXml/itemProps11.xml><?xml version="1.0" encoding="utf-8"?>
<ds:datastoreItem xmlns:ds="http://schemas.openxmlformats.org/officeDocument/2006/customXml" ds:itemID="{183C4C0D-12DD-4591-B7DE-F4F04077BDDB}">
  <ds:schemaRefs/>
</ds:datastoreItem>
</file>

<file path=customXml/itemProps12.xml><?xml version="1.0" encoding="utf-8"?>
<ds:datastoreItem xmlns:ds="http://schemas.openxmlformats.org/officeDocument/2006/customXml" ds:itemID="{FECC18F5-2F34-466F-98DA-249A8C2D7E6F}">
  <ds:schemaRefs/>
</ds:datastoreItem>
</file>

<file path=customXml/itemProps13.xml><?xml version="1.0" encoding="utf-8"?>
<ds:datastoreItem xmlns:ds="http://schemas.openxmlformats.org/officeDocument/2006/customXml" ds:itemID="{5D507047-279B-4DC9-BD35-BDFB359117D7}">
  <ds:schemaRefs/>
</ds:datastoreItem>
</file>

<file path=customXml/itemProps14.xml><?xml version="1.0" encoding="utf-8"?>
<ds:datastoreItem xmlns:ds="http://schemas.openxmlformats.org/officeDocument/2006/customXml" ds:itemID="{829752F9-D870-418D-AAFF-99FDE845D9C4}">
  <ds:schemaRefs/>
</ds:datastoreItem>
</file>

<file path=customXml/itemProps15.xml><?xml version="1.0" encoding="utf-8"?>
<ds:datastoreItem xmlns:ds="http://schemas.openxmlformats.org/officeDocument/2006/customXml" ds:itemID="{140CECA2-2CB6-4CA9-90B9-57FEE799429B}">
  <ds:schemaRefs/>
</ds:datastoreItem>
</file>

<file path=customXml/itemProps16.xml><?xml version="1.0" encoding="utf-8"?>
<ds:datastoreItem xmlns:ds="http://schemas.openxmlformats.org/officeDocument/2006/customXml" ds:itemID="{59D3F78E-953F-4B5E-B51B-29863464F13D}">
  <ds:schemaRefs/>
</ds:datastoreItem>
</file>

<file path=customXml/itemProps17.xml><?xml version="1.0" encoding="utf-8"?>
<ds:datastoreItem xmlns:ds="http://schemas.openxmlformats.org/officeDocument/2006/customXml" ds:itemID="{5133DCA3-E6D3-4A5D-8D70-3A67A75934BC}">
  <ds:schemaRefs/>
</ds:datastoreItem>
</file>

<file path=customXml/itemProps18.xml><?xml version="1.0" encoding="utf-8"?>
<ds:datastoreItem xmlns:ds="http://schemas.openxmlformats.org/officeDocument/2006/customXml" ds:itemID="{91260264-77D1-4615-87BC-3F4DFA8745FF}">
  <ds:schemaRefs/>
</ds:datastoreItem>
</file>

<file path=customXml/itemProps19.xml><?xml version="1.0" encoding="utf-8"?>
<ds:datastoreItem xmlns:ds="http://schemas.openxmlformats.org/officeDocument/2006/customXml" ds:itemID="{1FBB39BE-4B21-4A26-974F-BC4FA7030965}">
  <ds:schemaRefs/>
</ds:datastoreItem>
</file>

<file path=customXml/itemProps2.xml><?xml version="1.0" encoding="utf-8"?>
<ds:datastoreItem xmlns:ds="http://schemas.openxmlformats.org/officeDocument/2006/customXml" ds:itemID="{AD5F39AD-41E3-4350-B050-45BF710FDFB5}">
  <ds:schemaRefs/>
</ds:datastoreItem>
</file>

<file path=customXml/itemProps3.xml><?xml version="1.0" encoding="utf-8"?>
<ds:datastoreItem xmlns:ds="http://schemas.openxmlformats.org/officeDocument/2006/customXml" ds:itemID="{CA4ADB24-2001-4329-99D1-D4A4A8B41F89}">
  <ds:schemaRefs/>
</ds:datastoreItem>
</file>

<file path=customXml/itemProps4.xml><?xml version="1.0" encoding="utf-8"?>
<ds:datastoreItem xmlns:ds="http://schemas.openxmlformats.org/officeDocument/2006/customXml" ds:itemID="{FE8F0B0B-BEE5-4E97-9918-F2ED1E4DFD71}">
  <ds:schemaRefs/>
</ds:datastoreItem>
</file>

<file path=customXml/itemProps5.xml><?xml version="1.0" encoding="utf-8"?>
<ds:datastoreItem xmlns:ds="http://schemas.openxmlformats.org/officeDocument/2006/customXml" ds:itemID="{15D7F1D6-87D1-4CF5-8AC7-214A43EAC165}">
  <ds:schemaRefs/>
</ds:datastoreItem>
</file>

<file path=customXml/itemProps6.xml><?xml version="1.0" encoding="utf-8"?>
<ds:datastoreItem xmlns:ds="http://schemas.openxmlformats.org/officeDocument/2006/customXml" ds:itemID="{16811AE8-D4EC-4C6A-AF0A-7388D98F623A}">
  <ds:schemaRefs/>
</ds:datastoreItem>
</file>

<file path=customXml/itemProps7.xml><?xml version="1.0" encoding="utf-8"?>
<ds:datastoreItem xmlns:ds="http://schemas.openxmlformats.org/officeDocument/2006/customXml" ds:itemID="{8DFB004E-357A-418F-B094-D48E33686703}">
  <ds:schemaRefs/>
</ds:datastoreItem>
</file>

<file path=customXml/itemProps8.xml><?xml version="1.0" encoding="utf-8"?>
<ds:datastoreItem xmlns:ds="http://schemas.openxmlformats.org/officeDocument/2006/customXml" ds:itemID="{C6AFA19D-5B2E-45F7-9E8B-5DB2E66E1B06}">
  <ds:schemaRefs/>
</ds:datastoreItem>
</file>

<file path=customXml/itemProps9.xml><?xml version="1.0" encoding="utf-8"?>
<ds:datastoreItem xmlns:ds="http://schemas.openxmlformats.org/officeDocument/2006/customXml" ds:itemID="{1D057A59-3E46-4F69-A35A-76CB5C130306}">
  <ds:schemaRefs/>
</ds:datastoreItem>
</file>

<file path=docProps/app.xml><?xml version="1.0" encoding="utf-8"?>
<Properties xmlns="http://schemas.openxmlformats.org/officeDocument/2006/extended-properties" xmlns:vt="http://schemas.openxmlformats.org/officeDocument/2006/docPropsVTypes">
  <Template>MacKayShields</Template>
  <TotalTime>68988</TotalTime>
  <Words>4934</Words>
  <Application>Microsoft Office PowerPoint</Application>
  <PresentationFormat>Custom</PresentationFormat>
  <Paragraphs>1648</Paragraphs>
  <Slides>50</Slides>
  <Notes>50</Notes>
  <HiddenSlides>0</HiddenSlides>
  <MMClips>0</MMClips>
  <ScaleCrop>false</ScaleCrop>
  <HeadingPairs>
    <vt:vector size="10" baseType="variant">
      <vt:variant>
        <vt:lpstr>Fonts Used</vt:lpstr>
      </vt:variant>
      <vt:variant>
        <vt:i4>15</vt:i4>
      </vt:variant>
      <vt:variant>
        <vt:lpstr>Theme</vt:lpstr>
      </vt:variant>
      <vt:variant>
        <vt:i4>2</vt:i4>
      </vt:variant>
      <vt:variant>
        <vt:lpstr>Links</vt:lpstr>
      </vt:variant>
      <vt:variant>
        <vt:i4>3</vt:i4>
      </vt:variant>
      <vt:variant>
        <vt:lpstr>Embedded OLE Servers</vt:lpstr>
      </vt:variant>
      <vt:variant>
        <vt:i4>1</vt:i4>
      </vt:variant>
      <vt:variant>
        <vt:lpstr>Slide Titles</vt:lpstr>
      </vt:variant>
      <vt:variant>
        <vt:i4>50</vt:i4>
      </vt:variant>
    </vt:vector>
  </HeadingPairs>
  <TitlesOfParts>
    <vt:vector size="71" baseType="lpstr">
      <vt:lpstr>ＭＳ Ｐゴシック</vt:lpstr>
      <vt:lpstr>Arial</vt:lpstr>
      <vt:lpstr>Arial Narrow</vt:lpstr>
      <vt:lpstr>Calibri</vt:lpstr>
      <vt:lpstr>Franklin Gothic Book</vt:lpstr>
      <vt:lpstr>Franklin Gothic Demi</vt:lpstr>
      <vt:lpstr>Franklin Gothic Medium</vt:lpstr>
      <vt:lpstr>Franklin Gothic Medium Cond</vt:lpstr>
      <vt:lpstr>Georgia</vt:lpstr>
      <vt:lpstr>LF_Kai</vt:lpstr>
      <vt:lpstr>Lucida Grande</vt:lpstr>
      <vt:lpstr>Symbol</vt:lpstr>
      <vt:lpstr>Tahoma</vt:lpstr>
      <vt:lpstr>Times New Roman</vt:lpstr>
      <vt:lpstr>Wingdings</vt:lpstr>
      <vt:lpstr>MSLLC_Title-Bullets_1</vt:lpstr>
      <vt:lpstr>1_MSLLC_Title-Bullets_1</vt:lpstr>
      <vt:lpstr>file:///\\mackayfs\groups\Presentations\Standard%20Pages\HYAC\Economic%20Overview%20(Haver%20Charts)\BackUp\us_ig_nonfinancial_corp_net_leverage_vs_us_financial_obligations_ratio.xlsx!data!%5bus_ig_nonfinancial_corp_net_leverage_vs_us_financial_obligations_ratio.xlsx%5ddata%20Chart%201</vt:lpstr>
      <vt:lpstr>file:///\\mackayfs\groups\Client%20Services\PRESENTATIONS\X-Miscellaneous\Stephen%20Cianci\Returns\Backup\grid23.xlsb!Charts!%5bgrid23.xlsb%5dCharts%20Chart%201</vt:lpstr>
      <vt:lpstr>file:///\\mackayfs\groups\Client%20Services\PRESENTATIONS\X-Miscellaneous\Stephen%20Cianci\Returns\Backup\grid23.xlsb!Charts!%5bgrid23.xlsb%5dCharts%20Chart%202</vt:lpstr>
      <vt:lpstr>Worksheet</vt:lpstr>
      <vt:lpstr>Structured Product Total return structured product opportunistic</vt:lpstr>
      <vt:lpstr>Executive Summary</vt:lpstr>
      <vt:lpstr>PowerPoint Presentation</vt:lpstr>
      <vt:lpstr>Market Opportunity &amp; Competitive Landscape</vt:lpstr>
      <vt:lpstr>Market Opportunity</vt:lpstr>
      <vt:lpstr>Fixed Income Net Flows</vt:lpstr>
      <vt:lpstr>Institutional Competitive Landscape</vt:lpstr>
      <vt:lpstr>PowerPoint Presentation</vt:lpstr>
      <vt:lpstr>Market Structure Has Changed</vt:lpstr>
      <vt:lpstr>Since the Financial Crisis the Overall Securitized Market Has Contracted as a % of GDP</vt:lpstr>
      <vt:lpstr>Growth in the Securitized Market by Asset Type</vt:lpstr>
      <vt:lpstr>US Consumers De-Levered whereas US IG Corporates Re-Levered Post-Crisis</vt:lpstr>
      <vt:lpstr>Consumers Can Once Again Access Home Equity</vt:lpstr>
      <vt:lpstr>Issuance Trends</vt:lpstr>
      <vt:lpstr>PowerPoint Presentation</vt:lpstr>
      <vt:lpstr>Dynamic Strategies Across the Risk-Return Spectrum</vt:lpstr>
      <vt:lpstr>Low Correlation Benefits Structured Product</vt:lpstr>
      <vt:lpstr>Important Downside Protection</vt:lpstr>
      <vt:lpstr>The Global Fixed Income Team</vt:lpstr>
      <vt:lpstr>Investment Philosophy</vt:lpstr>
      <vt:lpstr>Structured Product Return Continuum</vt:lpstr>
      <vt:lpstr>Four-Step Investment Process</vt:lpstr>
      <vt:lpstr>Top Down: Stages of the Macro Economic Cycle</vt:lpstr>
      <vt:lpstr>Bottom Up: Eliminating Uncompensated Risk</vt:lpstr>
      <vt:lpstr>Risk Management</vt:lpstr>
      <vt:lpstr>Technological Resources</vt:lpstr>
      <vt:lpstr>PowerPoint Presentation</vt:lpstr>
      <vt:lpstr>New Product Concepts</vt:lpstr>
      <vt:lpstr>Structured Product Total Return Model Portfolio October 2018</vt:lpstr>
      <vt:lpstr>Structured Product Total Return Model Portfolio October 2018</vt:lpstr>
      <vt:lpstr>Structured Product Opportunistic Model Portfolio October 2018</vt:lpstr>
      <vt:lpstr>PowerPoint Presentation</vt:lpstr>
      <vt:lpstr>Securitized Product Matrix</vt:lpstr>
      <vt:lpstr>Year to Date Total Return by Asset Class</vt:lpstr>
      <vt:lpstr>RMBS:  Home Prices Elevated While Valuations Are High</vt:lpstr>
      <vt:lpstr>RMBS: Affordability Declining</vt:lpstr>
      <vt:lpstr>RMBS: Tight Supply</vt:lpstr>
      <vt:lpstr>CMBS: Prices Recovered Above 2007 Peaks</vt:lpstr>
      <vt:lpstr>CMBS: Cap Rates and Spreads Tell a Different Story</vt:lpstr>
      <vt:lpstr>CMBS: Credit Performance is Strong</vt:lpstr>
      <vt:lpstr>ABS: Credit Performance is Healthy, ex-Student Loans</vt:lpstr>
      <vt:lpstr>ABS: Households Shifted to Auto and Student Loans</vt:lpstr>
      <vt:lpstr>Distribution Strategy</vt:lpstr>
      <vt:lpstr>Fees, Seed Capital &amp; Timing </vt:lpstr>
      <vt:lpstr>P&amp;L Projection</vt:lpstr>
      <vt:lpstr>Key Risks</vt:lpstr>
      <vt:lpstr>Strategy Specifications</vt:lpstr>
      <vt:lpstr>Strategy Specifications</vt:lpstr>
      <vt:lpstr>Portfolio Manager Biographies</vt:lpstr>
      <vt:lpstr>Title</vt:lpstr>
    </vt:vector>
  </TitlesOfParts>
  <Company>Madison|Mott,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 Briner</dc:creator>
  <cp:keywords>BR</cp:keywords>
  <cp:lastModifiedBy>Brian Fagan</cp:lastModifiedBy>
  <cp:revision>2161</cp:revision>
  <cp:lastPrinted>2019-01-22T21:09:51Z</cp:lastPrinted>
  <dcterms:created xsi:type="dcterms:W3CDTF">2012-09-11T13:12:43Z</dcterms:created>
  <dcterms:modified xsi:type="dcterms:W3CDTF">2019-04-17T18:49:14Z</dcterms:modified>
</cp:coreProperties>
</file>