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5D98-AD6B-4E4E-82E5-F05D583F027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A6E-9355-4AE3-AB48-6A8A5863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5D98-AD6B-4E4E-82E5-F05D583F027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A6E-9355-4AE3-AB48-6A8A5863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0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5D98-AD6B-4E4E-82E5-F05D583F027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A6E-9355-4AE3-AB48-6A8A5863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5D98-AD6B-4E4E-82E5-F05D583F027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A6E-9355-4AE3-AB48-6A8A5863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7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5D98-AD6B-4E4E-82E5-F05D583F027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A6E-9355-4AE3-AB48-6A8A5863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5D98-AD6B-4E4E-82E5-F05D583F027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A6E-9355-4AE3-AB48-6A8A5863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7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5D98-AD6B-4E4E-82E5-F05D583F027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A6E-9355-4AE3-AB48-6A8A5863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4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5D98-AD6B-4E4E-82E5-F05D583F027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A6E-9355-4AE3-AB48-6A8A5863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5D98-AD6B-4E4E-82E5-F05D583F027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A6E-9355-4AE3-AB48-6A8A5863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2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5D98-AD6B-4E4E-82E5-F05D583F027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A6E-9355-4AE3-AB48-6A8A5863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8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5D98-AD6B-4E4E-82E5-F05D583F027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A6E-9355-4AE3-AB48-6A8A5863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1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5D98-AD6B-4E4E-82E5-F05D583F027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9EA6E-9355-4AE3-AB48-6A8A5863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3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ci.letstalkpayments.com/research-categories/blockchain-use-cases-comprehensive-analysis-start-ups-involved" TargetMode="External"/><Relationship Id="rId2" Type="http://schemas.openxmlformats.org/officeDocument/2006/relationships/hyperlink" Target="https://letstalkpayments.com/government-blockchain-relationships-2017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letstalkpayments.com/21-areas-of-blockchain-application-beyond-financial-services/" TargetMode="External"/><Relationship Id="rId4" Type="http://schemas.openxmlformats.org/officeDocument/2006/relationships/hyperlink" Target="https://medici.letstalkpayment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hyperlink" Target="https://medici.letstalkpayments.com/companies/jaak" TargetMode="External"/><Relationship Id="rId117" Type="http://schemas.openxmlformats.org/officeDocument/2006/relationships/hyperlink" Target="http://block.one/" TargetMode="External"/><Relationship Id="rId21" Type="http://schemas.openxmlformats.org/officeDocument/2006/relationships/hyperlink" Target="https://medici.letstalkpayments.com/companies/cryptocorp" TargetMode="External"/><Relationship Id="rId42" Type="http://schemas.openxmlformats.org/officeDocument/2006/relationships/hyperlink" Target="https://onename.com/about" TargetMode="External"/><Relationship Id="rId47" Type="http://schemas.openxmlformats.org/officeDocument/2006/relationships/hyperlink" Target="https://aid.technology/" TargetMode="External"/><Relationship Id="rId63" Type="http://schemas.openxmlformats.org/officeDocument/2006/relationships/hyperlink" Target="http://btl.co/interbit/" TargetMode="External"/><Relationship Id="rId68" Type="http://schemas.openxmlformats.org/officeDocument/2006/relationships/hyperlink" Target="http://www.chainthat.com/" TargetMode="External"/><Relationship Id="rId84" Type="http://schemas.openxmlformats.org/officeDocument/2006/relationships/hyperlink" Target="https://medici.letstalkpayments.com/companies/freemyvunk" TargetMode="External"/><Relationship Id="rId89" Type="http://schemas.openxmlformats.org/officeDocument/2006/relationships/hyperlink" Target="https://medici.letstalkpayments.com/companies/bitnation" TargetMode="External"/><Relationship Id="rId112" Type="http://schemas.openxmlformats.org/officeDocument/2006/relationships/hyperlink" Target="http://bloq.com/bloq-enterprise.html" TargetMode="External"/><Relationship Id="rId16" Type="http://schemas.openxmlformats.org/officeDocument/2006/relationships/hyperlink" Target="https://medici.letstalkpayments.com/companies/vogogo" TargetMode="External"/><Relationship Id="rId107" Type="http://schemas.openxmlformats.org/officeDocument/2006/relationships/hyperlink" Target="https://decent.ch/en/decent-network-introduces-publiq/" TargetMode="External"/><Relationship Id="rId11" Type="http://schemas.openxmlformats.org/officeDocument/2006/relationships/hyperlink" Target="https://po.et/" TargetMode="External"/><Relationship Id="rId32" Type="http://schemas.openxmlformats.org/officeDocument/2006/relationships/hyperlink" Target="http://decent.ch/" TargetMode="External"/><Relationship Id="rId37" Type="http://schemas.openxmlformats.org/officeDocument/2006/relationships/hyperlink" Target="http://2way.io/" TargetMode="External"/><Relationship Id="rId53" Type="http://schemas.openxmlformats.org/officeDocument/2006/relationships/hyperlink" Target="https://www.xnotes.com/" TargetMode="External"/><Relationship Id="rId58" Type="http://schemas.openxmlformats.org/officeDocument/2006/relationships/hyperlink" Target="http://www.otcxn.com/" TargetMode="External"/><Relationship Id="rId74" Type="http://schemas.openxmlformats.org/officeDocument/2006/relationships/hyperlink" Target="https://www.bigchaindb.com/" TargetMode="External"/><Relationship Id="rId79" Type="http://schemas.openxmlformats.org/officeDocument/2006/relationships/hyperlink" Target="https://medici.letstalkpayments.com/companies/follow-my-vote" TargetMode="External"/><Relationship Id="rId102" Type="http://schemas.openxmlformats.org/officeDocument/2006/relationships/hyperlink" Target="https://medici.letstalkpayments.com/companies/appii" TargetMode="External"/><Relationship Id="rId123" Type="http://schemas.openxmlformats.org/officeDocument/2006/relationships/hyperlink" Target="https://medici.letstalkpayments.com/companies/ubitquity-llc" TargetMode="External"/><Relationship Id="rId128" Type="http://schemas.openxmlformats.org/officeDocument/2006/relationships/hyperlink" Target="http://www.shareable.net/blog/lazooz-the-decentralized-crypto-alternative-to-uber" TargetMode="External"/><Relationship Id="rId5" Type="http://schemas.openxmlformats.org/officeDocument/2006/relationships/hyperlink" Target="http://www.verisart.com/" TargetMode="External"/><Relationship Id="rId90" Type="http://schemas.openxmlformats.org/officeDocument/2006/relationships/hyperlink" Target="https://medici.letstalkpayments.com/companies/advocate" TargetMode="External"/><Relationship Id="rId95" Type="http://schemas.openxmlformats.org/officeDocument/2006/relationships/hyperlink" Target="https://databrokerdao.com/" TargetMode="External"/><Relationship Id="rId19" Type="http://schemas.openxmlformats.org/officeDocument/2006/relationships/hyperlink" Target="https://medici.letstalkpayments.com/companies/sig3" TargetMode="External"/><Relationship Id="rId14" Type="http://schemas.openxmlformats.org/officeDocument/2006/relationships/hyperlink" Target="https://medici.letstalkpayments.com/companies/third-key-solutions" TargetMode="External"/><Relationship Id="rId22" Type="http://schemas.openxmlformats.org/officeDocument/2006/relationships/hyperlink" Target="https://medici.letstalkpayments.com/companies/blockverify" TargetMode="External"/><Relationship Id="rId27" Type="http://schemas.openxmlformats.org/officeDocument/2006/relationships/hyperlink" Target="https://medici.letstalkpayments.com/companies/paperchain" TargetMode="External"/><Relationship Id="rId30" Type="http://schemas.openxmlformats.org/officeDocument/2006/relationships/hyperlink" Target="http://guardtime.com/" TargetMode="External"/><Relationship Id="rId35" Type="http://schemas.openxmlformats.org/officeDocument/2006/relationships/hyperlink" Target="https://www.synereo.com/" TargetMode="External"/><Relationship Id="rId43" Type="http://schemas.openxmlformats.org/officeDocument/2006/relationships/hyperlink" Target="https://medici.letstalkpayments.com/companies/civic" TargetMode="External"/><Relationship Id="rId48" Type="http://schemas.openxmlformats.org/officeDocument/2006/relationships/hyperlink" Target="https://sldx.com/" TargetMode="External"/><Relationship Id="rId56" Type="http://schemas.openxmlformats.org/officeDocument/2006/relationships/hyperlink" Target="https://www.sofocle.com/" TargetMode="External"/><Relationship Id="rId64" Type="http://schemas.openxmlformats.org/officeDocument/2006/relationships/hyperlink" Target="http://credits.vision/index.html" TargetMode="External"/><Relationship Id="rId69" Type="http://schemas.openxmlformats.org/officeDocument/2006/relationships/hyperlink" Target="http://www.chainreactor.com/home.html" TargetMode="External"/><Relationship Id="rId77" Type="http://schemas.openxmlformats.org/officeDocument/2006/relationships/hyperlink" Target="https://www.alphapoint.com/adlp.html" TargetMode="External"/><Relationship Id="rId100" Type="http://schemas.openxmlformats.org/officeDocument/2006/relationships/hyperlink" Target="https://slock.it/" TargetMode="External"/><Relationship Id="rId105" Type="http://schemas.openxmlformats.org/officeDocument/2006/relationships/hyperlink" Target="https://www.ccn.com/100-dubai-put-entire-land-registry-blockchain/" TargetMode="External"/><Relationship Id="rId113" Type="http://schemas.openxmlformats.org/officeDocument/2006/relationships/hyperlink" Target="http://bloq.com/index.html" TargetMode="External"/><Relationship Id="rId118" Type="http://schemas.openxmlformats.org/officeDocument/2006/relationships/hyperlink" Target="https://www.razormind.co.uk/deos-open-source/" TargetMode="External"/><Relationship Id="rId126" Type="http://schemas.openxmlformats.org/officeDocument/2006/relationships/hyperlink" Target="https://medici.letstalkpayments.com/companies/thankscoin" TargetMode="External"/><Relationship Id="rId8" Type="http://schemas.openxmlformats.org/officeDocument/2006/relationships/hyperlink" Target="https://medici.letstalkpayments.com/companies/crypto-copyright" TargetMode="External"/><Relationship Id="rId51" Type="http://schemas.openxmlformats.org/officeDocument/2006/relationships/hyperlink" Target="https://medici.letstalkpayments.com/companies/transactive-grid" TargetMode="External"/><Relationship Id="rId72" Type="http://schemas.openxmlformats.org/officeDocument/2006/relationships/hyperlink" Target="https://www.blockcypher.com/" TargetMode="External"/><Relationship Id="rId80" Type="http://schemas.openxmlformats.org/officeDocument/2006/relationships/hyperlink" Target="https://letstalkpayments.com/nasdaq-is-taking-blockchain-from-the-lab-to-estonia/" TargetMode="External"/><Relationship Id="rId85" Type="http://schemas.openxmlformats.org/officeDocument/2006/relationships/hyperlink" Target="https://coinpalace.io/en/gamelist/top-games" TargetMode="External"/><Relationship Id="rId93" Type="http://schemas.openxmlformats.org/officeDocument/2006/relationships/hyperlink" Target="https://medici.letstalkpayments.com/companies/boardroom" TargetMode="External"/><Relationship Id="rId98" Type="http://schemas.openxmlformats.org/officeDocument/2006/relationships/hyperlink" Target="https://medici.letstalkpayments.com/companies/chimera-iot" TargetMode="External"/><Relationship Id="rId121" Type="http://schemas.openxmlformats.org/officeDocument/2006/relationships/hyperlink" Target="https://gem.co/" TargetMode="External"/><Relationship Id="rId3" Type="http://schemas.openxmlformats.org/officeDocument/2006/relationships/hyperlink" Target="https://blockai.com/" TargetMode="External"/><Relationship Id="rId12" Type="http://schemas.openxmlformats.org/officeDocument/2006/relationships/hyperlink" Target="https://www.khanections.com/khanections-llc-creates-blockchain-based-smart-birth-and-death-certificate-registration-system-and-launches-khanections-blockchain-solutions/" TargetMode="External"/><Relationship Id="rId17" Type="http://schemas.openxmlformats.org/officeDocument/2006/relationships/hyperlink" Target="https://medici.letstalkpayments.com/companies/elliptic" TargetMode="External"/><Relationship Id="rId25" Type="http://schemas.openxmlformats.org/officeDocument/2006/relationships/hyperlink" Target="https://medici.letstalkpayments.com/companies/peertracks" TargetMode="External"/><Relationship Id="rId33" Type="http://schemas.openxmlformats.org/officeDocument/2006/relationships/hyperlink" Target="https://joindiaspora.com/" TargetMode="External"/><Relationship Id="rId38" Type="http://schemas.openxmlformats.org/officeDocument/2006/relationships/hyperlink" Target="https://shocard.com/" TargetMode="External"/><Relationship Id="rId46" Type="http://schemas.openxmlformats.org/officeDocument/2006/relationships/hyperlink" Target="https://medici.letstalkpayments.com/companies/evernym" TargetMode="External"/><Relationship Id="rId59" Type="http://schemas.openxmlformats.org/officeDocument/2006/relationships/hyperlink" Target="https://www.openchain.org/" TargetMode="External"/><Relationship Id="rId67" Type="http://schemas.openxmlformats.org/officeDocument/2006/relationships/hyperlink" Target="http://chromaway.com/" TargetMode="External"/><Relationship Id="rId103" Type="http://schemas.openxmlformats.org/officeDocument/2006/relationships/hyperlink" Target="http://satoshitalent.com/" TargetMode="External"/><Relationship Id="rId108" Type="http://schemas.openxmlformats.org/officeDocument/2006/relationships/hyperlink" Target="https://wavesplatform.com/product" TargetMode="External"/><Relationship Id="rId116" Type="http://schemas.openxmlformats.org/officeDocument/2006/relationships/hyperlink" Target="http://eos.io/" TargetMode="External"/><Relationship Id="rId124" Type="http://schemas.openxmlformats.org/officeDocument/2006/relationships/hyperlink" Target="https://medici.letstalkpayments.com/companies/silvertown" TargetMode="External"/><Relationship Id="rId129" Type="http://schemas.openxmlformats.org/officeDocument/2006/relationships/hyperlink" Target="https://www.skuchain.com/" TargetMode="External"/><Relationship Id="rId20" Type="http://schemas.openxmlformats.org/officeDocument/2006/relationships/hyperlink" Target="https://medici.letstalkpayments.com/companies/blockseer" TargetMode="External"/><Relationship Id="rId41" Type="http://schemas.openxmlformats.org/officeDocument/2006/relationships/hyperlink" Target="https://www.hypr.com/biometric-bitcoin-blockchain/" TargetMode="External"/><Relationship Id="rId54" Type="http://schemas.openxmlformats.org/officeDocument/2006/relationships/hyperlink" Target="http://www.tymlez.com/" TargetMode="External"/><Relationship Id="rId62" Type="http://schemas.openxmlformats.org/officeDocument/2006/relationships/hyperlink" Target="http://www.libra.tech/libra-enterprise/" TargetMode="External"/><Relationship Id="rId70" Type="http://schemas.openxmlformats.org/officeDocument/2006/relationships/hyperlink" Target="https://chain.com/" TargetMode="External"/><Relationship Id="rId75" Type="http://schemas.openxmlformats.org/officeDocument/2006/relationships/hyperlink" Target="http://www.avalanchain.com/" TargetMode="External"/><Relationship Id="rId83" Type="http://schemas.openxmlformats.org/officeDocument/2006/relationships/hyperlink" Target="https://medici.letstalkpayments.com/companies/etheramid" TargetMode="External"/><Relationship Id="rId88" Type="http://schemas.openxmlformats.org/officeDocument/2006/relationships/hyperlink" Target="http://ethjackpot.com/" TargetMode="External"/><Relationship Id="rId91" Type="http://schemas.openxmlformats.org/officeDocument/2006/relationships/hyperlink" Target="https://medici.letstalkpayments.com/companies/borderless-tech" TargetMode="External"/><Relationship Id="rId96" Type="http://schemas.openxmlformats.org/officeDocument/2006/relationships/hyperlink" Target="https://medici.letstalkpayments.com/companies/cronicled" TargetMode="External"/><Relationship Id="rId111" Type="http://schemas.openxmlformats.org/officeDocument/2006/relationships/hyperlink" Target="https://colony.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ci.letstalkpayments.com/companies/monegraph" TargetMode="External"/><Relationship Id="rId15" Type="http://schemas.openxmlformats.org/officeDocument/2006/relationships/hyperlink" Target="https://medici.letstalkpayments.com/companies/tradle" TargetMode="External"/><Relationship Id="rId23" Type="http://schemas.openxmlformats.org/officeDocument/2006/relationships/hyperlink" Target="https://letstalkpayments.com/brave-software-raises-35m-dollar-funding/" TargetMode="External"/><Relationship Id="rId28" Type="http://schemas.openxmlformats.org/officeDocument/2006/relationships/hyperlink" Target="https://medici.letstalkpayments.com/companies/factom" TargetMode="External"/><Relationship Id="rId36" Type="http://schemas.openxmlformats.org/officeDocument/2006/relationships/hyperlink" Target="https://medici.letstalkpayments.com/companies/everledger" TargetMode="External"/><Relationship Id="rId49" Type="http://schemas.openxmlformats.org/officeDocument/2006/relationships/hyperlink" Target="https://medici.letstalkpayments.com/companies/energy-blockchain-labs" TargetMode="External"/><Relationship Id="rId57" Type="http://schemas.openxmlformats.org/officeDocument/2006/relationships/hyperlink" Target="http://pragmaticcoders.com/services/blockchain-software-development/" TargetMode="External"/><Relationship Id="rId106" Type="http://schemas.openxmlformats.org/officeDocument/2006/relationships/hyperlink" Target="http://license.rocks/" TargetMode="External"/><Relationship Id="rId114" Type="http://schemas.openxmlformats.org/officeDocument/2006/relationships/hyperlink" Target="https://blog.ledger.co/introducing-bolos-blockchain-open-ledger-operating-system-b9893d09f333" TargetMode="External"/><Relationship Id="rId119" Type="http://schemas.openxmlformats.org/officeDocument/2006/relationships/hyperlink" Target="https://www.razormind.co.uk/" TargetMode="External"/><Relationship Id="rId127" Type="http://schemas.openxmlformats.org/officeDocument/2006/relationships/hyperlink" Target="http://arcade.city/" TargetMode="External"/><Relationship Id="rId10" Type="http://schemas.openxmlformats.org/officeDocument/2006/relationships/hyperlink" Target="https://medici.letstalkpayments.com/companies/ascribe" TargetMode="External"/><Relationship Id="rId31" Type="http://schemas.openxmlformats.org/officeDocument/2006/relationships/hyperlink" Target="http://datt.co/" TargetMode="External"/><Relationship Id="rId44" Type="http://schemas.openxmlformats.org/officeDocument/2006/relationships/hyperlink" Target="https://medici.letstalkpayments.com/companies/uniquid" TargetMode="External"/><Relationship Id="rId52" Type="http://schemas.openxmlformats.org/officeDocument/2006/relationships/hyperlink" Target="http://lo3energy.com/" TargetMode="External"/><Relationship Id="rId60" Type="http://schemas.openxmlformats.org/officeDocument/2006/relationships/hyperlink" Target="https://nuco.io/product.html" TargetMode="External"/><Relationship Id="rId65" Type="http://schemas.openxmlformats.org/officeDocument/2006/relationships/hyperlink" Target="http://colu.co/" TargetMode="External"/><Relationship Id="rId73" Type="http://schemas.openxmlformats.org/officeDocument/2006/relationships/hyperlink" Target="http://www.blockchainfoundry.com/" TargetMode="External"/><Relationship Id="rId78" Type="http://schemas.openxmlformats.org/officeDocument/2006/relationships/hyperlink" Target="https://firstblood.io/#/home" TargetMode="External"/><Relationship Id="rId81" Type="http://schemas.openxmlformats.org/officeDocument/2006/relationships/hyperlink" Target="https://medici.letstalkpayments.com/companies/Etheria" TargetMode="External"/><Relationship Id="rId86" Type="http://schemas.openxmlformats.org/officeDocument/2006/relationships/hyperlink" Target="http://etheroll.com/" TargetMode="External"/><Relationship Id="rId94" Type="http://schemas.openxmlformats.org/officeDocument/2006/relationships/hyperlink" Target="https://medici.letstalkpayments.com/companies/colony" TargetMode="External"/><Relationship Id="rId99" Type="http://schemas.openxmlformats.org/officeDocument/2006/relationships/hyperlink" Target="https://filament.com/" TargetMode="External"/><Relationship Id="rId101" Type="http://schemas.openxmlformats.org/officeDocument/2006/relationships/hyperlink" Target="https://medici.letstalkpayments.com/companies/verbatm" TargetMode="External"/><Relationship Id="rId122" Type="http://schemas.openxmlformats.org/officeDocument/2006/relationships/hyperlink" Target="https://www.thoughtmachine.net/" TargetMode="External"/><Relationship Id="rId130" Type="http://schemas.openxmlformats.org/officeDocument/2006/relationships/hyperlink" Target="https://www.factom.com/" TargetMode="External"/><Relationship Id="rId4" Type="http://schemas.openxmlformats.org/officeDocument/2006/relationships/hyperlink" Target="https://stampery.com/" TargetMode="External"/><Relationship Id="rId9" Type="http://schemas.openxmlformats.org/officeDocument/2006/relationships/hyperlink" Target="https://proofofexistence.com/" TargetMode="External"/><Relationship Id="rId13" Type="http://schemas.openxmlformats.org/officeDocument/2006/relationships/hyperlink" Target="https://medici.letstalkpayments.com/companies/chainalysis" TargetMode="External"/><Relationship Id="rId18" Type="http://schemas.openxmlformats.org/officeDocument/2006/relationships/hyperlink" Target="https://medici.letstalkpayments.com/companies/coinalytics" TargetMode="External"/><Relationship Id="rId39" Type="http://schemas.openxmlformats.org/officeDocument/2006/relationships/hyperlink" Target="https://guardtime.com/cybersecurity-platform" TargetMode="External"/><Relationship Id="rId109" Type="http://schemas.openxmlformats.org/officeDocument/2006/relationships/hyperlink" Target="https://medici.letstalkpayments.com/companies/ethereum" TargetMode="External"/><Relationship Id="rId34" Type="http://schemas.openxmlformats.org/officeDocument/2006/relationships/hyperlink" Target="http://akasha.world/" TargetMode="External"/><Relationship Id="rId50" Type="http://schemas.openxmlformats.org/officeDocument/2006/relationships/hyperlink" Target="https://medici.letstalkpayments.com/companies/grid-singularity" TargetMode="External"/><Relationship Id="rId55" Type="http://schemas.openxmlformats.org/officeDocument/2006/relationships/hyperlink" Target="https://symbiont.io/" TargetMode="External"/><Relationship Id="rId76" Type="http://schemas.openxmlformats.org/officeDocument/2006/relationships/hyperlink" Target="http://appliedblockchain.com/" TargetMode="External"/><Relationship Id="rId97" Type="http://schemas.openxmlformats.org/officeDocument/2006/relationships/hyperlink" Target="https://medici.letstalkpayments.com/companies/filament" TargetMode="External"/><Relationship Id="rId104" Type="http://schemas.openxmlformats.org/officeDocument/2006/relationships/hyperlink" Target="https://medici.letstalkpayments.com/companies/coinality" TargetMode="External"/><Relationship Id="rId120" Type="http://schemas.openxmlformats.org/officeDocument/2006/relationships/hyperlink" Target="https://gem.co/gemos/" TargetMode="External"/><Relationship Id="rId125" Type="http://schemas.openxmlformats.org/officeDocument/2006/relationships/hyperlink" Target="https://www.worldtable.co/" TargetMode="External"/><Relationship Id="rId7" Type="http://schemas.openxmlformats.org/officeDocument/2006/relationships/hyperlink" Target="https://medici.letstalkpayments.com/companies/orginalmy" TargetMode="External"/><Relationship Id="rId71" Type="http://schemas.openxmlformats.org/officeDocument/2006/relationships/hyperlink" Target="http://www.bloq.com/" TargetMode="External"/><Relationship Id="rId92" Type="http://schemas.openxmlformats.org/officeDocument/2006/relationships/hyperlink" Target="https://medici.letstalkpayments.com/companies/otonomos" TargetMode="External"/><Relationship Id="rId2" Type="http://schemas.openxmlformats.org/officeDocument/2006/relationships/hyperlink" Target="https://bitproof.io/" TargetMode="External"/><Relationship Id="rId29" Type="http://schemas.openxmlformats.org/officeDocument/2006/relationships/hyperlink" Target="http://peernova.com/" TargetMode="External"/><Relationship Id="rId24" Type="http://schemas.openxmlformats.org/officeDocument/2006/relationships/hyperlink" Target="https://medici.letstalkpayments.com/companies/bittunes" TargetMode="External"/><Relationship Id="rId40" Type="http://schemas.openxmlformats.org/officeDocument/2006/relationships/hyperlink" Target="http://www.blockverify.io/" TargetMode="External"/><Relationship Id="rId45" Type="http://schemas.openxmlformats.org/officeDocument/2006/relationships/hyperlink" Target="https://medici.letstalkpayments.com/companies/identifi" TargetMode="External"/><Relationship Id="rId66" Type="http://schemas.openxmlformats.org/officeDocument/2006/relationships/hyperlink" Target="http://ciphrex.com/" TargetMode="External"/><Relationship Id="rId87" Type="http://schemas.openxmlformats.org/officeDocument/2006/relationships/hyperlink" Target="https://www.rollin.io/" TargetMode="External"/><Relationship Id="rId110" Type="http://schemas.openxmlformats.org/officeDocument/2006/relationships/hyperlink" Target="https://medici.letstalkpayments.com/companies/chromaway" TargetMode="External"/><Relationship Id="rId115" Type="http://schemas.openxmlformats.org/officeDocument/2006/relationships/hyperlink" Target="https://www.ledger.co/" TargetMode="External"/><Relationship Id="rId131" Type="http://schemas.openxmlformats.org/officeDocument/2006/relationships/hyperlink" Target="https://www.provenance.org/" TargetMode="External"/><Relationship Id="rId61" Type="http://schemas.openxmlformats.org/officeDocument/2006/relationships/hyperlink" Target="https://monax.io/" TargetMode="External"/><Relationship Id="rId82" Type="http://schemas.openxmlformats.org/officeDocument/2006/relationships/hyperlink" Target="https://medici.letstalkpayments.com/companies/first-bloo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578498"/>
            <a:ext cx="10515600" cy="10356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dirty="0"/>
              <a:t>30 Non-Financial Use Cases of </a:t>
            </a:r>
            <a:r>
              <a:rPr lang="en-US" sz="3000" b="1" dirty="0" err="1"/>
              <a:t>Blockchain</a:t>
            </a:r>
            <a:r>
              <a:rPr lang="en-US" sz="3000" b="1" dirty="0"/>
              <a:t> </a:t>
            </a:r>
            <a:r>
              <a:rPr lang="en-US" sz="3000" b="1" dirty="0" smtClean="0"/>
              <a:t>Technology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183363"/>
            <a:ext cx="10515600" cy="2624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While financial use cases of </a:t>
            </a:r>
            <a:r>
              <a:rPr lang="en-US" sz="1200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lang="en-US" sz="1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technology are at the spotlight due to the significant interest of powerful parties – banks, investors, and even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2"/>
              </a:rPr>
              <a:t>governments</a:t>
            </a:r>
            <a:r>
              <a:rPr lang="en-US" sz="1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– non-financial use cases of DLT are of equally significant importance to a number of industries. Along with banks and </a:t>
            </a:r>
            <a:r>
              <a:rPr lang="en-US" sz="1200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FinTech</a:t>
            </a:r>
            <a:r>
              <a:rPr lang="en-US" sz="1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startups, non-financial players have been paying attention and looking for ways to leverage the opportunities that DLT opens. </a:t>
            </a:r>
            <a:r>
              <a:rPr lang="en-US" sz="1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more comprehensive overview of financial and non-financial use cases of </a:t>
            </a:r>
            <a:r>
              <a:rPr lang="en-US" sz="1200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lang="en-US" sz="1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technology can be found in the MEDICI report titled </a:t>
            </a:r>
            <a:r>
              <a:rPr lang="en-US" sz="1200" b="0" i="1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3"/>
              </a:rPr>
              <a:t>Blockchain</a:t>
            </a:r>
            <a:r>
              <a:rPr lang="en-US" sz="1200" b="0" i="1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3"/>
              </a:rPr>
              <a:t> Use Cases: Comprehensive Analysis and Startups Involved</a:t>
            </a:r>
            <a:r>
              <a:rPr lang="en-US" sz="1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Information on over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4"/>
              </a:rPr>
              <a:t>400 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4"/>
              </a:rPr>
              <a:t>blockchain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4"/>
              </a:rPr>
              <a:t>-focused startups operating around the world</a:t>
            </a:r>
            <a:r>
              <a:rPr lang="en-US" sz="1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can be found in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4"/>
              </a:rPr>
              <a:t>MEDICI</a:t>
            </a:r>
            <a:r>
              <a:rPr lang="en-US" sz="1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200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FinTech’s</a:t>
            </a:r>
            <a:r>
              <a:rPr lang="en-US" sz="1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global knowledge network. </a:t>
            </a:r>
            <a:r>
              <a:rPr lang="en-US" sz="1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Let’s look at some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5"/>
              </a:rPr>
              <a:t>interesting examples of the applications of 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5"/>
              </a:rPr>
              <a:t>blockchain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5"/>
              </a:rPr>
              <a:t> technology beyond financial services</a:t>
            </a:r>
            <a:r>
              <a:rPr lang="en-US" sz="1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505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036" t="11021" r="21808" b="7619"/>
          <a:stretch/>
        </p:blipFill>
        <p:spPr>
          <a:xfrm>
            <a:off x="2127378" y="167951"/>
            <a:ext cx="7688426" cy="646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5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59" y="875304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Authorship and ownership: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2"/>
              </a:rPr>
              <a:t>Bitproof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3"/>
              </a:rPr>
              <a:t>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3"/>
              </a:rPr>
              <a:t>Blockai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4"/>
              </a:rPr>
              <a:t>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4"/>
              </a:rPr>
              <a:t>Stampery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5"/>
              </a:rPr>
              <a:t>Verisart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6"/>
              </a:rPr>
              <a:t>Monegraph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7"/>
              </a:rPr>
              <a:t>OriginalMy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8"/>
              </a:rPr>
              <a:t>Crypto-Copyright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9"/>
              </a:rPr>
              <a:t>Proof of Existence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0"/>
              </a:rPr>
              <a:t>Ascribe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1"/>
              </a:rPr>
              <a:t>Po.et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Birth and death certificates: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2"/>
              </a:rPr>
              <a:t>Khanections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2"/>
              </a:rPr>
              <a:t>, LLC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-as-a-Service (BaaS):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Ethereum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as a Service by Microsoft Azure,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Rubix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by Deloitte, IBM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Bluemix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Compliance and security: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3"/>
              </a:rPr>
              <a:t>Chainalysis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4"/>
              </a:rPr>
              <a:t>Third Key Solutions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5"/>
              </a:rPr>
              <a:t>Tradle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6"/>
              </a:rPr>
              <a:t>Vogogo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7"/>
              </a:rPr>
              <a:t>Elliptic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8"/>
              </a:rPr>
              <a:t>Coinalytics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9"/>
              </a:rPr>
              <a:t>Sig3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20"/>
              </a:rPr>
              <a:t>BlockSee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21"/>
              </a:rPr>
              <a:t>CryptoCorp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22"/>
              </a:rPr>
              <a:t>Blockverify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Content management/distribution: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23"/>
              </a:rPr>
              <a:t>Brave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24"/>
              </a:rPr>
              <a:t>Bittunes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25"/>
              </a:rPr>
              <a:t>PeerTracks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26"/>
              </a:rPr>
              <a:t>JAAK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27"/>
              </a:rPr>
              <a:t>Paperchain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management: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28"/>
              </a:rPr>
              <a:t>Factom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integrity and security: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29"/>
              </a:rPr>
              <a:t>PeerNova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30"/>
              </a:rPr>
              <a:t>Guardtime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Decentralized social network: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31"/>
              </a:rPr>
              <a:t>Datt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32"/>
              </a:rPr>
              <a:t>DECENT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33"/>
              </a:rPr>
              <a:t>Diaspora*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34"/>
              </a:rPr>
              <a:t>AKASHA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35"/>
              </a:rPr>
              <a:t>Synereo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Diamonds: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36"/>
              </a:rPr>
              <a:t>Everledger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Digital identity, identification, and authentication: Keychain,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37"/>
              </a:rPr>
              <a:t>2WAY.IO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38"/>
              </a:rPr>
              <a:t>ShoCard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39"/>
              </a:rPr>
              <a:t>Guardtime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40"/>
              </a:rPr>
              <a:t>BlockVerify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41"/>
              </a:rPr>
              <a:t>HYPR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42"/>
              </a:rPr>
              <a:t>Onename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43"/>
              </a:rPr>
              <a:t>Civic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44"/>
              </a:rPr>
              <a:t>UniquID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44"/>
              </a:rPr>
              <a:t> Wallet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45"/>
              </a:rPr>
              <a:t>Identifi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46"/>
              </a:rPr>
              <a:t>Evernym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BanQu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47"/>
              </a:rPr>
              <a:t>AID:Tech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48"/>
              </a:rPr>
              <a:t>SolidX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Energy: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49"/>
              </a:rPr>
              <a:t>Energy 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49"/>
              </a:rPr>
              <a:t>Blockchain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49"/>
              </a:rPr>
              <a:t> Labs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50"/>
              </a:rPr>
              <a:t>Grid Singularity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51"/>
              </a:rPr>
              <a:t>TransActive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51"/>
              </a:rPr>
              <a:t> Grid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52"/>
              </a:rPr>
              <a:t>LO3 Energy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Enterprise-grade solutions and development platforms (infrastructure):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53"/>
              </a:rPr>
              <a:t>XNotes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53"/>
              </a:rPr>
              <a:t> Alliance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54"/>
              </a:rPr>
              <a:t>Tymlez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55"/>
              </a:rPr>
              <a:t>Symbiont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56"/>
              </a:rPr>
              <a:t>Sofocle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57"/>
              </a:rPr>
              <a:t>Pragmatic Coders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58"/>
              </a:rPr>
              <a:t>OTCXN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59"/>
              </a:rPr>
              <a:t>Openchain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60"/>
              </a:rPr>
              <a:t>Nuco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61"/>
              </a:rPr>
              <a:t>Monax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62"/>
              </a:rPr>
              <a:t>Libra Enterprise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63"/>
              </a:rPr>
              <a:t>Interbit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64"/>
              </a:rPr>
              <a:t>Credits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65"/>
              </a:rPr>
              <a:t>Colu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66"/>
              </a:rPr>
              <a:t>Ciphrex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67"/>
              </a:rPr>
              <a:t>ChromaWay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68"/>
              </a:rPr>
              <a:t>ChainThat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69"/>
              </a:rPr>
              <a:t>Chain Reactor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70"/>
              </a:rPr>
              <a:t>Chain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71"/>
              </a:rPr>
              <a:t>Bloq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72"/>
              </a:rPr>
              <a:t>BlockCypher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73"/>
              </a:rPr>
              <a:t>Blockchain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73"/>
              </a:rPr>
              <a:t> Foundry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74"/>
              </a:rPr>
              <a:t>BigchainDB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75"/>
              </a:rPr>
              <a:t>Avalanchain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76"/>
              </a:rPr>
              <a:t>Applied 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76"/>
              </a:rPr>
              <a:t>Blockchain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77"/>
              </a:rPr>
              <a:t>AlphaPoint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77"/>
              </a:rPr>
              <a:t> Distributed Ledger Platform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Esports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78"/>
              </a:rPr>
              <a:t>FirstBlood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E-voting: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79"/>
              </a:rPr>
              <a:t>Follow My Vote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80"/>
              </a:rPr>
              <a:t>Estonia’s e-Residency platform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Gaming and gambling: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81"/>
              </a:rPr>
              <a:t>Etheria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82"/>
              </a:rPr>
              <a:t>First Blood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83"/>
              </a:rPr>
              <a:t>Etheramid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84"/>
              </a:rPr>
              <a:t>FreeMyVunk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85"/>
              </a:rPr>
              <a:t>CoinPalace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86"/>
              </a:rPr>
              <a:t>Etheroll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87"/>
              </a:rPr>
              <a:t>Rollin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88"/>
              </a:rPr>
              <a:t>Ethereum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88"/>
              </a:rPr>
              <a:t> Jackpot</a:t>
            </a:r>
            <a:endParaRPr lang="en-US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09927" y="875304"/>
            <a:ext cx="443204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 startAt="16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Government and organizational governance: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89"/>
              </a:rPr>
              <a:t>BITNATION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90"/>
              </a:rPr>
              <a:t>Advocate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91"/>
              </a:rPr>
              <a:t>Borderless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92"/>
              </a:rPr>
              <a:t>Otonomos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93"/>
              </a:rPr>
              <a:t>BoardRoom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94"/>
              </a:rPr>
              <a:t>Colony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 startAt="16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Internet of Things (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IoT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):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95"/>
              </a:rPr>
              <a:t>Databroker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95"/>
              </a:rPr>
              <a:t> DAO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96"/>
              </a:rPr>
              <a:t>Chronicled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97"/>
              </a:rPr>
              <a:t>Filament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98"/>
              </a:rPr>
              <a:t>Chimera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99"/>
              </a:rPr>
              <a:t>Filament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00"/>
              </a:rPr>
              <a:t>Stock.it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 startAt="16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Job market: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01"/>
              </a:rPr>
              <a:t>Verbatm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02"/>
              </a:rPr>
              <a:t>Appii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03"/>
              </a:rPr>
              <a:t>Satoshi Talent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04"/>
              </a:rPr>
              <a:t>Coinality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 startAt="16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Land registry: The Dubai Land Department (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05"/>
              </a:rPr>
              <a:t>DLD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>
              <a:buFont typeface="+mj-lt"/>
              <a:buAutoNum type="arabicPeriod" startAt="16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Licensing: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06"/>
              </a:rPr>
              <a:t>license.rocks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 startAt="16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Media: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07"/>
              </a:rPr>
              <a:t>Publiq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 startAt="16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Mining: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08"/>
              </a:rPr>
              <a:t>Waves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 startAt="16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infrastructure: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09"/>
              </a:rPr>
              <a:t>Ethereum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10"/>
              </a:rPr>
              <a:t>ChromaWay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 startAt="16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 organization/business-related collaboration: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11"/>
              </a:rPr>
              <a:t>Colony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 startAt="16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Operating system: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12"/>
              </a:rPr>
              <a:t>BloqEnterprise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13"/>
              </a:rPr>
              <a:t>Bloq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13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14"/>
              </a:rPr>
              <a:t>BOLOS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13"/>
              </a:rPr>
              <a:t> by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15"/>
              </a:rPr>
              <a:t>Ledger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16"/>
              </a:rPr>
              <a:t>EOS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17"/>
              </a:rPr>
              <a:t>block.one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18"/>
              </a:rPr>
              <a:t>DeOS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19"/>
              </a:rPr>
              <a:t>Razormind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20"/>
              </a:rPr>
              <a:t>GemOS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21"/>
              </a:rPr>
              <a:t>Gem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22"/>
              </a:rPr>
              <a:t>Vault OS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22"/>
              </a:rPr>
              <a:t>ThoughtMachine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 startAt="16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 estate recording: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23"/>
              </a:rPr>
              <a:t>UBITQUITY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24"/>
              </a:rPr>
              <a:t>Silvertown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 startAt="16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Reputation verification and ranking: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25"/>
              </a:rPr>
              <a:t>The World Table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(Open Reputation),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26"/>
              </a:rPr>
              <a:t>ThanksCoin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 startAt="16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Ride-share: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27"/>
              </a:rPr>
              <a:t>Arcade City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28"/>
              </a:rPr>
              <a:t>La ‘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28"/>
              </a:rPr>
              <a:t>Zooz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 startAt="16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Supply chain management: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29"/>
              </a:rPr>
              <a:t>Skuchain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0" u="none" strike="noStrike" dirty="0" err="1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30"/>
              </a:rPr>
              <a:t>Factom</a:t>
            </a:r>
            <a:endParaRPr lang="en-US" sz="1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 startAt="16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Traceability of food products and supply chain audit: </a:t>
            </a:r>
            <a:r>
              <a:rPr lang="en-US" sz="1200" b="0" i="0" u="none" strike="noStrike" dirty="0" smtClean="0">
                <a:solidFill>
                  <a:srgbClr val="C93A26"/>
                </a:solidFill>
                <a:effectLst/>
                <a:latin typeface="Arial" panose="020B0604020202020204" pitchFamily="34" charset="0"/>
                <a:hlinkClick r:id="rId131"/>
              </a:rPr>
              <a:t>Provenance</a:t>
            </a:r>
            <a:endParaRPr lang="en-US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38200" y="233264"/>
            <a:ext cx="10515600" cy="1194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Infographic References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8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44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30 Non-Financial Use Cases of Blockchain Technology </vt:lpstr>
      <vt:lpstr>PowerPoint Presentation</vt:lpstr>
      <vt:lpstr>PowerPoint Presentation</vt:lpstr>
    </vt:vector>
  </TitlesOfParts>
  <Company>MackayShields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 Non-Financial Use Cases of Blockchain Technology [Infographic]</dc:title>
  <dc:creator>Brian Fagan</dc:creator>
  <cp:lastModifiedBy>Brian Fagan</cp:lastModifiedBy>
  <cp:revision>3</cp:revision>
  <cp:lastPrinted>2017-12-27T14:50:48Z</cp:lastPrinted>
  <dcterms:created xsi:type="dcterms:W3CDTF">2017-12-27T14:43:27Z</dcterms:created>
  <dcterms:modified xsi:type="dcterms:W3CDTF">2017-12-29T20:59:58Z</dcterms:modified>
</cp:coreProperties>
</file>