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D4E3-7306-4D4E-B3FE-6DBC3BAB73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9FF44-CB2B-49A3-B503-74DF213C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file:///V:\DLX\FOLDERS\mike_china\N924NGPY.em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V:\DLX\FOLDERS\mike_china\N924PCXG.emf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V:\DLX\FOLDERS\mike_china\A924NSVR.emf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975"/>
            <a:ext cx="8229600" cy="361025"/>
          </a:xfrm>
        </p:spPr>
        <p:txBody>
          <a:bodyPr>
            <a:noAutofit/>
          </a:bodyPr>
          <a:lstStyle/>
          <a:p>
            <a:r>
              <a:rPr lang="en-US" sz="3000" dirty="0" smtClean="0"/>
              <a:t>China’s Current Account Balance (% GDP)</a:t>
            </a: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6" t="34791" r="17305" b="24140"/>
          <a:stretch/>
        </p:blipFill>
        <p:spPr bwMode="auto">
          <a:xfrm>
            <a:off x="42334" y="1524000"/>
            <a:ext cx="9084432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685800" y="7239000"/>
            <a:ext cx="7772400" cy="1143000"/>
          </a:xfrm>
        </p:spPr>
        <p:txBody>
          <a:bodyPr/>
          <a:lstStyle/>
          <a:p>
            <a:r>
              <a:rPr lang="en-US" smtClean="0"/>
              <a:t>N924NGPY</a:t>
            </a:r>
            <a:endParaRPr lang="en-US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685800" y="8610600"/>
            <a:ext cx="7772400" cy="4114800"/>
          </a:xfrm>
        </p:spPr>
        <p:txBody>
          <a:bodyPr/>
          <a:lstStyle/>
          <a:p>
            <a:r>
              <a:rPr lang="en-US" smtClean="0"/>
              <a:t>	China: Real GDP: Year-to-Year Percent Change</a:t>
            </a:r>
          </a:p>
          <a:p>
            <a:r>
              <a:rPr lang="en-US" smtClean="0"/>
              <a:t>		%</a:t>
            </a:r>
          </a:p>
          <a:p>
            <a:r>
              <a:rPr lang="en-US" smtClean="0"/>
              <a:t>	N924NGPY.EMF  (EMERGEPR)  N924NGPY  913-1141</a:t>
            </a:r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link="rId2"/>
          <a:stretch>
            <a:fillRect/>
          </a:stretch>
        </p:blipFill>
        <p:spPr>
          <a:xfrm>
            <a:off x="-16933" y="0"/>
            <a:ext cx="9144000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9067" y="3886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u="sng" dirty="0" smtClean="0"/>
              <a:t>DATE                  REAL GDP Y/Y % CHANGE</a:t>
            </a:r>
          </a:p>
          <a:p>
            <a:r>
              <a:rPr lang="fr-FR" dirty="0" smtClean="0"/>
              <a:t>2012 - Q1	                  8.1</a:t>
            </a:r>
          </a:p>
          <a:p>
            <a:r>
              <a:rPr lang="fr-FR" dirty="0" smtClean="0"/>
              <a:t>2012 - Q2 	 7.6</a:t>
            </a:r>
          </a:p>
          <a:p>
            <a:r>
              <a:rPr lang="fr-FR" dirty="0" smtClean="0"/>
              <a:t>2012 - Q3	                  7.4</a:t>
            </a:r>
          </a:p>
          <a:p>
            <a:r>
              <a:rPr lang="fr-FR" dirty="0" smtClean="0"/>
              <a:t>2012 - Q4	                  7.9</a:t>
            </a:r>
          </a:p>
          <a:p>
            <a:r>
              <a:rPr lang="fr-FR" dirty="0" smtClean="0"/>
              <a:t>2013 - Q1	                  7.7</a:t>
            </a:r>
          </a:p>
          <a:p>
            <a:r>
              <a:rPr lang="fr-FR" dirty="0" smtClean="0"/>
              <a:t>2013 - Q2 	7.5</a:t>
            </a:r>
          </a:p>
          <a:p>
            <a:r>
              <a:rPr lang="fr-FR" dirty="0" smtClean="0"/>
              <a:t>2013 - Q3	                  7.8</a:t>
            </a:r>
          </a:p>
          <a:p>
            <a:r>
              <a:rPr lang="fr-FR" dirty="0" smtClean="0"/>
              <a:t>2013 - Q4	                  7.7</a:t>
            </a:r>
          </a:p>
          <a:p>
            <a:r>
              <a:rPr lang="fr-FR" dirty="0" smtClean="0"/>
              <a:t>2014 - Q1	                  7.4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685800" y="7239000"/>
            <a:ext cx="7772400" cy="1143000"/>
          </a:xfrm>
        </p:spPr>
        <p:txBody>
          <a:bodyPr/>
          <a:lstStyle/>
          <a:p>
            <a:r>
              <a:rPr lang="en-US" smtClean="0"/>
              <a:t>N924PCXG</a:t>
            </a:r>
            <a:endParaRPr lang="en-US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685800" y="8610600"/>
            <a:ext cx="7772400" cy="4114800"/>
          </a:xfrm>
        </p:spPr>
        <p:txBody>
          <a:bodyPr/>
          <a:lstStyle/>
          <a:p>
            <a:r>
              <a:rPr lang="en-US" smtClean="0"/>
              <a:t>	China: CPI: excluding Food and Energy</a:t>
            </a:r>
          </a:p>
          <a:p>
            <a:r>
              <a:rPr lang="en-US" smtClean="0"/>
              <a:t>		NSA, Y/Y %Chg</a:t>
            </a:r>
          </a:p>
          <a:p>
            <a:r>
              <a:rPr lang="en-US" smtClean="0"/>
              <a:t>	China: Consumer Price Index</a:t>
            </a:r>
          </a:p>
          <a:p>
            <a:r>
              <a:rPr lang="en-US" smtClean="0"/>
              <a:t>		NSA, year/year % chg</a:t>
            </a:r>
          </a:p>
          <a:p>
            <a:r>
              <a:rPr lang="en-US" smtClean="0"/>
              <a:t>	N924PCXG.EMF  (EMERGEPR)  N924PCXG / N924PCY  10511-11404</a:t>
            </a:r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link="rId2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0" y="3962400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DATE                          CPI        CORE CPI</a:t>
            </a:r>
          </a:p>
          <a:p>
            <a:r>
              <a:rPr lang="en-US" dirty="0" smtClean="0"/>
              <a:t>2013 – Aug               1.6            2.6</a:t>
            </a:r>
          </a:p>
          <a:p>
            <a:r>
              <a:rPr lang="en-US" dirty="0" smtClean="0"/>
              <a:t>2013 – Sep               1.7            3.1</a:t>
            </a:r>
            <a:endParaRPr lang="en-US" dirty="0"/>
          </a:p>
          <a:p>
            <a:r>
              <a:rPr lang="en-US" dirty="0" smtClean="0"/>
              <a:t>2013 - Oct	1.8	3.2</a:t>
            </a:r>
          </a:p>
          <a:p>
            <a:r>
              <a:rPr lang="en-US" dirty="0" smtClean="0"/>
              <a:t>2013 - Nov	1.8	3.0</a:t>
            </a:r>
          </a:p>
          <a:p>
            <a:r>
              <a:rPr lang="en-US" dirty="0" smtClean="0"/>
              <a:t>2013 - Dec	1.8	2.5</a:t>
            </a:r>
          </a:p>
          <a:p>
            <a:r>
              <a:rPr lang="en-US" dirty="0" smtClean="0"/>
              <a:t>2014 - Jan	2.0	2.5</a:t>
            </a:r>
          </a:p>
          <a:p>
            <a:r>
              <a:rPr lang="en-US" dirty="0" smtClean="0"/>
              <a:t>2014 - Feb	1.7	2.0</a:t>
            </a:r>
          </a:p>
          <a:p>
            <a:r>
              <a:rPr lang="en-US" dirty="0" smtClean="0"/>
              <a:t>2014 - Mar	1.7	2.4</a:t>
            </a:r>
          </a:p>
          <a:p>
            <a:r>
              <a:rPr lang="en-US" dirty="0" smtClean="0"/>
              <a:t>2014 - Apr	1.6	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685800" y="7239000"/>
            <a:ext cx="7772400" cy="1143000"/>
          </a:xfrm>
        </p:spPr>
        <p:txBody>
          <a:bodyPr/>
          <a:lstStyle/>
          <a:p>
            <a:r>
              <a:rPr lang="en-US" smtClean="0"/>
              <a:t>A924NSVR</a:t>
            </a:r>
            <a:endParaRPr lang="en-US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685800" y="8610600"/>
            <a:ext cx="7772400" cy="4114800"/>
          </a:xfrm>
        </p:spPr>
        <p:txBody>
          <a:bodyPr/>
          <a:lstStyle/>
          <a:p>
            <a:r>
              <a:rPr lang="en-US" smtClean="0"/>
              <a:t>	China: Gross Household Savings Rate</a:t>
            </a:r>
          </a:p>
          <a:p>
            <a:r>
              <a:rPr lang="en-US" smtClean="0"/>
              <a:t>		%</a:t>
            </a:r>
          </a:p>
          <a:p>
            <a:r>
              <a:rPr lang="en-US" smtClean="0"/>
              <a:t>	A924NSVR.EMF  (EMERGEPR)  A924NSVR  90-111</a:t>
            </a:r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link="rId2"/>
          <a:stretch>
            <a:fillRect/>
          </a:stretch>
        </p:blipFill>
        <p:spPr>
          <a:xfrm>
            <a:off x="0" y="0"/>
            <a:ext cx="9144000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3886200"/>
            <a:ext cx="274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DATE        SAVINGS RATE %</a:t>
            </a:r>
          </a:p>
          <a:p>
            <a:r>
              <a:rPr lang="en-US" dirty="0" smtClean="0"/>
              <a:t>2003	  33.94</a:t>
            </a:r>
          </a:p>
          <a:p>
            <a:r>
              <a:rPr lang="en-US" dirty="0" smtClean="0"/>
              <a:t>2004	  33.79</a:t>
            </a:r>
          </a:p>
          <a:p>
            <a:r>
              <a:rPr lang="en-US" dirty="0" smtClean="0"/>
              <a:t>2005	  35.38</a:t>
            </a:r>
          </a:p>
          <a:p>
            <a:r>
              <a:rPr lang="en-US" dirty="0" smtClean="0"/>
              <a:t>2006	  37.17</a:t>
            </a:r>
          </a:p>
          <a:p>
            <a:r>
              <a:rPr lang="en-US" dirty="0" smtClean="0"/>
              <a:t>2007	  39.24</a:t>
            </a:r>
          </a:p>
          <a:p>
            <a:r>
              <a:rPr lang="en-US" dirty="0" smtClean="0"/>
              <a:t>2008	  39.94</a:t>
            </a:r>
          </a:p>
          <a:p>
            <a:r>
              <a:rPr lang="en-US" dirty="0" smtClean="0"/>
              <a:t>2009	  40.38</a:t>
            </a:r>
          </a:p>
          <a:p>
            <a:r>
              <a:rPr lang="en-US" dirty="0" smtClean="0"/>
              <a:t>2010	  42.10</a:t>
            </a:r>
          </a:p>
          <a:p>
            <a:r>
              <a:rPr lang="en-US" dirty="0" smtClean="0"/>
              <a:t>2011	  40.88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41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China’s Current Account Balance (% GDP)</vt:lpstr>
      <vt:lpstr>N924NGPY</vt:lpstr>
      <vt:lpstr>N924PCXG</vt:lpstr>
      <vt:lpstr>A924NSVR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China’s Current Account Balance (% GDP)</dc:title>
  <dc:creator>Brian Fagan</dc:creator>
  <cp:lastModifiedBy>Brian Fagan</cp:lastModifiedBy>
  <cp:revision>6</cp:revision>
  <dcterms:created xsi:type="dcterms:W3CDTF">2014-05-30T13:12:32Z</dcterms:created>
  <dcterms:modified xsi:type="dcterms:W3CDTF">2014-05-30T15:40:55Z</dcterms:modified>
</cp:coreProperties>
</file>