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60" r:id="rId5"/>
    <p:sldId id="262" r:id="rId6"/>
    <p:sldId id="263" r:id="rId7"/>
    <p:sldId id="270" r:id="rId8"/>
    <p:sldId id="264" r:id="rId9"/>
    <p:sldId id="266" r:id="rId10"/>
    <p:sldId id="258" r:id="rId11"/>
    <p:sldId id="259" r:id="rId12"/>
    <p:sldId id="268" r:id="rId13"/>
    <p:sldId id="267" r:id="rId14"/>
    <p:sldId id="269" r:id="rId1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87C2-D405-4412-9A64-F66B8C166ED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E26F-35DE-4021-AAAB-3E023A99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Identify securities that are likely to have the best risk adjusted returns</a:t>
            </a:r>
            <a:r>
              <a:rPr lang="en-US" dirty="0" smtClean="0"/>
              <a:t>.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dirty="0" smtClean="0"/>
              <a:t>portfolio construction methodology: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that matches </a:t>
            </a:r>
            <a:r>
              <a:rPr lang="en-US" dirty="0"/>
              <a:t>the </a:t>
            </a:r>
            <a:r>
              <a:rPr lang="en-US" dirty="0" smtClean="0"/>
              <a:t>Index characteristics,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is simple </a:t>
            </a:r>
            <a:r>
              <a:rPr lang="en-US" dirty="0"/>
              <a:t>to </a:t>
            </a:r>
            <a:r>
              <a:rPr lang="en-US" dirty="0" smtClean="0"/>
              <a:t>implement and maintain and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reduces </a:t>
            </a:r>
            <a:r>
              <a:rPr lang="en-US" dirty="0"/>
              <a:t>turnover costs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back testing system.</a:t>
            </a:r>
          </a:p>
        </p:txBody>
      </p:sp>
    </p:spTree>
    <p:extLst>
      <p:ext uri="{BB962C8B-B14F-4D97-AF65-F5344CB8AC3E}">
        <p14:creationId xmlns:p14="http://schemas.microsoft.com/office/powerpoint/2010/main" val="8922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51574"/>
              </p:ext>
            </p:extLst>
          </p:nvPr>
        </p:nvGraphicFramePr>
        <p:xfrm>
          <a:off x="533400" y="1524000"/>
          <a:ext cx="8153400" cy="501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211"/>
                <a:gridCol w="3907142"/>
                <a:gridCol w="3876047"/>
              </a:tblGrid>
              <a:tr h="301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Basic Scaling (BS)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Constant </a:t>
                      </a:r>
                      <a:r>
                        <a:rPr lang="en-US" sz="2400" dirty="0">
                          <a:effectLst/>
                        </a:rPr>
                        <a:t>par </a:t>
                      </a:r>
                      <a:r>
                        <a:rPr lang="en-US" sz="2400" dirty="0" smtClean="0">
                          <a:effectLst/>
                        </a:rPr>
                        <a:t>amount (CPA)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Determine</a:t>
                      </a:r>
                      <a:r>
                        <a:rPr lang="en-US" sz="1600" baseline="0" dirty="0" smtClean="0">
                          <a:effectLst/>
                        </a:rPr>
                        <a:t> list of potential securities to include in the replicating portfolio by filtering the securities in the index using various security characteristics and an issuer ‘credit risk’ metric.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1" dirty="0" smtClean="0">
                          <a:effectLst/>
                        </a:rPr>
                        <a:t>This </a:t>
                      </a:r>
                      <a:r>
                        <a:rPr lang="en-US" sz="1600" b="1" dirty="0">
                          <a:effectLst/>
                        </a:rPr>
                        <a:t>list of potential securities is merged with the list of securities used during the prior month.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Index structural characteristics are matched by matching the index weights across ‘OAS’, ‘YTW, and ‘</a:t>
                      </a:r>
                      <a:r>
                        <a:rPr lang="en-US" sz="1600" dirty="0" err="1">
                          <a:effectLst/>
                        </a:rPr>
                        <a:t>Eff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Dur</a:t>
                      </a:r>
                      <a:r>
                        <a:rPr lang="en-US" sz="1600" dirty="0">
                          <a:effectLst/>
                        </a:rPr>
                        <a:t>’ buckets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Weights of the filtered securities belonging to each bucket are scaled so their aggregate weight matches their bucket’s weight.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smtClean="0">
                          <a:effectLst/>
                        </a:rPr>
                        <a:t>predefined par </a:t>
                      </a:r>
                      <a:r>
                        <a:rPr lang="en-US" sz="1600" dirty="0">
                          <a:effectLst/>
                        </a:rPr>
                        <a:t>amount </a:t>
                      </a:r>
                      <a:r>
                        <a:rPr lang="en-US" sz="1600" dirty="0" smtClean="0">
                          <a:effectLst/>
                        </a:rPr>
                        <a:t>is used for </a:t>
                      </a:r>
                      <a:r>
                        <a:rPr lang="en-US" sz="1600" dirty="0">
                          <a:effectLst/>
                        </a:rPr>
                        <a:t>all </a:t>
                      </a:r>
                      <a:r>
                        <a:rPr lang="en-US" sz="1600" dirty="0" smtClean="0">
                          <a:effectLst/>
                        </a:rPr>
                        <a:t>securities</a:t>
                      </a:r>
                      <a:r>
                        <a:rPr lang="en-US" sz="1600" baseline="0" dirty="0" smtClean="0">
                          <a:effectLst/>
                        </a:rPr>
                        <a:t> and e</a:t>
                      </a:r>
                      <a:r>
                        <a:rPr lang="en-US" sz="1600" dirty="0" smtClean="0">
                          <a:effectLst/>
                        </a:rPr>
                        <a:t>nough </a:t>
                      </a:r>
                      <a:r>
                        <a:rPr lang="en-US" sz="1600" dirty="0">
                          <a:effectLst/>
                        </a:rPr>
                        <a:t>securities </a:t>
                      </a:r>
                      <a:r>
                        <a:rPr lang="en-US" sz="1600" dirty="0" smtClean="0">
                          <a:effectLst/>
                        </a:rPr>
                        <a:t>within each </a:t>
                      </a:r>
                      <a:r>
                        <a:rPr lang="en-US" sz="1600" dirty="0">
                          <a:effectLst/>
                        </a:rPr>
                        <a:t>bucket are selected to match the bucket market </a:t>
                      </a:r>
                      <a:r>
                        <a:rPr lang="en-US" sz="1600" dirty="0" smtClean="0">
                          <a:effectLst/>
                        </a:rPr>
                        <a:t>weight.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When </a:t>
                      </a:r>
                      <a:r>
                        <a:rPr lang="en-US" sz="1600" dirty="0">
                          <a:effectLst/>
                        </a:rPr>
                        <a:t>selecting securities, precedence is given to securities with higher ‘OAS’ and to securities present in the prior portfolio.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The par amount of each security is derived from its market weight and its price including accrued interest.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market weight of each security is derived from the predefined par amount and price including accrued interest.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93" marR="6359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Description of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CPA (constant par amount) is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Easier to implement: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securities included.</a:t>
            </a:r>
          </a:p>
          <a:p>
            <a:pPr lvl="1"/>
            <a:r>
              <a:rPr lang="en-US" dirty="0" smtClean="0"/>
              <a:t>Smaller range of securities market weight.</a:t>
            </a:r>
          </a:p>
          <a:p>
            <a:r>
              <a:rPr lang="en-US" dirty="0" smtClean="0"/>
              <a:t>According to back test:</a:t>
            </a:r>
          </a:p>
          <a:p>
            <a:pPr lvl="1"/>
            <a:r>
              <a:rPr lang="en-US" dirty="0" smtClean="0"/>
              <a:t>Less maintenance and lower trading cost due to lower security turnover.</a:t>
            </a:r>
            <a:endParaRPr lang="en-US" dirty="0"/>
          </a:p>
          <a:p>
            <a:pPr lvl="1"/>
            <a:r>
              <a:rPr lang="en-US" dirty="0" smtClean="0"/>
              <a:t>Lower monitoring effort given that on average less issuers are included.</a:t>
            </a:r>
          </a:p>
        </p:txBody>
      </p:sp>
    </p:spTree>
    <p:extLst>
      <p:ext uri="{BB962C8B-B14F-4D97-AF65-F5344CB8AC3E}">
        <p14:creationId xmlns:p14="http://schemas.microsoft.com/office/powerpoint/2010/main" val="2948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Experiment Description and Observations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96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portfolio construction tool is used to replicate the index over periods of 7 years.</a:t>
            </a:r>
          </a:p>
          <a:p>
            <a:r>
              <a:rPr lang="en-US" dirty="0" smtClean="0"/>
              <a:t>24 experiments are run, each for a different starting month between January 2004 and December 2005</a:t>
            </a:r>
          </a:p>
          <a:p>
            <a:r>
              <a:rPr lang="en-US" dirty="0" smtClean="0"/>
              <a:t>The first experiment would cover the period starting January 2004 and ending December 2011, and the last experiment would cover the period starting December 2005 and ending November 2012.</a:t>
            </a:r>
          </a:p>
          <a:p>
            <a:r>
              <a:rPr lang="en-US" dirty="0" smtClean="0"/>
              <a:t>Annualized return and average monthly transaction costs for the replicating portfolio over each period constitutes an instance of the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on Return Decomposition and Transaction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are decomposed into a market component, an income component and a spread component.</a:t>
            </a:r>
          </a:p>
          <a:p>
            <a:r>
              <a:rPr lang="en-US" dirty="0" smtClean="0"/>
              <a:t>For the replicating portfolio it is possible to calculate a security selection component.</a:t>
            </a:r>
          </a:p>
          <a:p>
            <a:r>
              <a:rPr lang="en-US" dirty="0" smtClean="0"/>
              <a:t>Transaction costs consists of 1% of the aggregate turnover in each period. (1% bid-ask spread).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H0A0 monthly constituent information starting 1998 up to 2012</a:t>
            </a:r>
          </a:p>
          <a:p>
            <a:r>
              <a:rPr lang="en-US" dirty="0" smtClean="0"/>
              <a:t>Issuer Financials starting 1997 and ending 2012</a:t>
            </a:r>
          </a:p>
          <a:p>
            <a:pPr lvl="1"/>
            <a:r>
              <a:rPr lang="en-US" dirty="0" smtClean="0"/>
              <a:t>In 1999 the database covers 11% of the issuers in the index (or 31% of index by market weight).</a:t>
            </a:r>
          </a:p>
          <a:p>
            <a:pPr lvl="1"/>
            <a:r>
              <a:rPr lang="en-US" dirty="0" smtClean="0"/>
              <a:t>Starting in 2005 the database covers more than 50% of issuers in index (or 63% of index by market weight).</a:t>
            </a:r>
          </a:p>
        </p:txBody>
      </p:sp>
    </p:spTree>
    <p:extLst>
      <p:ext uri="{BB962C8B-B14F-4D97-AF65-F5344CB8AC3E}">
        <p14:creationId xmlns:p14="http://schemas.microsoft.com/office/powerpoint/2010/main" val="1102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SECURITY AND ISSUER FILTERING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5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Issuer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Choose safe issuers to include in portfolio based on their perceived “credit risk”.</a:t>
            </a:r>
          </a:p>
          <a:p>
            <a:r>
              <a:rPr lang="en-US" dirty="0" smtClean="0"/>
              <a:t>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a “credit risk” metric based on company quarterly financials.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Risk metric is used to rank each issuer relative to the other issuers in its sector.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Financial metrics considered are:</a:t>
            </a:r>
          </a:p>
          <a:p>
            <a:pPr lvl="2"/>
            <a:r>
              <a:rPr lang="en-US" dirty="0" smtClean="0"/>
              <a:t>Net </a:t>
            </a:r>
            <a:r>
              <a:rPr lang="en-US" dirty="0"/>
              <a:t>Debt, Total Assets, Interest Coverage, Total Leverage, and Senior Debt Percentage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Issuer Filtering</a:t>
            </a:r>
            <a:br>
              <a:rPr lang="en-US" dirty="0" smtClean="0"/>
            </a:br>
            <a:r>
              <a:rPr lang="en-US" dirty="0" smtClean="0"/>
              <a:t>Credit </a:t>
            </a:r>
            <a:r>
              <a:rPr lang="en-US" dirty="0" smtClean="0"/>
              <a:t>Risk Metric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financial metric considered: Find ranking of each issuer within peer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issuer: Determine a single measure of credit risk by adding the ranking values of the issuer in each of the financial metrics.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Rank issuers based on consolidated ‘Credit Risk’ metric. Lower value is associated with a lower credit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Facilitate portfolio construction, avoid outliers, and avoid potential political and ‘industry sector’ pockets of risk.</a:t>
            </a:r>
          </a:p>
          <a:p>
            <a:r>
              <a:rPr lang="en-US" dirty="0" smtClean="0"/>
              <a:t>How: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all index securities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list of potential securities to include in the replicating portfolio is determined by filtering on various security characteristics</a:t>
            </a:r>
          </a:p>
          <a:p>
            <a:pPr lvl="2"/>
            <a:r>
              <a:rPr lang="en-US" dirty="0" smtClean="0"/>
              <a:t>Current characteristics are: Amount Outstanding, Price, Political risk (DM/EM as proxy), Industry classification, OAS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9" y="228600"/>
            <a:ext cx="6659335" cy="1143000"/>
          </a:xfrm>
        </p:spPr>
        <p:txBody>
          <a:bodyPr/>
          <a:lstStyle/>
          <a:p>
            <a:r>
              <a:rPr lang="en-US" dirty="0" smtClean="0"/>
              <a:t>Security Filtering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8135" y="1371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Securities in 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4500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2209800" y="2057400"/>
            <a:ext cx="3077935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731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Out.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 flipH="1">
            <a:off x="3414031" y="2057400"/>
            <a:ext cx="1873704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82835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DM/EM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2"/>
            <a:endCxn id="24" idx="0"/>
          </p:cNvCxnSpPr>
          <p:nvPr/>
        </p:nvCxnSpPr>
        <p:spPr>
          <a:xfrm flipH="1">
            <a:off x="4678135" y="2057400"/>
            <a:ext cx="609600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48978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67500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OAS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90114" y="2879275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 Risk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2"/>
            <a:endCxn id="31" idx="0"/>
          </p:cNvCxnSpPr>
          <p:nvPr/>
        </p:nvCxnSpPr>
        <p:spPr>
          <a:xfrm>
            <a:off x="5287735" y="2057400"/>
            <a:ext cx="656543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32" idx="0"/>
          </p:cNvCxnSpPr>
          <p:nvPr/>
        </p:nvCxnSpPr>
        <p:spPr>
          <a:xfrm>
            <a:off x="5287735" y="2057400"/>
            <a:ext cx="1875065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33" idx="0"/>
          </p:cNvCxnSpPr>
          <p:nvPr/>
        </p:nvCxnSpPr>
        <p:spPr>
          <a:xfrm>
            <a:off x="5287735" y="2057400"/>
            <a:ext cx="3197679" cy="821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uble Brace 60"/>
          <p:cNvSpPr/>
          <p:nvPr/>
        </p:nvSpPr>
        <p:spPr>
          <a:xfrm>
            <a:off x="1363434" y="2364925"/>
            <a:ext cx="8390165" cy="17145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2401" y="2714343"/>
            <a:ext cx="121103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Exclude securities based on: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4678135" y="4620987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securities to include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" idx="2"/>
            <a:endCxn id="65" idx="0"/>
          </p:cNvCxnSpPr>
          <p:nvPr/>
        </p:nvCxnSpPr>
        <p:spPr>
          <a:xfrm>
            <a:off x="2209800" y="3565075"/>
            <a:ext cx="3077935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2"/>
            <a:endCxn id="65" idx="0"/>
          </p:cNvCxnSpPr>
          <p:nvPr/>
        </p:nvCxnSpPr>
        <p:spPr>
          <a:xfrm>
            <a:off x="3414031" y="3565075"/>
            <a:ext cx="1873704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65" idx="0"/>
          </p:cNvCxnSpPr>
          <p:nvPr/>
        </p:nvCxnSpPr>
        <p:spPr>
          <a:xfrm>
            <a:off x="4678135" y="3565075"/>
            <a:ext cx="609600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1" idx="2"/>
            <a:endCxn id="65" idx="0"/>
          </p:cNvCxnSpPr>
          <p:nvPr/>
        </p:nvCxnSpPr>
        <p:spPr>
          <a:xfrm flipH="1">
            <a:off x="5287735" y="3565075"/>
            <a:ext cx="656543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2"/>
            <a:endCxn id="65" idx="0"/>
          </p:cNvCxnSpPr>
          <p:nvPr/>
        </p:nvCxnSpPr>
        <p:spPr>
          <a:xfrm flipH="1">
            <a:off x="5287735" y="3565075"/>
            <a:ext cx="1875065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  <a:endCxn id="65" idx="0"/>
          </p:cNvCxnSpPr>
          <p:nvPr/>
        </p:nvCxnSpPr>
        <p:spPr>
          <a:xfrm flipH="1">
            <a:off x="5287735" y="3565075"/>
            <a:ext cx="3197679" cy="1055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uble Brace 90"/>
          <p:cNvSpPr/>
          <p:nvPr/>
        </p:nvSpPr>
        <p:spPr>
          <a:xfrm>
            <a:off x="2918731" y="4220937"/>
            <a:ext cx="6834868" cy="17145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38200" y="4724244"/>
            <a:ext cx="186690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dirty="0" smtClean="0"/>
              <a:t>Merge output from prior step: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</a:t>
            </a:r>
            <a:r>
              <a:rPr lang="en-US" dirty="0" smtClean="0"/>
              <a:t>Filtering - What </a:t>
            </a:r>
            <a:r>
              <a:rPr lang="en-US" dirty="0" smtClean="0"/>
              <a:t>is excluded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Price: Exclude securities in the lower 10</a:t>
            </a:r>
            <a:r>
              <a:rPr lang="en-US" baseline="30000" dirty="0" smtClean="0"/>
              <a:t>th</a:t>
            </a:r>
            <a:r>
              <a:rPr lang="en-US" dirty="0" smtClean="0"/>
              <a:t> and upper 10</a:t>
            </a:r>
            <a:r>
              <a:rPr lang="en-US" baseline="30000" dirty="0" smtClean="0"/>
              <a:t>th</a:t>
            </a:r>
            <a:r>
              <a:rPr lang="en-US" dirty="0" smtClean="0"/>
              <a:t> percentile.</a:t>
            </a:r>
          </a:p>
          <a:p>
            <a:r>
              <a:rPr lang="en-US" dirty="0" smtClean="0"/>
              <a:t>Face amount Outstanding: Exclude securities in the lower 25</a:t>
            </a:r>
            <a:r>
              <a:rPr lang="en-US" baseline="30000" dirty="0" smtClean="0"/>
              <a:t>th</a:t>
            </a:r>
            <a:r>
              <a:rPr lang="en-US" dirty="0" smtClean="0"/>
              <a:t> percentile.</a:t>
            </a:r>
          </a:p>
          <a:p>
            <a:r>
              <a:rPr lang="en-US" dirty="0" smtClean="0"/>
              <a:t>Political risk: Exclude securities in emerging markets.</a:t>
            </a:r>
          </a:p>
          <a:p>
            <a:r>
              <a:rPr lang="en-US" dirty="0" smtClean="0"/>
              <a:t>Various Industries: Use Bloomberg classification for more granularity.</a:t>
            </a:r>
          </a:p>
          <a:p>
            <a:r>
              <a:rPr lang="en-US" dirty="0" smtClean="0"/>
              <a:t>OAS: Exclude securities in the lower 50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Credit Risk: Exclude securities in the higher 50</a:t>
            </a:r>
            <a:r>
              <a:rPr lang="en-US" baseline="30000" dirty="0" smtClean="0"/>
              <a:t>th</a:t>
            </a:r>
            <a:r>
              <a:rPr lang="en-US" dirty="0" smtClean="0"/>
              <a:t> percentile (high value is equivalent to high risk).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PORTFOLIO CONSTRUCTION</a:t>
            </a:r>
          </a:p>
          <a:p>
            <a:pPr marL="0" indent="0" algn="ctr">
              <a:buNone/>
            </a:pPr>
            <a:r>
              <a:rPr lang="en-US" sz="5400" dirty="0" smtClean="0"/>
              <a:t>Results of examining two potential methodologies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883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835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Objectives</vt:lpstr>
      <vt:lpstr>Data Available</vt:lpstr>
      <vt:lpstr>PowerPoint Presentation</vt:lpstr>
      <vt:lpstr>Issuer Filtering</vt:lpstr>
      <vt:lpstr>Issuer Filtering Credit Risk Metric Calculation</vt:lpstr>
      <vt:lpstr>Security Filtering</vt:lpstr>
      <vt:lpstr>Security Filtering</vt:lpstr>
      <vt:lpstr>Security Filtering - What is excluded</vt:lpstr>
      <vt:lpstr>PowerPoint Presentation</vt:lpstr>
      <vt:lpstr>Description of methodologies</vt:lpstr>
      <vt:lpstr>CPA (constant par amount) is winner</vt:lpstr>
      <vt:lpstr>PowerPoint Presentation</vt:lpstr>
      <vt:lpstr>Basic setup</vt:lpstr>
      <vt:lpstr>Notes on Return Decomposition and Transaction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Mesa</dc:creator>
  <cp:lastModifiedBy>Bernardo Mesa</cp:lastModifiedBy>
  <cp:revision>24</cp:revision>
  <cp:lastPrinted>2015-04-13T20:42:14Z</cp:lastPrinted>
  <dcterms:created xsi:type="dcterms:W3CDTF">2015-04-13T17:14:12Z</dcterms:created>
  <dcterms:modified xsi:type="dcterms:W3CDTF">2015-04-14T13:17:18Z</dcterms:modified>
</cp:coreProperties>
</file>