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57" r:id="rId3"/>
    <p:sldId id="261" r:id="rId4"/>
    <p:sldId id="265" r:id="rId5"/>
    <p:sldId id="263" r:id="rId6"/>
    <p:sldId id="272" r:id="rId7"/>
    <p:sldId id="277" r:id="rId8"/>
    <p:sldId id="264" r:id="rId9"/>
    <p:sldId id="276" r:id="rId10"/>
    <p:sldId id="260" r:id="rId11"/>
    <p:sldId id="273" r:id="rId12"/>
    <p:sldId id="266" r:id="rId13"/>
    <p:sldId id="274" r:id="rId14"/>
    <p:sldId id="268" r:id="rId15"/>
    <p:sldId id="267" r:id="rId16"/>
    <p:sldId id="279" r:id="rId17"/>
    <p:sldId id="278" r:id="rId18"/>
    <p:sldId id="284" r:id="rId19"/>
    <p:sldId id="285" r:id="rId20"/>
    <p:sldId id="269" r:id="rId21"/>
    <p:sldId id="280" r:id="rId22"/>
    <p:sldId id="286" r:id="rId2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E9D0B-4617-4865-8CED-A9FC8DB99282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5004-AFAE-41A2-8231-669F5095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448-1D57-416E-AD9A-59AC42705465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B18-3BA6-4EB7-9484-B71DB9B28D70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932A-747B-437F-92B8-49024DEC9172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4D40-8535-4D18-B151-CF3005C64949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F543-09AA-4681-A9AE-96D2AC926972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CB10-074D-4634-961D-6232C31D5BE4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5E0E-C24A-48C3-B523-DD9E2E6676FB}" type="datetime1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A1D9-9A4D-450E-8F7B-08089830CCCA}" type="datetime1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5C61-F8C1-4057-963A-232F5DA2C67C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9007-08D8-48EC-8B3C-4B6F553F3509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9F05-6B62-4E89-9D1B-D48F1B5DD7B5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3862-44CE-43D5-BDB3-4E2A1A32CDEC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Security Selection</a:t>
            </a:r>
          </a:p>
          <a:p>
            <a:pPr marL="0" indent="0" algn="ctr">
              <a:buNone/>
            </a:pPr>
            <a:r>
              <a:rPr lang="en-US" sz="6000" b="1" dirty="0" smtClean="0"/>
              <a:t>And</a:t>
            </a:r>
          </a:p>
          <a:p>
            <a:pPr marL="0" indent="0" algn="ctr">
              <a:buNone/>
            </a:pPr>
            <a:r>
              <a:rPr lang="en-US" sz="6000" b="1" dirty="0" smtClean="0"/>
              <a:t>Portfolio Construction</a:t>
            </a:r>
            <a:endParaRPr lang="en-US" sz="6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Risk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Used to rank an issuers against all issuers in the same industry based on ‘credit risk’.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Credit risk metric derived from quarterly financial metrics:</a:t>
            </a:r>
            <a:r>
              <a:rPr lang="en-US" dirty="0"/>
              <a:t> </a:t>
            </a:r>
            <a:r>
              <a:rPr lang="en-US" dirty="0" smtClean="0"/>
              <a:t>Net Debt, Total Assets, Interest Coverage, Total Leverage, and Senior Debt  as % of Total Debt.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Calculate financial metrics for each issuer.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Find rank of issuer, within peer group, for each financial metric.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An overall credit risk metric is calculated for each issuer by adding the rank value of each of its financial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Risk Metric</a:t>
            </a:r>
            <a:br>
              <a:rPr lang="en-US" dirty="0" smtClean="0"/>
            </a:br>
            <a:r>
              <a:rPr lang="en-US" dirty="0" smtClean="0"/>
              <a:t>Calculation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02888"/>
              </p:ext>
            </p:extLst>
          </p:nvPr>
        </p:nvGraphicFramePr>
        <p:xfrm>
          <a:off x="2209799" y="1701959"/>
          <a:ext cx="4572001" cy="4764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333"/>
                <a:gridCol w="1065963"/>
                <a:gridCol w="982505"/>
                <a:gridCol w="990600"/>
                <a:gridCol w="990600"/>
              </a:tblGrid>
              <a:tr h="20708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Step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Calculate financial metrics for each 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Net Debt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 Assets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Interest Coverage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Step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Find rank of issuers in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each </a:t>
                      </a:r>
                      <a:r>
                        <a:rPr lang="en-US" sz="1400" b="1" u="none" strike="noStrike" dirty="0" smtClean="0">
                          <a:effectLst/>
                        </a:rPr>
                        <a:t>financial </a:t>
                      </a:r>
                      <a:r>
                        <a:rPr lang="en-US" sz="1400" b="1" u="none" strike="noStrike" dirty="0"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Net Debt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 Assets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Interest Coverage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Step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Calculate overall issuer risk 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Calculation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Risk 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Credit Risk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= 2 - 1 - 2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= 1 - 3 - 3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= 3 - 2 - 1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6600" y="2209800"/>
            <a:ext cx="1600200" cy="341632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step 3, the higher the “credit risk rank”, the higher the credit risk. </a:t>
            </a:r>
          </a:p>
          <a:p>
            <a:endParaRPr lang="en-US" dirty="0"/>
          </a:p>
          <a:p>
            <a:r>
              <a:rPr lang="en-US" b="1" dirty="0" smtClean="0"/>
              <a:t>Therefore Issuer C has a higher credit risk than issuer A or B.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PORTFOLIO</a:t>
            </a:r>
          </a:p>
          <a:p>
            <a:pPr marL="0" indent="0" algn="ctr">
              <a:buNone/>
            </a:pPr>
            <a:r>
              <a:rPr lang="en-US" sz="6000" b="1" dirty="0" smtClean="0"/>
              <a:t>CONSTRUCTION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 index characteristics into buckets: YTW, DTW.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index % market weight for each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issues from the filtered list to match the index weight of each bucket. Two approaches were used to determine the security weights in replicating portfolio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Use the weight of the security in the index and scale up as necessary to match bucket weights (all filtered securities are used).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Use a predetermined par amount (currently using 1%) for each of the filtered securities and only use enough securities to match each bucket weight. Prioritize higher OAS securities.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US" dirty="0" smtClean="0"/>
              <a:t>Advantages to this weighting methodology are:</a:t>
            </a:r>
          </a:p>
          <a:p>
            <a:pPr lvl="3" indent="-342900"/>
            <a:r>
              <a:rPr lang="en-US" dirty="0" smtClean="0"/>
              <a:t>Simpler </a:t>
            </a:r>
            <a:r>
              <a:rPr lang="en-US" dirty="0"/>
              <a:t>to </a:t>
            </a:r>
            <a:r>
              <a:rPr lang="en-US" dirty="0" smtClean="0"/>
              <a:t>implement because </a:t>
            </a:r>
            <a:r>
              <a:rPr lang="en-US" dirty="0"/>
              <a:t>it uses less </a:t>
            </a:r>
            <a:r>
              <a:rPr lang="en-US" dirty="0" smtClean="0"/>
              <a:t>securities.</a:t>
            </a:r>
          </a:p>
          <a:p>
            <a:pPr lvl="3" indent="-342900"/>
            <a:r>
              <a:rPr lang="en-US" dirty="0" smtClean="0"/>
              <a:t>Lower monitoring effort since it includes less issuers.</a:t>
            </a:r>
          </a:p>
          <a:p>
            <a:pPr lvl="3" indent="-342900"/>
            <a:r>
              <a:rPr lang="en-US" dirty="0" smtClean="0"/>
              <a:t>A </a:t>
            </a:r>
            <a:r>
              <a:rPr lang="en-US" dirty="0"/>
              <a:t>narrower range of security % market </a:t>
            </a:r>
            <a:r>
              <a:rPr lang="en-US" dirty="0" smtClean="0"/>
              <a:t>weights.</a:t>
            </a:r>
          </a:p>
          <a:p>
            <a:pPr lvl="3" indent="-342900"/>
            <a:r>
              <a:rPr lang="en-US" dirty="0" smtClean="0"/>
              <a:t>Lower </a:t>
            </a:r>
            <a:r>
              <a:rPr lang="en-US" dirty="0"/>
              <a:t>trading cost due to lower security turnover and no par amount changes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During rebalancing priority is given to securities already in portfolio.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Experiment Description and Observations</a:t>
            </a:r>
            <a:endParaRPr lang="en-US" sz="6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Test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portfolio construction tool is used to create portfolios similar to the index over overlapping investment windows of 3,5 and 7 years.</a:t>
            </a:r>
          </a:p>
          <a:p>
            <a:r>
              <a:rPr lang="en-US" dirty="0" smtClean="0"/>
              <a:t>Portfolio returns are analyzed for every potential 3, 5 and 7 year investment window between January 2004 and November 2012</a:t>
            </a:r>
          </a:p>
          <a:p>
            <a:r>
              <a:rPr lang="en-US" dirty="0" smtClean="0"/>
              <a:t>For example: For 3 year periods, the first investment window would cover begin January 2004 and end December 2006, and the last overlapping investment window would begin January 2010 and end November 2012.</a:t>
            </a:r>
          </a:p>
          <a:p>
            <a:r>
              <a:rPr lang="en-US" dirty="0" smtClean="0"/>
              <a:t>Each overlapping period has an ‘annualized return’ and an ‘average monthly transaction costs’.</a:t>
            </a:r>
          </a:p>
          <a:p>
            <a:r>
              <a:rPr lang="en-US" dirty="0" smtClean="0"/>
              <a:t>Histograms of the ‘annualized returns’ and ‘transaction costs’ are graphed.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Annualized Adjusted Total Returns Distribution % – Portfolio minus Index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monthly transaction cost (bps)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3650"/>
            <a:ext cx="6672971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investment windows with negative Annualized </a:t>
            </a:r>
            <a:r>
              <a:rPr lang="en-US" dirty="0"/>
              <a:t>A</a:t>
            </a:r>
            <a:r>
              <a:rPr lang="en-US" dirty="0" smtClean="0"/>
              <a:t>djusted </a:t>
            </a:r>
            <a:r>
              <a:rPr lang="en-US" dirty="0"/>
              <a:t>T</a:t>
            </a:r>
            <a:r>
              <a:rPr lang="en-US" dirty="0" smtClean="0"/>
              <a:t>otal Returns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19" y="1524000"/>
            <a:ext cx="5867641" cy="564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28194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Investment windows that include the 2008 market crash but not the 2009-2012 market recovery.</a:t>
            </a:r>
          </a:p>
          <a:p>
            <a:r>
              <a:rPr lang="en-US" dirty="0" smtClean="0"/>
              <a:t>Only the TSY and Selection return components of Annualized </a:t>
            </a:r>
            <a:r>
              <a:rPr lang="en-US" dirty="0"/>
              <a:t>T</a:t>
            </a:r>
            <a:r>
              <a:rPr lang="en-US" dirty="0" smtClean="0"/>
              <a:t>otal return are negative.</a:t>
            </a:r>
          </a:p>
          <a:p>
            <a:r>
              <a:rPr lang="en-US" dirty="0" smtClean="0"/>
              <a:t>Annualized </a:t>
            </a:r>
            <a:r>
              <a:rPr lang="en-US" b="1" dirty="0" smtClean="0"/>
              <a:t>Selection </a:t>
            </a:r>
            <a:r>
              <a:rPr lang="en-US" dirty="0" smtClean="0"/>
              <a:t>return accounts for almost all of the negative annualized Adjusted Total return.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and End of periods where Selection returns were extremely negative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7329"/>
            <a:ext cx="5714517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902166"/>
            <a:ext cx="2819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Red boxes indicate the beginning and end of the investment windows with extremely negative annualized selection returns.</a:t>
            </a:r>
          </a:p>
          <a:p>
            <a:r>
              <a:rPr lang="en-US" dirty="0" smtClean="0"/>
              <a:t>These are the investment windows that included the 2008 market crash but did not include the 2009-2012 market recovery.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Identify securities that are likely to have the best risk adjusted returns profile.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portfolio construction methodology: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that matches </a:t>
            </a:r>
            <a:r>
              <a:rPr lang="en-US" dirty="0"/>
              <a:t>the </a:t>
            </a:r>
            <a:r>
              <a:rPr lang="en-US" dirty="0" smtClean="0"/>
              <a:t>Index characteristics,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is simple </a:t>
            </a:r>
            <a:r>
              <a:rPr lang="en-US" dirty="0"/>
              <a:t>to </a:t>
            </a:r>
            <a:r>
              <a:rPr lang="en-US" dirty="0" smtClean="0"/>
              <a:t>implement and maintain and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reduces </a:t>
            </a:r>
            <a:r>
              <a:rPr lang="en-US" dirty="0"/>
              <a:t>turnover costs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back testing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A - Return Decomposition and Transaction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are decomposed into a market component, an income component and a spread component.</a:t>
            </a:r>
          </a:p>
          <a:p>
            <a:r>
              <a:rPr lang="en-US" dirty="0" smtClean="0"/>
              <a:t>For the replicating portfolio it is possible to calculate a security selection component.</a:t>
            </a:r>
          </a:p>
          <a:p>
            <a:r>
              <a:rPr lang="en-US" dirty="0" smtClean="0"/>
              <a:t>Transaction costs consists of 1% of the aggregate turnover in each period. (1% bid-ask spread).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B (1) –TSY and Income components of Total return.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22" y="1893861"/>
            <a:ext cx="3947208" cy="501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" y="1815540"/>
            <a:ext cx="3836527" cy="506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15245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TSY Return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0054" y="1524529"/>
            <a:ext cx="286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Return </a:t>
            </a:r>
            <a:r>
              <a:rPr lang="en-US" b="1" dirty="0"/>
              <a:t>Distribution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B (2) –Spread and Selection components of Total Return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Spread </a:t>
            </a:r>
            <a:r>
              <a:rPr lang="en-US" b="1" dirty="0"/>
              <a:t>Return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0054" y="1598271"/>
            <a:ext cx="301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Selection Return </a:t>
            </a:r>
            <a:r>
              <a:rPr lang="en-US" b="1" dirty="0"/>
              <a:t>Distribution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61066"/>
            <a:ext cx="4114800" cy="492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26" y="1784866"/>
            <a:ext cx="40385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H0A0 monthly constituent information starting 1998 up to 2012</a:t>
            </a:r>
          </a:p>
          <a:p>
            <a:r>
              <a:rPr lang="en-US" dirty="0" smtClean="0"/>
              <a:t>Issuer Financials starting 1997 and ending 2012</a:t>
            </a:r>
          </a:p>
          <a:p>
            <a:pPr lvl="1"/>
            <a:r>
              <a:rPr lang="en-US" dirty="0" smtClean="0"/>
              <a:t>In 1999 the database covers 11% of the issuers in the index (or 31% of index by market weight).</a:t>
            </a:r>
          </a:p>
          <a:p>
            <a:pPr lvl="1"/>
            <a:r>
              <a:rPr lang="en-US" dirty="0" smtClean="0"/>
              <a:t>Starting in 2005 the database covers more than 50% of issuers in index (or 63% of index by market weight).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SECURITY</a:t>
            </a:r>
          </a:p>
          <a:p>
            <a:pPr marL="0" indent="0" algn="ctr">
              <a:buNone/>
            </a:pPr>
            <a:r>
              <a:rPr lang="en-US" sz="6000" b="1" dirty="0" smtClean="0"/>
              <a:t>AND</a:t>
            </a:r>
          </a:p>
          <a:p>
            <a:pPr marL="0" indent="0" algn="ctr">
              <a:buNone/>
            </a:pPr>
            <a:r>
              <a:rPr lang="en-US" sz="6000" b="1" dirty="0" smtClean="0"/>
              <a:t>ISSUER FILTERING</a:t>
            </a:r>
            <a:endParaRPr lang="en-US" sz="6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We use the existing GFI credit process to avoid outliers and identify securities with the best expected risk adjusted returns.</a:t>
            </a:r>
          </a:p>
          <a:p>
            <a:r>
              <a:rPr lang="en-US" dirty="0" smtClean="0"/>
              <a:t>How: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all index securities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on various issue characteristics given below to identify a subset of issues for potential inclusion in a portfolio.</a:t>
            </a:r>
          </a:p>
          <a:p>
            <a:pPr marL="1371600" lvl="2" indent="-514350"/>
            <a:r>
              <a:rPr lang="en-US" dirty="0" smtClean="0"/>
              <a:t>Amount Outstanding, Price, Political risk (DM/EM as proxy), Industry classification, OAS, and ‘Issuer Credit Risk’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39" y="166006"/>
            <a:ext cx="7727496" cy="1143000"/>
          </a:xfrm>
        </p:spPr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739" y="2114178"/>
            <a:ext cx="139609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Securities in 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9274" y="2051583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 on </a:t>
            </a:r>
            <a:r>
              <a:rPr lang="en-US" dirty="0" smtClean="0"/>
              <a:t>Credit Risk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48240" y="2051583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</a:t>
            </a:r>
            <a:r>
              <a:rPr lang="en-US" dirty="0" smtClean="0"/>
              <a:t> on OAS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2111832" y="2599952"/>
            <a:ext cx="767442" cy="95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64139" y="2051584"/>
            <a:ext cx="1417865" cy="109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Price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4" idx="1"/>
          </p:cNvCxnSpPr>
          <p:nvPr/>
        </p:nvCxnSpPr>
        <p:spPr>
          <a:xfrm>
            <a:off x="6366105" y="2599952"/>
            <a:ext cx="59803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5739" y="4119192"/>
            <a:ext cx="1428751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Industry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9274" y="4111373"/>
            <a:ext cx="1428751" cy="10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political risk (DM/EM as proxy)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1783" y="4119193"/>
            <a:ext cx="1428751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Amount Outstanding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03598" y="4114800"/>
            <a:ext cx="1439637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List of securities to include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3"/>
            <a:endCxn id="15" idx="1"/>
          </p:cNvCxnSpPr>
          <p:nvPr/>
        </p:nvCxnSpPr>
        <p:spPr>
          <a:xfrm>
            <a:off x="4297139" y="2599952"/>
            <a:ext cx="65110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4" idx="2"/>
            <a:endCxn id="31" idx="0"/>
          </p:cNvCxnSpPr>
          <p:nvPr/>
        </p:nvCxnSpPr>
        <p:spPr>
          <a:xfrm rot="5400000">
            <a:off x="4066158" y="512278"/>
            <a:ext cx="970872" cy="62429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1" idx="3"/>
            <a:endCxn id="32" idx="1"/>
          </p:cNvCxnSpPr>
          <p:nvPr/>
        </p:nvCxnSpPr>
        <p:spPr>
          <a:xfrm flipV="1">
            <a:off x="2144490" y="4659741"/>
            <a:ext cx="734784" cy="78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2" idx="3"/>
            <a:endCxn id="33" idx="1"/>
          </p:cNvCxnSpPr>
          <p:nvPr/>
        </p:nvCxnSpPr>
        <p:spPr>
          <a:xfrm>
            <a:off x="4308025" y="4659741"/>
            <a:ext cx="683758" cy="83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3" idx="3"/>
            <a:endCxn id="65" idx="1"/>
          </p:cNvCxnSpPr>
          <p:nvPr/>
        </p:nvCxnSpPr>
        <p:spPr>
          <a:xfrm flipV="1">
            <a:off x="6420534" y="4663651"/>
            <a:ext cx="583064" cy="43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35176" y="4267200"/>
            <a:ext cx="6327831" cy="2362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Filters are applied to issues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 the at the index level.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6000" y="1219200"/>
            <a:ext cx="6327831" cy="2590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Filters are applied to issues	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within each industry sector.	</a:t>
            </a:r>
          </a:p>
          <a:p>
            <a:pPr algn="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2500996" y="1371600"/>
            <a:ext cx="2153499" cy="2286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Exclude all issues belonging to an excluded issuer.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39" y="166006"/>
            <a:ext cx="7727496" cy="1143000"/>
          </a:xfrm>
        </p:spPr>
        <p:txBody>
          <a:bodyPr anchor="t"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739" y="2500994"/>
            <a:ext cx="139609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Securities in 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0160" y="2447925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 on </a:t>
            </a:r>
            <a:r>
              <a:rPr lang="en-US" dirty="0" smtClean="0"/>
              <a:t>Credit Risk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48240" y="2438399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</a:t>
            </a:r>
            <a:r>
              <a:rPr lang="en-US" dirty="0" smtClean="0"/>
              <a:t> on OAS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11832" y="2996294"/>
            <a:ext cx="77832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64139" y="2438400"/>
            <a:ext cx="1417865" cy="109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Price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4" idx="1"/>
          </p:cNvCxnSpPr>
          <p:nvPr/>
        </p:nvCxnSpPr>
        <p:spPr>
          <a:xfrm>
            <a:off x="6366105" y="2986768"/>
            <a:ext cx="59803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5739" y="4506008"/>
            <a:ext cx="1428751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Industry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9274" y="4498189"/>
            <a:ext cx="1428751" cy="10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political risk (DM/EM as proxy)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1783" y="4506009"/>
            <a:ext cx="1428751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Amount Outstanding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03598" y="4501616"/>
            <a:ext cx="1439637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List of securities to include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3"/>
            <a:endCxn id="15" idx="1"/>
          </p:cNvCxnSpPr>
          <p:nvPr/>
        </p:nvCxnSpPr>
        <p:spPr>
          <a:xfrm flipV="1">
            <a:off x="4308025" y="2986768"/>
            <a:ext cx="640215" cy="95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4" idx="2"/>
            <a:endCxn id="31" idx="0"/>
          </p:cNvCxnSpPr>
          <p:nvPr/>
        </p:nvCxnSpPr>
        <p:spPr>
          <a:xfrm rot="5400000">
            <a:off x="4066158" y="899094"/>
            <a:ext cx="970872" cy="62429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1" idx="3"/>
            <a:endCxn id="32" idx="1"/>
          </p:cNvCxnSpPr>
          <p:nvPr/>
        </p:nvCxnSpPr>
        <p:spPr>
          <a:xfrm flipV="1">
            <a:off x="2144490" y="5046557"/>
            <a:ext cx="734784" cy="78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2" idx="3"/>
            <a:endCxn id="33" idx="1"/>
          </p:cNvCxnSpPr>
          <p:nvPr/>
        </p:nvCxnSpPr>
        <p:spPr>
          <a:xfrm>
            <a:off x="4308025" y="5046557"/>
            <a:ext cx="683758" cy="83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3" idx="3"/>
            <a:endCxn id="65" idx="1"/>
          </p:cNvCxnSpPr>
          <p:nvPr/>
        </p:nvCxnSpPr>
        <p:spPr>
          <a:xfrm flipV="1">
            <a:off x="6420534" y="5050467"/>
            <a:ext cx="583064" cy="43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Security Filtering - What is excluded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352800" cy="4648200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OAS and Credit Risk</a:t>
            </a:r>
            <a:r>
              <a:rPr lang="en-US" sz="2400" dirty="0" smtClean="0"/>
              <a:t>: </a:t>
            </a:r>
            <a:r>
              <a:rPr lang="en-US" sz="2400" b="1" dirty="0" smtClean="0"/>
              <a:t>Within each industry sector</a:t>
            </a:r>
            <a:r>
              <a:rPr lang="en-US" sz="2400" dirty="0" smtClean="0"/>
              <a:t>, include ‘high OAS’, ‘low credit risk’ securities.</a:t>
            </a:r>
          </a:p>
          <a:p>
            <a:pPr lvl="1"/>
            <a:r>
              <a:rPr lang="en-US" sz="2000" dirty="0" smtClean="0"/>
              <a:t>Exclude securities with </a:t>
            </a:r>
            <a:r>
              <a:rPr lang="en-US" sz="2000" b="1" dirty="0" smtClean="0"/>
              <a:t>OAS</a:t>
            </a:r>
            <a:r>
              <a:rPr lang="en-US" sz="2000" dirty="0" smtClean="0"/>
              <a:t> below the median.</a:t>
            </a:r>
          </a:p>
          <a:p>
            <a:pPr lvl="1"/>
            <a:r>
              <a:rPr lang="en-US" sz="2000" dirty="0" smtClean="0"/>
              <a:t>Exclude securities with a ‘</a:t>
            </a:r>
            <a:r>
              <a:rPr lang="en-US" sz="2000" b="1" dirty="0" smtClean="0"/>
              <a:t>credit risk</a:t>
            </a:r>
            <a:r>
              <a:rPr lang="en-US" sz="2000" dirty="0" smtClean="0"/>
              <a:t>’ value above the median.</a:t>
            </a:r>
          </a:p>
        </p:txBody>
      </p:sp>
      <p:sp>
        <p:nvSpPr>
          <p:cNvPr id="5" name="Half Frame 4"/>
          <p:cNvSpPr/>
          <p:nvPr/>
        </p:nvSpPr>
        <p:spPr>
          <a:xfrm rot="16200000">
            <a:off x="5083630" y="1866135"/>
            <a:ext cx="3314699" cy="3581400"/>
          </a:xfrm>
          <a:prstGeom prst="halfFrame">
            <a:avLst>
              <a:gd name="adj1" fmla="val 3919"/>
              <a:gd name="adj2" fmla="val 4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5877" y="2056635"/>
            <a:ext cx="7619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/>
              <a:t>OAS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5277" y="5485634"/>
            <a:ext cx="17907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/>
              <a:t>CREDIT RISK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78877" y="3656835"/>
            <a:ext cx="3124200" cy="1447800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Exclude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low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OAS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0026" y="2196543"/>
            <a:ext cx="1543051" cy="2831892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Exclude high credit risk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8880" y="2196544"/>
            <a:ext cx="1562097" cy="1447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INCLUDE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0977" y="3612489"/>
            <a:ext cx="1562099" cy="1460291"/>
          </a:xfrm>
          <a:prstGeom prst="rect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Exclude high credit risk, low OAS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6019800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*Continues in next slide.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Security Filtering - What is excluded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Price</a:t>
            </a:r>
            <a:r>
              <a:rPr lang="en-US" sz="2400" dirty="0" smtClean="0"/>
              <a:t>: </a:t>
            </a:r>
            <a:r>
              <a:rPr lang="en-US" sz="2400" b="1" dirty="0" smtClean="0"/>
              <a:t>Within each industry sector</a:t>
            </a:r>
            <a:r>
              <a:rPr lang="en-US" sz="2400" dirty="0" smtClean="0"/>
              <a:t>, exclude securities in the lower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upper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percentile.</a:t>
            </a:r>
          </a:p>
          <a:p>
            <a:r>
              <a:rPr lang="en-US" sz="2400" u="sng" dirty="0" smtClean="0"/>
              <a:t>Face amount outstanding</a:t>
            </a:r>
            <a:r>
              <a:rPr lang="en-US" sz="2400" dirty="0" smtClean="0"/>
              <a:t>: Exclude securities in the lower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percentile.</a:t>
            </a:r>
          </a:p>
          <a:p>
            <a:r>
              <a:rPr lang="en-US" sz="2400" u="sng" dirty="0" smtClean="0"/>
              <a:t>Political risk</a:t>
            </a:r>
            <a:r>
              <a:rPr lang="en-US" sz="2400" dirty="0" smtClean="0"/>
              <a:t>: Exclude securities in emerging markets.</a:t>
            </a:r>
          </a:p>
          <a:p>
            <a:r>
              <a:rPr lang="en-US" sz="2400" u="sng" dirty="0" smtClean="0"/>
              <a:t>Exclude certain industries</a:t>
            </a:r>
            <a:r>
              <a:rPr lang="en-US" sz="2400" dirty="0" smtClean="0"/>
              <a:t>: Use Bloomberg classification for more granularity.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1197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Objectives</vt:lpstr>
      <vt:lpstr>Data Available</vt:lpstr>
      <vt:lpstr>PowerPoint Presentation</vt:lpstr>
      <vt:lpstr>Security Filtering</vt:lpstr>
      <vt:lpstr>Security Filtering</vt:lpstr>
      <vt:lpstr>Security Filtering</vt:lpstr>
      <vt:lpstr>Security Filtering - What is excluded (1)</vt:lpstr>
      <vt:lpstr>Security Filtering - What is excluded (2)</vt:lpstr>
      <vt:lpstr>Credit Risk Metric</vt:lpstr>
      <vt:lpstr>Credit Risk Metric Calculation Example</vt:lpstr>
      <vt:lpstr>PowerPoint Presentation</vt:lpstr>
      <vt:lpstr>Portfolio Construction - Overview</vt:lpstr>
      <vt:lpstr>PowerPoint Presentation</vt:lpstr>
      <vt:lpstr>Back Test Setup</vt:lpstr>
      <vt:lpstr>Annualized Adjusted Total Returns Distribution % – Portfolio minus Index</vt:lpstr>
      <vt:lpstr>Average monthly transaction cost (bps)</vt:lpstr>
      <vt:lpstr>Analysis of investment windows with negative Annualized Adjusted Total Returns</vt:lpstr>
      <vt:lpstr>Start and End of periods where Selection returns were extremely negative</vt:lpstr>
      <vt:lpstr>Appendix A - Return Decomposition and Transaction Costs</vt:lpstr>
      <vt:lpstr>Appendix B (1) –TSY and Income components of Total return.</vt:lpstr>
      <vt:lpstr>Appendix B (2) –Spread and Selection components of Total Return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Mesa</dc:creator>
  <cp:lastModifiedBy>Bernardo Mesa</cp:lastModifiedBy>
  <cp:revision>85</cp:revision>
  <cp:lastPrinted>2015-04-30T13:29:13Z</cp:lastPrinted>
  <dcterms:created xsi:type="dcterms:W3CDTF">2015-04-13T17:14:12Z</dcterms:created>
  <dcterms:modified xsi:type="dcterms:W3CDTF">2015-04-30T17:58:13Z</dcterms:modified>
</cp:coreProperties>
</file>