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9A09-63E2-4E6C-BF6D-265D25A9A1A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8810-D046-468B-805B-13178EC9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6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9A09-63E2-4E6C-BF6D-265D25A9A1A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8810-D046-468B-805B-13178EC9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9A09-63E2-4E6C-BF6D-265D25A9A1A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8810-D046-468B-805B-13178EC9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9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9A09-63E2-4E6C-BF6D-265D25A9A1A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8810-D046-468B-805B-13178EC9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7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9A09-63E2-4E6C-BF6D-265D25A9A1A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8810-D046-468B-805B-13178EC9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7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9A09-63E2-4E6C-BF6D-265D25A9A1A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8810-D046-468B-805B-13178EC9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3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9A09-63E2-4E6C-BF6D-265D25A9A1A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8810-D046-468B-805B-13178EC9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7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9A09-63E2-4E6C-BF6D-265D25A9A1A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8810-D046-468B-805B-13178EC9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8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9A09-63E2-4E6C-BF6D-265D25A9A1A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8810-D046-468B-805B-13178EC9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5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9A09-63E2-4E6C-BF6D-265D25A9A1A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8810-D046-468B-805B-13178EC9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3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9A09-63E2-4E6C-BF6D-265D25A9A1A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8810-D046-468B-805B-13178EC9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9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19A09-63E2-4E6C-BF6D-265D25A9A1A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88810-D046-468B-805B-13178EC9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7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303" y="290249"/>
            <a:ext cx="9497394" cy="6277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449" y="4332893"/>
            <a:ext cx="6196455" cy="12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3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09857" y="307300"/>
            <a:ext cx="4044813" cy="7694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Global High Yield Index (HW00)</a:t>
            </a:r>
          </a:p>
          <a:p>
            <a:pPr algn="ctr"/>
            <a:r>
              <a:rPr lang="en-US" sz="2200" b="1" dirty="0" smtClean="0"/>
              <a:t>3139 Constituents</a:t>
            </a:r>
            <a:endParaRPr lang="en-US" sz="2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29003" y="1642188"/>
            <a:ext cx="2239347" cy="10156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US Dollar Global High Yield Index (HWUS</a:t>
            </a:r>
            <a:r>
              <a:rPr lang="en-US" sz="1400" b="1" dirty="0" smtClean="0"/>
              <a:t>)</a:t>
            </a:r>
          </a:p>
          <a:p>
            <a:pPr algn="ctr"/>
            <a:endParaRPr lang="en-US" sz="200" b="1" dirty="0" smtClean="0"/>
          </a:p>
          <a:p>
            <a:pPr algn="ctr"/>
            <a:r>
              <a:rPr lang="en-US" sz="1400" b="1" dirty="0"/>
              <a:t>80.78% of </a:t>
            </a:r>
            <a:r>
              <a:rPr lang="en-US" sz="1400" b="1" dirty="0" smtClean="0"/>
              <a:t>HW00</a:t>
            </a:r>
          </a:p>
          <a:p>
            <a:pPr algn="ctr"/>
            <a:endParaRPr lang="en-US" sz="200" b="1" dirty="0" smtClean="0"/>
          </a:p>
          <a:p>
            <a:pPr algn="ctr"/>
            <a:r>
              <a:rPr lang="en-US" sz="1400" b="1" dirty="0" smtClean="0"/>
              <a:t>2514 Constituents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5159" y="3017465"/>
            <a:ext cx="1346718" cy="12311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b="1" dirty="0" smtClean="0"/>
          </a:p>
          <a:p>
            <a:pPr algn="ctr"/>
            <a:r>
              <a:rPr lang="en-US" sz="1200" b="1" dirty="0" smtClean="0"/>
              <a:t>US </a:t>
            </a:r>
            <a:r>
              <a:rPr lang="en-US" sz="1200" b="1" dirty="0"/>
              <a:t>High Yield Index (H0A0)</a:t>
            </a:r>
            <a:endParaRPr lang="en-US" sz="1200" b="1" dirty="0" smtClean="0"/>
          </a:p>
          <a:p>
            <a:pPr algn="ctr"/>
            <a:r>
              <a:rPr lang="en-US" sz="1200" b="1" dirty="0" smtClean="0"/>
              <a:t>60.37% </a:t>
            </a:r>
            <a:r>
              <a:rPr lang="en-US" sz="1200" b="1" dirty="0"/>
              <a:t>of </a:t>
            </a:r>
            <a:r>
              <a:rPr lang="en-US" sz="1200" b="1" dirty="0" smtClean="0"/>
              <a:t>HW00</a:t>
            </a:r>
          </a:p>
          <a:p>
            <a:pPr algn="ctr"/>
            <a:endParaRPr lang="en-US" sz="200" b="1" dirty="0" smtClean="0"/>
          </a:p>
          <a:p>
            <a:pPr algn="ctr"/>
            <a:r>
              <a:rPr lang="en-US" sz="1200" b="1" dirty="0" smtClean="0"/>
              <a:t>1873 Constituents</a:t>
            </a:r>
          </a:p>
          <a:p>
            <a:pPr algn="ctr"/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23248" y="3017465"/>
            <a:ext cx="1730829" cy="12311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High Yield US Emerging Markets Corporate Plus Index (EMUH)</a:t>
            </a:r>
            <a:endParaRPr lang="en-US" sz="1200" b="1" dirty="0" smtClean="0"/>
          </a:p>
          <a:p>
            <a:pPr algn="ctr"/>
            <a:r>
              <a:rPr lang="en-US" sz="1200" b="1" dirty="0" smtClean="0"/>
              <a:t>19.82% </a:t>
            </a:r>
            <a:r>
              <a:rPr lang="en-US" sz="1200" b="1" dirty="0"/>
              <a:t>of </a:t>
            </a:r>
            <a:r>
              <a:rPr lang="en-US" sz="1200" b="1" dirty="0" smtClean="0"/>
              <a:t>HW00</a:t>
            </a:r>
          </a:p>
          <a:p>
            <a:pPr algn="ctr"/>
            <a:endParaRPr lang="en-US" sz="200" b="1" dirty="0" smtClean="0"/>
          </a:p>
          <a:p>
            <a:pPr algn="ctr"/>
            <a:r>
              <a:rPr lang="en-US" sz="1200" b="1" dirty="0" smtClean="0"/>
              <a:t>629 Constituents</a:t>
            </a:r>
          </a:p>
          <a:p>
            <a:pPr algn="ctr"/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35448" y="3002076"/>
            <a:ext cx="1520891" cy="126188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US </a:t>
            </a:r>
            <a:r>
              <a:rPr lang="en-US" sz="1200" b="1" dirty="0"/>
              <a:t>High Yield Eurodollar Index (EDHY</a:t>
            </a:r>
            <a:r>
              <a:rPr lang="en-US" sz="1200" b="1" dirty="0" smtClean="0"/>
              <a:t>)</a:t>
            </a:r>
          </a:p>
          <a:p>
            <a:pPr algn="ctr"/>
            <a:endParaRPr lang="en-US" sz="200" b="1" dirty="0" smtClean="0"/>
          </a:p>
          <a:p>
            <a:pPr algn="ctr"/>
            <a:r>
              <a:rPr lang="en-US" sz="1200" b="1" dirty="0" smtClean="0"/>
              <a:t>0.58% </a:t>
            </a:r>
            <a:r>
              <a:rPr lang="en-US" sz="1200" b="1" dirty="0"/>
              <a:t>of </a:t>
            </a:r>
            <a:r>
              <a:rPr lang="en-US" sz="1200" b="1" dirty="0" smtClean="0"/>
              <a:t>HW00</a:t>
            </a:r>
          </a:p>
          <a:p>
            <a:pPr algn="ctr"/>
            <a:endParaRPr lang="en-US" sz="200" b="1" dirty="0" smtClean="0"/>
          </a:p>
          <a:p>
            <a:pPr algn="ctr"/>
            <a:r>
              <a:rPr lang="en-US" sz="1200" b="1" dirty="0" smtClean="0"/>
              <a:t>11 Constituents</a:t>
            </a:r>
          </a:p>
          <a:p>
            <a:pPr algn="ctr"/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901605" y="1642187"/>
            <a:ext cx="2164705" cy="101566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European Currency High Yield Index (HP00</a:t>
            </a:r>
            <a:r>
              <a:rPr lang="en-US" sz="1400" b="1" dirty="0" smtClean="0"/>
              <a:t>)</a:t>
            </a:r>
          </a:p>
          <a:p>
            <a:pPr algn="ctr"/>
            <a:endParaRPr lang="en-US" sz="200" b="1" dirty="0" smtClean="0"/>
          </a:p>
          <a:p>
            <a:pPr algn="ctr"/>
            <a:r>
              <a:rPr lang="en-US" sz="1400" b="1" dirty="0" smtClean="0"/>
              <a:t>18.88</a:t>
            </a:r>
            <a:r>
              <a:rPr lang="en-US" sz="1400" b="1" dirty="0"/>
              <a:t>% of </a:t>
            </a:r>
            <a:r>
              <a:rPr lang="en-US" sz="1400" b="1" dirty="0" smtClean="0"/>
              <a:t>HW00</a:t>
            </a:r>
          </a:p>
          <a:p>
            <a:pPr algn="ctr"/>
            <a:endParaRPr lang="en-US" sz="200" b="1" dirty="0" smtClean="0"/>
          </a:p>
          <a:p>
            <a:pPr algn="ctr"/>
            <a:r>
              <a:rPr lang="en-US" sz="1400" b="1" dirty="0" smtClean="0"/>
              <a:t>594 Constituents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237304" y="1672965"/>
            <a:ext cx="2015413" cy="98488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Canada High Yield Index (HC00)</a:t>
            </a:r>
            <a:endParaRPr lang="en-US" sz="200" b="1" dirty="0" smtClean="0"/>
          </a:p>
          <a:p>
            <a:pPr algn="ctr"/>
            <a:r>
              <a:rPr lang="en-US" sz="1400" b="1" dirty="0" smtClean="0"/>
              <a:t>0.34% </a:t>
            </a:r>
            <a:r>
              <a:rPr lang="en-US" sz="1400" b="1" dirty="0"/>
              <a:t>of </a:t>
            </a:r>
            <a:r>
              <a:rPr lang="en-US" sz="1400" b="1" dirty="0" smtClean="0"/>
              <a:t>HW00</a:t>
            </a:r>
          </a:p>
          <a:p>
            <a:pPr algn="ctr"/>
            <a:endParaRPr lang="en-US" sz="200" b="1" dirty="0" smtClean="0"/>
          </a:p>
          <a:p>
            <a:pPr algn="ctr"/>
            <a:r>
              <a:rPr lang="en-US" sz="1400" b="1" dirty="0" smtClean="0"/>
              <a:t>31 Constituents</a:t>
            </a:r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31620" y="3017465"/>
            <a:ext cx="1520891" cy="126188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b="1" dirty="0" smtClean="0"/>
          </a:p>
          <a:p>
            <a:pPr algn="ctr"/>
            <a:r>
              <a:rPr lang="en-US" sz="1200" b="1" dirty="0" smtClean="0"/>
              <a:t>Euro </a:t>
            </a:r>
            <a:r>
              <a:rPr lang="en-US" sz="1200" b="1" dirty="0"/>
              <a:t>High Yield Index (HE00</a:t>
            </a:r>
            <a:r>
              <a:rPr lang="en-US" sz="1200" b="1" dirty="0" smtClean="0"/>
              <a:t>)</a:t>
            </a:r>
          </a:p>
          <a:p>
            <a:pPr algn="ctr"/>
            <a:endParaRPr lang="en-US" sz="200" b="1" dirty="0" smtClean="0"/>
          </a:p>
          <a:p>
            <a:pPr algn="ctr"/>
            <a:r>
              <a:rPr lang="en-US" sz="1200" b="1" dirty="0" smtClean="0"/>
              <a:t>15.83% </a:t>
            </a:r>
            <a:r>
              <a:rPr lang="en-US" sz="1200" b="1" dirty="0"/>
              <a:t>of </a:t>
            </a:r>
            <a:r>
              <a:rPr lang="en-US" sz="1200" b="1" dirty="0" smtClean="0"/>
              <a:t>HW00</a:t>
            </a:r>
          </a:p>
          <a:p>
            <a:pPr algn="ctr"/>
            <a:endParaRPr lang="en-US" sz="200" b="1" dirty="0" smtClean="0"/>
          </a:p>
          <a:p>
            <a:pPr algn="ctr"/>
            <a:r>
              <a:rPr lang="en-US" sz="1200" b="1" dirty="0" smtClean="0"/>
              <a:t>462 Constituents</a:t>
            </a:r>
          </a:p>
          <a:p>
            <a:pPr algn="ctr"/>
            <a:endParaRPr 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716413" y="3017465"/>
            <a:ext cx="1520891" cy="126188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b="1" dirty="0" smtClean="0"/>
          </a:p>
          <a:p>
            <a:pPr algn="ctr"/>
            <a:r>
              <a:rPr lang="en-US" sz="1200" b="1" dirty="0" smtClean="0"/>
              <a:t>Sterling </a:t>
            </a:r>
            <a:r>
              <a:rPr lang="en-US" sz="1200" b="1" dirty="0"/>
              <a:t>High Yield Index (HL00</a:t>
            </a:r>
            <a:r>
              <a:rPr lang="en-US" sz="1200" b="1" dirty="0" smtClean="0"/>
              <a:t>)</a:t>
            </a:r>
          </a:p>
          <a:p>
            <a:pPr algn="ctr"/>
            <a:endParaRPr lang="en-US" sz="200" b="1" dirty="0" smtClean="0"/>
          </a:p>
          <a:p>
            <a:pPr algn="ctr"/>
            <a:r>
              <a:rPr lang="en-US" sz="1200" b="1" dirty="0" smtClean="0"/>
              <a:t>3.05% </a:t>
            </a:r>
            <a:r>
              <a:rPr lang="en-US" sz="1200" b="1" dirty="0"/>
              <a:t>of </a:t>
            </a:r>
            <a:r>
              <a:rPr lang="en-US" sz="1200" b="1" dirty="0" smtClean="0"/>
              <a:t>HW00</a:t>
            </a:r>
          </a:p>
          <a:p>
            <a:pPr algn="ctr"/>
            <a:endParaRPr lang="en-US" sz="200" b="1" dirty="0" smtClean="0"/>
          </a:p>
          <a:p>
            <a:pPr algn="ctr"/>
            <a:r>
              <a:rPr lang="en-US" sz="1200" b="1" dirty="0" smtClean="0"/>
              <a:t>132 Constituents</a:t>
            </a:r>
          </a:p>
          <a:p>
            <a:pPr algn="ctr"/>
            <a:endParaRPr lang="en-US" sz="1200" b="1" dirty="0"/>
          </a:p>
        </p:txBody>
      </p:sp>
      <p:sp>
        <p:nvSpPr>
          <p:cNvPr id="15" name="Right Bracket 14"/>
          <p:cNvSpPr/>
          <p:nvPr/>
        </p:nvSpPr>
        <p:spPr>
          <a:xfrm rot="16200000">
            <a:off x="6074230" y="-2649893"/>
            <a:ext cx="316070" cy="826809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2"/>
          </p:cNvCxnSpPr>
          <p:nvPr/>
        </p:nvCxnSpPr>
        <p:spPr>
          <a:xfrm flipH="1">
            <a:off x="6232263" y="1326117"/>
            <a:ext cx="2" cy="316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232261" y="1076741"/>
            <a:ext cx="2" cy="316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ket 19"/>
          <p:cNvSpPr/>
          <p:nvPr/>
        </p:nvSpPr>
        <p:spPr>
          <a:xfrm rot="16200000">
            <a:off x="2505554" y="1137629"/>
            <a:ext cx="190290" cy="3569379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098219" y="2669137"/>
            <a:ext cx="2" cy="158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" idx="0"/>
          </p:cNvCxnSpPr>
          <p:nvPr/>
        </p:nvCxnSpPr>
        <p:spPr>
          <a:xfrm>
            <a:off x="2588662" y="2827172"/>
            <a:ext cx="1" cy="1902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ket 24"/>
          <p:cNvSpPr/>
          <p:nvPr/>
        </p:nvSpPr>
        <p:spPr>
          <a:xfrm rot="16200000">
            <a:off x="7418637" y="1920525"/>
            <a:ext cx="194366" cy="196873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7352511" y="2669137"/>
            <a:ext cx="0" cy="133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60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35448" y="307300"/>
            <a:ext cx="5256625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Developed Markets </a:t>
            </a:r>
            <a:r>
              <a:rPr lang="en-US" b="1" dirty="0" smtClean="0"/>
              <a:t>Yield </a:t>
            </a:r>
            <a:r>
              <a:rPr lang="en-US" b="1" dirty="0" smtClean="0"/>
              <a:t>Constrained Index </a:t>
            </a:r>
            <a:r>
              <a:rPr lang="en-US" b="1" dirty="0" smtClean="0"/>
              <a:t>(</a:t>
            </a:r>
            <a:r>
              <a:rPr lang="en-US" b="1" dirty="0" smtClean="0"/>
              <a:t>HYDC)</a:t>
            </a:r>
            <a:endParaRPr lang="en-US" b="1" dirty="0" smtClean="0"/>
          </a:p>
          <a:p>
            <a:pPr algn="ctr"/>
            <a:r>
              <a:rPr lang="en-US" b="1" dirty="0" smtClean="0"/>
              <a:t>2469 </a:t>
            </a:r>
            <a:r>
              <a:rPr lang="en-US" b="1" dirty="0" smtClean="0"/>
              <a:t>Constituents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4252" y="1639398"/>
            <a:ext cx="2127381" cy="100027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US High Yield </a:t>
            </a:r>
            <a:r>
              <a:rPr lang="en-US" sz="1400" b="1" dirty="0" smtClean="0"/>
              <a:t>Constrained Index </a:t>
            </a:r>
            <a:r>
              <a:rPr lang="en-US" sz="1400" b="1" dirty="0"/>
              <a:t>(</a:t>
            </a:r>
            <a:r>
              <a:rPr lang="en-US" sz="1400" b="1" dirty="0" smtClean="0"/>
              <a:t>HUC0)</a:t>
            </a:r>
            <a:endParaRPr lang="en-US" sz="1400" b="1" dirty="0"/>
          </a:p>
          <a:p>
            <a:pPr algn="ctr"/>
            <a:r>
              <a:rPr lang="en-US" sz="1400" b="1" dirty="0" smtClean="0"/>
              <a:t>76.61% </a:t>
            </a:r>
            <a:r>
              <a:rPr lang="en-US" sz="1400" b="1" dirty="0"/>
              <a:t>of </a:t>
            </a:r>
            <a:r>
              <a:rPr lang="en-US" sz="1400" b="1" dirty="0" smtClean="0"/>
              <a:t>HYDC</a:t>
            </a:r>
            <a:endParaRPr lang="en-US" sz="1400" b="1" dirty="0"/>
          </a:p>
          <a:p>
            <a:pPr algn="ctr"/>
            <a:endParaRPr lang="en-US" sz="300" b="1" dirty="0"/>
          </a:p>
          <a:p>
            <a:pPr algn="ctr"/>
            <a:r>
              <a:rPr lang="en-US" sz="1400" b="1" dirty="0"/>
              <a:t>1873 Constituents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92885" y="1639398"/>
            <a:ext cx="2179282" cy="10156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US </a:t>
            </a:r>
            <a:r>
              <a:rPr lang="en-US" sz="1400" b="1" dirty="0"/>
              <a:t>High Yield Eurodollar Index (EDHY</a:t>
            </a:r>
            <a:r>
              <a:rPr lang="en-US" sz="1400" b="1" dirty="0" smtClean="0"/>
              <a:t>)</a:t>
            </a:r>
          </a:p>
          <a:p>
            <a:pPr algn="ctr"/>
            <a:endParaRPr lang="en-US" sz="200" b="1" dirty="0" smtClean="0"/>
          </a:p>
          <a:p>
            <a:pPr algn="ctr"/>
            <a:r>
              <a:rPr lang="en-US" sz="1400" b="1" dirty="0" smtClean="0"/>
              <a:t>0.74% </a:t>
            </a:r>
            <a:r>
              <a:rPr lang="en-US" sz="1400" b="1" dirty="0"/>
              <a:t>of </a:t>
            </a:r>
            <a:r>
              <a:rPr lang="en-US" sz="1400" b="1" dirty="0" smtClean="0"/>
              <a:t>HYDC</a:t>
            </a:r>
            <a:endParaRPr lang="en-US" sz="1400" b="1" dirty="0" smtClean="0"/>
          </a:p>
          <a:p>
            <a:pPr algn="ctr"/>
            <a:endParaRPr lang="en-US" sz="200" b="1" dirty="0" smtClean="0"/>
          </a:p>
          <a:p>
            <a:pPr algn="ctr"/>
            <a:r>
              <a:rPr lang="en-US" sz="1400" b="1" dirty="0" smtClean="0"/>
              <a:t>11 </a:t>
            </a:r>
            <a:r>
              <a:rPr lang="en-US" sz="1400" b="1" dirty="0" smtClean="0"/>
              <a:t>Constituents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26730" y="1642187"/>
            <a:ext cx="3101447" cy="101566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European Currency </a:t>
            </a:r>
            <a:r>
              <a:rPr lang="en-US" sz="1400" b="1" dirty="0" smtClean="0"/>
              <a:t>Developed Markets High </a:t>
            </a:r>
            <a:r>
              <a:rPr lang="en-US" sz="1400" b="1" dirty="0"/>
              <a:t>Yield </a:t>
            </a:r>
            <a:r>
              <a:rPr lang="en-US" sz="1400" b="1" dirty="0" smtClean="0"/>
              <a:t>Constrained Index </a:t>
            </a:r>
            <a:r>
              <a:rPr lang="en-US" sz="1400" b="1" dirty="0"/>
              <a:t>(</a:t>
            </a:r>
            <a:r>
              <a:rPr lang="en-US" sz="1400" b="1" dirty="0" smtClean="0"/>
              <a:t>HPCD)</a:t>
            </a:r>
            <a:endParaRPr lang="en-US" sz="1400" b="1" dirty="0" smtClean="0"/>
          </a:p>
          <a:p>
            <a:pPr algn="ctr"/>
            <a:endParaRPr lang="en-US" sz="200" b="1" dirty="0" smtClean="0"/>
          </a:p>
          <a:p>
            <a:pPr algn="ctr"/>
            <a:r>
              <a:rPr lang="en-US" sz="1400" b="1" dirty="0" smtClean="0"/>
              <a:t>22.27% </a:t>
            </a:r>
            <a:r>
              <a:rPr lang="en-US" sz="1400" b="1" dirty="0"/>
              <a:t>of </a:t>
            </a:r>
            <a:r>
              <a:rPr lang="en-US" sz="1400" b="1" dirty="0" smtClean="0"/>
              <a:t>HYDC</a:t>
            </a:r>
            <a:endParaRPr lang="en-US" sz="1400" b="1" dirty="0" smtClean="0"/>
          </a:p>
          <a:p>
            <a:pPr algn="ctr"/>
            <a:endParaRPr lang="en-US" sz="200" b="1" dirty="0" smtClean="0"/>
          </a:p>
          <a:p>
            <a:pPr algn="ctr"/>
            <a:r>
              <a:rPr lang="en-US" sz="1400" b="1" dirty="0" smtClean="0"/>
              <a:t>556 </a:t>
            </a:r>
            <a:r>
              <a:rPr lang="en-US" sz="1400" b="1" dirty="0" smtClean="0"/>
              <a:t>Constituents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237304" y="1672965"/>
            <a:ext cx="2015413" cy="98488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Canada High Yield Index (HC00)</a:t>
            </a:r>
            <a:endParaRPr lang="en-US" sz="200" b="1" dirty="0" smtClean="0"/>
          </a:p>
          <a:p>
            <a:pPr algn="ctr"/>
            <a:r>
              <a:rPr lang="en-US" sz="1400" b="1" dirty="0" smtClean="0"/>
              <a:t>0.43% </a:t>
            </a:r>
            <a:r>
              <a:rPr lang="en-US" sz="1400" b="1" dirty="0"/>
              <a:t>of </a:t>
            </a:r>
            <a:r>
              <a:rPr lang="en-US" sz="1400" b="1" dirty="0" smtClean="0"/>
              <a:t>HYDC</a:t>
            </a:r>
            <a:endParaRPr lang="en-US" sz="1400" b="1" dirty="0" smtClean="0"/>
          </a:p>
          <a:p>
            <a:pPr algn="ctr"/>
            <a:endParaRPr lang="en-US" sz="200" b="1" dirty="0" smtClean="0"/>
          </a:p>
          <a:p>
            <a:pPr algn="ctr"/>
            <a:r>
              <a:rPr lang="en-US" sz="1400" b="1" dirty="0" smtClean="0"/>
              <a:t>31 Constituents</a:t>
            </a:r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493979" y="3017465"/>
            <a:ext cx="1884793" cy="126188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b="1" dirty="0" smtClean="0"/>
          </a:p>
          <a:p>
            <a:pPr algn="ctr"/>
            <a:r>
              <a:rPr lang="en-US" sz="1200" b="1" dirty="0" smtClean="0"/>
              <a:t>Euro </a:t>
            </a:r>
            <a:r>
              <a:rPr lang="en-US" sz="1200" b="1" dirty="0" smtClean="0"/>
              <a:t>Developed High </a:t>
            </a:r>
            <a:r>
              <a:rPr lang="en-US" sz="1200" b="1" dirty="0"/>
              <a:t>Yield </a:t>
            </a:r>
            <a:r>
              <a:rPr lang="en-US" sz="1200" b="1" dirty="0" smtClean="0"/>
              <a:t>Constrained Index </a:t>
            </a:r>
            <a:r>
              <a:rPr lang="en-US" sz="1200" b="1" dirty="0"/>
              <a:t>(</a:t>
            </a:r>
            <a:r>
              <a:rPr lang="en-US" sz="1200" b="1" dirty="0" smtClean="0"/>
              <a:t>HECD)</a:t>
            </a:r>
            <a:endParaRPr lang="en-US" sz="1200" b="1" dirty="0" smtClean="0"/>
          </a:p>
          <a:p>
            <a:pPr algn="ctr"/>
            <a:endParaRPr lang="en-US" sz="200" b="1" dirty="0" smtClean="0"/>
          </a:p>
          <a:p>
            <a:pPr algn="ctr"/>
            <a:r>
              <a:rPr lang="en-US" sz="1200" b="1" dirty="0" smtClean="0"/>
              <a:t>18.72% </a:t>
            </a:r>
            <a:r>
              <a:rPr lang="en-US" sz="1200" b="1" dirty="0"/>
              <a:t>of </a:t>
            </a:r>
            <a:r>
              <a:rPr lang="en-US" sz="1200" b="1" dirty="0" smtClean="0"/>
              <a:t>HYDC</a:t>
            </a:r>
            <a:endParaRPr lang="en-US" sz="1200" b="1" dirty="0" smtClean="0"/>
          </a:p>
          <a:p>
            <a:pPr algn="ctr"/>
            <a:endParaRPr lang="en-US" sz="200" b="1" dirty="0" smtClean="0"/>
          </a:p>
          <a:p>
            <a:pPr algn="ctr"/>
            <a:r>
              <a:rPr lang="en-US" sz="1200" b="1" dirty="0" smtClean="0"/>
              <a:t>430 </a:t>
            </a:r>
            <a:r>
              <a:rPr lang="en-US" sz="1200" b="1" dirty="0" smtClean="0"/>
              <a:t>Constituents</a:t>
            </a:r>
          </a:p>
          <a:p>
            <a:pPr algn="ctr"/>
            <a:endParaRPr 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716413" y="3017465"/>
            <a:ext cx="1520891" cy="126188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b="1" dirty="0" smtClean="0"/>
          </a:p>
          <a:p>
            <a:pPr algn="ctr"/>
            <a:r>
              <a:rPr lang="en-US" sz="1200" b="1" dirty="0" smtClean="0"/>
              <a:t>Sterling </a:t>
            </a:r>
            <a:r>
              <a:rPr lang="en-US" sz="1200" b="1" dirty="0"/>
              <a:t>High Yield Index (</a:t>
            </a:r>
            <a:r>
              <a:rPr lang="en-US" sz="1200" b="1" dirty="0" smtClean="0"/>
              <a:t>HLDM)</a:t>
            </a:r>
            <a:endParaRPr lang="en-US" sz="1200" b="1" dirty="0" smtClean="0"/>
          </a:p>
          <a:p>
            <a:pPr algn="ctr"/>
            <a:endParaRPr lang="en-US" sz="200" b="1" dirty="0" smtClean="0"/>
          </a:p>
          <a:p>
            <a:pPr algn="ctr"/>
            <a:r>
              <a:rPr lang="en-US" sz="1200" b="1" dirty="0" smtClean="0"/>
              <a:t>3.55% </a:t>
            </a:r>
            <a:r>
              <a:rPr lang="en-US" sz="1200" b="1" dirty="0"/>
              <a:t>of </a:t>
            </a:r>
            <a:r>
              <a:rPr lang="en-US" sz="1200" b="1" dirty="0" smtClean="0"/>
              <a:t>HYDC</a:t>
            </a:r>
            <a:endParaRPr lang="en-US" sz="1200" b="1" dirty="0" smtClean="0"/>
          </a:p>
          <a:p>
            <a:pPr algn="ctr"/>
            <a:endParaRPr lang="en-US" sz="200" b="1" dirty="0" smtClean="0"/>
          </a:p>
          <a:p>
            <a:pPr algn="ctr"/>
            <a:r>
              <a:rPr lang="en-US" sz="1200" b="1" dirty="0" smtClean="0"/>
              <a:t>126 </a:t>
            </a:r>
            <a:r>
              <a:rPr lang="en-US" sz="1200" b="1" dirty="0" smtClean="0"/>
              <a:t>Constituents</a:t>
            </a:r>
          </a:p>
          <a:p>
            <a:pPr algn="ctr"/>
            <a:endParaRPr lang="en-US" sz="1200" b="1" dirty="0"/>
          </a:p>
        </p:txBody>
      </p:sp>
      <p:sp>
        <p:nvSpPr>
          <p:cNvPr id="15" name="Right Bracket 14"/>
          <p:cNvSpPr/>
          <p:nvPr/>
        </p:nvSpPr>
        <p:spPr>
          <a:xfrm rot="16200000">
            <a:off x="5637233" y="-3113691"/>
            <a:ext cx="332816" cy="9125339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6257347" y="1282570"/>
            <a:ext cx="0" cy="390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257347" y="966501"/>
            <a:ext cx="2" cy="316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88662" y="2827172"/>
            <a:ext cx="1" cy="1902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ket 24"/>
          <p:cNvSpPr/>
          <p:nvPr/>
        </p:nvSpPr>
        <p:spPr>
          <a:xfrm rot="16200000">
            <a:off x="7418637" y="1920525"/>
            <a:ext cx="194366" cy="196873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7352511" y="2669137"/>
            <a:ext cx="0" cy="133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4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4" y="793100"/>
            <a:ext cx="11420671" cy="497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8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217</Words>
  <Application>Microsoft Office PowerPoint</Application>
  <PresentationFormat>Widescreen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MackayShields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Fagan</dc:creator>
  <cp:lastModifiedBy>Brian Fagan</cp:lastModifiedBy>
  <cp:revision>13</cp:revision>
  <cp:lastPrinted>2017-10-11T18:58:44Z</cp:lastPrinted>
  <dcterms:created xsi:type="dcterms:W3CDTF">2017-10-04T15:20:14Z</dcterms:created>
  <dcterms:modified xsi:type="dcterms:W3CDTF">2017-10-11T20:35:03Z</dcterms:modified>
</cp:coreProperties>
</file>