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30" r:id="rId11"/>
    <p:sldMasterId id="2147493533" r:id="rId12"/>
    <p:sldMasterId id="2147493535" r:id="rId13"/>
    <p:sldMasterId id="2147493537" r:id="rId14"/>
  </p:sldMasterIdLst>
  <p:notesMasterIdLst>
    <p:notesMasterId r:id="rId24"/>
  </p:notesMasterIdLst>
  <p:handoutMasterIdLst>
    <p:handoutMasterId r:id="rId25"/>
  </p:handoutMasterIdLst>
  <p:sldIdLst>
    <p:sldId id="475" r:id="rId15"/>
    <p:sldId id="502" r:id="rId16"/>
    <p:sldId id="497" r:id="rId17"/>
    <p:sldId id="492" r:id="rId18"/>
    <p:sldId id="490" r:id="rId19"/>
    <p:sldId id="491" r:id="rId20"/>
    <p:sldId id="493" r:id="rId21"/>
    <p:sldId id="494" r:id="rId22"/>
    <p:sldId id="495" r:id="rId23"/>
  </p:sldIdLst>
  <p:sldSz cx="9601200" cy="7315200"/>
  <p:notesSz cx="7010400" cy="9372600"/>
  <p:custDataLst>
    <p:custData r:id="rId8"/>
    <p:custData r:id="rId4"/>
    <p:custData r:id="rId9"/>
    <p:custData r:id="rId10"/>
    <p:custData r:id="rId6"/>
    <p:custData r:id="rId5"/>
    <p:custData r:id="rId2"/>
  </p:custDataLst>
  <p:defaultTextStyle>
    <a:defPPr>
      <a:defRPr lang="en-US"/>
    </a:defPPr>
    <a:lvl1pPr marL="0" algn="l" defTabSz="48330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48330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48330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48330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48330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48330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48330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48330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48330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82">
          <p15:clr>
            <a:srgbClr val="A4A3A4"/>
          </p15:clr>
        </p15:guide>
        <p15:guide id="3" pos="5752">
          <p15:clr>
            <a:srgbClr val="A4A3A4"/>
          </p15:clr>
        </p15:guide>
        <p15:guide id="4" pos="30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22B"/>
    <a:srgbClr val="003A63"/>
    <a:srgbClr val="000000"/>
    <a:srgbClr val="808080"/>
    <a:srgbClr val="18A6CF"/>
    <a:srgbClr val="73988D"/>
    <a:srgbClr val="6E6E6E"/>
    <a:srgbClr val="2F635C"/>
    <a:srgbClr val="4C89A5"/>
    <a:srgbClr val="7B8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239" autoAdjust="0"/>
    <p:restoredTop sz="99650" autoAdjust="0"/>
  </p:normalViewPr>
  <p:slideViewPr>
    <p:cSldViewPr snapToGrid="0">
      <p:cViewPr varScale="1">
        <p:scale>
          <a:sx n="110" d="100"/>
          <a:sy n="110" d="100"/>
        </p:scale>
        <p:origin x="1476" y="114"/>
      </p:cViewPr>
      <p:guideLst>
        <p:guide orient="horz" pos="816"/>
        <p:guide pos="282"/>
        <p:guide pos="5752"/>
        <p:guide pos="30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3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2.xml"/><Relationship Id="rId17" Type="http://schemas.openxmlformats.org/officeDocument/2006/relationships/slide" Target="slides/slide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4.xml"/><Relationship Id="rId22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kayfs\groups\Share\BFagan\Global%20Accounts\retail_&amp;_energy_disruption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84285945877901"/>
          <c:y val="6.851943211094666E-2"/>
          <c:w val="0.87593407466279949"/>
          <c:h val="0.7921668585210766"/>
        </c:manualLayout>
      </c:layout>
      <c:lineChart>
        <c:grouping val="standard"/>
        <c:varyColors val="0"/>
        <c:ser>
          <c:idx val="0"/>
          <c:order val="0"/>
          <c:tx>
            <c:strRef>
              <c:f>revenue_data!$B$1</c:f>
              <c:strCache>
                <c:ptCount val="1"/>
                <c:pt idx="0">
                  <c:v>Walmart</c:v>
                </c:pt>
              </c:strCache>
            </c:strRef>
          </c:tx>
          <c:spPr>
            <a:ln w="19050" cap="rnd">
              <a:solidFill>
                <a:srgbClr val="003A63"/>
              </a:solidFill>
              <a:round/>
            </a:ln>
            <a:effectLst/>
          </c:spPr>
          <c:marker>
            <c:symbol val="none"/>
          </c:marker>
          <c:cat>
            <c:strRef>
              <c:f>revenue_data!$A$2:$A$53</c:f>
              <c:strCache>
                <c:ptCount val="52"/>
                <c:pt idx="0">
                  <c:v>Q1 - 2005</c:v>
                </c:pt>
                <c:pt idx="1">
                  <c:v>Q2 - 2005</c:v>
                </c:pt>
                <c:pt idx="2">
                  <c:v>Q3 - 2005</c:v>
                </c:pt>
                <c:pt idx="3">
                  <c:v>Q4 - 2005</c:v>
                </c:pt>
                <c:pt idx="4">
                  <c:v>Q1 - 2006</c:v>
                </c:pt>
                <c:pt idx="5">
                  <c:v>Q2 - 2006</c:v>
                </c:pt>
                <c:pt idx="6">
                  <c:v>Q3 - 2006</c:v>
                </c:pt>
                <c:pt idx="7">
                  <c:v>Q4 - 2006</c:v>
                </c:pt>
                <c:pt idx="8">
                  <c:v>Q1 - 2007</c:v>
                </c:pt>
                <c:pt idx="9">
                  <c:v>Q2 - 2007</c:v>
                </c:pt>
                <c:pt idx="10">
                  <c:v>Q3 - 2007</c:v>
                </c:pt>
                <c:pt idx="11">
                  <c:v>Q4 - 2007</c:v>
                </c:pt>
                <c:pt idx="12">
                  <c:v>Q1 - 2008</c:v>
                </c:pt>
                <c:pt idx="13">
                  <c:v>Q2 - 2008</c:v>
                </c:pt>
                <c:pt idx="14">
                  <c:v>Q3 - 2008</c:v>
                </c:pt>
                <c:pt idx="15">
                  <c:v>Q4 - 2008</c:v>
                </c:pt>
                <c:pt idx="16">
                  <c:v>Q1 - 2009</c:v>
                </c:pt>
                <c:pt idx="17">
                  <c:v>Q2 - 2009</c:v>
                </c:pt>
                <c:pt idx="18">
                  <c:v>Q3 - 2009</c:v>
                </c:pt>
                <c:pt idx="19">
                  <c:v>Q4 - 2009</c:v>
                </c:pt>
                <c:pt idx="20">
                  <c:v>Q1 - 2010</c:v>
                </c:pt>
                <c:pt idx="21">
                  <c:v>Q2 - 2010</c:v>
                </c:pt>
                <c:pt idx="22">
                  <c:v>Q3 - 2010</c:v>
                </c:pt>
                <c:pt idx="23">
                  <c:v>Q4 - 2010</c:v>
                </c:pt>
                <c:pt idx="24">
                  <c:v>Q1 - 2011</c:v>
                </c:pt>
                <c:pt idx="25">
                  <c:v>Q2 - 2011</c:v>
                </c:pt>
                <c:pt idx="26">
                  <c:v>Q3 - 2011</c:v>
                </c:pt>
                <c:pt idx="27">
                  <c:v>Q4 - 2011</c:v>
                </c:pt>
                <c:pt idx="28">
                  <c:v>Q1 - 2012</c:v>
                </c:pt>
                <c:pt idx="29">
                  <c:v>Q2 - 2012</c:v>
                </c:pt>
                <c:pt idx="30">
                  <c:v>Q3 - 2012</c:v>
                </c:pt>
                <c:pt idx="31">
                  <c:v>Q4 - 2012</c:v>
                </c:pt>
                <c:pt idx="32">
                  <c:v>Q1 - 2013</c:v>
                </c:pt>
                <c:pt idx="33">
                  <c:v>Q2 - 2013</c:v>
                </c:pt>
                <c:pt idx="34">
                  <c:v>Q3 - 2013</c:v>
                </c:pt>
                <c:pt idx="35">
                  <c:v>Q4 - 2013</c:v>
                </c:pt>
                <c:pt idx="36">
                  <c:v>Q1 - 2014</c:v>
                </c:pt>
                <c:pt idx="37">
                  <c:v>Q2 - 2014</c:v>
                </c:pt>
                <c:pt idx="38">
                  <c:v>Q3 - 2014</c:v>
                </c:pt>
                <c:pt idx="39">
                  <c:v>Q4 - 2014</c:v>
                </c:pt>
                <c:pt idx="40">
                  <c:v>Q1 - 2015</c:v>
                </c:pt>
                <c:pt idx="41">
                  <c:v>Q2 - 2015</c:v>
                </c:pt>
                <c:pt idx="42">
                  <c:v>Q3 - 2015</c:v>
                </c:pt>
                <c:pt idx="43">
                  <c:v>Q4 - 2015</c:v>
                </c:pt>
                <c:pt idx="44">
                  <c:v>Q1 - 2016</c:v>
                </c:pt>
                <c:pt idx="45">
                  <c:v>Q2 - 2016</c:v>
                </c:pt>
                <c:pt idx="46">
                  <c:v>Q3 - 2016</c:v>
                </c:pt>
                <c:pt idx="47">
                  <c:v>Q4 - 2016</c:v>
                </c:pt>
                <c:pt idx="48">
                  <c:v>Q1 - 2017</c:v>
                </c:pt>
                <c:pt idx="49">
                  <c:v>Q2 - 2017</c:v>
                </c:pt>
                <c:pt idx="50">
                  <c:v>Q3 - 2017</c:v>
                </c:pt>
                <c:pt idx="51">
                  <c:v>Q4 - 2017</c:v>
                </c:pt>
              </c:strCache>
            </c:strRef>
          </c:cat>
          <c:val>
            <c:numRef>
              <c:f>revenue_data!$B$2:$B$53</c:f>
              <c:numCache>
                <c:formatCode>_(* #,##0_);_(* \(#,##0\);_(* "-"??_);_(@_)</c:formatCode>
                <c:ptCount val="52"/>
                <c:pt idx="0">
                  <c:v>292821</c:v>
                </c:pt>
                <c:pt idx="1">
                  <c:v>300619</c:v>
                </c:pt>
                <c:pt idx="2">
                  <c:v>308352</c:v>
                </c:pt>
                <c:pt idx="3">
                  <c:v>315581</c:v>
                </c:pt>
                <c:pt idx="4">
                  <c:v>324369</c:v>
                </c:pt>
                <c:pt idx="5">
                  <c:v>332279</c:v>
                </c:pt>
                <c:pt idx="6">
                  <c:v>340493</c:v>
                </c:pt>
                <c:pt idx="7">
                  <c:v>349443</c:v>
                </c:pt>
                <c:pt idx="8">
                  <c:v>355385</c:v>
                </c:pt>
                <c:pt idx="9">
                  <c:v>362904</c:v>
                </c:pt>
                <c:pt idx="10">
                  <c:v>370315</c:v>
                </c:pt>
                <c:pt idx="11">
                  <c:v>378611</c:v>
                </c:pt>
                <c:pt idx="12">
                  <c:v>387504</c:v>
                </c:pt>
                <c:pt idx="13">
                  <c:v>397222</c:v>
                </c:pt>
                <c:pt idx="14">
                  <c:v>403986</c:v>
                </c:pt>
                <c:pt idx="15">
                  <c:v>405728</c:v>
                </c:pt>
                <c:pt idx="16">
                  <c:v>404667</c:v>
                </c:pt>
                <c:pt idx="17">
                  <c:v>402910</c:v>
                </c:pt>
                <c:pt idx="18">
                  <c:v>403679</c:v>
                </c:pt>
                <c:pt idx="19">
                  <c:v>408214</c:v>
                </c:pt>
                <c:pt idx="20">
                  <c:v>413820</c:v>
                </c:pt>
                <c:pt idx="21">
                  <c:v>416636</c:v>
                </c:pt>
                <c:pt idx="22">
                  <c:v>419177</c:v>
                </c:pt>
                <c:pt idx="23">
                  <c:v>421886</c:v>
                </c:pt>
                <c:pt idx="24">
                  <c:v>426227</c:v>
                </c:pt>
                <c:pt idx="25">
                  <c:v>431867</c:v>
                </c:pt>
                <c:pt idx="26">
                  <c:v>440141</c:v>
                </c:pt>
                <c:pt idx="27">
                  <c:v>446950</c:v>
                </c:pt>
                <c:pt idx="28">
                  <c:v>455779</c:v>
                </c:pt>
                <c:pt idx="29">
                  <c:v>460709</c:v>
                </c:pt>
                <c:pt idx="30">
                  <c:v>464412</c:v>
                </c:pt>
                <c:pt idx="31">
                  <c:v>469162</c:v>
                </c:pt>
                <c:pt idx="32">
                  <c:v>470331</c:v>
                </c:pt>
                <c:pt idx="33">
                  <c:v>472980</c:v>
                </c:pt>
                <c:pt idx="34">
                  <c:v>474739</c:v>
                </c:pt>
                <c:pt idx="35">
                  <c:v>476526</c:v>
                </c:pt>
                <c:pt idx="36">
                  <c:v>477299</c:v>
                </c:pt>
                <c:pt idx="37">
                  <c:v>480479</c:v>
                </c:pt>
                <c:pt idx="38">
                  <c:v>483792</c:v>
                </c:pt>
                <c:pt idx="39">
                  <c:v>485651</c:v>
                </c:pt>
                <c:pt idx="40">
                  <c:v>485517</c:v>
                </c:pt>
                <c:pt idx="41">
                  <c:v>485621</c:v>
                </c:pt>
                <c:pt idx="42">
                  <c:v>484028</c:v>
                </c:pt>
                <c:pt idx="43">
                  <c:v>482130</c:v>
                </c:pt>
                <c:pt idx="44">
                  <c:v>483208</c:v>
                </c:pt>
                <c:pt idx="45">
                  <c:v>483298</c:v>
                </c:pt>
                <c:pt idx="46">
                  <c:v>483983</c:v>
                </c:pt>
                <c:pt idx="47">
                  <c:v>485252</c:v>
                </c:pt>
                <c:pt idx="48">
                  <c:v>486890</c:v>
                </c:pt>
                <c:pt idx="49">
                  <c:v>489926</c:v>
                </c:pt>
                <c:pt idx="50">
                  <c:v>495012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revenue_data!$C$1</c:f>
              <c:strCache>
                <c:ptCount val="1"/>
                <c:pt idx="0">
                  <c:v>Amazon</c:v>
                </c:pt>
              </c:strCache>
            </c:strRef>
          </c:tx>
          <c:spPr>
            <a:ln w="19050" cap="rnd">
              <a:solidFill>
                <a:srgbClr val="F9922B"/>
              </a:solidFill>
              <a:round/>
            </a:ln>
            <a:effectLst/>
          </c:spPr>
          <c:marker>
            <c:symbol val="none"/>
          </c:marker>
          <c:cat>
            <c:strRef>
              <c:f>revenue_data!$A$2:$A$53</c:f>
              <c:strCache>
                <c:ptCount val="52"/>
                <c:pt idx="0">
                  <c:v>Q1 - 2005</c:v>
                </c:pt>
                <c:pt idx="1">
                  <c:v>Q2 - 2005</c:v>
                </c:pt>
                <c:pt idx="2">
                  <c:v>Q3 - 2005</c:v>
                </c:pt>
                <c:pt idx="3">
                  <c:v>Q4 - 2005</c:v>
                </c:pt>
                <c:pt idx="4">
                  <c:v>Q1 - 2006</c:v>
                </c:pt>
                <c:pt idx="5">
                  <c:v>Q2 - 2006</c:v>
                </c:pt>
                <c:pt idx="6">
                  <c:v>Q3 - 2006</c:v>
                </c:pt>
                <c:pt idx="7">
                  <c:v>Q4 - 2006</c:v>
                </c:pt>
                <c:pt idx="8">
                  <c:v>Q1 - 2007</c:v>
                </c:pt>
                <c:pt idx="9">
                  <c:v>Q2 - 2007</c:v>
                </c:pt>
                <c:pt idx="10">
                  <c:v>Q3 - 2007</c:v>
                </c:pt>
                <c:pt idx="11">
                  <c:v>Q4 - 2007</c:v>
                </c:pt>
                <c:pt idx="12">
                  <c:v>Q1 - 2008</c:v>
                </c:pt>
                <c:pt idx="13">
                  <c:v>Q2 - 2008</c:v>
                </c:pt>
                <c:pt idx="14">
                  <c:v>Q3 - 2008</c:v>
                </c:pt>
                <c:pt idx="15">
                  <c:v>Q4 - 2008</c:v>
                </c:pt>
                <c:pt idx="16">
                  <c:v>Q1 - 2009</c:v>
                </c:pt>
                <c:pt idx="17">
                  <c:v>Q2 - 2009</c:v>
                </c:pt>
                <c:pt idx="18">
                  <c:v>Q3 - 2009</c:v>
                </c:pt>
                <c:pt idx="19">
                  <c:v>Q4 - 2009</c:v>
                </c:pt>
                <c:pt idx="20">
                  <c:v>Q1 - 2010</c:v>
                </c:pt>
                <c:pt idx="21">
                  <c:v>Q2 - 2010</c:v>
                </c:pt>
                <c:pt idx="22">
                  <c:v>Q3 - 2010</c:v>
                </c:pt>
                <c:pt idx="23">
                  <c:v>Q4 - 2010</c:v>
                </c:pt>
                <c:pt idx="24">
                  <c:v>Q1 - 2011</c:v>
                </c:pt>
                <c:pt idx="25">
                  <c:v>Q2 - 2011</c:v>
                </c:pt>
                <c:pt idx="26">
                  <c:v>Q3 - 2011</c:v>
                </c:pt>
                <c:pt idx="27">
                  <c:v>Q4 - 2011</c:v>
                </c:pt>
                <c:pt idx="28">
                  <c:v>Q1 - 2012</c:v>
                </c:pt>
                <c:pt idx="29">
                  <c:v>Q2 - 2012</c:v>
                </c:pt>
                <c:pt idx="30">
                  <c:v>Q3 - 2012</c:v>
                </c:pt>
                <c:pt idx="31">
                  <c:v>Q4 - 2012</c:v>
                </c:pt>
                <c:pt idx="32">
                  <c:v>Q1 - 2013</c:v>
                </c:pt>
                <c:pt idx="33">
                  <c:v>Q2 - 2013</c:v>
                </c:pt>
                <c:pt idx="34">
                  <c:v>Q3 - 2013</c:v>
                </c:pt>
                <c:pt idx="35">
                  <c:v>Q4 - 2013</c:v>
                </c:pt>
                <c:pt idx="36">
                  <c:v>Q1 - 2014</c:v>
                </c:pt>
                <c:pt idx="37">
                  <c:v>Q2 - 2014</c:v>
                </c:pt>
                <c:pt idx="38">
                  <c:v>Q3 - 2014</c:v>
                </c:pt>
                <c:pt idx="39">
                  <c:v>Q4 - 2014</c:v>
                </c:pt>
                <c:pt idx="40">
                  <c:v>Q1 - 2015</c:v>
                </c:pt>
                <c:pt idx="41">
                  <c:v>Q2 - 2015</c:v>
                </c:pt>
                <c:pt idx="42">
                  <c:v>Q3 - 2015</c:v>
                </c:pt>
                <c:pt idx="43">
                  <c:v>Q4 - 2015</c:v>
                </c:pt>
                <c:pt idx="44">
                  <c:v>Q1 - 2016</c:v>
                </c:pt>
                <c:pt idx="45">
                  <c:v>Q2 - 2016</c:v>
                </c:pt>
                <c:pt idx="46">
                  <c:v>Q3 - 2016</c:v>
                </c:pt>
                <c:pt idx="47">
                  <c:v>Q4 - 2016</c:v>
                </c:pt>
                <c:pt idx="48">
                  <c:v>Q1 - 2017</c:v>
                </c:pt>
                <c:pt idx="49">
                  <c:v>Q2 - 2017</c:v>
                </c:pt>
                <c:pt idx="50">
                  <c:v>Q3 - 2017</c:v>
                </c:pt>
                <c:pt idx="51">
                  <c:v>Q4 - 2017</c:v>
                </c:pt>
              </c:strCache>
            </c:strRef>
          </c:cat>
          <c:val>
            <c:numRef>
              <c:f>revenue_data!$C$2:$C$53</c:f>
              <c:numCache>
                <c:formatCode>_(* #,##0_);_(* \(#,##0\);_(* "-"??_);_(@_)</c:formatCode>
                <c:ptCount val="52"/>
                <c:pt idx="0">
                  <c:v>7292.7749999999996</c:v>
                </c:pt>
                <c:pt idx="1">
                  <c:v>7658.4340000000002</c:v>
                </c:pt>
                <c:pt idx="2">
                  <c:v>8053.9589999999998</c:v>
                </c:pt>
                <c:pt idx="3">
                  <c:v>8490</c:v>
                </c:pt>
                <c:pt idx="4">
                  <c:v>8867</c:v>
                </c:pt>
                <c:pt idx="5">
                  <c:v>9253</c:v>
                </c:pt>
                <c:pt idx="6">
                  <c:v>9702</c:v>
                </c:pt>
                <c:pt idx="7">
                  <c:v>10711</c:v>
                </c:pt>
                <c:pt idx="8">
                  <c:v>11447</c:v>
                </c:pt>
                <c:pt idx="9">
                  <c:v>12194</c:v>
                </c:pt>
                <c:pt idx="10">
                  <c:v>13149</c:v>
                </c:pt>
                <c:pt idx="11">
                  <c:v>14835</c:v>
                </c:pt>
                <c:pt idx="12">
                  <c:v>15955</c:v>
                </c:pt>
                <c:pt idx="13">
                  <c:v>17132</c:v>
                </c:pt>
                <c:pt idx="14">
                  <c:v>18134</c:v>
                </c:pt>
                <c:pt idx="15">
                  <c:v>19165</c:v>
                </c:pt>
                <c:pt idx="16">
                  <c:v>19919</c:v>
                </c:pt>
                <c:pt idx="17">
                  <c:v>20507</c:v>
                </c:pt>
                <c:pt idx="18">
                  <c:v>21692</c:v>
                </c:pt>
                <c:pt idx="19">
                  <c:v>24509</c:v>
                </c:pt>
                <c:pt idx="20">
                  <c:v>26751</c:v>
                </c:pt>
                <c:pt idx="21">
                  <c:v>28666</c:v>
                </c:pt>
                <c:pt idx="22">
                  <c:v>30777</c:v>
                </c:pt>
                <c:pt idx="23">
                  <c:v>34204</c:v>
                </c:pt>
                <c:pt idx="24">
                  <c:v>36930</c:v>
                </c:pt>
                <c:pt idx="25">
                  <c:v>40277</c:v>
                </c:pt>
                <c:pt idx="26">
                  <c:v>43593</c:v>
                </c:pt>
                <c:pt idx="27">
                  <c:v>48077</c:v>
                </c:pt>
                <c:pt idx="28">
                  <c:v>51405</c:v>
                </c:pt>
                <c:pt idx="29">
                  <c:v>54326</c:v>
                </c:pt>
                <c:pt idx="30">
                  <c:v>57256</c:v>
                </c:pt>
                <c:pt idx="31">
                  <c:v>61093</c:v>
                </c:pt>
                <c:pt idx="32">
                  <c:v>63978</c:v>
                </c:pt>
                <c:pt idx="33">
                  <c:v>66848</c:v>
                </c:pt>
                <c:pt idx="34">
                  <c:v>70134</c:v>
                </c:pt>
                <c:pt idx="35">
                  <c:v>74453</c:v>
                </c:pt>
                <c:pt idx="36">
                  <c:v>78124</c:v>
                </c:pt>
                <c:pt idx="37">
                  <c:v>81760</c:v>
                </c:pt>
                <c:pt idx="38">
                  <c:v>85247</c:v>
                </c:pt>
                <c:pt idx="39">
                  <c:v>88988</c:v>
                </c:pt>
                <c:pt idx="40">
                  <c:v>91964</c:v>
                </c:pt>
                <c:pt idx="41">
                  <c:v>95809</c:v>
                </c:pt>
                <c:pt idx="42">
                  <c:v>100588</c:v>
                </c:pt>
                <c:pt idx="43">
                  <c:v>107007</c:v>
                </c:pt>
                <c:pt idx="44">
                  <c:v>113418</c:v>
                </c:pt>
                <c:pt idx="45">
                  <c:v>120637</c:v>
                </c:pt>
                <c:pt idx="46">
                  <c:v>127993</c:v>
                </c:pt>
                <c:pt idx="47">
                  <c:v>135987</c:v>
                </c:pt>
                <c:pt idx="48">
                  <c:v>142573</c:v>
                </c:pt>
                <c:pt idx="49">
                  <c:v>150124</c:v>
                </c:pt>
                <c:pt idx="50">
                  <c:v>161154</c:v>
                </c:pt>
                <c:pt idx="51">
                  <c:v>177866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7489064"/>
        <c:axId val="617489456"/>
      </c:lineChart>
      <c:catAx>
        <c:axId val="6174890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489456"/>
        <c:crosses val="autoZero"/>
        <c:auto val="0"/>
        <c:lblAlgn val="ctr"/>
        <c:lblOffset val="100"/>
        <c:noMultiLvlLbl val="0"/>
      </c:catAx>
      <c:valAx>
        <c:axId val="617489456"/>
        <c:scaling>
          <c:orientation val="minMax"/>
          <c:max val="5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baseline="0">
                    <a:solidFill>
                      <a:schemeClr val="tx1"/>
                    </a:solidFill>
                  </a:rPr>
                  <a:t>USD, Miliion</a:t>
                </a:r>
              </a:p>
            </c:rich>
          </c:tx>
          <c:layout>
            <c:manualLayout>
              <c:xMode val="edge"/>
              <c:yMode val="edge"/>
              <c:x val="2.9496483415311879E-3"/>
              <c:y val="0.398952073516710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in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489064"/>
        <c:crosses val="autoZero"/>
        <c:crossBetween val="midCat"/>
        <c:majorUnit val="50000"/>
      </c:valAx>
      <c:spPr>
        <a:noFill/>
        <a:ln w="25400"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7840" cy="468630"/>
          </a:xfrm>
          <a:prstGeom prst="rect">
            <a:avLst/>
          </a:prstGeom>
        </p:spPr>
        <p:txBody>
          <a:bodyPr vert="horz" lIns="94337" tIns="47168" rIns="94337" bIns="47168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8630"/>
          </a:xfrm>
          <a:prstGeom prst="rect">
            <a:avLst/>
          </a:prstGeom>
        </p:spPr>
        <p:txBody>
          <a:bodyPr vert="horz" lIns="94337" tIns="47168" rIns="94337" bIns="47168" rtlCol="0"/>
          <a:lstStyle>
            <a:lvl1pPr algn="r">
              <a:defRPr sz="1400"/>
            </a:lvl1pPr>
          </a:lstStyle>
          <a:p>
            <a:fld id="{0F33DB9E-5A8C-B142-A278-8AB017F2A33A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902343"/>
            <a:ext cx="3037840" cy="468630"/>
          </a:xfrm>
          <a:prstGeom prst="rect">
            <a:avLst/>
          </a:prstGeom>
        </p:spPr>
        <p:txBody>
          <a:bodyPr vert="horz" lIns="94337" tIns="47168" rIns="94337" bIns="47168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902343"/>
            <a:ext cx="3037840" cy="468630"/>
          </a:xfrm>
          <a:prstGeom prst="rect">
            <a:avLst/>
          </a:prstGeom>
        </p:spPr>
        <p:txBody>
          <a:bodyPr vert="horz" lIns="94337" tIns="47168" rIns="94337" bIns="47168" rtlCol="0" anchor="b"/>
          <a:lstStyle>
            <a:lvl1pPr algn="r">
              <a:defRPr sz="1400"/>
            </a:lvl1pPr>
          </a:lstStyle>
          <a:p>
            <a:fld id="{A2194145-E296-1448-9027-F58AF8F83C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3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7840" cy="468630"/>
          </a:xfrm>
          <a:prstGeom prst="rect">
            <a:avLst/>
          </a:prstGeom>
        </p:spPr>
        <p:txBody>
          <a:bodyPr vert="horz" lIns="94337" tIns="47168" rIns="94337" bIns="47168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8630"/>
          </a:xfrm>
          <a:prstGeom prst="rect">
            <a:avLst/>
          </a:prstGeom>
        </p:spPr>
        <p:txBody>
          <a:bodyPr vert="horz" lIns="94337" tIns="47168" rIns="94337" bIns="47168" rtlCol="0"/>
          <a:lstStyle>
            <a:lvl1pPr algn="r">
              <a:defRPr sz="1400"/>
            </a:lvl1pPr>
          </a:lstStyle>
          <a:p>
            <a:fld id="{DA62E347-7FCD-154D-8CAC-3C5EE7191A1E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1675"/>
            <a:ext cx="46101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7" tIns="47168" rIns="94337" bIns="471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51985"/>
            <a:ext cx="5608320" cy="4217670"/>
          </a:xfrm>
          <a:prstGeom prst="rect">
            <a:avLst/>
          </a:prstGeom>
        </p:spPr>
        <p:txBody>
          <a:bodyPr vert="horz" lIns="94337" tIns="47168" rIns="94337" bIns="471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902343"/>
            <a:ext cx="3037840" cy="468630"/>
          </a:xfrm>
          <a:prstGeom prst="rect">
            <a:avLst/>
          </a:prstGeom>
        </p:spPr>
        <p:txBody>
          <a:bodyPr vert="horz" lIns="94337" tIns="47168" rIns="94337" bIns="47168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902343"/>
            <a:ext cx="3037840" cy="468630"/>
          </a:xfrm>
          <a:prstGeom prst="rect">
            <a:avLst/>
          </a:prstGeom>
        </p:spPr>
        <p:txBody>
          <a:bodyPr vert="horz" lIns="94337" tIns="47168" rIns="94337" bIns="47168" rtlCol="0" anchor="b"/>
          <a:lstStyle>
            <a:lvl1pPr algn="r">
              <a:defRPr sz="1400"/>
            </a:lvl1pPr>
          </a:lstStyle>
          <a:p>
            <a:fld id="{A0BE4391-2E82-5343-AF36-FF69C48F8E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83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48330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E4391-2E82-5343-AF36-FF69C48F8EE0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1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E4391-2E82-5343-AF36-FF69C48F8E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7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E4391-2E82-5343-AF36-FF69C48F8EE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7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E4391-2E82-5343-AF36-FF69C48F8EE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E4391-2E82-5343-AF36-FF69C48F8EE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E4391-2E82-5343-AF36-FF69C48F8EE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9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E4391-2E82-5343-AF36-FF69C48F8EE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1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E4391-2E82-5343-AF36-FF69C48F8EE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6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0775" y="730250"/>
            <a:ext cx="4862513" cy="37052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253" y="4673150"/>
            <a:ext cx="5259012" cy="2959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4954" tIns="47476" rIns="94954" bIns="47476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73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LLC_Bulle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120E0670-27AF-416D-9579-EAB944D99F2D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36563" y="1549400"/>
            <a:ext cx="8707437" cy="5278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7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LLC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120E0670-27AF-416D-9579-EAB944D99F2D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3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120E0670-27AF-416D-9579-EAB944D99F2D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LLC_Bulle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60" y="610128"/>
            <a:ext cx="6760972" cy="300852"/>
          </a:xfrm>
        </p:spPr>
        <p:txBody>
          <a:bodyPr wrap="square">
            <a:spAutoFit/>
          </a:bodyPr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E5C067-41E9-4203-BC96-1214B72CC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36563" y="1549401"/>
            <a:ext cx="8707437" cy="546735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12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LLC_Bulle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120E0670-27AF-416D-9579-EAB944D99F2D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36563" y="1549400"/>
            <a:ext cx="8707437" cy="5278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2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SLL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560916"/>
            <a:ext cx="9601200" cy="780288"/>
          </a:xfrm>
          <a:prstGeom prst="rect">
            <a:avLst/>
          </a:prstGeom>
          <a:gradFill flip="none" rotWithShape="1">
            <a:gsLst>
              <a:gs pos="73000">
                <a:schemeClr val="bg1">
                  <a:lumMod val="86000"/>
                  <a:alpha val="93000"/>
                </a:schemeClr>
              </a:gs>
              <a:gs pos="41000">
                <a:schemeClr val="bg1">
                  <a:lumMod val="95000"/>
                </a:schemeClr>
              </a:gs>
              <a:gs pos="0">
                <a:schemeClr val="bg1">
                  <a:lumMod val="84000"/>
                </a:schemeClr>
              </a:gs>
              <a:gs pos="100000">
                <a:schemeClr val="bg1">
                  <a:lumMod val="95000"/>
                </a:schemeClr>
              </a:gs>
            </a:gsLst>
            <a:lin ang="4800000" scaled="0"/>
            <a:tileRect/>
          </a:gradFill>
          <a:ln>
            <a:noFill/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653" tIns="48326" rIns="96653" bIns="48326"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7076922"/>
            <a:ext cx="9601200" cy="189653"/>
            <a:chOff x="0" y="7125547"/>
            <a:chExt cx="9601200" cy="189653"/>
          </a:xfrm>
        </p:grpSpPr>
        <p:sp>
          <p:nvSpPr>
            <p:cNvPr id="17" name="Rectangle 16"/>
            <p:cNvSpPr/>
            <p:nvPr/>
          </p:nvSpPr>
          <p:spPr>
            <a:xfrm>
              <a:off x="0" y="7125547"/>
              <a:ext cx="2405634" cy="189653"/>
            </a:xfrm>
            <a:prstGeom prst="rect">
              <a:avLst/>
            </a:prstGeom>
            <a:solidFill>
              <a:srgbClr val="8D934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05634" y="7125547"/>
              <a:ext cx="2405634" cy="189653"/>
            </a:xfrm>
            <a:prstGeom prst="rect">
              <a:avLst/>
            </a:prstGeom>
            <a:solidFill>
              <a:srgbClr val="5D9B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11268" y="7125547"/>
              <a:ext cx="2407656" cy="189653"/>
            </a:xfrm>
            <a:prstGeom prst="rect">
              <a:avLst/>
            </a:prstGeom>
            <a:solidFill>
              <a:srgbClr val="01687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18924" y="7125547"/>
              <a:ext cx="2382276" cy="189653"/>
            </a:xfrm>
            <a:prstGeom prst="rect">
              <a:avLst/>
            </a:prstGeom>
            <a:solidFill>
              <a:srgbClr val="73988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438912" y="7117887"/>
            <a:ext cx="65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700">
                <a:solidFill>
                  <a:srgbClr val="C4C997"/>
                </a:solidFill>
              </a:defRPr>
            </a:lvl1pPr>
          </a:lstStyle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22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079992" y="7094804"/>
            <a:ext cx="129843" cy="153888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>
              <a:defRPr lang="en-US" sz="1000" b="0" i="0" smtClean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algn="r"/>
            <a:fld id="{120E0670-27AF-416D-9579-EAB944D99F2D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6563" y="3593592"/>
            <a:ext cx="6457950" cy="67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90" y="3671103"/>
            <a:ext cx="172144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03539"/>
            <a:ext cx="9601200" cy="780288"/>
          </a:xfrm>
          <a:prstGeom prst="rect">
            <a:avLst/>
          </a:prstGeom>
          <a:gradFill flip="none" rotWithShape="1">
            <a:gsLst>
              <a:gs pos="73000">
                <a:schemeClr val="bg1">
                  <a:lumMod val="86000"/>
                  <a:alpha val="93000"/>
                </a:schemeClr>
              </a:gs>
              <a:gs pos="41000">
                <a:schemeClr val="bg1">
                  <a:lumMod val="95000"/>
                </a:schemeClr>
              </a:gs>
              <a:gs pos="0">
                <a:schemeClr val="bg1">
                  <a:lumMod val="84000"/>
                </a:schemeClr>
              </a:gs>
              <a:gs pos="100000">
                <a:schemeClr val="bg1">
                  <a:lumMod val="95000"/>
                </a:schemeClr>
              </a:gs>
            </a:gsLst>
            <a:lin ang="4800000" scaled="0"/>
            <a:tileRect/>
          </a:gradFill>
          <a:ln>
            <a:noFill/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636" tIns="48318" rIns="96636" bIns="48318" rtlCol="0" anchor="ctr"/>
          <a:lstStyle/>
          <a:p>
            <a:pPr lvl="0" algn="ctr" defTabSz="483176"/>
            <a:endParaRPr lang="en-US" dirty="0">
              <a:solidFill>
                <a:srgbClr val="FF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itle Placeholder 7"/>
          <p:cNvSpPr>
            <a:spLocks noGrp="1"/>
          </p:cNvSpPr>
          <p:nvPr>
            <p:ph type="title"/>
          </p:nvPr>
        </p:nvSpPr>
        <p:spPr>
          <a:xfrm>
            <a:off x="430660" y="611744"/>
            <a:ext cx="6764906" cy="30085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7076922"/>
            <a:ext cx="9601200" cy="189653"/>
            <a:chOff x="0" y="7125547"/>
            <a:chExt cx="9601200" cy="189653"/>
          </a:xfrm>
        </p:grpSpPr>
        <p:sp>
          <p:nvSpPr>
            <p:cNvPr id="19" name="Rectangle 18"/>
            <p:cNvSpPr/>
            <p:nvPr/>
          </p:nvSpPr>
          <p:spPr>
            <a:xfrm>
              <a:off x="0" y="7125547"/>
              <a:ext cx="2405634" cy="189653"/>
            </a:xfrm>
            <a:prstGeom prst="rect">
              <a:avLst/>
            </a:prstGeom>
            <a:solidFill>
              <a:srgbClr val="8D934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5634" y="7125547"/>
              <a:ext cx="2405634" cy="189653"/>
            </a:xfrm>
            <a:prstGeom prst="rect">
              <a:avLst/>
            </a:prstGeom>
            <a:solidFill>
              <a:srgbClr val="5D9B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11268" y="7125547"/>
              <a:ext cx="2407656" cy="189653"/>
            </a:xfrm>
            <a:prstGeom prst="rect">
              <a:avLst/>
            </a:prstGeom>
            <a:solidFill>
              <a:srgbClr val="01687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18924" y="7125547"/>
              <a:ext cx="2382276" cy="189653"/>
            </a:xfrm>
            <a:prstGeom prst="rect">
              <a:avLst/>
            </a:prstGeom>
            <a:solidFill>
              <a:srgbClr val="73988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438912" y="7117887"/>
            <a:ext cx="65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700">
                <a:solidFill>
                  <a:srgbClr val="C4C997"/>
                </a:solidFill>
              </a:defRPr>
            </a:lvl1pPr>
          </a:lstStyle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079992" y="7094804"/>
            <a:ext cx="129843" cy="153888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>
              <a:defRPr lang="en-US" sz="1000" b="0" i="0" smtClean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algn="r"/>
            <a:fld id="{120E0670-27AF-416D-9579-EAB944D99F2D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6563" y="1549400"/>
            <a:ext cx="8642350" cy="4827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71" y="428680"/>
            <a:ext cx="1506264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5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1" r:id="rId1"/>
    <p:sldLayoutId id="2147493532" r:id="rId2"/>
    <p:sldLayoutId id="214749353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3176" rtl="0" eaLnBrk="1" latinLnBrk="0" hangingPunct="1">
        <a:lnSpc>
          <a:spcPct val="85000"/>
        </a:lnSpc>
        <a:spcBef>
          <a:spcPct val="0"/>
        </a:spcBef>
        <a:buNone/>
        <a:defRPr lang="en-US" sz="2300" b="0" i="0" kern="1200" dirty="0">
          <a:solidFill>
            <a:schemeClr val="accent1"/>
          </a:solidFill>
          <a:latin typeface="Franklin Gothic Medium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Wingdings" pitchFamily="2" charset="2"/>
        <a:buChar char="§"/>
        <a:defRPr sz="13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2"/>
        </a:buClr>
        <a:buFont typeface="Franklin Gothic Book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11175" indent="-165100" algn="l" defTabSz="914400" rtl="0" eaLnBrk="1" latinLnBrk="0" hangingPunct="1">
        <a:spcBef>
          <a:spcPts val="0"/>
        </a:spcBef>
        <a:spcAft>
          <a:spcPts val="300"/>
        </a:spcAft>
        <a:buClr>
          <a:schemeClr val="bg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4213" indent="-173038" algn="l" defTabSz="914400" rtl="0" eaLnBrk="1" latinLnBrk="0" hangingPunct="1">
        <a:spcBef>
          <a:spcPts val="0"/>
        </a:spcBef>
        <a:spcAft>
          <a:spcPts val="300"/>
        </a:spcAft>
        <a:buClr>
          <a:schemeClr val="bg2"/>
        </a:buClr>
        <a:buFont typeface="Symbol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4625" algn="l" defTabSz="914400" rtl="0" eaLnBrk="1" latinLnBrk="0" hangingPunct="1">
        <a:spcBef>
          <a:spcPts val="0"/>
        </a:spcBef>
        <a:spcAft>
          <a:spcPts val="300"/>
        </a:spcAft>
        <a:buClr>
          <a:schemeClr val="bg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03539"/>
            <a:ext cx="9601200" cy="780288"/>
          </a:xfrm>
          <a:prstGeom prst="rect">
            <a:avLst/>
          </a:prstGeom>
          <a:gradFill flip="none" rotWithShape="1">
            <a:gsLst>
              <a:gs pos="73000">
                <a:schemeClr val="bg1">
                  <a:lumMod val="86000"/>
                  <a:alpha val="93000"/>
                </a:schemeClr>
              </a:gs>
              <a:gs pos="41000">
                <a:schemeClr val="bg1">
                  <a:lumMod val="95000"/>
                </a:schemeClr>
              </a:gs>
              <a:gs pos="0">
                <a:schemeClr val="bg1">
                  <a:lumMod val="84000"/>
                </a:schemeClr>
              </a:gs>
              <a:gs pos="100000">
                <a:schemeClr val="bg1">
                  <a:lumMod val="95000"/>
                </a:schemeClr>
              </a:gs>
            </a:gsLst>
            <a:lin ang="4800000" scaled="0"/>
            <a:tileRect/>
          </a:gradFill>
          <a:ln>
            <a:noFill/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636" tIns="48318" rIns="96636" bIns="48318" rtlCol="0" anchor="ctr"/>
          <a:lstStyle/>
          <a:p>
            <a:pPr algn="ctr" defTabSz="483176"/>
            <a:endParaRPr lang="en-US" dirty="0">
              <a:solidFill>
                <a:srgbClr val="FF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0660" y="611744"/>
            <a:ext cx="6764906" cy="30085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7076922"/>
            <a:ext cx="9601200" cy="189653"/>
            <a:chOff x="0" y="7125547"/>
            <a:chExt cx="9601200" cy="189653"/>
          </a:xfrm>
        </p:grpSpPr>
        <p:sp>
          <p:nvSpPr>
            <p:cNvPr id="20" name="Rectangle 19"/>
            <p:cNvSpPr/>
            <p:nvPr/>
          </p:nvSpPr>
          <p:spPr>
            <a:xfrm>
              <a:off x="0" y="7125547"/>
              <a:ext cx="2405634" cy="189653"/>
            </a:xfrm>
            <a:prstGeom prst="rect">
              <a:avLst/>
            </a:prstGeom>
            <a:solidFill>
              <a:srgbClr val="8D934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5634" y="7125547"/>
              <a:ext cx="2405634" cy="189653"/>
            </a:xfrm>
            <a:prstGeom prst="rect">
              <a:avLst/>
            </a:prstGeom>
            <a:solidFill>
              <a:srgbClr val="5D9B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11268" y="7125547"/>
              <a:ext cx="2407656" cy="189653"/>
            </a:xfrm>
            <a:prstGeom prst="rect">
              <a:avLst/>
            </a:prstGeom>
            <a:solidFill>
              <a:srgbClr val="01687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8924" y="7125547"/>
              <a:ext cx="2382276" cy="189653"/>
            </a:xfrm>
            <a:prstGeom prst="rect">
              <a:avLst/>
            </a:prstGeom>
            <a:solidFill>
              <a:srgbClr val="73988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76734" y="7094804"/>
            <a:ext cx="129844" cy="153888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algn="r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>
              <a:defRPr/>
            </a:pPr>
            <a:fld id="{37E5C067-41E9-4203-BC96-1214B72CC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41656" y="7117887"/>
            <a:ext cx="65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700">
                <a:solidFill>
                  <a:srgbClr val="C4C997"/>
                </a:solidFill>
              </a:defRPr>
            </a:lvl1pPr>
          </a:lstStyle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0" y="1549400"/>
            <a:ext cx="8662089" cy="654130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71" y="428680"/>
            <a:ext cx="1506264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3176" rtl="0" eaLnBrk="1" latinLnBrk="0" hangingPunct="1">
        <a:lnSpc>
          <a:spcPct val="85000"/>
        </a:lnSpc>
        <a:spcBef>
          <a:spcPct val="0"/>
        </a:spcBef>
        <a:buNone/>
        <a:defRPr sz="2300" b="0" i="0" kern="1200">
          <a:solidFill>
            <a:schemeClr val="accent1"/>
          </a:solidFill>
          <a:latin typeface="Franklin Gothic Medium"/>
          <a:ea typeface="+mj-ea"/>
          <a:cs typeface="Franklin Gothic Medium"/>
        </a:defRPr>
      </a:lvl1pPr>
    </p:titleStyle>
    <p:bodyStyle>
      <a:lvl1pPr marL="0" indent="0" algn="l" defTabSz="483176" rtl="0" eaLnBrk="1" latinLnBrk="0" hangingPunct="1">
        <a:spcBef>
          <a:spcPts val="2400"/>
        </a:spcBef>
        <a:spcAft>
          <a:spcPts val="0"/>
        </a:spcAft>
        <a:buClr>
          <a:srgbClr val="808080"/>
        </a:buClr>
        <a:buFontTx/>
        <a:buNone/>
        <a:defRPr sz="1500" b="1" i="0" kern="1200">
          <a:solidFill>
            <a:schemeClr val="accent1"/>
          </a:solidFill>
          <a:latin typeface="+mn-lt"/>
          <a:ea typeface="+mn-ea"/>
          <a:cs typeface="Franklin Gothic Book"/>
        </a:defRPr>
      </a:lvl1pPr>
      <a:lvl2pPr marL="0" indent="0" algn="l" defTabSz="483176" rtl="0" eaLnBrk="1" latinLnBrk="0" hangingPunct="1">
        <a:spcBef>
          <a:spcPts val="0"/>
        </a:spcBef>
        <a:spcAft>
          <a:spcPts val="0"/>
        </a:spcAft>
        <a:buClr>
          <a:srgbClr val="808080"/>
        </a:buClr>
        <a:buFontTx/>
        <a:buNone/>
        <a:defRPr sz="11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403225" indent="0" algn="l" defTabSz="483176" rtl="0" eaLnBrk="1" latinLnBrk="0" hangingPunct="1">
        <a:spcBef>
          <a:spcPct val="20000"/>
        </a:spcBef>
        <a:buClr>
          <a:srgbClr val="808080"/>
        </a:buClr>
        <a:buSzPct val="150000"/>
        <a:buFont typeface="Franklin Gothic Book" pitchFamily="34" charset="0"/>
        <a:buNone/>
        <a:defRPr sz="1200" b="0" i="0" kern="1200" baseline="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857250" indent="-231775" algn="l" defTabSz="483176" rtl="0" eaLnBrk="1" latinLnBrk="0" hangingPunct="1">
        <a:spcBef>
          <a:spcPct val="20000"/>
        </a:spcBef>
        <a:buFont typeface="Arial"/>
        <a:buChar char="–"/>
        <a:defRPr sz="1200" b="0" i="0" kern="1200" baseline="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1087438" indent="-230188" algn="l" defTabSz="483176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2657473" indent="-241590" algn="l" defTabSz="48317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0651" indent="-241590" algn="l" defTabSz="48317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3827" indent="-241590" algn="l" defTabSz="48317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003" indent="-241590" algn="l" defTabSz="48317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1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176" algn="l" defTabSz="4831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354" algn="l" defTabSz="4831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529" algn="l" defTabSz="4831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2708" algn="l" defTabSz="4831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5885" algn="l" defTabSz="4831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063" algn="l" defTabSz="4831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239" algn="l" defTabSz="4831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5415" algn="l" defTabSz="4831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03539"/>
            <a:ext cx="9601200" cy="780288"/>
          </a:xfrm>
          <a:prstGeom prst="rect">
            <a:avLst/>
          </a:prstGeom>
          <a:gradFill flip="none" rotWithShape="1">
            <a:gsLst>
              <a:gs pos="73000">
                <a:schemeClr val="bg1">
                  <a:lumMod val="86000"/>
                  <a:alpha val="93000"/>
                </a:schemeClr>
              </a:gs>
              <a:gs pos="41000">
                <a:schemeClr val="bg1">
                  <a:lumMod val="95000"/>
                </a:schemeClr>
              </a:gs>
              <a:gs pos="0">
                <a:schemeClr val="bg1">
                  <a:lumMod val="84000"/>
                </a:schemeClr>
              </a:gs>
              <a:gs pos="100000">
                <a:schemeClr val="bg1">
                  <a:lumMod val="95000"/>
                </a:schemeClr>
              </a:gs>
            </a:gsLst>
            <a:lin ang="4800000" scaled="0"/>
            <a:tileRect/>
          </a:gradFill>
          <a:ln>
            <a:noFill/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636" tIns="48318" rIns="96636" bIns="48318" rtlCol="0" anchor="ctr"/>
          <a:lstStyle/>
          <a:p>
            <a:pPr lvl="0" algn="ctr" defTabSz="483176"/>
            <a:endParaRPr lang="en-US" dirty="0">
              <a:solidFill>
                <a:srgbClr val="FF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itle Placeholder 7"/>
          <p:cNvSpPr>
            <a:spLocks noGrp="1"/>
          </p:cNvSpPr>
          <p:nvPr>
            <p:ph type="title"/>
          </p:nvPr>
        </p:nvSpPr>
        <p:spPr>
          <a:xfrm>
            <a:off x="430660" y="611744"/>
            <a:ext cx="6764906" cy="30085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7076922"/>
            <a:ext cx="9601200" cy="189653"/>
            <a:chOff x="0" y="7125547"/>
            <a:chExt cx="9601200" cy="189653"/>
          </a:xfrm>
        </p:grpSpPr>
        <p:sp>
          <p:nvSpPr>
            <p:cNvPr id="19" name="Rectangle 18"/>
            <p:cNvSpPr/>
            <p:nvPr/>
          </p:nvSpPr>
          <p:spPr>
            <a:xfrm>
              <a:off x="0" y="7125547"/>
              <a:ext cx="2405634" cy="189653"/>
            </a:xfrm>
            <a:prstGeom prst="rect">
              <a:avLst/>
            </a:prstGeom>
            <a:solidFill>
              <a:srgbClr val="8D934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5634" y="7125547"/>
              <a:ext cx="2405634" cy="189653"/>
            </a:xfrm>
            <a:prstGeom prst="rect">
              <a:avLst/>
            </a:prstGeom>
            <a:solidFill>
              <a:srgbClr val="5D9B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11268" y="7125547"/>
              <a:ext cx="2407656" cy="189653"/>
            </a:xfrm>
            <a:prstGeom prst="rect">
              <a:avLst/>
            </a:prstGeom>
            <a:solidFill>
              <a:srgbClr val="01687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18924" y="7125547"/>
              <a:ext cx="2382276" cy="189653"/>
            </a:xfrm>
            <a:prstGeom prst="rect">
              <a:avLst/>
            </a:prstGeom>
            <a:solidFill>
              <a:srgbClr val="73988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438912" y="7117887"/>
            <a:ext cx="65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700">
                <a:solidFill>
                  <a:srgbClr val="C4C997"/>
                </a:solidFill>
              </a:defRPr>
            </a:lvl1pPr>
          </a:lstStyle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24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079992" y="7094804"/>
            <a:ext cx="129843" cy="153888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>
              <a:defRPr lang="en-US" sz="1000" b="0" i="0" smtClean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algn="r"/>
            <a:fld id="{120E0670-27AF-416D-9579-EAB944D99F2D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6563" y="1549400"/>
            <a:ext cx="8642350" cy="4827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71" y="428680"/>
            <a:ext cx="1506264" cy="4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6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6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3176" rtl="0" eaLnBrk="1" latinLnBrk="0" hangingPunct="1">
        <a:lnSpc>
          <a:spcPct val="85000"/>
        </a:lnSpc>
        <a:spcBef>
          <a:spcPct val="0"/>
        </a:spcBef>
        <a:buNone/>
        <a:defRPr lang="en-US" sz="2300" b="0" i="0" kern="1200" dirty="0">
          <a:solidFill>
            <a:schemeClr val="accent1"/>
          </a:solidFill>
          <a:latin typeface="Franklin Gothic Medium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400"/>
        </a:spcBef>
        <a:spcAft>
          <a:spcPts val="0"/>
        </a:spcAft>
        <a:buClr>
          <a:schemeClr val="bg2"/>
        </a:buClr>
        <a:buFontTx/>
        <a:buNone/>
        <a:defRPr sz="15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663" indent="-1714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2"/>
        </a:buClr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1175" indent="-165100" algn="l" defTabSz="914400" rtl="0" eaLnBrk="1" latinLnBrk="0" hangingPunct="1">
        <a:spcBef>
          <a:spcPts val="0"/>
        </a:spcBef>
        <a:spcAft>
          <a:spcPts val="300"/>
        </a:spcAft>
        <a:buClr>
          <a:schemeClr val="bg2"/>
        </a:buClr>
        <a:buFont typeface="Franklin Gothic Book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4213" indent="-173038" algn="l" defTabSz="914400" rtl="0" eaLnBrk="1" latinLnBrk="0" hangingPunct="1">
        <a:spcBef>
          <a:spcPts val="0"/>
        </a:spcBef>
        <a:spcAft>
          <a:spcPts val="300"/>
        </a:spcAft>
        <a:buClr>
          <a:schemeClr val="bg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4625" algn="l" defTabSz="914400" rtl="0" eaLnBrk="1" latinLnBrk="0" hangingPunct="1">
        <a:spcBef>
          <a:spcPts val="0"/>
        </a:spcBef>
        <a:spcAft>
          <a:spcPts val="300"/>
        </a:spcAft>
        <a:buClr>
          <a:schemeClr val="bg2"/>
        </a:buClr>
        <a:buFont typeface="Franklin Gothic Book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560916"/>
            <a:ext cx="9601200" cy="780288"/>
          </a:xfrm>
          <a:prstGeom prst="rect">
            <a:avLst/>
          </a:prstGeom>
          <a:gradFill flip="none" rotWithShape="1">
            <a:gsLst>
              <a:gs pos="73000">
                <a:schemeClr val="bg1">
                  <a:lumMod val="86000"/>
                  <a:alpha val="93000"/>
                </a:schemeClr>
              </a:gs>
              <a:gs pos="41000">
                <a:schemeClr val="bg1">
                  <a:lumMod val="95000"/>
                </a:schemeClr>
              </a:gs>
              <a:gs pos="0">
                <a:schemeClr val="bg1">
                  <a:lumMod val="84000"/>
                </a:schemeClr>
              </a:gs>
              <a:gs pos="100000">
                <a:schemeClr val="bg1">
                  <a:lumMod val="95000"/>
                </a:schemeClr>
              </a:gs>
            </a:gsLst>
            <a:lin ang="4800000" scaled="0"/>
            <a:tileRect/>
          </a:gradFill>
          <a:ln>
            <a:noFill/>
          </a:ln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653" tIns="48326" rIns="96653" bIns="48326"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7076922"/>
            <a:ext cx="9601200" cy="189653"/>
            <a:chOff x="0" y="7125547"/>
            <a:chExt cx="9601200" cy="189653"/>
          </a:xfrm>
        </p:grpSpPr>
        <p:sp>
          <p:nvSpPr>
            <p:cNvPr id="22" name="Rectangle 21"/>
            <p:cNvSpPr/>
            <p:nvPr/>
          </p:nvSpPr>
          <p:spPr>
            <a:xfrm>
              <a:off x="0" y="7125547"/>
              <a:ext cx="2405634" cy="189653"/>
            </a:xfrm>
            <a:prstGeom prst="rect">
              <a:avLst/>
            </a:prstGeom>
            <a:solidFill>
              <a:srgbClr val="8D934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05634" y="7125547"/>
              <a:ext cx="2405634" cy="189653"/>
            </a:xfrm>
            <a:prstGeom prst="rect">
              <a:avLst/>
            </a:prstGeom>
            <a:solidFill>
              <a:srgbClr val="5D9BB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11268" y="7125547"/>
              <a:ext cx="2407656" cy="189653"/>
            </a:xfrm>
            <a:prstGeom prst="rect">
              <a:avLst/>
            </a:prstGeom>
            <a:solidFill>
              <a:srgbClr val="01687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18924" y="7125547"/>
              <a:ext cx="2382276" cy="189653"/>
            </a:xfrm>
            <a:prstGeom prst="rect">
              <a:avLst/>
            </a:prstGeom>
            <a:solidFill>
              <a:srgbClr val="73988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66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438912" y="7117887"/>
            <a:ext cx="65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700">
                <a:solidFill>
                  <a:srgbClr val="C4C997"/>
                </a:solidFill>
              </a:defRPr>
            </a:lvl1pPr>
          </a:lstStyle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2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079992" y="7094804"/>
            <a:ext cx="129843" cy="153888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>
              <a:defRPr lang="en-US" sz="1000" b="0" i="0" smtClean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algn="r"/>
            <a:fld id="{120E0670-27AF-416D-9579-EAB944D99F2D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912" y="3589905"/>
            <a:ext cx="6678580" cy="6744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90" y="3671103"/>
            <a:ext cx="172144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3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8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3176" rtl="0" eaLnBrk="1" latinLnBrk="0" hangingPunct="1">
        <a:lnSpc>
          <a:spcPct val="85000"/>
        </a:lnSpc>
        <a:spcBef>
          <a:spcPct val="0"/>
        </a:spcBef>
        <a:buNone/>
        <a:defRPr lang="en-US" sz="2300" b="0" i="0" kern="1200" dirty="0">
          <a:solidFill>
            <a:schemeClr val="accent1"/>
          </a:solidFill>
          <a:latin typeface="Franklin Gothic Medium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Tx/>
        <a:buNone/>
        <a:defRPr sz="2300" kern="1200">
          <a:solidFill>
            <a:schemeClr val="accent1"/>
          </a:solidFill>
          <a:latin typeface="+mj-lt"/>
          <a:ea typeface="+mn-ea"/>
          <a:cs typeface="+mn-cs"/>
        </a:defRPr>
      </a:lvl1pPr>
      <a:lvl2pPr marL="3175" indent="0" algn="l" defTabSz="914400" rtl="0" eaLnBrk="1" latinLnBrk="0" hangingPunct="1">
        <a:spcBef>
          <a:spcPts val="0"/>
        </a:spcBef>
        <a:buFontTx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file:///\\mackayfs\groups\Presentations\Standard%20Pages\HYAC\Economic%20Overview%20(Haver%20Charts)\BackUp\retail_&amp;_energy_disruption_charts.xlsx!charts!%5bretail_&amp;_energy_disruption_charts.xlsx%5dcharts%20Chart%20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file:///\\mackayfs\groups\Presentations\Standard%20Pages\HYAC\Economic%20Overview%20(Haver%20Charts)\BackUp\retail_&amp;_energy_disruption_charts.xlsx!charts!%5bretail_&amp;_energy_disruption_charts.xlsx%5dcharts%20Chart%2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file:///\\mackayfs\groups\Presentations\Standard%20Pages\HYAC\Economic%20Overview%20(Haver%20Charts)\BackUp\retail_&amp;_energy_disruption_charts.xlsx!charts!%5bretail_&amp;_energy_disruption_charts.xlsx%5dcharts%20Chart%20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file:///\\mackayfs\groups\Presentations\Standard%20Pages\HYAC\Economic%20Overview%20(Haver%20Charts)\BackUp\retail_&amp;_energy_disruption_charts.xlsx!charts!%5bretail_&amp;_energy_disruption_charts.xlsx%5dcharts%20Chart%20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file:///\\mackayfs\groups\Presentations\Standard%20Pages\HYAC\Economic%20Overview%20(Haver%20Charts)\BackUp\retail_&amp;_energy_disruption_charts.xlsx!charts!%5bretail_&amp;_energy_disruption_charts.xlsx%5dcharts%20Chart%20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120E0670-27AF-416D-9579-EAB944D99F2D}" type="slidenum">
              <a:rPr>
                <a:solidFill>
                  <a:srgbClr val="FFFFFF"/>
                </a:solidFill>
              </a:rPr>
              <a:pPr algn="r"/>
              <a:t>0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High Yield Investing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685800" y="8081148"/>
            <a:ext cx="7772400" cy="300852"/>
          </a:xfrm>
        </p:spPr>
        <p:txBody>
          <a:bodyPr/>
          <a:lstStyle/>
          <a:p>
            <a:r>
              <a:rPr lang="en-US" smtClean="0"/>
              <a:t>US 10 Year Treasury Bond Yield</a:t>
            </a:r>
            <a:endParaRPr lang="en-US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685800" y="8610600"/>
            <a:ext cx="7772400" cy="4114800"/>
          </a:xfrm>
        </p:spPr>
        <p:txBody>
          <a:bodyPr/>
          <a:lstStyle/>
          <a:p>
            <a:r>
              <a:rPr lang="en-US" smtClean="0"/>
              <a:t>	US 10 Year Treasury Bond Yield (%)</a:t>
            </a:r>
          </a:p>
          <a:p>
            <a:r>
              <a:rPr lang="en-US" smtClean="0"/>
              <a:t>		-</a:t>
            </a:r>
          </a:p>
          <a:p>
            <a:r>
              <a:rPr lang="en-US" smtClean="0"/>
              <a:t>	US 10 Year Treasury Bond Yield.EMF  (USECON)  FTB10YE  9802-11801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120E0670-27AF-416D-9579-EAB944D99F2D}" type="slidenum">
              <a:rPr lang="en-US" smtClean="0"/>
              <a:pPr algn="r"/>
              <a:t>1</a:t>
            </a:fld>
            <a:endParaRPr lang="en-US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" y="1481328"/>
            <a:ext cx="7744968" cy="532180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30660" y="611744"/>
            <a:ext cx="6764906" cy="30085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48317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300" b="0" i="0" kern="1200" dirty="0">
                <a:solidFill>
                  <a:schemeClr val="accent1"/>
                </a:solidFill>
                <a:latin typeface="Franklin Gothic Medium"/>
                <a:ea typeface="+mj-ea"/>
                <a:cs typeface="+mj-cs"/>
              </a:defRPr>
            </a:lvl1pPr>
          </a:lstStyle>
          <a:p>
            <a:r>
              <a:rPr lang="en-US" dirty="0" smtClean="0"/>
              <a:t>Secular Decline of Interest Rates</a:t>
            </a:r>
            <a:endParaRPr lang="en-US" altLang="en-US" dirty="0" smtClean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60" y="611744"/>
            <a:ext cx="7053250" cy="300852"/>
          </a:xfrm>
        </p:spPr>
        <p:txBody>
          <a:bodyPr/>
          <a:lstStyle/>
          <a:p>
            <a:r>
              <a:rPr lang="en-US" dirty="0" smtClean="0"/>
              <a:t>David vs. Goliath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120E0670-27AF-416D-9579-EAB944D99F2D}" type="slidenum">
              <a:rPr>
                <a:solidFill>
                  <a:srgbClr val="FFFFFF"/>
                </a:solidFill>
              </a:rPr>
              <a:pPr algn="r"/>
              <a:t>2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447675" y="6934306"/>
            <a:ext cx="193322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cs typeface="Franklin Gothic Book"/>
              </a:rPr>
              <a:t>Source: </a:t>
            </a:r>
            <a:r>
              <a:rPr lang="en-US" sz="800" dirty="0" err="1">
                <a:solidFill>
                  <a:srgbClr val="000000"/>
                </a:solidFill>
                <a:cs typeface="Franklin Gothic Book"/>
              </a:rPr>
              <a:t>Factset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, Bloomberg, </a:t>
            </a:r>
            <a:r>
              <a:rPr lang="en-US" sz="800" dirty="0" err="1" smtClean="0">
                <a:solidFill>
                  <a:srgbClr val="000000"/>
                </a:solidFill>
                <a:cs typeface="Franklin Gothic Book"/>
              </a:rPr>
              <a:t>Macay</a:t>
            </a:r>
            <a:r>
              <a:rPr lang="en-US" sz="800" dirty="0" smtClean="0">
                <a:solidFill>
                  <a:srgbClr val="000000"/>
                </a:solidFill>
                <a:cs typeface="Franklin Gothic Book"/>
              </a:rPr>
              <a:t> 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Shields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3184" y="1471227"/>
            <a:ext cx="3544662" cy="464821"/>
            <a:chOff x="422945" y="1369506"/>
            <a:chExt cx="2705315" cy="435770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422945" y="136950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22945" y="180527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4618" y="1491892"/>
            <a:ext cx="8595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944479"/>
            <a:r>
              <a:rPr lang="en-US" sz="1500" b="1" dirty="0" smtClean="0">
                <a:solidFill>
                  <a:schemeClr val="accent1"/>
                </a:solidFill>
                <a:cs typeface="Franklin Gothic Book"/>
              </a:rPr>
              <a:t>Walmart &amp; Amazon Annual Revenue</a:t>
            </a:r>
            <a:endParaRPr lang="en-US" sz="1500" b="1" dirty="0" smtClean="0">
              <a:solidFill>
                <a:schemeClr val="accent1"/>
              </a:solidFill>
              <a:latin typeface="Franklin Gothic Book"/>
              <a:cs typeface="Franklin Gothic Book"/>
            </a:endParaRPr>
          </a:p>
          <a:p>
            <a:pPr defTabSz="944479"/>
            <a:r>
              <a:rPr lang="en-US" sz="1100" dirty="0">
                <a:cs typeface="Franklin Gothic Book"/>
              </a:rPr>
              <a:t>From Q1 2005 —  Q3 2017</a:t>
            </a:r>
            <a:endParaRPr lang="en-US" sz="1100" dirty="0">
              <a:latin typeface="Franklin Gothic Book"/>
              <a:cs typeface="Franklin Gothic Book"/>
            </a:endParaRPr>
          </a:p>
        </p:txBody>
      </p:sp>
      <p:graphicFrame>
        <p:nvGraphicFramePr>
          <p:cNvPr id="16" name="Char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18240"/>
              </p:ext>
            </p:extLst>
          </p:nvPr>
        </p:nvGraphicFramePr>
        <p:xfrm>
          <a:off x="430660" y="2149380"/>
          <a:ext cx="8611196" cy="4633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40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60" y="611744"/>
            <a:ext cx="7053250" cy="300852"/>
          </a:xfrm>
        </p:spPr>
        <p:txBody>
          <a:bodyPr/>
          <a:lstStyle/>
          <a:p>
            <a:r>
              <a:rPr lang="en-US" dirty="0" smtClean="0"/>
              <a:t>Disruption = Growth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120E0670-27AF-416D-9579-EAB944D99F2D}" type="slidenum">
              <a:rPr>
                <a:solidFill>
                  <a:srgbClr val="FFFFFF"/>
                </a:solidFill>
              </a:rPr>
              <a:pPr algn="r"/>
              <a:t>3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447675" y="6934306"/>
            <a:ext cx="193322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cs typeface="Franklin Gothic Book"/>
              </a:rPr>
              <a:t>Source: </a:t>
            </a:r>
            <a:r>
              <a:rPr lang="en-US" sz="800" dirty="0" err="1">
                <a:solidFill>
                  <a:srgbClr val="000000"/>
                </a:solidFill>
                <a:cs typeface="Franklin Gothic Book"/>
              </a:rPr>
              <a:t>Factset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, Bloomberg, </a:t>
            </a:r>
            <a:r>
              <a:rPr lang="en-US" sz="800" dirty="0" err="1" smtClean="0">
                <a:solidFill>
                  <a:srgbClr val="000000"/>
                </a:solidFill>
                <a:cs typeface="Franklin Gothic Book"/>
              </a:rPr>
              <a:t>Macay</a:t>
            </a:r>
            <a:r>
              <a:rPr lang="en-US" sz="800" dirty="0" smtClean="0">
                <a:solidFill>
                  <a:srgbClr val="000000"/>
                </a:solidFill>
                <a:cs typeface="Franklin Gothic Book"/>
              </a:rPr>
              <a:t> 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Shields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61963" y="2050524"/>
          <a:ext cx="86772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9" name="Worksheet" r:id="rId4" imgW="8677210" imgH="4562460" progId="Excel.Sheet.12">
                  <p:link/>
                </p:oleObj>
              </mc:Choice>
              <mc:Fallback>
                <p:oleObj name="Worksheet" r:id="rId4" imgW="8677210" imgH="4562460" progId="Excel.Sheet.12">
                  <p:link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963" y="2050524"/>
                        <a:ext cx="8677275" cy="45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93184" y="1471227"/>
            <a:ext cx="3807212" cy="464821"/>
            <a:chOff x="422945" y="1369506"/>
            <a:chExt cx="2705315" cy="435770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422945" y="136950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22945" y="180527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84618" y="1491892"/>
            <a:ext cx="8595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944479"/>
            <a:r>
              <a:rPr lang="en-US" sz="1500" b="1" dirty="0">
                <a:solidFill>
                  <a:schemeClr val="accent1"/>
                </a:solidFill>
                <a:cs typeface="Franklin Gothic Book"/>
              </a:rPr>
              <a:t>Walmart &amp; Amazon Annual Revenue Growth</a:t>
            </a:r>
            <a:endParaRPr lang="en-US" sz="1500" b="1" dirty="0" smtClean="0">
              <a:solidFill>
                <a:schemeClr val="accent1"/>
              </a:solidFill>
              <a:latin typeface="Franklin Gothic Book"/>
              <a:cs typeface="Franklin Gothic Book"/>
            </a:endParaRPr>
          </a:p>
          <a:p>
            <a:pPr defTabSz="944479"/>
            <a:r>
              <a:rPr lang="en-US" sz="1100" dirty="0">
                <a:cs typeface="Franklin Gothic Book"/>
              </a:rPr>
              <a:t>From Q1 2005 —  </a:t>
            </a:r>
            <a:r>
              <a:rPr lang="en-US" sz="1100" dirty="0" smtClean="0">
                <a:cs typeface="Franklin Gothic Book"/>
              </a:rPr>
              <a:t>Q4 </a:t>
            </a:r>
            <a:r>
              <a:rPr lang="en-US" sz="1100" dirty="0">
                <a:cs typeface="Franklin Gothic Book"/>
              </a:rPr>
              <a:t>2017</a:t>
            </a:r>
            <a:endParaRPr lang="en-US" sz="11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0970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60" y="611744"/>
            <a:ext cx="7053250" cy="300852"/>
          </a:xfrm>
        </p:spPr>
        <p:txBody>
          <a:bodyPr/>
          <a:lstStyle/>
          <a:p>
            <a:r>
              <a:rPr lang="en-US" dirty="0" smtClean="0"/>
              <a:t>Everyday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120E0670-27AF-416D-9579-EAB944D99F2D}" type="slidenum">
              <a:rPr>
                <a:solidFill>
                  <a:srgbClr val="FFFFFF"/>
                </a:solidFill>
              </a:rPr>
              <a:pPr algn="r"/>
              <a:t>4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447675" y="6934306"/>
            <a:ext cx="193322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cs typeface="Franklin Gothic Book"/>
              </a:rPr>
              <a:t>Source: </a:t>
            </a:r>
            <a:r>
              <a:rPr lang="en-US" sz="800" dirty="0" err="1">
                <a:solidFill>
                  <a:srgbClr val="000000"/>
                </a:solidFill>
                <a:cs typeface="Franklin Gothic Book"/>
              </a:rPr>
              <a:t>Factset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, Bloomberg, </a:t>
            </a:r>
            <a:r>
              <a:rPr lang="en-US" sz="800" dirty="0" err="1" smtClean="0">
                <a:solidFill>
                  <a:srgbClr val="000000"/>
                </a:solidFill>
                <a:cs typeface="Franklin Gothic Book"/>
              </a:rPr>
              <a:t>Macay</a:t>
            </a:r>
            <a:r>
              <a:rPr lang="en-US" sz="800" dirty="0" smtClean="0">
                <a:solidFill>
                  <a:srgbClr val="000000"/>
                </a:solidFill>
                <a:cs typeface="Franklin Gothic Book"/>
              </a:rPr>
              <a:t> 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Shields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61963" y="2212165"/>
          <a:ext cx="86772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0" name="Worksheet" r:id="rId4" imgW="8677210" imgH="4562460" progId="Excel.Sheet.12">
                  <p:link/>
                </p:oleObj>
              </mc:Choice>
              <mc:Fallback>
                <p:oleObj name="Worksheet" r:id="rId4" imgW="8677210" imgH="4562460" progId="Excel.Sheet.12">
                  <p:link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963" y="2212165"/>
                        <a:ext cx="8677275" cy="45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93184" y="1471227"/>
            <a:ext cx="3544662" cy="464821"/>
            <a:chOff x="422945" y="1369506"/>
            <a:chExt cx="2705315" cy="435770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422945" y="136950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22945" y="180527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4618" y="1491892"/>
            <a:ext cx="8595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944479"/>
            <a:r>
              <a:rPr lang="en-US" sz="1500" b="1" dirty="0" smtClean="0">
                <a:solidFill>
                  <a:schemeClr val="accent1"/>
                </a:solidFill>
                <a:cs typeface="Franklin Gothic Book"/>
              </a:rPr>
              <a:t>Walmart Return on Invested Capital</a:t>
            </a:r>
            <a:endParaRPr lang="en-US" sz="1500" b="1" dirty="0" smtClean="0">
              <a:solidFill>
                <a:schemeClr val="accent1"/>
              </a:solidFill>
              <a:latin typeface="Franklin Gothic Book"/>
              <a:cs typeface="Franklin Gothic Book"/>
            </a:endParaRPr>
          </a:p>
          <a:p>
            <a:pPr defTabSz="944479"/>
            <a:r>
              <a:rPr lang="en-US" sz="1100" dirty="0">
                <a:cs typeface="Franklin Gothic Book"/>
              </a:rPr>
              <a:t>From Q1 2005 —  Q3 2017</a:t>
            </a:r>
            <a:endParaRPr lang="en-US" sz="11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8750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60" y="611744"/>
            <a:ext cx="7053250" cy="300852"/>
          </a:xfrm>
        </p:spPr>
        <p:txBody>
          <a:bodyPr/>
          <a:lstStyle/>
          <a:p>
            <a:r>
              <a:rPr lang="en-US" dirty="0" smtClean="0"/>
              <a:t>… Low Returns on Capital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120E0670-27AF-416D-9579-EAB944D99F2D}" type="slidenum">
              <a:rPr>
                <a:solidFill>
                  <a:srgbClr val="FFFFFF"/>
                </a:solidFill>
              </a:rPr>
              <a:pPr algn="r"/>
              <a:t>5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447675" y="6934306"/>
            <a:ext cx="193322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cs typeface="Franklin Gothic Book"/>
              </a:rPr>
              <a:t>Source: </a:t>
            </a:r>
            <a:r>
              <a:rPr lang="en-US" sz="800" dirty="0" err="1">
                <a:solidFill>
                  <a:srgbClr val="000000"/>
                </a:solidFill>
                <a:cs typeface="Franklin Gothic Book"/>
              </a:rPr>
              <a:t>Factset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, Bloomberg, </a:t>
            </a:r>
            <a:r>
              <a:rPr lang="en-US" sz="800" dirty="0" err="1" smtClean="0">
                <a:solidFill>
                  <a:srgbClr val="000000"/>
                </a:solidFill>
                <a:cs typeface="Franklin Gothic Book"/>
              </a:rPr>
              <a:t>Macay</a:t>
            </a:r>
            <a:r>
              <a:rPr lang="en-US" sz="800" dirty="0" smtClean="0">
                <a:solidFill>
                  <a:srgbClr val="000000"/>
                </a:solidFill>
                <a:cs typeface="Franklin Gothic Book"/>
              </a:rPr>
              <a:t> 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Shields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61963" y="2153940"/>
          <a:ext cx="86772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4" name="Worksheet" r:id="rId4" imgW="8677210" imgH="4562460" progId="Excel.Sheet.12">
                  <p:link/>
                </p:oleObj>
              </mc:Choice>
              <mc:Fallback>
                <p:oleObj name="Worksheet" r:id="rId4" imgW="8677210" imgH="4562460" progId="Excel.Sheet.12">
                  <p:link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963" y="2153940"/>
                        <a:ext cx="8677275" cy="45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93184" y="1471227"/>
            <a:ext cx="3544662" cy="464821"/>
            <a:chOff x="422945" y="1369506"/>
            <a:chExt cx="2705315" cy="435770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422945" y="136950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22945" y="180527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4618" y="1491892"/>
            <a:ext cx="8595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944479"/>
            <a:r>
              <a:rPr lang="en-US" sz="1500" b="1" dirty="0" smtClean="0">
                <a:solidFill>
                  <a:schemeClr val="accent1"/>
                </a:solidFill>
                <a:cs typeface="Franklin Gothic Book"/>
              </a:rPr>
              <a:t>Amazon Return on Invested Capital</a:t>
            </a:r>
            <a:endParaRPr lang="en-US" sz="1500" b="1" dirty="0" smtClean="0">
              <a:solidFill>
                <a:schemeClr val="accent1"/>
              </a:solidFill>
              <a:latin typeface="Franklin Gothic Book"/>
              <a:cs typeface="Franklin Gothic Book"/>
            </a:endParaRPr>
          </a:p>
          <a:p>
            <a:pPr defTabSz="944479"/>
            <a:r>
              <a:rPr lang="en-US" sz="1100" dirty="0">
                <a:cs typeface="Franklin Gothic Book"/>
              </a:rPr>
              <a:t>From Q1 2005 —  </a:t>
            </a:r>
            <a:r>
              <a:rPr lang="en-US" sz="1100" dirty="0" smtClean="0">
                <a:cs typeface="Franklin Gothic Book"/>
              </a:rPr>
              <a:t>Q4 </a:t>
            </a:r>
            <a:r>
              <a:rPr lang="en-US" sz="1100" dirty="0">
                <a:cs typeface="Franklin Gothic Book"/>
              </a:rPr>
              <a:t>2017</a:t>
            </a:r>
            <a:endParaRPr lang="en-US" sz="11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3591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60" y="611744"/>
            <a:ext cx="7053250" cy="300852"/>
          </a:xfrm>
        </p:spPr>
        <p:txBody>
          <a:bodyPr/>
          <a:lstStyle/>
          <a:p>
            <a:r>
              <a:rPr lang="en-US" dirty="0" smtClean="0"/>
              <a:t>Shale Players Are Small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120E0670-27AF-416D-9579-EAB944D99F2D}" type="slidenum">
              <a:rPr>
                <a:solidFill>
                  <a:srgbClr val="FFFFFF"/>
                </a:solidFill>
              </a:rPr>
              <a:pPr algn="r"/>
              <a:t>6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447675" y="6934306"/>
            <a:ext cx="193322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cs typeface="Franklin Gothic Book"/>
              </a:rPr>
              <a:t>Source: </a:t>
            </a:r>
            <a:r>
              <a:rPr lang="en-US" sz="800" dirty="0" err="1">
                <a:solidFill>
                  <a:srgbClr val="000000"/>
                </a:solidFill>
                <a:cs typeface="Franklin Gothic Book"/>
              </a:rPr>
              <a:t>Factset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, Bloomberg, </a:t>
            </a:r>
            <a:r>
              <a:rPr lang="en-US" sz="800" dirty="0" err="1" smtClean="0">
                <a:solidFill>
                  <a:srgbClr val="000000"/>
                </a:solidFill>
                <a:cs typeface="Franklin Gothic Book"/>
              </a:rPr>
              <a:t>Macay</a:t>
            </a:r>
            <a:r>
              <a:rPr lang="en-US" sz="800" dirty="0" smtClean="0">
                <a:solidFill>
                  <a:srgbClr val="000000"/>
                </a:solidFill>
                <a:cs typeface="Franklin Gothic Book"/>
              </a:rPr>
              <a:t> 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Shields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93183" y="2115730"/>
          <a:ext cx="86772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2" name="Worksheet" r:id="rId4" imgW="8677210" imgH="4562460" progId="Excel.Sheet.12">
                  <p:link/>
                </p:oleObj>
              </mc:Choice>
              <mc:Fallback>
                <p:oleObj name="Worksheet" r:id="rId4" imgW="8677210" imgH="4562460" progId="Excel.Sheet.12">
                  <p:link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183" y="2115730"/>
                        <a:ext cx="8677275" cy="45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93184" y="1471227"/>
            <a:ext cx="4422848" cy="464821"/>
            <a:chOff x="422945" y="1369506"/>
            <a:chExt cx="2705315" cy="435770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422945" y="136950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22945" y="180527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84618" y="1491892"/>
            <a:ext cx="8595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944479"/>
            <a:r>
              <a:rPr lang="en-US" sz="1500" b="1" dirty="0">
                <a:solidFill>
                  <a:schemeClr val="accent1"/>
                </a:solidFill>
                <a:cs typeface="Franklin Gothic Book"/>
              </a:rPr>
              <a:t>Exxon Mobil &amp; Pioneer Resources Annual Revenue</a:t>
            </a:r>
            <a:endParaRPr lang="en-US" sz="1500" b="1" dirty="0" smtClean="0">
              <a:solidFill>
                <a:schemeClr val="accent1"/>
              </a:solidFill>
              <a:latin typeface="Franklin Gothic Book"/>
              <a:cs typeface="Franklin Gothic Book"/>
            </a:endParaRPr>
          </a:p>
          <a:p>
            <a:pPr defTabSz="944479"/>
            <a:r>
              <a:rPr lang="en-US" sz="1100" dirty="0">
                <a:cs typeface="Franklin Gothic Book"/>
              </a:rPr>
              <a:t>From Q1 2005 —  </a:t>
            </a:r>
            <a:r>
              <a:rPr lang="en-US" sz="1100" dirty="0" smtClean="0">
                <a:cs typeface="Franklin Gothic Book"/>
              </a:rPr>
              <a:t>Q4 </a:t>
            </a:r>
            <a:r>
              <a:rPr lang="en-US" sz="1100" dirty="0">
                <a:cs typeface="Franklin Gothic Book"/>
              </a:rPr>
              <a:t>2017</a:t>
            </a:r>
            <a:endParaRPr lang="en-US" sz="11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9236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60" y="611744"/>
            <a:ext cx="7053250" cy="300852"/>
          </a:xfrm>
        </p:spPr>
        <p:txBody>
          <a:bodyPr/>
          <a:lstStyle/>
          <a:p>
            <a:r>
              <a:rPr lang="en-US" dirty="0" smtClean="0"/>
              <a:t>… But Their Impact Is Big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/>
            <a:fld id="{120E0670-27AF-416D-9579-EAB944D99F2D}" type="slidenum">
              <a:rPr>
                <a:solidFill>
                  <a:srgbClr val="FFFFFF"/>
                </a:solidFill>
              </a:rPr>
              <a:pPr algn="r"/>
              <a:t>7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447675" y="6934306"/>
            <a:ext cx="193322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cs typeface="Franklin Gothic Book"/>
              </a:rPr>
              <a:t>Source: </a:t>
            </a:r>
            <a:r>
              <a:rPr lang="en-US" sz="800" dirty="0" err="1">
                <a:solidFill>
                  <a:srgbClr val="000000"/>
                </a:solidFill>
                <a:cs typeface="Franklin Gothic Book"/>
              </a:rPr>
              <a:t>Factset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, Bloomberg, </a:t>
            </a:r>
            <a:r>
              <a:rPr lang="en-US" sz="800" dirty="0" err="1" smtClean="0">
                <a:solidFill>
                  <a:srgbClr val="000000"/>
                </a:solidFill>
                <a:cs typeface="Franklin Gothic Book"/>
              </a:rPr>
              <a:t>Macay</a:t>
            </a:r>
            <a:r>
              <a:rPr lang="en-US" sz="800" dirty="0" smtClean="0">
                <a:solidFill>
                  <a:srgbClr val="000000"/>
                </a:solidFill>
                <a:cs typeface="Franklin Gothic Book"/>
              </a:rPr>
              <a:t> </a:t>
            </a:r>
            <a:r>
              <a:rPr lang="en-US" sz="800" dirty="0">
                <a:solidFill>
                  <a:srgbClr val="000000"/>
                </a:solidFill>
                <a:cs typeface="Franklin Gothic Book"/>
              </a:rPr>
              <a:t>Shields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61963" y="2019149"/>
          <a:ext cx="86772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6" name="Worksheet" r:id="rId4" imgW="8677210" imgH="4562460" progId="Excel.Sheet.12">
                  <p:link/>
                </p:oleObj>
              </mc:Choice>
              <mc:Fallback>
                <p:oleObj name="Worksheet" r:id="rId4" imgW="8677210" imgH="4562460" progId="Excel.Sheet.12">
                  <p:link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963" y="2019149"/>
                        <a:ext cx="8677275" cy="45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93184" y="1471227"/>
            <a:ext cx="4422848" cy="464821"/>
            <a:chOff x="422945" y="1369506"/>
            <a:chExt cx="2705315" cy="435770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22945" y="136950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422945" y="1805276"/>
              <a:ext cx="2705315" cy="0"/>
            </a:xfrm>
            <a:prstGeom prst="line">
              <a:avLst/>
            </a:prstGeom>
            <a:solidFill>
              <a:schemeClr val="accent1"/>
            </a:solidFill>
            <a:ln w="12700" cap="rnd" cmpd="sng" algn="ctr">
              <a:solidFill>
                <a:srgbClr val="000000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84618" y="1491892"/>
            <a:ext cx="85953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944479"/>
            <a:r>
              <a:rPr lang="en-US" sz="1500" b="1" dirty="0">
                <a:solidFill>
                  <a:schemeClr val="accent1"/>
                </a:solidFill>
                <a:cs typeface="Franklin Gothic Book"/>
              </a:rPr>
              <a:t>Exxon Mobil &amp; Pioneer Return on Invested Capital</a:t>
            </a:r>
            <a:endParaRPr lang="en-US" sz="1500" b="1" dirty="0" smtClean="0">
              <a:solidFill>
                <a:schemeClr val="accent1"/>
              </a:solidFill>
              <a:latin typeface="Franklin Gothic Book"/>
              <a:cs typeface="Franklin Gothic Book"/>
            </a:endParaRPr>
          </a:p>
          <a:p>
            <a:pPr defTabSz="944479"/>
            <a:r>
              <a:rPr lang="en-US" sz="1100" dirty="0">
                <a:cs typeface="Franklin Gothic Book"/>
              </a:rPr>
              <a:t>From Q1 2005 —  </a:t>
            </a:r>
            <a:r>
              <a:rPr lang="en-US" sz="1100" dirty="0" smtClean="0">
                <a:cs typeface="Franklin Gothic Book"/>
              </a:rPr>
              <a:t>Q4 </a:t>
            </a:r>
            <a:r>
              <a:rPr lang="en-US" sz="1100" dirty="0">
                <a:cs typeface="Franklin Gothic Book"/>
              </a:rPr>
              <a:t>2017</a:t>
            </a:r>
            <a:endParaRPr lang="en-US" sz="11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4660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Franklin Gothic Medium" panose="020B0603020102020204" pitchFamily="34" charset="0"/>
              </a:rPr>
              <a:t>What’s our Focus?</a:t>
            </a:r>
            <a:endParaRPr altLang="en-US" dirty="0" smtClean="0">
              <a:latin typeface="Franklin Gothic Medium" panose="020B0603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Mike Macro Pages</a:t>
            </a:r>
            <a:endParaRPr/>
          </a:p>
        </p:txBody>
      </p:sp>
      <p:sp>
        <p:nvSpPr>
          <p:cNvPr id="31756" name="Slide Number Placeholder 10"/>
          <p:cNvSpPr>
            <a:spLocks noGrp="1"/>
          </p:cNvSpPr>
          <p:nvPr>
            <p:ph type="sldNum" sz="quarter" idx="14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algn="l" eaLnBrk="0" hangingPunct="0">
              <a:spcAft>
                <a:spcPts val="600"/>
              </a:spcAft>
              <a:buClr>
                <a:schemeClr val="bg2"/>
              </a:buClr>
              <a:buFont typeface="Franklin Gothic Book" panose="020B0503020102020204" pitchFamily="34" charset="0"/>
              <a:buChar char="−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algn="l" eaLnBrk="0" hangingPunct="0"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algn="l" eaLnBrk="0" hangingPunct="0">
              <a:spcAft>
                <a:spcPts val="300"/>
              </a:spcAft>
              <a:buClr>
                <a:schemeClr val="bg2"/>
              </a:buClr>
              <a:buFont typeface="Symbol" panose="05050102010706020507" pitchFamily="18" charset="2"/>
              <a:buChar char="-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algn="l" eaLnBrk="0" hangingPunct="0"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D474D43-376D-40D5-8906-D327A779C63E}" type="slidenum">
              <a:rPr altLang="en-US" sz="1000">
                <a:solidFill>
                  <a:srgbClr val="FFFFFF"/>
                </a:solidFill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altLang="en-US" sz="1000">
              <a:solidFill>
                <a:srgbClr val="FFFFFF"/>
              </a:solidFill>
            </a:endParaRPr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9601200" y="-7938"/>
            <a:ext cx="5191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482600" eaLnBrk="0" hangingPunct="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3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 algn="l" defTabSz="482600" eaLnBrk="0" hangingPunct="0">
              <a:spcAft>
                <a:spcPts val="600"/>
              </a:spcAft>
              <a:buClr>
                <a:schemeClr val="bg2"/>
              </a:buClr>
              <a:buFont typeface="Franklin Gothic Book" panose="020B0503020102020204" pitchFamily="34" charset="0"/>
              <a:buChar char="−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algn="l" defTabSz="482600" eaLnBrk="0" hangingPunct="0"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algn="l" defTabSz="482600" eaLnBrk="0" hangingPunct="0">
              <a:spcAft>
                <a:spcPts val="300"/>
              </a:spcAft>
              <a:buClr>
                <a:schemeClr val="bg2"/>
              </a:buClr>
              <a:buFont typeface="Symbol" panose="05050102010706020507" pitchFamily="18" charset="2"/>
              <a:buChar char="-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algn="l" defTabSz="482600" eaLnBrk="0" hangingPunct="0"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>
                <a:solidFill>
                  <a:srgbClr val="FFFFFF"/>
                </a:solidFill>
              </a:rPr>
              <a:t>GFI-CIG-TOC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>
                <a:solidFill>
                  <a:srgbClr val="FFFFFF"/>
                </a:solidFill>
              </a:rPr>
              <a:t>CIG-TOC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461963" y="1438310"/>
            <a:ext cx="8659812" cy="5032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3038" indent="-173038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  <a:defRPr sz="13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663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Franklin Gothic Book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1175" indent="-1651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173038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Font typeface="Symbol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4625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2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808080"/>
              </a:buClr>
            </a:pPr>
            <a:r>
              <a:rPr lang="en-US" sz="1400" dirty="0" smtClean="0">
                <a:solidFill>
                  <a:srgbClr val="000000"/>
                </a:solidFill>
              </a:rPr>
              <a:t>Due </a:t>
            </a:r>
            <a:r>
              <a:rPr lang="en-US" sz="1400" dirty="0">
                <a:solidFill>
                  <a:srgbClr val="000000"/>
                </a:solidFill>
              </a:rPr>
              <a:t>to cheap capital and technological innovations, the value of hard assets is generally depreciating </a:t>
            </a:r>
            <a:r>
              <a:rPr lang="en-US" sz="1400" dirty="0" smtClean="0">
                <a:solidFill>
                  <a:srgbClr val="000000"/>
                </a:solidFill>
              </a:rPr>
              <a:t>and increased idiosyncratic risk has been the result.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Clr>
                <a:srgbClr val="808080"/>
              </a:buClr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Clr>
                <a:srgbClr val="808080"/>
              </a:buClr>
            </a:pPr>
            <a:r>
              <a:rPr lang="en-US" sz="1400" dirty="0">
                <a:solidFill>
                  <a:srgbClr val="000000"/>
                </a:solidFill>
              </a:rPr>
              <a:t>Revenue and profitability growth have been elusive for many high yield issuers, which </a:t>
            </a:r>
            <a:r>
              <a:rPr lang="en-US" sz="1400" dirty="0" smtClean="0">
                <a:solidFill>
                  <a:srgbClr val="000000"/>
                </a:solidFill>
              </a:rPr>
              <a:t>are by definition the marginal credit.</a:t>
            </a:r>
          </a:p>
          <a:p>
            <a:pPr>
              <a:lnSpc>
                <a:spcPct val="130000"/>
              </a:lnSpc>
              <a:buClr>
                <a:srgbClr val="808080"/>
              </a:buClr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Clr>
                <a:srgbClr val="808080"/>
              </a:buClr>
            </a:pPr>
            <a:r>
              <a:rPr lang="en-US" sz="1400" dirty="0" smtClean="0">
                <a:solidFill>
                  <a:srgbClr val="000000"/>
                </a:solidFill>
              </a:rPr>
              <a:t>With few avenues for growth, management teams have been forced to pursue M&amp;A, cost cutting programs and even questionable practices to achieve returns for equity holders.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Clr>
                <a:srgbClr val="808080"/>
              </a:buClr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Clr>
                <a:srgbClr val="808080"/>
              </a:buClr>
            </a:pPr>
            <a:r>
              <a:rPr lang="en-US" sz="1400" dirty="0">
                <a:solidFill>
                  <a:srgbClr val="000000"/>
                </a:solidFill>
              </a:rPr>
              <a:t>Our focus is on companies that have a competitive advantage such as intellectual </a:t>
            </a:r>
            <a:r>
              <a:rPr lang="en-US" sz="1400" dirty="0" smtClean="0">
                <a:solidFill>
                  <a:srgbClr val="000000"/>
                </a:solidFill>
              </a:rPr>
              <a:t>property or proprietary technology, as well as those businesses </a:t>
            </a:r>
            <a:r>
              <a:rPr lang="en-US" sz="1400" dirty="0">
                <a:solidFill>
                  <a:srgbClr val="000000"/>
                </a:solidFill>
              </a:rPr>
              <a:t>that </a:t>
            </a:r>
            <a:r>
              <a:rPr lang="en-US" sz="1400" dirty="0" smtClean="0">
                <a:solidFill>
                  <a:srgbClr val="000000"/>
                </a:solidFill>
              </a:rPr>
              <a:t>exhibit attractive ESG characteristics.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LLC_Title-Bullets_1">
  <a:themeElements>
    <a:clrScheme name="MacKayShields">
      <a:dk1>
        <a:srgbClr val="000000"/>
      </a:dk1>
      <a:lt1>
        <a:srgbClr val="FFFFFF"/>
      </a:lt1>
      <a:dk2>
        <a:srgbClr val="18A6CF"/>
      </a:dk2>
      <a:lt2>
        <a:srgbClr val="808080"/>
      </a:lt2>
      <a:accent1>
        <a:srgbClr val="003A63"/>
      </a:accent1>
      <a:accent2>
        <a:srgbClr val="7B833C"/>
      </a:accent2>
      <a:accent3>
        <a:srgbClr val="4C89A5"/>
      </a:accent3>
      <a:accent4>
        <a:srgbClr val="2F635C"/>
      </a:accent4>
      <a:accent5>
        <a:srgbClr val="6E6E6E"/>
      </a:accent5>
      <a:accent6>
        <a:srgbClr val="73988D"/>
      </a:accent6>
      <a:hlink>
        <a:srgbClr val="DD8F02"/>
      </a:hlink>
      <a:folHlink>
        <a:srgbClr val="3B756F"/>
      </a:folHlink>
    </a:clrScheme>
    <a:fontScheme name="MacKayShield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SLLC_Title-Bullets_2">
  <a:themeElements>
    <a:clrScheme name="Custom 44">
      <a:dk1>
        <a:srgbClr val="000000"/>
      </a:dk1>
      <a:lt1>
        <a:srgbClr val="FFFFFF"/>
      </a:lt1>
      <a:dk2>
        <a:srgbClr val="18A6CF"/>
      </a:dk2>
      <a:lt2>
        <a:srgbClr val="808080"/>
      </a:lt2>
      <a:accent1>
        <a:srgbClr val="003A63"/>
      </a:accent1>
      <a:accent2>
        <a:srgbClr val="7B833C"/>
      </a:accent2>
      <a:accent3>
        <a:srgbClr val="4C89A5"/>
      </a:accent3>
      <a:accent4>
        <a:srgbClr val="2F635C"/>
      </a:accent4>
      <a:accent5>
        <a:srgbClr val="6E6E6E"/>
      </a:accent5>
      <a:accent6>
        <a:srgbClr val="73988D"/>
      </a:accent6>
      <a:hlink>
        <a:srgbClr val="DD8F02"/>
      </a:hlink>
      <a:folHlink>
        <a:srgbClr val="3B756F"/>
      </a:folHlink>
    </a:clrScheme>
    <a:fontScheme name="MacKayShield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SLLC_Title-Bullets_3">
  <a:themeElements>
    <a:clrScheme name="MacKayShields">
      <a:dk1>
        <a:srgbClr val="000000"/>
      </a:dk1>
      <a:lt1>
        <a:srgbClr val="FFFFFF"/>
      </a:lt1>
      <a:dk2>
        <a:srgbClr val="18A6CF"/>
      </a:dk2>
      <a:lt2>
        <a:srgbClr val="808080"/>
      </a:lt2>
      <a:accent1>
        <a:srgbClr val="003A63"/>
      </a:accent1>
      <a:accent2>
        <a:srgbClr val="7B833C"/>
      </a:accent2>
      <a:accent3>
        <a:srgbClr val="4C89A5"/>
      </a:accent3>
      <a:accent4>
        <a:srgbClr val="2F635C"/>
      </a:accent4>
      <a:accent5>
        <a:srgbClr val="6E6E6E"/>
      </a:accent5>
      <a:accent6>
        <a:srgbClr val="73988D"/>
      </a:accent6>
      <a:hlink>
        <a:srgbClr val="DD8F02"/>
      </a:hlink>
      <a:folHlink>
        <a:srgbClr val="3B756F"/>
      </a:folHlink>
    </a:clrScheme>
    <a:fontScheme name="MacKayShield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SLLC_Divider">
  <a:themeElements>
    <a:clrScheme name="MacKayShields">
      <a:dk1>
        <a:srgbClr val="000000"/>
      </a:dk1>
      <a:lt1>
        <a:srgbClr val="FFFFFF"/>
      </a:lt1>
      <a:dk2>
        <a:srgbClr val="18A6CF"/>
      </a:dk2>
      <a:lt2>
        <a:srgbClr val="808080"/>
      </a:lt2>
      <a:accent1>
        <a:srgbClr val="003A63"/>
      </a:accent1>
      <a:accent2>
        <a:srgbClr val="7B833C"/>
      </a:accent2>
      <a:accent3>
        <a:srgbClr val="4C89A5"/>
      </a:accent3>
      <a:accent4>
        <a:srgbClr val="2F635C"/>
      </a:accent4>
      <a:accent5>
        <a:srgbClr val="6E6E6E"/>
      </a:accent5>
      <a:accent6>
        <a:srgbClr val="73988D"/>
      </a:accent6>
      <a:hlink>
        <a:srgbClr val="0A559D"/>
      </a:hlink>
      <a:folHlink>
        <a:srgbClr val="0A559D"/>
      </a:folHlink>
    </a:clrScheme>
    <a:fontScheme name="MacKayShield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10.xml><?xml version="1.0" encoding="utf-8"?>
<VariableListDefinition name="System" displayName="System" id="fdfdff04-7cc0-4ab9-aa7d-05990e114d0b" isdomainofvalue="False" dataSourceId="f3dc85c7-efe3-4e50-82d4-e56e1f4df34c"/>
</file>

<file path=customXml/item2.xml><?xml version="1.0" encoding="utf-8"?>
<VariableListDefinition name="AD_HOC" displayName="AD_HOC" id="002cd7fd-1027-4da9-9d2e-14ba80fe8525" isdomainofvalue="False" dataSourceId="be75ef24-bb99-4bf9-9551-0f59a268b6f4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AllExternalAdhocVariableMappings/>
</file>

<file path=customXml/item5.xml><?xml version="1.0" encoding="utf-8"?>
<VariableList UniqueId="9e48cf65-dd32-4e33-be97-32cfa3437251" Name="Computed" ContentType="XML" MajorVersion="0" MinorVersion="1" isLocalCopy="False" IsBaseObject="False" DataSourceId="ab8f06bc-bef2-4954-9317-8c1c3743df79" DataSourceMajorVersion="0" DataSourceMinorVersion="1"/>
</file>

<file path=customXml/item6.xml><?xml version="1.0" encoding="utf-8"?>
<VariableListDefinition name="Computed" displayName="Computed" id="9e48cf65-dd32-4e33-be97-32cfa3437251" isdomainofvalue="False" dataSourceId="ab8f06bc-bef2-4954-9317-8c1c3743df79"/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VariableList UniqueId="fdfdff04-7cc0-4ab9-aa7d-05990e114d0b" Name="System" ContentType="XML" MajorVersion="0" MinorVersion="1" isLocalCopy="False" IsBaseObject="False" DataSourceId="f3dc85c7-efe3-4e50-82d4-e56e1f4df34c" DataSourceMajorVersion="0" DataSourceMinorVersion="1"/>
</file>

<file path=customXml/item9.xml><?xml version="1.0" encoding="utf-8"?>
<VariableList UniqueId="002cd7fd-1027-4da9-9d2e-14ba80fe8525" Name="AD_HOC" ContentType="XML" MajorVersion="0" MinorVersion="1" isLocalCopy="False" IsBaseObject="False" DataSourceId="be75ef24-bb99-4bf9-9551-0f59a268b6f4" DataSourceMajorVersion="0" DataSourceMinorVersion="1"/>
</file>

<file path=customXml/itemProps1.xml><?xml version="1.0" encoding="utf-8"?>
<ds:datastoreItem xmlns:ds="http://schemas.openxmlformats.org/officeDocument/2006/customXml" ds:itemID="{ABEFFC87-2CA5-4C53-8528-7804080703CB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sharepoint/v3/fields"/>
    <ds:schemaRef ds:uri="http://schemas.microsoft.com/office/2006/metadata/properties"/>
    <ds:schemaRef ds:uri="http://purl.org/dc/terms/"/>
  </ds:schemaRefs>
</ds:datastoreItem>
</file>

<file path=customXml/itemProps10.xml><?xml version="1.0" encoding="utf-8"?>
<ds:datastoreItem xmlns:ds="http://schemas.openxmlformats.org/officeDocument/2006/customXml" ds:itemID="{54800772-A489-4FA5-A75A-37E7A5C9679C}">
  <ds:schemaRefs/>
</ds:datastoreItem>
</file>

<file path=customXml/itemProps2.xml><?xml version="1.0" encoding="utf-8"?>
<ds:datastoreItem xmlns:ds="http://schemas.openxmlformats.org/officeDocument/2006/customXml" ds:itemID="{9001466B-33FF-4309-9556-F9A130D42A71}">
  <ds:schemaRefs/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4D6070D-D468-4A7F-BC5F-365B0962A73D}">
  <ds:schemaRefs/>
</ds:datastoreItem>
</file>

<file path=customXml/itemProps5.xml><?xml version="1.0" encoding="utf-8"?>
<ds:datastoreItem xmlns:ds="http://schemas.openxmlformats.org/officeDocument/2006/customXml" ds:itemID="{A62AB0AC-198E-4F35-B3FC-2FB415F6F129}">
  <ds:schemaRefs/>
</ds:datastoreItem>
</file>

<file path=customXml/itemProps6.xml><?xml version="1.0" encoding="utf-8"?>
<ds:datastoreItem xmlns:ds="http://schemas.openxmlformats.org/officeDocument/2006/customXml" ds:itemID="{A13BF7DB-6F3F-4A5D-A7CF-34E2002FE0FA}">
  <ds:schemaRefs/>
</ds:datastoreItem>
</file>

<file path=customXml/itemProps7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41CE8E70-E01F-4254-82E5-7444EE2EDFA3}">
  <ds:schemaRefs/>
</ds:datastoreItem>
</file>

<file path=customXml/itemProps9.xml><?xml version="1.0" encoding="utf-8"?>
<ds:datastoreItem xmlns:ds="http://schemas.openxmlformats.org/officeDocument/2006/customXml" ds:itemID="{E2AB8A5C-B83F-49E7-B5AE-04297EF1671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</TotalTime>
  <Words>317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Links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Calibri</vt:lpstr>
      <vt:lpstr>Franklin Gothic Book</vt:lpstr>
      <vt:lpstr>Franklin Gothic Medium</vt:lpstr>
      <vt:lpstr>Symbol</vt:lpstr>
      <vt:lpstr>Wingdings</vt:lpstr>
      <vt:lpstr>MSLLC_Title-Bullets_1</vt:lpstr>
      <vt:lpstr>MSLLC_Title-Bullets_2</vt:lpstr>
      <vt:lpstr>MSLLC_Title-Bullets_3</vt:lpstr>
      <vt:lpstr>MSLLC_Divider</vt:lpstr>
      <vt:lpstr>\\mackayfs\groups\Presentations\Standard Pages\HYAC\Economic Overview (Haver Charts)\BackUp\retail_&amp;_energy_disruption_charts.xlsx!charts![retail_&amp;_energy_disruption_charts.xlsx]charts Chart 4</vt:lpstr>
      <vt:lpstr>\\mackayfs\groups\Presentations\Standard Pages\HYAC\Economic Overview (Haver Charts)\BackUp\retail_&amp;_energy_disruption_charts.xlsx!charts![retail_&amp;_energy_disruption_charts.xlsx]charts Chart 1</vt:lpstr>
      <vt:lpstr>\\mackayfs\groups\Presentations\Standard Pages\HYAC\Economic Overview (Haver Charts)\BackUp\retail_&amp;_energy_disruption_charts.xlsx!charts![retail_&amp;_energy_disruption_charts.xlsx]charts Chart 3</vt:lpstr>
      <vt:lpstr>\\mackayfs\groups\Presentations\Standard Pages\HYAC\Economic Overview (Haver Charts)\BackUp\retail_&amp;_energy_disruption_charts.xlsx!charts![retail_&amp;_energy_disruption_charts.xlsx]charts Chart 5</vt:lpstr>
      <vt:lpstr>\\mackayfs\groups\Presentations\Standard Pages\HYAC\Economic Overview (Haver Charts)\BackUp\retail_&amp;_energy_disruption_charts.xlsx!charts![retail_&amp;_energy_disruption_charts.xlsx]charts Chart 6</vt:lpstr>
      <vt:lpstr>PowerPoint Presentation</vt:lpstr>
      <vt:lpstr>US 10 Year Treasury Bond Yield</vt:lpstr>
      <vt:lpstr>David vs. Goliath</vt:lpstr>
      <vt:lpstr>Disruption = Growth</vt:lpstr>
      <vt:lpstr>Everyday …</vt:lpstr>
      <vt:lpstr>… Low Returns on Capital</vt:lpstr>
      <vt:lpstr>Shale Players Are Small …</vt:lpstr>
      <vt:lpstr>… But Their Impact Is Big</vt:lpstr>
      <vt:lpstr>What’s our Focus?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keywords>REV</cp:keywords>
  <cp:lastModifiedBy>Brian Fagan</cp:lastModifiedBy>
  <cp:revision>622</cp:revision>
  <cp:lastPrinted>2018-02-14T14:20:44Z</cp:lastPrinted>
  <dcterms:created xsi:type="dcterms:W3CDTF">2010-04-12T23:12:02Z</dcterms:created>
  <dcterms:modified xsi:type="dcterms:W3CDTF">2018-09-04T21:56:28Z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