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2" r:id="rId34"/>
    <p:sldId id="293" r:id="rId35"/>
    <p:sldId id="294" r:id="rId36"/>
    <p:sldId id="295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36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4DBCB-914A-48C9-8035-5FF2F1FB13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E7A2A-0EE0-47F0-82B1-5088729F7C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9" Type="http://schemas.openxmlformats.org/officeDocument/2006/relationships/hyperlink" Target="http://baike.baidu.com/view/2677528.htm" TargetMode="External"/><Relationship Id="rId8" Type="http://schemas.openxmlformats.org/officeDocument/2006/relationships/hyperlink" Target="http://baike.baidu.com/view/1911305.htm" TargetMode="External"/><Relationship Id="rId7" Type="http://schemas.openxmlformats.org/officeDocument/2006/relationships/hyperlink" Target="http://baike.baidu.com/view/37.htm" TargetMode="External"/><Relationship Id="rId6" Type="http://schemas.openxmlformats.org/officeDocument/2006/relationships/hyperlink" Target="http://baike.baidu.com/view/330120.htm" TargetMode="External"/><Relationship Id="rId5" Type="http://schemas.openxmlformats.org/officeDocument/2006/relationships/hyperlink" Target="http://baike.baidu.com/view/2700299.htm" TargetMode="External"/><Relationship Id="rId4" Type="http://schemas.openxmlformats.org/officeDocument/2006/relationships/hyperlink" Target="http://baike.baidu.com/view/771589.htm" TargetMode="External"/><Relationship Id="rId3" Type="http://schemas.openxmlformats.org/officeDocument/2006/relationships/hyperlink" Target="http://baike.baidu.com/view/991489.htm" TargetMode="External"/><Relationship Id="rId2" Type="http://schemas.openxmlformats.org/officeDocument/2006/relationships/notesMaster" Target="../notesMasters/notesMaster1.xml"/><Relationship Id="rId17" Type="http://schemas.openxmlformats.org/officeDocument/2006/relationships/hyperlink" Target="http://baike.baidu.com/view/8240.htm" TargetMode="External"/><Relationship Id="rId16" Type="http://schemas.openxmlformats.org/officeDocument/2006/relationships/hyperlink" Target="http://baike.baidu.com/view/843376.htm" TargetMode="External"/><Relationship Id="rId15" Type="http://schemas.openxmlformats.org/officeDocument/2006/relationships/hyperlink" Target="http://baike.baidu.com/view/394220.htm" TargetMode="External"/><Relationship Id="rId14" Type="http://schemas.openxmlformats.org/officeDocument/2006/relationships/hyperlink" Target="http://baike.baidu.com/view/2982765.htm" TargetMode="External"/><Relationship Id="rId13" Type="http://schemas.openxmlformats.org/officeDocument/2006/relationships/hyperlink" Target="http://baike.baidu.com/view/552703.htm" TargetMode="External"/><Relationship Id="rId12" Type="http://schemas.openxmlformats.org/officeDocument/2006/relationships/hyperlink" Target="http://baike.baidu.com/view/3001038.htm" TargetMode="External"/><Relationship Id="rId11" Type="http://schemas.openxmlformats.org/officeDocument/2006/relationships/hyperlink" Target="http://baike.baidu.com/view/105.htm" TargetMode="External"/><Relationship Id="rId10" Type="http://schemas.openxmlformats.org/officeDocument/2006/relationships/hyperlink" Target="http://baike.baidu.com/view/409608.htm" TargetMode="Externa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最大的价值就是通过数据分析，实现数据的可视化，达到企业的洞察力，从而预测和行动。</a:t>
            </a:r>
            <a:endParaRPr lang="zh-CN" altLang="en-US"/>
          </a:p>
          <a:p>
            <a:r>
              <a:rPr lang="zh-CN" altLang="en-US"/>
              <a:t>数字石油   拥有数据的规模和运用数据的能力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企业对数据的应用能力，经历数据、信息、知识和智慧四个阶段。</a:t>
            </a:r>
            <a:endParaRPr lang="zh-CN" altLang="en-US" dirty="0" smtClean="0"/>
          </a:p>
          <a:p>
            <a:r>
              <a:rPr lang="zh-CN" altLang="en-US" dirty="0" smtClean="0"/>
              <a:t>以经典的超市“啤酒</a:t>
            </a:r>
            <a:r>
              <a:rPr lang="en-US" altLang="zh-CN" dirty="0" smtClean="0"/>
              <a:t>+</a:t>
            </a:r>
            <a:r>
              <a:rPr lang="zh-CN" altLang="en-US" dirty="0" smtClean="0"/>
              <a:t>尿布”的营销分析案例为例：</a:t>
            </a:r>
            <a:endParaRPr lang="zh-CN" altLang="en-US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、数据：</a:t>
            </a:r>
            <a:endParaRPr lang="zh-CN" altLang="en-US" dirty="0" smtClean="0"/>
          </a:p>
          <a:p>
            <a:r>
              <a:rPr lang="zh-CN" altLang="en-US" dirty="0" smtClean="0"/>
              <a:t>原始、客观的记录。比如超市的交易记录，商品名称、销售额、销售时间等。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、信息：</a:t>
            </a:r>
            <a:endParaRPr lang="zh-CN" altLang="en-US" dirty="0" smtClean="0"/>
          </a:p>
          <a:p>
            <a:r>
              <a:rPr lang="zh-CN" altLang="en-US" dirty="0" smtClean="0"/>
              <a:t>对数据积累和初始处理，形成信息。</a:t>
            </a:r>
            <a:endParaRPr lang="zh-CN" altLang="en-US" dirty="0" smtClean="0"/>
          </a:p>
          <a:p>
            <a:r>
              <a:rPr lang="zh-CN" altLang="en-US" dirty="0" smtClean="0"/>
              <a:t>比如对货物的销售额进行排序，以知道哪些商品销售好。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、知识：</a:t>
            </a:r>
            <a:endParaRPr lang="zh-CN" altLang="en-US" dirty="0" smtClean="0"/>
          </a:p>
          <a:p>
            <a:r>
              <a:rPr lang="zh-CN" altLang="en-US" dirty="0" smtClean="0"/>
              <a:t>通过数据挖掘和逻辑分析，发现隐藏的规格或规律。</a:t>
            </a:r>
            <a:endParaRPr lang="zh-CN" altLang="en-US" dirty="0" smtClean="0"/>
          </a:p>
          <a:p>
            <a:r>
              <a:rPr lang="zh-CN" altLang="en-US" dirty="0" smtClean="0"/>
              <a:t>比如发现啤酒和尿布的销售存在关联性，买尿布的顾客很大程度上也会买啤酒。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、智慧</a:t>
            </a:r>
            <a:endParaRPr lang="zh-CN" altLang="en-US" dirty="0" smtClean="0"/>
          </a:p>
          <a:p>
            <a:r>
              <a:rPr lang="zh-CN" altLang="en-US" dirty="0" smtClean="0"/>
              <a:t>基于知识分析作出某种有价值的决断和策略，比如将啤酒和尿布区域放在一起，并且在某些时期捆绑销售等。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6850-B106-4ADF-8564-8A61799EE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平台层：基础资源，云计算相关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谈论大数据时，要判断归类到具体哪一层次；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6850-B106-4ADF-8564-8A61799EE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商业创新：实时广告竞价；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6850-B106-4ADF-8564-8A61799EE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dirty="0" smtClean="0"/>
              <a:t>-----------------------------</a:t>
            </a:r>
            <a:r>
              <a:rPr lang="zh-CN" altLang="en-US" sz="1100" dirty="0" smtClean="0"/>
              <a:t>基础支撑层：</a:t>
            </a:r>
            <a:endParaRPr lang="en-US" altLang="zh-CN" sz="1100" dirty="0" smtClean="0"/>
          </a:p>
          <a:p>
            <a:r>
              <a:rPr lang="zh-CN" altLang="en-US" sz="1100" dirty="0" smtClean="0"/>
              <a:t>并行计算、分布式存储等；</a:t>
            </a:r>
            <a:endParaRPr lang="en-US" altLang="zh-CN" sz="1100" dirty="0" smtClean="0"/>
          </a:p>
          <a:p>
            <a:r>
              <a:rPr lang="zh-CN" altLang="en-US" sz="1100" dirty="0" smtClean="0"/>
              <a:t>开源技术；但围绕这些核心技术，专业公司提供技术开发和服务；</a:t>
            </a:r>
            <a:endParaRPr lang="en-US" altLang="zh-CN" sz="1100" dirty="0" smtClean="0"/>
          </a:p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Hadoop</a:t>
            </a:r>
            <a:endParaRPr lang="en-US" altLang="zh-CN" sz="1100" dirty="0" smtClean="0"/>
          </a:p>
          <a:p>
            <a:r>
              <a:rPr lang="zh-CN" altLang="en-US" sz="1100" dirty="0" smtClean="0">
                <a:effectLst/>
              </a:rPr>
              <a:t>一个</a:t>
            </a:r>
            <a:r>
              <a:rPr lang="zh-CN" altLang="en-US" sz="1100" dirty="0" smtClean="0">
                <a:effectLst/>
                <a:hlinkClick r:id="rId3" action="ppaction://hlinkfile"/>
              </a:rPr>
              <a:t>分布式系统</a:t>
            </a:r>
            <a:r>
              <a:rPr lang="zh-CN" altLang="en-US" sz="1100" dirty="0" smtClean="0">
                <a:effectLst/>
              </a:rPr>
              <a:t>基础架构，由</a:t>
            </a:r>
            <a:r>
              <a:rPr lang="en-US" altLang="zh-CN" sz="1100" dirty="0" smtClean="0">
                <a:effectLst/>
              </a:rPr>
              <a:t>Apache</a:t>
            </a:r>
            <a:r>
              <a:rPr lang="zh-CN" altLang="en-US" sz="1100" dirty="0" smtClean="0">
                <a:effectLst/>
              </a:rPr>
              <a:t>基金会所开发。</a:t>
            </a:r>
            <a:endParaRPr lang="zh-CN" altLang="en-US" sz="1100" dirty="0" smtClean="0">
              <a:effectLst/>
            </a:endParaRPr>
          </a:p>
          <a:p>
            <a:r>
              <a:rPr lang="zh-CN" altLang="en-US" sz="1100" dirty="0" smtClean="0">
                <a:effectLst/>
              </a:rPr>
              <a:t>用户可以在不了解分布式底层细节的情况下，开发分布式程序。充分利用集群的威力高速运算和存储。</a:t>
            </a:r>
            <a:endParaRPr lang="zh-CN" altLang="en-US" sz="1100" dirty="0" smtClean="0">
              <a:effectLst/>
            </a:endParaRPr>
          </a:p>
          <a:p>
            <a:r>
              <a:rPr lang="en-US" altLang="zh-CN" sz="1100" dirty="0" smtClean="0">
                <a:effectLst/>
              </a:rPr>
              <a:t>Hadoop</a:t>
            </a:r>
            <a:r>
              <a:rPr lang="zh-CN" altLang="en-US" sz="1100" dirty="0" smtClean="0">
                <a:effectLst/>
              </a:rPr>
              <a:t>实现了一个</a:t>
            </a:r>
            <a:r>
              <a:rPr lang="zh-CN" altLang="en-US" sz="1100" dirty="0" smtClean="0">
                <a:effectLst/>
                <a:hlinkClick r:id="rId4" action="ppaction://hlinkfile"/>
              </a:rPr>
              <a:t>分布式文件系统</a:t>
            </a:r>
            <a:r>
              <a:rPr lang="zh-CN" altLang="en-US" sz="1100" dirty="0" smtClean="0">
                <a:effectLst/>
              </a:rPr>
              <a:t>（</a:t>
            </a:r>
            <a:r>
              <a:rPr lang="en-US" altLang="zh-CN" sz="1100" dirty="0" smtClean="0">
                <a:effectLst/>
              </a:rPr>
              <a:t>Hadoop Distributed File System</a:t>
            </a:r>
            <a:r>
              <a:rPr lang="zh-CN" altLang="en-US" sz="1100" dirty="0" smtClean="0">
                <a:effectLst/>
              </a:rPr>
              <a:t>），简称</a:t>
            </a:r>
            <a:r>
              <a:rPr lang="en-US" altLang="zh-CN" sz="1100" dirty="0" smtClean="0">
                <a:effectLst/>
              </a:rPr>
              <a:t>HDFS</a:t>
            </a:r>
            <a:r>
              <a:rPr lang="zh-CN" altLang="en-US" sz="1100" dirty="0" smtClean="0">
                <a:effectLst/>
              </a:rPr>
              <a:t>。</a:t>
            </a:r>
            <a:r>
              <a:rPr lang="en-US" altLang="zh-CN" sz="1100" dirty="0" smtClean="0">
                <a:effectLst/>
              </a:rPr>
              <a:t>HDFS</a:t>
            </a:r>
            <a:r>
              <a:rPr lang="zh-CN" altLang="en-US" sz="1100" dirty="0" smtClean="0">
                <a:effectLst/>
              </a:rPr>
              <a:t>有高</a:t>
            </a:r>
            <a:r>
              <a:rPr lang="zh-CN" altLang="en-US" sz="1100" dirty="0" smtClean="0">
                <a:effectLst/>
                <a:hlinkClick r:id="rId5" action="ppaction://hlinkfile"/>
              </a:rPr>
              <a:t>容错性</a:t>
            </a:r>
            <a:r>
              <a:rPr lang="zh-CN" altLang="en-US" sz="1100" dirty="0" smtClean="0">
                <a:effectLst/>
              </a:rPr>
              <a:t>的特点，并且设计用来部署在低廉的（</a:t>
            </a:r>
            <a:r>
              <a:rPr lang="en-US" altLang="zh-CN" sz="1100" dirty="0" smtClean="0">
                <a:effectLst/>
              </a:rPr>
              <a:t>low-cost</a:t>
            </a:r>
            <a:r>
              <a:rPr lang="zh-CN" altLang="en-US" sz="1100" dirty="0" smtClean="0">
                <a:effectLst/>
              </a:rPr>
              <a:t>）硬件上；而且它提供高传输率（</a:t>
            </a:r>
            <a:r>
              <a:rPr lang="en-US" altLang="zh-CN" sz="1100" dirty="0" smtClean="0">
                <a:effectLst/>
              </a:rPr>
              <a:t>high throughput</a:t>
            </a:r>
            <a:r>
              <a:rPr lang="zh-CN" altLang="en-US" sz="1100" dirty="0" smtClean="0">
                <a:effectLst/>
              </a:rPr>
              <a:t>）来访问</a:t>
            </a:r>
            <a:r>
              <a:rPr lang="zh-CN" altLang="en-US" sz="1100" dirty="0" smtClean="0">
                <a:effectLst/>
                <a:hlinkClick r:id="rId6" action="ppaction://hlinkfile"/>
              </a:rPr>
              <a:t>应用程序</a:t>
            </a:r>
            <a:r>
              <a:rPr lang="zh-CN" altLang="en-US" sz="1100" dirty="0" smtClean="0">
                <a:effectLst/>
              </a:rPr>
              <a:t>的数据，适合那些有着超大数据集（</a:t>
            </a:r>
            <a:r>
              <a:rPr lang="en-US" altLang="zh-CN" sz="1100" dirty="0" smtClean="0">
                <a:effectLst/>
              </a:rPr>
              <a:t>large data set</a:t>
            </a:r>
            <a:r>
              <a:rPr lang="zh-CN" altLang="en-US" sz="1100" dirty="0" smtClean="0">
                <a:effectLst/>
              </a:rPr>
              <a:t>）的应用程序。</a:t>
            </a:r>
            <a:r>
              <a:rPr lang="en-US" altLang="zh-CN" sz="1100" dirty="0" smtClean="0">
                <a:effectLst/>
              </a:rPr>
              <a:t>HDFS</a:t>
            </a:r>
            <a:r>
              <a:rPr lang="zh-CN" altLang="en-US" sz="1100" dirty="0" smtClean="0">
                <a:effectLst/>
              </a:rPr>
              <a:t>放宽了（</a:t>
            </a:r>
            <a:r>
              <a:rPr lang="en-US" altLang="zh-CN" sz="1100" dirty="0" smtClean="0">
                <a:effectLst/>
              </a:rPr>
              <a:t>relax</a:t>
            </a:r>
            <a:r>
              <a:rPr lang="zh-CN" altLang="en-US" sz="1100" dirty="0" smtClean="0">
                <a:effectLst/>
              </a:rPr>
              <a:t>）</a:t>
            </a:r>
            <a:r>
              <a:rPr lang="en-US" altLang="zh-CN" sz="1100" dirty="0" smtClean="0">
                <a:effectLst/>
              </a:rPr>
              <a:t>POSIX</a:t>
            </a:r>
            <a:r>
              <a:rPr lang="zh-CN" altLang="en-US" sz="1100" dirty="0" smtClean="0">
                <a:effectLst/>
              </a:rPr>
              <a:t>的要求，可以流的形式访问（</a:t>
            </a:r>
            <a:r>
              <a:rPr lang="en-US" altLang="zh-CN" sz="1100" dirty="0" smtClean="0">
                <a:effectLst/>
              </a:rPr>
              <a:t>streaming access</a:t>
            </a:r>
            <a:r>
              <a:rPr lang="zh-CN" altLang="en-US" sz="1100" dirty="0" smtClean="0">
                <a:effectLst/>
              </a:rPr>
              <a:t>）文件系统中的数据。</a:t>
            </a:r>
            <a:endParaRPr lang="en-US" altLang="zh-CN" sz="1100" dirty="0" smtClean="0">
              <a:effectLst/>
            </a:endParaRPr>
          </a:p>
          <a:p>
            <a:r>
              <a:rPr lang="en-US" altLang="zh-CN" sz="1100" dirty="0" smtClean="0">
                <a:effectLst/>
              </a:rPr>
              <a:t>2</a:t>
            </a:r>
            <a:r>
              <a:rPr lang="zh-CN" altLang="en-US" sz="1100" dirty="0" smtClean="0">
                <a:effectLst/>
              </a:rPr>
              <a:t>、</a:t>
            </a:r>
            <a:r>
              <a:rPr lang="en-US" altLang="zh-CN" sz="1100" dirty="0" err="1" smtClean="0">
                <a:effectLst/>
              </a:rPr>
              <a:t>MapReduce</a:t>
            </a:r>
            <a:endParaRPr lang="en-US" altLang="zh-CN" sz="1100" dirty="0" smtClean="0">
              <a:effectLst/>
            </a:endParaRPr>
          </a:p>
          <a:p>
            <a:r>
              <a:rPr lang="en-US" altLang="zh-CN" sz="1100" dirty="0" err="1" smtClean="0">
                <a:effectLst/>
              </a:rPr>
              <a:t>MapReduce</a:t>
            </a:r>
            <a:r>
              <a:rPr lang="zh-CN" altLang="en-US" sz="1100" dirty="0" smtClean="0">
                <a:effectLst/>
              </a:rPr>
              <a:t>是一种编程模型，用于大规模数据集（大于</a:t>
            </a:r>
            <a:r>
              <a:rPr lang="en-US" altLang="zh-CN" sz="1100" dirty="0" smtClean="0">
                <a:effectLst/>
              </a:rPr>
              <a:t>1TB</a:t>
            </a:r>
            <a:r>
              <a:rPr lang="zh-CN" altLang="en-US" sz="1100" dirty="0" smtClean="0">
                <a:effectLst/>
              </a:rPr>
              <a:t>）的并行运算。概念</a:t>
            </a:r>
            <a:r>
              <a:rPr lang="en-US" altLang="zh-CN" sz="1100" dirty="0" smtClean="0">
                <a:effectLst/>
              </a:rPr>
              <a:t>"Map</a:t>
            </a:r>
            <a:r>
              <a:rPr lang="zh-CN" altLang="en-US" sz="1100" dirty="0" smtClean="0">
                <a:effectLst/>
              </a:rPr>
              <a:t>（映射）</a:t>
            </a:r>
            <a:r>
              <a:rPr lang="en-US" altLang="zh-CN" sz="1100" dirty="0" smtClean="0">
                <a:effectLst/>
              </a:rPr>
              <a:t>"</a:t>
            </a:r>
            <a:r>
              <a:rPr lang="zh-CN" altLang="en-US" sz="1100" dirty="0" smtClean="0">
                <a:effectLst/>
              </a:rPr>
              <a:t>和</a:t>
            </a:r>
            <a:r>
              <a:rPr lang="en-US" altLang="zh-CN" sz="1100" dirty="0" smtClean="0">
                <a:effectLst/>
              </a:rPr>
              <a:t>"Reduce</a:t>
            </a:r>
            <a:r>
              <a:rPr lang="zh-CN" altLang="en-US" sz="1100" dirty="0" smtClean="0">
                <a:effectLst/>
              </a:rPr>
              <a:t>（规约）</a:t>
            </a:r>
            <a:r>
              <a:rPr lang="en-US" altLang="zh-CN" sz="1100" dirty="0" smtClean="0">
                <a:effectLst/>
              </a:rPr>
              <a:t>"</a:t>
            </a:r>
            <a:r>
              <a:rPr lang="zh-CN" altLang="en-US" sz="1100" dirty="0" smtClean="0">
                <a:effectLst/>
              </a:rPr>
              <a:t>，和他们的主要思想，都是从函数式编程语言里借来的，还有从矢量编程语言里借来的特性。他极大地方便了编程人员在不会分布式并行编程的情况下，将自己的程序运行在</a:t>
            </a:r>
            <a:r>
              <a:rPr lang="zh-CN" altLang="en-US" sz="1100" dirty="0" smtClean="0">
                <a:effectLst/>
                <a:hlinkClick r:id="rId3" action="ppaction://hlinkfile"/>
              </a:rPr>
              <a:t>分布式系统</a:t>
            </a:r>
            <a:r>
              <a:rPr lang="zh-CN" altLang="en-US" sz="1100" dirty="0" smtClean="0">
                <a:effectLst/>
              </a:rPr>
              <a:t>上。 当前的</a:t>
            </a:r>
            <a:r>
              <a:rPr lang="zh-CN" altLang="en-US" sz="1100" dirty="0" smtClean="0">
                <a:effectLst/>
                <a:hlinkClick r:id="rId7" action="ppaction://hlinkfile"/>
              </a:rPr>
              <a:t>软件</a:t>
            </a:r>
            <a:r>
              <a:rPr lang="zh-CN" altLang="en-US" sz="1100" dirty="0" smtClean="0">
                <a:effectLst/>
              </a:rPr>
              <a:t>实现是指定一个</a:t>
            </a:r>
            <a:r>
              <a:rPr lang="en-US" altLang="zh-CN" sz="1100" dirty="0" smtClean="0">
                <a:effectLst/>
              </a:rPr>
              <a:t>Map</a:t>
            </a:r>
            <a:r>
              <a:rPr lang="zh-CN" altLang="en-US" sz="1100" dirty="0" smtClean="0">
                <a:effectLst/>
              </a:rPr>
              <a:t>（映射）函数，用来把一组键值对映射成一组新的键值对，指定并发的</a:t>
            </a:r>
            <a:r>
              <a:rPr lang="en-US" altLang="zh-CN" sz="1100" dirty="0" smtClean="0">
                <a:effectLst/>
              </a:rPr>
              <a:t>Reduce</a:t>
            </a:r>
            <a:r>
              <a:rPr lang="zh-CN" altLang="en-US" sz="1100" dirty="0" smtClean="0">
                <a:effectLst/>
              </a:rPr>
              <a:t>（规约）函数，用来保证所有映射的键值对中的每一个共享相同的键组。</a:t>
            </a:r>
            <a:endParaRPr lang="en-US" altLang="zh-CN" sz="1100" dirty="0" smtClean="0">
              <a:effectLst/>
            </a:endParaRPr>
          </a:p>
          <a:p>
            <a:r>
              <a:rPr lang="en-US" altLang="zh-CN" sz="1100" dirty="0" smtClean="0">
                <a:effectLst/>
              </a:rPr>
              <a:t>3</a:t>
            </a:r>
            <a:r>
              <a:rPr lang="zh-CN" altLang="en-US" sz="1100" dirty="0" smtClean="0">
                <a:effectLst/>
              </a:rPr>
              <a:t>、</a:t>
            </a:r>
            <a:r>
              <a:rPr lang="en-US" altLang="zh-CN" sz="1100" dirty="0" err="1" smtClean="0">
                <a:effectLst/>
              </a:rPr>
              <a:t>Hbase</a:t>
            </a:r>
            <a:endParaRPr lang="en-US" altLang="zh-CN" sz="1100" dirty="0" smtClean="0">
              <a:effectLst/>
            </a:endParaRPr>
          </a:p>
          <a:p>
            <a:r>
              <a:rPr lang="en-US" altLang="zh-CN" sz="1100" dirty="0" err="1" smtClean="0">
                <a:effectLst/>
              </a:rPr>
              <a:t>HBase</a:t>
            </a:r>
            <a:r>
              <a:rPr lang="zh-CN" altLang="en-US" sz="1100" dirty="0" smtClean="0">
                <a:effectLst/>
              </a:rPr>
              <a:t>是一个分布式的、面向列的开源数据库，该技术来源于 </a:t>
            </a:r>
            <a:r>
              <a:rPr lang="en-US" altLang="zh-CN" sz="1100" dirty="0" smtClean="0">
                <a:effectLst/>
              </a:rPr>
              <a:t>Fay Chang </a:t>
            </a:r>
            <a:r>
              <a:rPr lang="zh-CN" altLang="en-US" sz="1100" dirty="0" smtClean="0">
                <a:effectLst/>
              </a:rPr>
              <a:t>所撰写的</a:t>
            </a:r>
            <a:r>
              <a:rPr lang="en-US" altLang="zh-CN" sz="1100" dirty="0" smtClean="0">
                <a:effectLst/>
              </a:rPr>
              <a:t>Google</a:t>
            </a:r>
            <a:r>
              <a:rPr lang="zh-CN" altLang="en-US" sz="1100" dirty="0" smtClean="0">
                <a:effectLst/>
              </a:rPr>
              <a:t>论文“</a:t>
            </a:r>
            <a:r>
              <a:rPr lang="en-US" altLang="zh-CN" sz="1100" dirty="0" err="1" smtClean="0">
                <a:effectLst/>
              </a:rPr>
              <a:t>Bigtable</a:t>
            </a:r>
            <a:r>
              <a:rPr lang="zh-CN" altLang="en-US" sz="1100" dirty="0" smtClean="0">
                <a:effectLst/>
              </a:rPr>
              <a:t>：一个结构化数据的</a:t>
            </a:r>
            <a:r>
              <a:rPr lang="zh-CN" altLang="en-US" sz="1100" dirty="0" smtClean="0">
                <a:effectLst/>
                <a:hlinkClick r:id="rId8" action="ppaction://hlinkfile"/>
              </a:rPr>
              <a:t>分布式存储系统</a:t>
            </a:r>
            <a:r>
              <a:rPr lang="zh-CN" altLang="en-US" sz="1100" dirty="0" smtClean="0">
                <a:effectLst/>
              </a:rPr>
              <a:t>”。就像</a:t>
            </a:r>
            <a:r>
              <a:rPr lang="en-US" altLang="zh-CN" sz="1100" dirty="0" err="1" smtClean="0">
                <a:effectLst/>
              </a:rPr>
              <a:t>Bigtable</a:t>
            </a:r>
            <a:r>
              <a:rPr lang="zh-CN" altLang="en-US" sz="1100" dirty="0" smtClean="0">
                <a:effectLst/>
              </a:rPr>
              <a:t>利用了</a:t>
            </a:r>
            <a:r>
              <a:rPr lang="en-US" altLang="zh-CN" sz="1100" dirty="0" smtClean="0">
                <a:effectLst/>
              </a:rPr>
              <a:t>Google</a:t>
            </a:r>
            <a:r>
              <a:rPr lang="zh-CN" altLang="en-US" sz="1100" dirty="0" smtClean="0">
                <a:effectLst/>
              </a:rPr>
              <a:t>文件系统（</a:t>
            </a:r>
            <a:r>
              <a:rPr lang="en-US" altLang="zh-CN" sz="1100" dirty="0" smtClean="0">
                <a:effectLst/>
              </a:rPr>
              <a:t>File System</a:t>
            </a:r>
            <a:r>
              <a:rPr lang="zh-CN" altLang="en-US" sz="1100" dirty="0" smtClean="0">
                <a:effectLst/>
              </a:rPr>
              <a:t>）所提供的分布式数据存储一样，</a:t>
            </a:r>
            <a:r>
              <a:rPr lang="en-US" altLang="zh-CN" sz="1100" dirty="0" err="1" smtClean="0">
                <a:effectLst/>
              </a:rPr>
              <a:t>HBase</a:t>
            </a:r>
            <a:r>
              <a:rPr lang="zh-CN" altLang="en-US" sz="1100" dirty="0" smtClean="0">
                <a:effectLst/>
              </a:rPr>
              <a:t>在</a:t>
            </a:r>
            <a:r>
              <a:rPr lang="en-US" altLang="zh-CN" sz="1100" dirty="0" smtClean="0">
                <a:effectLst/>
              </a:rPr>
              <a:t>Hadoop</a:t>
            </a:r>
            <a:r>
              <a:rPr lang="zh-CN" altLang="en-US" sz="1100" dirty="0" smtClean="0">
                <a:effectLst/>
              </a:rPr>
              <a:t>之上提供了类似于</a:t>
            </a:r>
            <a:r>
              <a:rPr lang="en-US" altLang="zh-CN" sz="1100" dirty="0" err="1" smtClean="0">
                <a:effectLst/>
              </a:rPr>
              <a:t>Bigtable</a:t>
            </a:r>
            <a:r>
              <a:rPr lang="zh-CN" altLang="en-US" sz="1100" dirty="0" smtClean="0">
                <a:effectLst/>
              </a:rPr>
              <a:t>的能力。</a:t>
            </a:r>
            <a:r>
              <a:rPr lang="en-US" altLang="zh-CN" sz="1100" dirty="0" err="1" smtClean="0">
                <a:effectLst/>
              </a:rPr>
              <a:t>HBase</a:t>
            </a:r>
            <a:r>
              <a:rPr lang="zh-CN" altLang="en-US" sz="1100" dirty="0" smtClean="0">
                <a:effectLst/>
              </a:rPr>
              <a:t>是</a:t>
            </a:r>
            <a:r>
              <a:rPr lang="en-US" altLang="zh-CN" sz="1100" dirty="0" smtClean="0">
                <a:effectLst/>
              </a:rPr>
              <a:t>Apache</a:t>
            </a:r>
            <a:r>
              <a:rPr lang="zh-CN" altLang="en-US" sz="1100" dirty="0" smtClean="0">
                <a:effectLst/>
              </a:rPr>
              <a:t>的</a:t>
            </a:r>
            <a:r>
              <a:rPr lang="en-US" altLang="zh-CN" sz="1100" dirty="0" smtClean="0">
                <a:effectLst/>
              </a:rPr>
              <a:t>Hadoop</a:t>
            </a:r>
            <a:r>
              <a:rPr lang="zh-CN" altLang="en-US" sz="1100" dirty="0" smtClean="0">
                <a:effectLst/>
              </a:rPr>
              <a:t>项目的子项目。</a:t>
            </a:r>
            <a:r>
              <a:rPr lang="en-US" altLang="zh-CN" sz="1100" dirty="0" err="1" smtClean="0">
                <a:effectLst/>
              </a:rPr>
              <a:t>HBase</a:t>
            </a:r>
            <a:r>
              <a:rPr lang="zh-CN" altLang="en-US" sz="1100" dirty="0" smtClean="0">
                <a:effectLst/>
              </a:rPr>
              <a:t>不同于一般的关系数据库，它是一个适合于非结构化数据存储的数据库。另一个不同的是</a:t>
            </a:r>
            <a:r>
              <a:rPr lang="en-US" altLang="zh-CN" sz="1100" dirty="0" err="1" smtClean="0">
                <a:effectLst/>
              </a:rPr>
              <a:t>HBase</a:t>
            </a:r>
            <a:r>
              <a:rPr lang="zh-CN" altLang="en-US" sz="1100" dirty="0" smtClean="0">
                <a:effectLst/>
              </a:rPr>
              <a:t>基于列的而不是基于行的模式。</a:t>
            </a:r>
            <a:endParaRPr lang="en-US" altLang="zh-CN" sz="1100" dirty="0" smtClean="0"/>
          </a:p>
          <a:p>
            <a:r>
              <a:rPr lang="en-US" altLang="zh-CN" sz="1100" dirty="0" smtClean="0"/>
              <a:t>4</a:t>
            </a:r>
            <a:r>
              <a:rPr lang="zh-CN" altLang="en-US" sz="1100" dirty="0" smtClean="0"/>
              <a:t>、</a:t>
            </a:r>
            <a:r>
              <a:rPr lang="en-US" altLang="zh-CN" sz="1100" dirty="0" smtClean="0">
                <a:effectLst/>
              </a:rPr>
              <a:t>Cassandra</a:t>
            </a:r>
            <a:endParaRPr lang="en-US" altLang="zh-CN" sz="1100" dirty="0" smtClean="0">
              <a:effectLst/>
            </a:endParaRPr>
          </a:p>
          <a:p>
            <a:r>
              <a:rPr lang="zh-CN" altLang="en-US" sz="1100" dirty="0" smtClean="0">
                <a:effectLst/>
              </a:rPr>
              <a:t>是一套开源分布式</a:t>
            </a:r>
            <a:r>
              <a:rPr lang="en-US" altLang="zh-CN" sz="1100" dirty="0" err="1" smtClean="0">
                <a:effectLst/>
                <a:hlinkClick r:id="rId9" action="ppaction://hlinkfile"/>
              </a:rPr>
              <a:t>NoSQL</a:t>
            </a:r>
            <a:r>
              <a:rPr lang="zh-CN" altLang="en-US" sz="1100" dirty="0" smtClean="0">
                <a:effectLst/>
              </a:rPr>
              <a:t>数据库系统。它最初由</a:t>
            </a:r>
            <a:r>
              <a:rPr lang="en-US" altLang="zh-CN" sz="1100" dirty="0" smtClean="0">
                <a:effectLst/>
                <a:hlinkClick r:id="rId10" action="ppaction://hlinkfile"/>
              </a:rPr>
              <a:t>Facebook</a:t>
            </a:r>
            <a:r>
              <a:rPr lang="zh-CN" altLang="en-US" sz="1100" dirty="0" smtClean="0">
                <a:effectLst/>
              </a:rPr>
              <a:t>开发，用于储存收件箱等简单格式数据，集</a:t>
            </a:r>
            <a:r>
              <a:rPr lang="en-US" altLang="zh-CN" sz="1100" dirty="0" err="1" smtClean="0">
                <a:effectLst/>
                <a:hlinkClick r:id="rId11" action="ppaction://hlinkfile"/>
              </a:rPr>
              <a:t>Google</a:t>
            </a:r>
            <a:r>
              <a:rPr lang="en-US" altLang="zh-CN" sz="1100" dirty="0" err="1" smtClean="0">
                <a:effectLst/>
                <a:hlinkClick r:id="rId12" action="ppaction://hlinkfile"/>
              </a:rPr>
              <a:t>BigTable</a:t>
            </a:r>
            <a:r>
              <a:rPr lang="zh-CN" altLang="en-US" sz="1100" dirty="0" smtClean="0">
                <a:effectLst/>
              </a:rPr>
              <a:t>的数据模型与</a:t>
            </a:r>
            <a:r>
              <a:rPr lang="en-US" altLang="zh-CN" sz="1100" dirty="0" smtClean="0">
                <a:effectLst/>
                <a:hlinkClick r:id="rId13" action="ppaction://hlinkfile"/>
              </a:rPr>
              <a:t>Amazon</a:t>
            </a:r>
            <a:r>
              <a:rPr lang="en-US" altLang="zh-CN" sz="1100" dirty="0" smtClean="0">
                <a:effectLst/>
              </a:rPr>
              <a:t> </a:t>
            </a:r>
            <a:r>
              <a:rPr lang="en-US" altLang="zh-CN" sz="1100" dirty="0" smtClean="0">
                <a:effectLst/>
                <a:hlinkClick r:id="rId14" action="ppaction://hlinkfile"/>
              </a:rPr>
              <a:t>Dynamo</a:t>
            </a:r>
            <a:r>
              <a:rPr lang="zh-CN" altLang="en-US" sz="1100" dirty="0" smtClean="0">
                <a:effectLst/>
              </a:rPr>
              <a:t>的完全分布式的架构于一身。</a:t>
            </a:r>
            <a:r>
              <a:rPr lang="en-US" altLang="zh-CN" sz="1100" dirty="0" smtClean="0">
                <a:effectLst/>
                <a:hlinkClick r:id="rId10" action="ppaction://hlinkfile"/>
              </a:rPr>
              <a:t>Facebook</a:t>
            </a:r>
            <a:r>
              <a:rPr lang="zh-CN" altLang="en-US" sz="1100" dirty="0" smtClean="0">
                <a:effectLst/>
              </a:rPr>
              <a:t>于</a:t>
            </a:r>
            <a:r>
              <a:rPr lang="en-US" altLang="zh-CN" sz="1100" dirty="0" smtClean="0">
                <a:effectLst/>
              </a:rPr>
              <a:t>2008</a:t>
            </a:r>
            <a:r>
              <a:rPr lang="zh-CN" altLang="en-US" sz="1100" dirty="0" smtClean="0">
                <a:effectLst/>
              </a:rPr>
              <a:t>将 </a:t>
            </a:r>
            <a:r>
              <a:rPr lang="en-US" altLang="zh-CN" sz="1100" dirty="0" smtClean="0">
                <a:effectLst/>
              </a:rPr>
              <a:t>Cassandra </a:t>
            </a:r>
            <a:r>
              <a:rPr lang="zh-CN" altLang="en-US" sz="1100" dirty="0" smtClean="0">
                <a:effectLst/>
              </a:rPr>
              <a:t>开源，此后，由于</a:t>
            </a:r>
            <a:r>
              <a:rPr lang="en-US" altLang="zh-CN" sz="1100" dirty="0" smtClean="0">
                <a:effectLst/>
              </a:rPr>
              <a:t>Cassandra</a:t>
            </a:r>
            <a:r>
              <a:rPr lang="zh-CN" altLang="en-US" sz="1100" dirty="0" smtClean="0">
                <a:effectLst/>
              </a:rPr>
              <a:t>良好的可扩放性，被</a:t>
            </a:r>
            <a:r>
              <a:rPr lang="en-US" altLang="zh-CN" sz="1100" dirty="0" smtClean="0">
                <a:effectLst/>
                <a:hlinkClick r:id="rId15" action="ppaction://hlinkfile"/>
              </a:rPr>
              <a:t>Digg</a:t>
            </a:r>
            <a:r>
              <a:rPr lang="zh-CN" altLang="en-US" sz="1100" dirty="0" smtClean="0">
                <a:effectLst/>
              </a:rPr>
              <a:t>、</a:t>
            </a:r>
            <a:r>
              <a:rPr lang="en-US" altLang="zh-CN" sz="1100" dirty="0" smtClean="0">
                <a:effectLst/>
                <a:hlinkClick r:id="rId16" action="ppaction://hlinkfile"/>
              </a:rPr>
              <a:t>Twitter</a:t>
            </a:r>
            <a:r>
              <a:rPr lang="zh-CN" altLang="en-US" sz="1100" dirty="0" smtClean="0">
                <a:effectLst/>
              </a:rPr>
              <a:t>等知名</a:t>
            </a:r>
            <a:r>
              <a:rPr lang="en-US" altLang="zh-CN" sz="1100" dirty="0" smtClean="0">
                <a:effectLst/>
                <a:hlinkClick r:id="rId17" action="ppaction://hlinkfile"/>
              </a:rPr>
              <a:t>Web 2.0</a:t>
            </a:r>
            <a:r>
              <a:rPr lang="zh-CN" altLang="en-US" sz="1100" dirty="0" smtClean="0">
                <a:effectLst/>
              </a:rPr>
              <a:t>网站所采纳，成为了一种流行的分布式结构化数据存储方案。</a:t>
            </a:r>
            <a:endParaRPr lang="en-US" altLang="zh-CN" sz="1100" dirty="0" smtClean="0">
              <a:effectLst/>
            </a:endParaRPr>
          </a:p>
          <a:p>
            <a:endParaRPr lang="zh-CN" altLang="en-US" sz="1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6850-B106-4ADF-8564-8A61799EE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提供专业的大数据分析服务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6850-B106-4ADF-8564-8A61799EE4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fld id="{5F750417-9267-46D8-8F8D-33D30620D751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F5048-85CA-44B5-8F1E-33F8793705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7957-7ED4-4DE4-A232-D08F0DB8EE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1740" cy="120650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数据发展概况及行业解决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b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2400" dirty="0"/>
              <a:t>Veracity</a:t>
            </a:r>
            <a:r>
              <a:rPr lang="zh-CN" altLang="en-US" sz="2400" dirty="0" smtClean="0"/>
              <a:t>：精确化，大</a:t>
            </a:r>
            <a:r>
              <a:rPr lang="zh-CN" altLang="en-US" sz="2400" dirty="0"/>
              <a:t>数据低价值密度的高精确要求</a:t>
            </a:r>
            <a:endParaRPr lang="zh-CN" altLang="en-US" sz="3600" dirty="0"/>
          </a:p>
        </p:txBody>
      </p:sp>
      <p:pic>
        <p:nvPicPr>
          <p:cNvPr id="12291" name="Picture 3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157663"/>
            <a:ext cx="34671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38592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756150" y="1052513"/>
            <a:ext cx="393065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/>
              <a:t>数据</a:t>
            </a:r>
            <a:r>
              <a:rPr lang="zh-CN" altLang="zh-CN" sz="1600" dirty="0">
                <a:solidFill>
                  <a:srgbClr val="FF0000"/>
                </a:solidFill>
              </a:rPr>
              <a:t>不确定性</a:t>
            </a:r>
            <a:r>
              <a:rPr lang="zh-CN" altLang="zh-CN" sz="1600" dirty="0"/>
              <a:t>。例如人的感情，天气形势，经济</a:t>
            </a:r>
            <a:r>
              <a:rPr lang="zh-CN" altLang="zh-CN" sz="1600" dirty="0" smtClean="0"/>
              <a:t>因素</a:t>
            </a:r>
            <a:r>
              <a:rPr lang="zh-CN" altLang="en-US" sz="1600" dirty="0" smtClean="0"/>
              <a:t>，环境信息</a:t>
            </a:r>
            <a:r>
              <a:rPr lang="zh-CN" altLang="zh-CN" sz="1600" dirty="0" smtClean="0"/>
              <a:t>等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价值</a:t>
            </a:r>
            <a:r>
              <a:rPr lang="zh-CN" altLang="zh-CN" sz="1600" dirty="0">
                <a:solidFill>
                  <a:srgbClr val="FF0000"/>
                </a:solidFill>
              </a:rPr>
              <a:t>密度低</a:t>
            </a:r>
            <a:r>
              <a:rPr lang="zh-CN" altLang="zh-CN" sz="1600" dirty="0"/>
              <a:t>。以视频为例，连续不间断监控过程中，可能有用的数据仅仅有一两秒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22086" y="4605453"/>
            <a:ext cx="393223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0000"/>
                </a:solidFill>
              </a:rPr>
              <a:t>精确性</a:t>
            </a:r>
            <a:r>
              <a:rPr lang="zh-CN" altLang="en-US" sz="1600" dirty="0" smtClean="0"/>
              <a:t>是大数据最重要的特性，体现价值；</a:t>
            </a:r>
            <a:endParaRPr lang="en-US" altLang="zh-CN" sz="16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/>
              <a:t>客观的数据体毫无意义</a:t>
            </a:r>
            <a:r>
              <a:rPr lang="zh-CN" altLang="zh-CN" sz="1600" dirty="0" smtClean="0"/>
              <a:t>；</a:t>
            </a:r>
            <a:endParaRPr lang="en-US" altLang="zh-CN" sz="16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精确</a:t>
            </a:r>
            <a:r>
              <a:rPr lang="zh-CN" altLang="zh-CN" sz="1600" dirty="0"/>
              <a:t>是对大数据方法的要求和挑战</a:t>
            </a:r>
            <a:r>
              <a:rPr lang="zh-CN" altLang="zh-CN" sz="1600" dirty="0" smtClean="0"/>
              <a:t>，</a:t>
            </a:r>
            <a:endParaRPr lang="zh-CN" altLang="zh-CN" sz="1600" dirty="0"/>
          </a:p>
        </p:txBody>
      </p:sp>
      <p:pic>
        <p:nvPicPr>
          <p:cNvPr id="10" name="Picture 54" descr="building white w aw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4333568" y="3199452"/>
            <a:ext cx="735012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 dirty="0" smtClean="0"/>
              <a:t>第</a:t>
            </a:r>
            <a:r>
              <a:rPr lang="en-US" altLang="zh-CN" sz="3200" dirty="0" smtClean="0"/>
              <a:t>5V</a:t>
            </a:r>
            <a:r>
              <a:rPr lang="zh-CN" altLang="en-US" sz="3200" dirty="0" smtClean="0"/>
              <a:t>，大</a:t>
            </a:r>
            <a:r>
              <a:rPr lang="zh-CN" altLang="en-US" sz="3200" dirty="0"/>
              <a:t>数据的价值</a:t>
            </a:r>
            <a:endParaRPr lang="zh-CN" altLang="en-US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763838" y="974725"/>
            <a:ext cx="3609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大数据的核心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，第5V：</a:t>
            </a:r>
            <a:r>
              <a:rPr lang="en-US" altLang="zh-CN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V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alue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7" name="Text Box 13"/>
          <p:cNvSpPr>
            <a:spLocks noChangeArrowheads="1"/>
          </p:cNvSpPr>
          <p:nvPr/>
        </p:nvSpPr>
        <p:spPr bwMode="auto">
          <a:xfrm>
            <a:off x="234950" y="1490001"/>
            <a:ext cx="3457575" cy="357187"/>
          </a:xfrm>
          <a:prstGeom prst="rect">
            <a:avLst/>
          </a:prstGeom>
          <a:noFill/>
          <a:ln w="9525" cap="flat" cmpd="sng">
            <a:solidFill>
              <a:srgbClr val="006699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rgbClr val="000099"/>
                </a:solidFill>
                <a:ea typeface="楷体_GB2312" pitchFamily="1" charset="-122"/>
                <a:sym typeface="Arial" panose="020B0604020202020204" pitchFamily="34" charset="0"/>
              </a:rPr>
              <a:t>eBay精准在线营销</a:t>
            </a:r>
            <a:endParaRPr lang="en-US" altLang="zh-CN" sz="1400" b="1">
              <a:solidFill>
                <a:srgbClr val="000099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4128" y="3737506"/>
            <a:ext cx="3451225" cy="157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Ebay 有 1.8 亿个活跃用户，有 3.5 亿左右的商品被销售，每天会产生 2.5 亿次搜索，拥有的原始数据是 10 PB；</a:t>
            </a:r>
            <a:endParaRPr lang="zh-CN" altLang="en-US" sz="12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/>
              <a:t>用户行为模式+用户基本信息，更</a:t>
            </a:r>
            <a:r>
              <a:rPr lang="zh-CN" altLang="en-US" sz="1200" dirty="0">
                <a:solidFill>
                  <a:srgbClr val="FF0000"/>
                </a:solidFill>
              </a:rPr>
              <a:t>精准的定位</a:t>
            </a:r>
            <a:r>
              <a:rPr lang="zh-CN" altLang="en-US" sz="1200" dirty="0"/>
              <a:t>客户，感知客户购物需求，促成在线交易率；</a:t>
            </a:r>
            <a:endParaRPr lang="zh-CN" altLang="en-US" sz="12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新浪微博+淘宝；QQ；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319" name="Text Box 13"/>
          <p:cNvSpPr>
            <a:spLocks noChangeArrowheads="1"/>
          </p:cNvSpPr>
          <p:nvPr/>
        </p:nvSpPr>
        <p:spPr bwMode="auto">
          <a:xfrm>
            <a:off x="4646613" y="1490001"/>
            <a:ext cx="3455987" cy="357187"/>
          </a:xfrm>
          <a:prstGeom prst="rect">
            <a:avLst/>
          </a:prstGeom>
          <a:noFill/>
          <a:ln w="9525" cap="flat" cmpd="sng">
            <a:solidFill>
              <a:srgbClr val="006699"/>
            </a:solidFill>
            <a:prstDash val="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400" b="1">
                <a:solidFill>
                  <a:srgbClr val="000099"/>
                </a:solidFill>
                <a:ea typeface="楷体_GB2312" pitchFamily="1" charset="-122"/>
                <a:sym typeface="Arial" panose="020B0604020202020204" pitchFamily="34" charset="0"/>
              </a:rPr>
              <a:t>美国海啸预警</a:t>
            </a:r>
            <a:endParaRPr lang="en-US" altLang="zh-CN" sz="1400" b="1">
              <a:solidFill>
                <a:srgbClr val="000099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1044" y="3704278"/>
            <a:ext cx="344963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日本大地震发生后仅9分钟，美国国家海洋和大气管理局（NOAA）就发布了详细的海啸预警，制作的</a:t>
            </a:r>
            <a:r>
              <a:rPr lang="zh-CN" altLang="en-US" sz="1200" dirty="0">
                <a:solidFill>
                  <a:srgbClr val="FF0000"/>
                </a:solidFill>
              </a:rPr>
              <a:t>海啸影响模型</a:t>
            </a:r>
            <a:r>
              <a:rPr lang="zh-CN" altLang="en-US" sz="1200" dirty="0"/>
              <a:t>出现在YouTube等网站；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NOAA的快速反应基于其全球范围内庞大的海洋</a:t>
            </a:r>
            <a:r>
              <a:rPr lang="zh-CN" altLang="en-US" sz="1200" dirty="0">
                <a:solidFill>
                  <a:srgbClr val="FF0000"/>
                </a:solidFill>
              </a:rPr>
              <a:t>传感器</a:t>
            </a:r>
            <a:r>
              <a:rPr lang="zh-CN" altLang="en-US" sz="1200" dirty="0"/>
              <a:t>网络，获取全球范围的海洋信息，并对获得的</a:t>
            </a:r>
            <a:r>
              <a:rPr lang="zh-CN" altLang="en-US" sz="1200" dirty="0">
                <a:solidFill>
                  <a:srgbClr val="FF0000"/>
                </a:solidFill>
              </a:rPr>
              <a:t>实时数据</a:t>
            </a:r>
            <a:r>
              <a:rPr lang="zh-CN" altLang="en-US" sz="1200" dirty="0"/>
              <a:t>进行</a:t>
            </a:r>
            <a:r>
              <a:rPr lang="zh-CN" altLang="en-US" sz="1200" dirty="0">
                <a:solidFill>
                  <a:srgbClr val="FF0000"/>
                </a:solidFill>
              </a:rPr>
              <a:t>计算机模拟</a:t>
            </a:r>
            <a:r>
              <a:rPr lang="zh-CN" altLang="en-US" sz="1200" dirty="0"/>
              <a:t>。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NOAA的数据中心存储着超过20Pb的数据，是美国政府最大的数据库之一。</a:t>
            </a:r>
            <a:endParaRPr lang="zh-CN" altLang="en-US" sz="1200" dirty="0"/>
          </a:p>
        </p:txBody>
      </p:sp>
      <p:pic>
        <p:nvPicPr>
          <p:cNvPr id="13321" name="Picture 9" descr="K143R12O3T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5" y="1993688"/>
            <a:ext cx="2770188" cy="160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 descr="1-130102111GH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2" y="1917700"/>
            <a:ext cx="27701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 descr="QQ截图201402041416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5" y="5571890"/>
            <a:ext cx="4757738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976504" y="5642589"/>
            <a:ext cx="4140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数据进行专业化</a:t>
            </a:r>
            <a:r>
              <a:rPr lang="zh-CN" altLang="en-US" sz="1200" dirty="0"/>
              <a:t>处理，并与已知的现实相融合</a:t>
            </a:r>
            <a:r>
              <a:rPr lang="zh-CN" altLang="en-US" sz="1200" dirty="0" smtClean="0"/>
              <a:t>，</a:t>
            </a:r>
            <a:r>
              <a:rPr lang="zh-CN" altLang="en-US" sz="1200" dirty="0" smtClean="0">
                <a:solidFill>
                  <a:srgbClr val="FF0000"/>
                </a:solidFill>
              </a:rPr>
              <a:t>洞察</a:t>
            </a:r>
            <a:r>
              <a:rPr lang="zh-CN" altLang="en-US" sz="1200" dirty="0" smtClean="0"/>
              <a:t>运营，</a:t>
            </a:r>
            <a:r>
              <a:rPr lang="zh-CN" altLang="en-US" sz="1200" dirty="0"/>
              <a:t>促进和</a:t>
            </a:r>
            <a:r>
              <a:rPr lang="zh-CN" altLang="en-US" sz="1200" dirty="0" smtClean="0">
                <a:solidFill>
                  <a:srgbClr val="FF0000"/>
                </a:solidFill>
              </a:rPr>
              <a:t>创新</a:t>
            </a:r>
            <a:r>
              <a:rPr lang="zh-CN" altLang="en-US" sz="1200" dirty="0" smtClean="0"/>
              <a:t>；</a:t>
            </a:r>
            <a:r>
              <a:rPr lang="zh-CN" altLang="en-US" sz="1200" dirty="0" smtClean="0">
                <a:solidFill>
                  <a:srgbClr val="FF0000"/>
                </a:solidFill>
              </a:rPr>
              <a:t>数字石油</a:t>
            </a:r>
            <a:r>
              <a:rPr lang="zh-CN" altLang="en-US" sz="1200" dirty="0" smtClean="0"/>
              <a:t>；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数据回报率=数据价值/数据</a:t>
            </a:r>
            <a:r>
              <a:rPr lang="zh-CN" altLang="en-US" sz="1200" dirty="0" smtClean="0"/>
              <a:t>成本；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全球大数据市场</a:t>
            </a:r>
            <a:r>
              <a:rPr lang="zh-CN" altLang="en-US" sz="1200" dirty="0" smtClean="0"/>
              <a:t>规模从</a:t>
            </a:r>
            <a:r>
              <a:rPr lang="zh-CN" altLang="en-US" sz="1200" dirty="0"/>
              <a:t>今年的</a:t>
            </a:r>
            <a:r>
              <a:rPr lang="zh-CN" altLang="en-US" sz="1200" dirty="0">
                <a:solidFill>
                  <a:srgbClr val="FF0000"/>
                </a:solidFill>
              </a:rPr>
              <a:t>148.</a:t>
            </a:r>
            <a:r>
              <a:rPr lang="zh-CN" altLang="en-US" sz="1200" dirty="0"/>
              <a:t>7亿美元增长到2018年的</a:t>
            </a:r>
            <a:r>
              <a:rPr lang="zh-CN" altLang="en-US" sz="1200" dirty="0">
                <a:solidFill>
                  <a:srgbClr val="FF0000"/>
                </a:solidFill>
              </a:rPr>
              <a:t>463.4</a:t>
            </a:r>
            <a:r>
              <a:rPr lang="zh-CN" altLang="en-US" sz="1200" dirty="0"/>
              <a:t>亿美元。</a:t>
            </a:r>
            <a:endParaRPr lang="zh-CN" altLang="en-US" sz="1200" dirty="0"/>
          </a:p>
        </p:txBody>
      </p:sp>
      <p:sp>
        <p:nvSpPr>
          <p:cNvPr id="2" name="矩形 1"/>
          <p:cNvSpPr/>
          <p:nvPr/>
        </p:nvSpPr>
        <p:spPr>
          <a:xfrm>
            <a:off x="3568892" y="2195316"/>
            <a:ext cx="1344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我们在信息的海洋里淹死了，却在知识的海洋里渴死了。</a:t>
            </a:r>
            <a:endParaRPr lang="zh-CN" altLang="zh-CN" sz="1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大数据带来的主要挑战和机遇</a:t>
            </a:r>
            <a:endParaRPr lang="zh-CN" altLang="en-US"/>
          </a:p>
        </p:txBody>
      </p:sp>
      <p:pic>
        <p:nvPicPr>
          <p:cNvPr id="17411" name="Picture 3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96975"/>
            <a:ext cx="6273683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285038" y="2773475"/>
            <a:ext cx="1338828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数据存储；</a:t>
            </a:r>
            <a:endParaRPr lang="zh-CN" altLang="en-US" dirty="0"/>
          </a:p>
          <a:p>
            <a:pPr>
              <a:spcBef>
                <a:spcPts val="600"/>
              </a:spcBef>
            </a:pPr>
            <a:r>
              <a:rPr lang="zh-CN" altLang="en-US" dirty="0"/>
              <a:t>处理</a:t>
            </a:r>
            <a:r>
              <a:rPr lang="zh-CN" altLang="en-US" dirty="0" smtClean="0"/>
              <a:t>能力；</a:t>
            </a:r>
            <a:endParaRPr lang="zh-CN" altLang="en-US" dirty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实时响应；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业务</a:t>
            </a:r>
            <a:r>
              <a:rPr lang="zh-CN" altLang="en-US" dirty="0"/>
              <a:t>价值；</a:t>
            </a:r>
            <a:endParaRPr lang="zh-CN" altLang="en-US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946900" y="4674593"/>
            <a:ext cx="189071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传统的IT架构和技术已经不能适应大数据的处理需求；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大数据的发展历程</a:t>
            </a:r>
            <a:endParaRPr lang="zh-CN" altLang="en-US"/>
          </a:p>
        </p:txBody>
      </p:sp>
      <p:pic>
        <p:nvPicPr>
          <p:cNvPr id="15363" name="Picture 3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343025"/>
            <a:ext cx="53848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9411" y="1565320"/>
            <a:ext cx="4767431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早在1980年，著名未来学家阿尔文·托夫勒便在《</a:t>
            </a:r>
            <a:r>
              <a:rPr lang="zh-CN" altLang="en-US" sz="1400" dirty="0">
                <a:solidFill>
                  <a:srgbClr val="FF0000"/>
                </a:solidFill>
              </a:rPr>
              <a:t>第三次浪潮</a:t>
            </a:r>
            <a:r>
              <a:rPr lang="zh-CN" altLang="en-US" sz="1400" dirty="0"/>
              <a:t>》一书中，将大数据赞颂为“第三次浪潮”；</a:t>
            </a:r>
            <a:endParaRPr lang="zh-CN" altLang="en-US" sz="14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全球知名咨询公司麦肯锡最早提出</a:t>
            </a:r>
            <a:r>
              <a:rPr lang="zh-CN" altLang="en-US" sz="1400" dirty="0">
                <a:solidFill>
                  <a:srgbClr val="FF0000"/>
                </a:solidFill>
              </a:rPr>
              <a:t>“大数据”时代</a:t>
            </a:r>
            <a:r>
              <a:rPr lang="zh-CN" altLang="en-US" sz="1400" dirty="0"/>
              <a:t>到来； </a:t>
            </a:r>
            <a:endParaRPr lang="zh-CN" altLang="en-US" sz="14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从2009年开始，“大数据”才成为互联网信息技术行业的</a:t>
            </a:r>
            <a:r>
              <a:rPr lang="zh-CN" altLang="en-US" sz="1400" dirty="0">
                <a:solidFill>
                  <a:srgbClr val="FF0000"/>
                </a:solidFill>
              </a:rPr>
              <a:t>流行</a:t>
            </a:r>
            <a:r>
              <a:rPr lang="zh-CN" altLang="en-US" sz="1400" dirty="0"/>
              <a:t>词汇；</a:t>
            </a:r>
            <a:endParaRPr lang="zh-CN" altLang="en-US" sz="14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2012年出版的</a:t>
            </a:r>
            <a:r>
              <a:rPr lang="zh-CN" altLang="en-US" sz="1400" dirty="0">
                <a:solidFill>
                  <a:srgbClr val="FF0000"/>
                </a:solidFill>
              </a:rPr>
              <a:t>《大数据时代》</a:t>
            </a:r>
            <a:r>
              <a:rPr lang="zh-CN" altLang="en-US" sz="1400" dirty="0"/>
              <a:t>，对大数据进行系统、明确的阐述；</a:t>
            </a:r>
            <a:endParaRPr lang="zh-CN" altLang="en-US" sz="14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2012年3月，</a:t>
            </a:r>
            <a:r>
              <a:rPr lang="zh-CN" altLang="en-US" sz="1400" dirty="0">
                <a:solidFill>
                  <a:srgbClr val="FF0000"/>
                </a:solidFill>
              </a:rPr>
              <a:t>美国</a:t>
            </a:r>
            <a:r>
              <a:rPr lang="zh-CN" altLang="en-US" sz="1400" dirty="0"/>
              <a:t>政府投资2亿美元启动“大数据研究和发展计划”，美国政府认为大数据是“未来的新石油”，将“大数据研究”上升为</a:t>
            </a:r>
            <a:r>
              <a:rPr lang="zh-CN" altLang="en-US" sz="1400" dirty="0">
                <a:solidFill>
                  <a:srgbClr val="FF0000"/>
                </a:solidFill>
              </a:rPr>
              <a:t>国家意志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我国尚未提出国家层面的大数据战略，在</a:t>
            </a:r>
            <a:r>
              <a:rPr lang="zh-CN" altLang="en-US" sz="1400" dirty="0">
                <a:solidFill>
                  <a:srgbClr val="FF0000"/>
                </a:solidFill>
              </a:rPr>
              <a:t>十二五的规划</a:t>
            </a:r>
            <a:r>
              <a:rPr lang="zh-CN" altLang="en-US" sz="1400" dirty="0"/>
              <a:t>中把大数据作为物联网的相关关键技术提及</a:t>
            </a:r>
            <a:r>
              <a:rPr lang="zh-CN" altLang="en-US" sz="1400" dirty="0" smtClean="0"/>
              <a:t>；</a:t>
            </a:r>
            <a:endParaRPr lang="zh-CN" altLang="en-US" sz="1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9412" y="4603803"/>
            <a:ext cx="395763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EMC</a:t>
            </a:r>
            <a:r>
              <a:rPr lang="zh-CN" altLang="en-US" sz="1400" dirty="0"/>
              <a:t>、惠普、IBM、微软在内的全球IT巨头</a:t>
            </a:r>
            <a:r>
              <a:rPr lang="zh-CN" altLang="en-US" sz="1400" dirty="0">
                <a:solidFill>
                  <a:srgbClr val="FF0000"/>
                </a:solidFill>
              </a:rPr>
              <a:t>纷纷布局</a:t>
            </a:r>
            <a:r>
              <a:rPr lang="zh-CN" altLang="en-US" sz="1400" dirty="0"/>
              <a:t>大数据；今年最大的收购案都与大数据相关：Oracle对Sun、惠普对Autonomy;</a:t>
            </a:r>
            <a:endParaRPr lang="zh-CN" altLang="en-US" sz="14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状态</a:t>
            </a:r>
            <a:r>
              <a:rPr lang="zh-CN" altLang="en-US" sz="1400" dirty="0"/>
              <a:t>：大数据相当于2010年左右的云计算：概念火热，摸索实践，落地较少；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大数据的市场前景</a:t>
            </a:r>
            <a:endParaRPr lang="zh-CN" altLang="en-US"/>
          </a:p>
        </p:txBody>
      </p:sp>
      <p:sp>
        <p:nvSpPr>
          <p:cNvPr id="16387" name="矩形 5"/>
          <p:cNvSpPr>
            <a:spLocks noChangeArrowheads="1"/>
          </p:cNvSpPr>
          <p:nvPr/>
        </p:nvSpPr>
        <p:spPr bwMode="auto">
          <a:xfrm>
            <a:off x="357188" y="928688"/>
            <a:ext cx="8501062" cy="26431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88" name="TextBox 17"/>
          <p:cNvSpPr txBox="1">
            <a:spLocks noChangeArrowheads="1"/>
          </p:cNvSpPr>
          <p:nvPr/>
        </p:nvSpPr>
        <p:spPr bwMode="auto">
          <a:xfrm>
            <a:off x="357188" y="928688"/>
            <a:ext cx="263525" cy="261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1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642938" y="928688"/>
            <a:ext cx="30003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/>
              <a:t>2011</a:t>
            </a:r>
            <a:r>
              <a:rPr lang="zh-CN" altLang="en-US" sz="1400"/>
              <a:t>年</a:t>
            </a:r>
            <a:r>
              <a:rPr lang="en-US" altLang="zh-CN" sz="1400"/>
              <a:t>-2016</a:t>
            </a:r>
            <a:r>
              <a:rPr lang="zh-CN" altLang="en-US" sz="1400"/>
              <a:t>年中国大数据市场规模</a:t>
            </a:r>
            <a:endParaRPr lang="zh-CN" altLang="en-US" sz="1400"/>
          </a:p>
        </p:txBody>
      </p:sp>
      <p:sp>
        <p:nvSpPr>
          <p:cNvPr id="16390" name="矩形 14"/>
          <p:cNvSpPr>
            <a:spLocks noChangeArrowheads="1"/>
          </p:cNvSpPr>
          <p:nvPr/>
        </p:nvSpPr>
        <p:spPr bwMode="auto">
          <a:xfrm>
            <a:off x="357188" y="3643313"/>
            <a:ext cx="8501062" cy="26431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1" name="TextBox 17"/>
          <p:cNvSpPr txBox="1">
            <a:spLocks noChangeArrowheads="1"/>
          </p:cNvSpPr>
          <p:nvPr/>
        </p:nvSpPr>
        <p:spPr bwMode="auto">
          <a:xfrm>
            <a:off x="357188" y="3643313"/>
            <a:ext cx="263525" cy="261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2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16392" name="矩形 18"/>
          <p:cNvSpPr>
            <a:spLocks noChangeArrowheads="1"/>
          </p:cNvSpPr>
          <p:nvPr/>
        </p:nvSpPr>
        <p:spPr bwMode="auto">
          <a:xfrm>
            <a:off x="714375" y="3643313"/>
            <a:ext cx="255711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smtClean="0"/>
              <a:t>2014</a:t>
            </a:r>
            <a:r>
              <a:rPr lang="zh-CN" altLang="en-US" sz="1400" dirty="0" smtClean="0"/>
              <a:t>年</a:t>
            </a:r>
            <a:r>
              <a:rPr lang="zh-CN" altLang="en-US" sz="1400" dirty="0"/>
              <a:t>各行业大数据市场规模</a:t>
            </a:r>
            <a:endParaRPr lang="zh-CN" altLang="en-US" sz="1400" dirty="0"/>
          </a:p>
        </p:txBody>
      </p:sp>
      <p:pic>
        <p:nvPicPr>
          <p:cNvPr id="16393" name="Picture 1" descr="C:\Users\zhangman\AppData\Roaming\Tencent\Users\404667093\QQ\WinTemp\RichOle\W%S3TTB%6Y{PE$%A]@CLLZP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57313"/>
            <a:ext cx="40005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4" name="Picture 3" descr="C:\Users\zhangman\AppData\Roaming\Tencent\Users\404667093\QQ\WinTemp\RichOle\GW7EK`X$]WMDYQB9Z7Q{M3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3667125"/>
            <a:ext cx="39338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5" name="TextBox 21"/>
          <p:cNvSpPr txBox="1">
            <a:spLocks noChangeArrowheads="1"/>
          </p:cNvSpPr>
          <p:nvPr/>
        </p:nvSpPr>
        <p:spPr bwMode="auto">
          <a:xfrm>
            <a:off x="500063" y="4143375"/>
            <a:ext cx="39290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1400" dirty="0"/>
              <a:t>计世资讯预测，</a:t>
            </a:r>
            <a:r>
              <a:rPr lang="en-US" altLang="zh-CN" sz="1400" dirty="0" smtClean="0"/>
              <a:t>2014</a:t>
            </a:r>
            <a:r>
              <a:rPr lang="zh-CN" altLang="en-US" sz="1400" dirty="0" smtClean="0"/>
              <a:t>年</a:t>
            </a:r>
            <a:r>
              <a:rPr lang="zh-CN" altLang="en-US" sz="1400" dirty="0">
                <a:solidFill>
                  <a:srgbClr val="FF0000"/>
                </a:solidFill>
              </a:rPr>
              <a:t>政府、互联网、电信、金融</a:t>
            </a:r>
            <a:r>
              <a:rPr lang="zh-CN" altLang="en-US" sz="1400" dirty="0"/>
              <a:t>的大数据市场规模较大，四个行业将占据一半市场份额</a:t>
            </a:r>
            <a:r>
              <a:rPr lang="zh-CN" altLang="en-US" sz="1400" dirty="0" smtClean="0"/>
              <a:t>。公共服务（环保、交通）；移动互联电子商务；</a:t>
            </a:r>
            <a:endParaRPr lang="en-US" altLang="zh-CN" sz="1400" dirty="0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1400" dirty="0"/>
              <a:t>由于各个行业都存在大数据应用需求，潜在市场空间非常可观。</a:t>
            </a:r>
            <a:endParaRPr lang="en-US" altLang="zh-CN" sz="1400" dirty="0"/>
          </a:p>
          <a:p>
            <a:pPr eaLnBrk="1" hangingPunct="1"/>
            <a:endParaRPr lang="en-US" altLang="zh-CN" sz="1400" dirty="0"/>
          </a:p>
        </p:txBody>
      </p:sp>
      <p:sp>
        <p:nvSpPr>
          <p:cNvPr id="16396" name="TextBox 32"/>
          <p:cNvSpPr txBox="1">
            <a:spLocks noChangeArrowheads="1"/>
          </p:cNvSpPr>
          <p:nvPr/>
        </p:nvSpPr>
        <p:spPr bwMode="auto">
          <a:xfrm>
            <a:off x="500063" y="1360510"/>
            <a:ext cx="3929062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/>
              <a:t>计世资讯认为，</a:t>
            </a:r>
            <a:r>
              <a:rPr lang="en-US" altLang="zh-CN" sz="1400" dirty="0"/>
              <a:t>2011</a:t>
            </a:r>
            <a:r>
              <a:rPr lang="zh-CN" altLang="en-US" sz="1400" dirty="0"/>
              <a:t>年是中国大数据市场元年，一些大数据产品已经推出，部分行业也有大数据应用案例的产生。</a:t>
            </a:r>
            <a:r>
              <a:rPr lang="en-US" altLang="zh-CN" sz="1400" dirty="0"/>
              <a:t>2012</a:t>
            </a:r>
            <a:r>
              <a:rPr lang="zh-CN" altLang="en-US" sz="1400" dirty="0"/>
              <a:t>年</a:t>
            </a:r>
            <a:r>
              <a:rPr lang="en-US" altLang="zh-CN" sz="1400" dirty="0"/>
              <a:t>-2016</a:t>
            </a:r>
            <a:r>
              <a:rPr lang="zh-CN" altLang="en-US" sz="1400" dirty="0"/>
              <a:t>年，将迎来大数据市场的飞速发展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/>
              <a:t>计世资讯预测，</a:t>
            </a:r>
            <a:r>
              <a:rPr lang="en-US" altLang="zh-CN" sz="1400" dirty="0"/>
              <a:t>2012</a:t>
            </a:r>
            <a:r>
              <a:rPr lang="zh-CN" altLang="en-US" sz="1400" dirty="0"/>
              <a:t>年中国大数据市场规模将达到</a:t>
            </a:r>
            <a:r>
              <a:rPr lang="en-US" altLang="zh-CN" sz="1400" dirty="0"/>
              <a:t>4.7</a:t>
            </a:r>
            <a:r>
              <a:rPr lang="zh-CN" altLang="en-US" sz="1400" dirty="0"/>
              <a:t>亿元，</a:t>
            </a:r>
            <a:r>
              <a:rPr lang="en-US" altLang="zh-CN" sz="1400" dirty="0"/>
              <a:t>2013</a:t>
            </a:r>
            <a:r>
              <a:rPr lang="zh-CN" altLang="en-US" sz="1400" dirty="0"/>
              <a:t>年大数据市场将迎来增速为</a:t>
            </a:r>
            <a:r>
              <a:rPr lang="en-US" altLang="zh-CN" sz="1400" dirty="0">
                <a:solidFill>
                  <a:srgbClr val="FF0000"/>
                </a:solidFill>
              </a:rPr>
              <a:t>138.3%</a:t>
            </a:r>
            <a:r>
              <a:rPr lang="zh-CN" altLang="en-US" sz="1400" dirty="0"/>
              <a:t>的飞跃，到</a:t>
            </a:r>
            <a:r>
              <a:rPr lang="en-US" altLang="zh-CN" sz="1400" dirty="0"/>
              <a:t>2016</a:t>
            </a:r>
            <a:r>
              <a:rPr lang="zh-CN" altLang="en-US" sz="1400" dirty="0"/>
              <a:t>年，整个市场规模逼近百亿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FF0000"/>
                </a:solidFill>
              </a:rPr>
              <a:t>十二五</a:t>
            </a:r>
            <a:r>
              <a:rPr lang="zh-CN" altLang="en-US" sz="1400" dirty="0" smtClean="0">
                <a:solidFill>
                  <a:srgbClr val="FF0000"/>
                </a:solidFill>
              </a:rPr>
              <a:t>规划落地，</a:t>
            </a:r>
            <a:r>
              <a:rPr lang="en-US" altLang="zh-CN" sz="1400" dirty="0" smtClean="0">
                <a:solidFill>
                  <a:srgbClr val="FF0000"/>
                </a:solidFill>
              </a:rPr>
              <a:t>4G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大数据与传统经分（BI）</a:t>
            </a:r>
            <a:endParaRPr lang="zh-CN" alt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41300" y="3860800"/>
            <a:ext cx="395763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结构化数据</a:t>
            </a:r>
            <a:endParaRPr lang="zh-CN" alt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数据规模一般为TB规模</a:t>
            </a:r>
            <a:endParaRPr lang="zh-CN" alt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集中式为了分析进行大量数据移动，数据向计算靠近</a:t>
            </a:r>
            <a:endParaRPr lang="zh-CN" alt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样例抽样，批处理为主</a:t>
            </a:r>
            <a:endParaRPr lang="zh-CN" altLang="en-US" dirty="0"/>
          </a:p>
        </p:txBody>
      </p:sp>
      <p:pic>
        <p:nvPicPr>
          <p:cNvPr id="18436" name="Picture 4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43025"/>
            <a:ext cx="37909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 descr="QQ截图20140204141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343025"/>
            <a:ext cx="34956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816475" y="3844925"/>
            <a:ext cx="395922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结构化/非结构化混合分析的能力</a:t>
            </a:r>
            <a:endParaRPr lang="zh-CN" alt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数据规模从数十TB到PB级别</a:t>
            </a:r>
            <a:endParaRPr lang="zh-CN" alt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分布式，计算向数据靠近</a:t>
            </a:r>
            <a:endParaRPr lang="zh-CN" alt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/>
              <a:t>全量，支持</a:t>
            </a:r>
            <a:r>
              <a:rPr lang="zh-CN" altLang="en-US" dirty="0"/>
              <a:t>流式分析</a:t>
            </a:r>
            <a:endParaRPr lang="zh-CN" alt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实时性要求高，1秒定律；</a:t>
            </a:r>
            <a:endParaRPr lang="zh-CN" altLang="en-US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729045" y="5922346"/>
            <a:ext cx="3957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具有最深的血缘关系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Freeform 14"/>
          <p:cNvSpPr/>
          <p:nvPr/>
        </p:nvSpPr>
        <p:spPr bwMode="auto">
          <a:xfrm>
            <a:off x="4171642" y="1706562"/>
            <a:ext cx="427038" cy="1368425"/>
          </a:xfrm>
          <a:custGeom>
            <a:avLst/>
            <a:gdLst>
              <a:gd name="T0" fmla="*/ 404 w 404"/>
              <a:gd name="T1" fmla="*/ 771 h 1294"/>
              <a:gd name="T2" fmla="*/ 87 w 404"/>
              <a:gd name="T3" fmla="*/ 0 h 1294"/>
              <a:gd name="T4" fmla="*/ 224 w 404"/>
              <a:gd name="T5" fmla="*/ 574 h 1294"/>
              <a:gd name="T6" fmla="*/ 0 w 404"/>
              <a:gd name="T7" fmla="*/ 466 h 1294"/>
              <a:gd name="T8" fmla="*/ 301 w 404"/>
              <a:gd name="T9" fmla="*/ 1294 h 1294"/>
              <a:gd name="T10" fmla="*/ 155 w 404"/>
              <a:gd name="T11" fmla="*/ 686 h 1294"/>
              <a:gd name="T12" fmla="*/ 404 w 404"/>
              <a:gd name="T13" fmla="*/ 771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rgbClr val="FFCC66"/>
          </a:solidFill>
          <a:ln w="9525">
            <a:solidFill>
              <a:srgbClr val="ECF6A2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大数据与云计算</a:t>
            </a:r>
            <a:endParaRPr lang="zh-CN" altLang="en-US"/>
          </a:p>
        </p:txBody>
      </p:sp>
      <p:pic>
        <p:nvPicPr>
          <p:cNvPr id="19459" name="Picture 3" descr="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84313"/>
            <a:ext cx="4495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45764" y="1525257"/>
            <a:ext cx="4065874" cy="305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当今最火的两个</a:t>
            </a:r>
            <a:r>
              <a:rPr lang="zh-CN" altLang="en-US" sz="1600" dirty="0" smtClean="0"/>
              <a:t>概念，互相融合；</a:t>
            </a:r>
            <a:endParaRPr lang="zh-CN" altLang="en-US" sz="1600" dirty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云计算使大数据成为可能，大数据靠云计算技术实施和落地；</a:t>
            </a:r>
            <a:endParaRPr lang="zh-CN" altLang="en-US" sz="1600" dirty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大</a:t>
            </a:r>
            <a:r>
              <a:rPr lang="zh-CN" altLang="en-US" sz="1600" dirty="0"/>
              <a:t>数据在于对海量数据的</a:t>
            </a:r>
            <a:r>
              <a:rPr lang="zh-CN" altLang="en-US" sz="1600" dirty="0" smtClean="0"/>
              <a:t>挖掘和处理，传统技术无法支撑，它</a:t>
            </a:r>
            <a:r>
              <a:rPr lang="zh-CN" altLang="en-US" sz="1600" dirty="0"/>
              <a:t>必须依托云计算的分布式处理、分布式数据库、云存储和/或虚拟化</a:t>
            </a:r>
            <a:r>
              <a:rPr lang="zh-CN" altLang="en-US" sz="1600" dirty="0" smtClean="0"/>
              <a:t>技术；</a:t>
            </a:r>
            <a:endParaRPr lang="en-US" altLang="zh-CN" sz="1600" dirty="0" smtClean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大</a:t>
            </a:r>
            <a:r>
              <a:rPr lang="zh-CN" altLang="en-US" sz="1600" dirty="0"/>
              <a:t>数据比云计算</a:t>
            </a:r>
            <a:r>
              <a:rPr lang="zh-CN" altLang="en-US" sz="1600" dirty="0" smtClean="0"/>
              <a:t>更宜落地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商业模式</a:t>
            </a:r>
            <a:r>
              <a:rPr lang="zh-CN" altLang="en-US" sz="1600" dirty="0" smtClean="0"/>
              <a:t>驱动 vs 应用需求驱动</a:t>
            </a:r>
            <a:endParaRPr lang="zh-CN" altLang="en-US" sz="16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80719" y="5192375"/>
            <a:ext cx="3957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大数据与云计算是天作之合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580257" y="17142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3600" b="1" kern="1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75656" y="1575632"/>
            <a:ext cx="792088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20144" y="1575632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/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理解大数据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75656" y="2583744"/>
            <a:ext cx="792088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20144" y="2583744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/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大数据业界解决方案及典型应用概览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8355" y="3493820"/>
            <a:ext cx="40260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数据的企业实践方法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数据的行业趋势热点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数据的业界解决方案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大数据的典型应用案例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5300663"/>
            <a:ext cx="1997075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/>
              <a:t>企业大</a:t>
            </a:r>
            <a:r>
              <a:rPr lang="zh-CN" altLang="en-US" sz="3200" dirty="0" smtClean="0"/>
              <a:t>数据应用的</a:t>
            </a:r>
            <a:r>
              <a:rPr lang="zh-CN" altLang="en-US" sz="3200" dirty="0"/>
              <a:t>四重奏</a:t>
            </a:r>
            <a:endParaRPr lang="zh-CN" altLang="en-US" dirty="0"/>
          </a:p>
        </p:txBody>
      </p:sp>
      <p:pic>
        <p:nvPicPr>
          <p:cNvPr id="21508" name="Picture 4" descr="QQ截图20140204141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2663"/>
            <a:ext cx="9144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 smtClean="0"/>
              <a:t>企业大数据实践的演进</a:t>
            </a:r>
            <a:r>
              <a:rPr lang="zh-CN" altLang="en-US" sz="3200" dirty="0"/>
              <a:t>路线</a:t>
            </a:r>
            <a:endParaRPr lang="zh-CN" altLang="en-US" dirty="0"/>
          </a:p>
        </p:txBody>
      </p:sp>
      <p:sp>
        <p:nvSpPr>
          <p:cNvPr id="2" name="五边形 1"/>
          <p:cNvSpPr/>
          <p:nvPr/>
        </p:nvSpPr>
        <p:spPr>
          <a:xfrm>
            <a:off x="900761" y="1692321"/>
            <a:ext cx="2074460" cy="586854"/>
          </a:xfrm>
          <a:prstGeom prst="homePlate">
            <a:avLst/>
          </a:prstGeom>
          <a:solidFill>
            <a:srgbClr val="7030A0">
              <a:alpha val="39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认识和学习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2947921" y="1692000"/>
            <a:ext cx="2073600" cy="586854"/>
          </a:xfrm>
          <a:prstGeom prst="homePlate">
            <a:avLst/>
          </a:prstGeom>
          <a:solidFill>
            <a:srgbClr val="7030A0">
              <a:alpha val="45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探索和规划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5036025" y="1692000"/>
            <a:ext cx="2073600" cy="586854"/>
          </a:xfrm>
          <a:prstGeom prst="homePlate">
            <a:avLst/>
          </a:prstGeom>
          <a:solidFill>
            <a:srgbClr val="7030A0">
              <a:alpha val="58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落地和实践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3313" y="1692000"/>
            <a:ext cx="1816009" cy="586854"/>
          </a:xfrm>
          <a:prstGeom prst="rect">
            <a:avLst/>
          </a:prstGeom>
          <a:solidFill>
            <a:srgbClr val="7030A0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执行和推广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300" y="3138979"/>
            <a:ext cx="32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内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zh-CN" altLang="en-US" sz="2400" b="1" dirty="0" smtClean="0"/>
              <a:t>容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900761" y="2279175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63881" y="2278800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54297" y="2278800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117417" y="2278800"/>
            <a:ext cx="1931047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397" y="2400315"/>
            <a:ext cx="1924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建立知识库；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意识和知识</a:t>
            </a:r>
            <a:r>
              <a:rPr lang="zh-CN" altLang="en-US" sz="1400" dirty="0"/>
              <a:t>培养和积累；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从技术和业务价值等角度；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个人</a:t>
            </a:r>
            <a:r>
              <a:rPr lang="zh-CN" altLang="en-US" sz="1400" dirty="0"/>
              <a:t>、单元进行知识收集，而非正式的组织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注重</a:t>
            </a:r>
            <a:r>
              <a:rPr lang="zh-CN" altLang="en-US" sz="1400" dirty="0">
                <a:solidFill>
                  <a:srgbClr val="FF0000"/>
                </a:solidFill>
              </a:rPr>
              <a:t>知识积累与市场观察</a:t>
            </a:r>
            <a:r>
              <a:rPr lang="zh-CN" altLang="en-US" sz="1400" dirty="0"/>
              <a:t>；􁌀􁋘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977517" y="2402587"/>
            <a:ext cx="19243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相关</a:t>
            </a:r>
            <a:r>
              <a:rPr lang="zh-CN" altLang="en-US" sz="1400" dirty="0"/>
              <a:t>技术的</a:t>
            </a:r>
            <a:r>
              <a:rPr lang="zh-CN" altLang="en-US" sz="1400" dirty="0">
                <a:solidFill>
                  <a:srgbClr val="FF0000"/>
                </a:solidFill>
              </a:rPr>
              <a:t>实验性</a:t>
            </a:r>
            <a:r>
              <a:rPr lang="zh-CN" altLang="en-US" sz="1400" dirty="0"/>
              <a:t>应用；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企业大数据</a:t>
            </a:r>
            <a:r>
              <a:rPr lang="zh-CN" altLang="en-US" sz="1400" dirty="0">
                <a:solidFill>
                  <a:srgbClr val="FF0000"/>
                </a:solidFill>
              </a:rPr>
              <a:t>战略蓝图</a:t>
            </a:r>
            <a:r>
              <a:rPr lang="zh-CN" altLang="en-US" sz="1400" dirty="0"/>
              <a:t>：数据角色，技术方向，投资回报；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企业大数据</a:t>
            </a:r>
            <a:r>
              <a:rPr lang="zh-CN" altLang="en-US" sz="1400" dirty="0">
                <a:solidFill>
                  <a:srgbClr val="FF0000"/>
                </a:solidFill>
              </a:rPr>
              <a:t>演进路线</a:t>
            </a:r>
            <a:r>
              <a:rPr lang="zh-CN" altLang="en-US" sz="1400" dirty="0"/>
              <a:t>：基于业务需求，分步骤优先级处理数据，部门，业务域；􁌀􁋘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13341" y="2391211"/>
            <a:ext cx="192433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在</a:t>
            </a:r>
            <a:r>
              <a:rPr lang="zh-CN" altLang="en-US" sz="1400" dirty="0"/>
              <a:t>有限范围内，</a:t>
            </a:r>
            <a:r>
              <a:rPr lang="zh-CN" altLang="en-US" sz="1400" dirty="0">
                <a:solidFill>
                  <a:srgbClr val="FF0000"/>
                </a:solidFill>
              </a:rPr>
              <a:t>落地</a:t>
            </a:r>
            <a:r>
              <a:rPr lang="zh-CN" altLang="en-US" sz="1400" dirty="0"/>
              <a:t>大数据项目；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验证</a:t>
            </a:r>
            <a:r>
              <a:rPr lang="zh-CN" altLang="en-US" sz="1400" dirty="0"/>
              <a:t>技术、战略和业务方向；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人力、技能、经验</a:t>
            </a:r>
            <a:r>
              <a:rPr lang="zh-CN" altLang="en-US" sz="1400" dirty="0">
                <a:solidFill>
                  <a:srgbClr val="FF0000"/>
                </a:solidFill>
              </a:rPr>
              <a:t>积累</a:t>
            </a:r>
            <a:r>
              <a:rPr lang="zh-CN" altLang="en-US" sz="1400" dirty="0"/>
              <a:t>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形成企业级标准</a:t>
            </a:r>
            <a:r>
              <a:rPr lang="zh-CN" altLang="en-US" sz="1400" dirty="0">
                <a:solidFill>
                  <a:srgbClr val="FF0000"/>
                </a:solidFill>
              </a:rPr>
              <a:t>规范</a:t>
            </a:r>
            <a:r>
              <a:rPr lang="zh-CN" altLang="en-US" sz="1400" dirty="0"/>
              <a:t>；􁌀􁋘</a:t>
            </a:r>
            <a:endParaRPr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1053" y="2393483"/>
            <a:ext cx="19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扩大</a:t>
            </a:r>
            <a:r>
              <a:rPr lang="zh-CN" altLang="en-US" sz="1400" dirty="0"/>
              <a:t>范围，</a:t>
            </a:r>
            <a:r>
              <a:rPr lang="zh-CN" altLang="en-US" sz="1400" dirty="0">
                <a:solidFill>
                  <a:srgbClr val="FF0000"/>
                </a:solidFill>
              </a:rPr>
              <a:t>大规模</a:t>
            </a:r>
            <a:r>
              <a:rPr lang="zh-CN" altLang="en-US" sz="1400" dirty="0"/>
              <a:t>使用大数据应用；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/>
              <a:t>大数据</a:t>
            </a:r>
            <a:r>
              <a:rPr lang="zh-CN" altLang="en-US" sz="1400" dirty="0">
                <a:solidFill>
                  <a:srgbClr val="FF0000"/>
                </a:solidFill>
              </a:rPr>
              <a:t>常态化</a:t>
            </a:r>
            <a:r>
              <a:rPr lang="zh-CN" altLang="en-US" sz="1400" dirty="0" smtClean="0"/>
              <a:t>，重点</a:t>
            </a:r>
            <a:r>
              <a:rPr lang="zh-CN" altLang="en-US" sz="1400" dirty="0" smtClean="0">
                <a:solidFill>
                  <a:srgbClr val="FF0000"/>
                </a:solidFill>
              </a:rPr>
              <a:t>聚焦</a:t>
            </a:r>
            <a:r>
              <a:rPr lang="zh-CN" altLang="en-US" sz="1400" dirty="0" smtClean="0"/>
              <a:t>业务</a:t>
            </a:r>
            <a:r>
              <a:rPr lang="zh-CN" altLang="en-US" sz="1400" dirty="0"/>
              <a:t>运营和创新；</a:t>
            </a:r>
            <a:endParaRPr lang="zh-CN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提升</a:t>
            </a:r>
            <a:r>
              <a:rPr lang="zh-CN" altLang="en-US" sz="1400" dirty="0"/>
              <a:t>、优化数据分析能力；􁌀􁋘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580257" y="17142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3600" b="1" kern="1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75656" y="2060848"/>
            <a:ext cx="792088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20144" y="2060848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理解大数据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75656" y="3068960"/>
            <a:ext cx="792088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20144" y="3068960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大数据业界解决方案及典型应用概览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 smtClean="0"/>
              <a:t>企业大数据实践的演进</a:t>
            </a:r>
            <a:r>
              <a:rPr lang="zh-CN" altLang="en-US" sz="3200" dirty="0"/>
              <a:t>路线</a:t>
            </a:r>
            <a:endParaRPr lang="zh-CN" altLang="en-US" dirty="0"/>
          </a:p>
        </p:txBody>
      </p:sp>
      <p:sp>
        <p:nvSpPr>
          <p:cNvPr id="2" name="五边形 1"/>
          <p:cNvSpPr/>
          <p:nvPr/>
        </p:nvSpPr>
        <p:spPr>
          <a:xfrm>
            <a:off x="900761" y="1692321"/>
            <a:ext cx="2074460" cy="586854"/>
          </a:xfrm>
          <a:prstGeom prst="homePlate">
            <a:avLst/>
          </a:prstGeom>
          <a:solidFill>
            <a:srgbClr val="7030A0">
              <a:alpha val="39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认识和学习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2947921" y="1692000"/>
            <a:ext cx="2073600" cy="586854"/>
          </a:xfrm>
          <a:prstGeom prst="homePlate">
            <a:avLst/>
          </a:prstGeom>
          <a:solidFill>
            <a:srgbClr val="7030A0">
              <a:alpha val="45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探索和规划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5036025" y="1692000"/>
            <a:ext cx="2073600" cy="586854"/>
          </a:xfrm>
          <a:prstGeom prst="homePlate">
            <a:avLst/>
          </a:prstGeom>
          <a:solidFill>
            <a:srgbClr val="7030A0">
              <a:alpha val="58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落地和实践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3313" y="1692000"/>
            <a:ext cx="1816009" cy="586854"/>
          </a:xfrm>
          <a:prstGeom prst="rect">
            <a:avLst/>
          </a:prstGeom>
          <a:solidFill>
            <a:srgbClr val="7030A0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执行和推广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764" y="2456579"/>
            <a:ext cx="441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</a:rPr>
              <a:t>高管对大数据的支持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0761" y="2279175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3881" y="2278800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4297" y="2278800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7417" y="2278800"/>
            <a:ext cx="1931047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8173" y="2620373"/>
            <a:ext cx="2333767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无高管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39756" y="3509745"/>
            <a:ext cx="3941928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首席信息官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4721" y="4493475"/>
            <a:ext cx="1970964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业务高管（相关）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23313" y="3509745"/>
            <a:ext cx="1925151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首席执行官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5749" y="2620372"/>
            <a:ext cx="2502715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负责业务线的高管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2509" y="5650165"/>
            <a:ext cx="786114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初期</a:t>
            </a:r>
            <a:r>
              <a:rPr lang="zh-CN" altLang="en-US" dirty="0" smtClean="0"/>
              <a:t>技术</a:t>
            </a:r>
            <a:r>
              <a:rPr lang="zh-CN" altLang="en-US" dirty="0"/>
              <a:t>推动，随着范围扩大和效果显现，</a:t>
            </a:r>
            <a:r>
              <a:rPr lang="zh-CN" altLang="en-US" dirty="0">
                <a:solidFill>
                  <a:srgbClr val="FF0000"/>
                </a:solidFill>
              </a:rPr>
              <a:t>业务高管</a:t>
            </a:r>
            <a:r>
              <a:rPr lang="zh-CN" altLang="en-US" dirty="0"/>
              <a:t>逐步重视，</a:t>
            </a:r>
            <a:r>
              <a:rPr lang="zh-CN" altLang="en-US" dirty="0" smtClean="0"/>
              <a:t>并最终发挥</a:t>
            </a:r>
            <a:r>
              <a:rPr lang="zh-CN" altLang="en-US" dirty="0"/>
              <a:t>更关键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业务核心</a:t>
            </a:r>
            <a:r>
              <a:rPr lang="zh-CN" altLang="en-US" dirty="0"/>
              <a:t>作用，实现业务主导的价值最大化。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 smtClean="0"/>
              <a:t>企业大数据实践的演进</a:t>
            </a:r>
            <a:r>
              <a:rPr lang="zh-CN" altLang="en-US" sz="3200" dirty="0"/>
              <a:t>路线</a:t>
            </a:r>
            <a:endParaRPr lang="zh-CN" altLang="en-US" dirty="0"/>
          </a:p>
        </p:txBody>
      </p:sp>
      <p:sp>
        <p:nvSpPr>
          <p:cNvPr id="2" name="五边形 1"/>
          <p:cNvSpPr/>
          <p:nvPr/>
        </p:nvSpPr>
        <p:spPr>
          <a:xfrm>
            <a:off x="900761" y="1692321"/>
            <a:ext cx="2074460" cy="586854"/>
          </a:xfrm>
          <a:prstGeom prst="homePlate">
            <a:avLst/>
          </a:prstGeom>
          <a:solidFill>
            <a:srgbClr val="7030A0">
              <a:alpha val="39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认识和学习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2947921" y="1692000"/>
            <a:ext cx="2073600" cy="586854"/>
          </a:xfrm>
          <a:prstGeom prst="homePlate">
            <a:avLst/>
          </a:prstGeom>
          <a:solidFill>
            <a:srgbClr val="7030A0">
              <a:alpha val="45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探索和规划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5036025" y="1692000"/>
            <a:ext cx="2073600" cy="586854"/>
          </a:xfrm>
          <a:prstGeom prst="homePlate">
            <a:avLst/>
          </a:prstGeom>
          <a:solidFill>
            <a:srgbClr val="7030A0">
              <a:alpha val="58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落地和实践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3313" y="1692000"/>
            <a:ext cx="1816009" cy="586854"/>
          </a:xfrm>
          <a:prstGeom prst="rect">
            <a:avLst/>
          </a:prstGeom>
          <a:solidFill>
            <a:srgbClr val="7030A0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执行和推广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245" y="2552115"/>
            <a:ext cx="343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</a:rPr>
              <a:t>所需的数据时效性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0761" y="2279175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3881" y="2278800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4297" y="2278800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7417" y="2278800"/>
            <a:ext cx="1931047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9747" y="2620373"/>
            <a:ext cx="2063120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一星期内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9747" y="3370647"/>
            <a:ext cx="4153536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小时内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84721" y="4111331"/>
            <a:ext cx="3385070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同一个工作日内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07215" y="4765339"/>
            <a:ext cx="2532107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实时传送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2509" y="5650165"/>
            <a:ext cx="7861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随着大数据应用的深入，</a:t>
            </a:r>
            <a:r>
              <a:rPr lang="zh-CN" altLang="en-US" dirty="0">
                <a:solidFill>
                  <a:srgbClr val="FF0000"/>
                </a:solidFill>
              </a:rPr>
              <a:t>缩短数据时延，提高数据时效性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数据</a:t>
            </a:r>
            <a:r>
              <a:rPr lang="zh-CN" altLang="en-US" dirty="0"/>
              <a:t>不再仅仅是辅助支持决策的东西；而是在</a:t>
            </a:r>
            <a:r>
              <a:rPr lang="zh-CN" altLang="en-US" dirty="0">
                <a:solidFill>
                  <a:srgbClr val="FF0000"/>
                </a:solidFill>
              </a:rPr>
              <a:t>制订</a:t>
            </a:r>
            <a:r>
              <a:rPr lang="zh-CN" altLang="en-US" dirty="0"/>
              <a:t>该</a:t>
            </a:r>
            <a:r>
              <a:rPr lang="zh-CN" altLang="en-US" dirty="0">
                <a:solidFill>
                  <a:srgbClr val="FF0000"/>
                </a:solidFill>
              </a:rPr>
              <a:t>决策</a:t>
            </a:r>
            <a:r>
              <a:rPr lang="zh-CN" altLang="en-US" dirty="0"/>
              <a:t>时的一个业务关键要素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 smtClean="0"/>
              <a:t>企业大数据实践的演进</a:t>
            </a:r>
            <a:r>
              <a:rPr lang="zh-CN" altLang="en-US" sz="3200" dirty="0"/>
              <a:t>路线</a:t>
            </a:r>
            <a:endParaRPr lang="zh-CN" altLang="en-US" dirty="0"/>
          </a:p>
        </p:txBody>
      </p:sp>
      <p:sp>
        <p:nvSpPr>
          <p:cNvPr id="2" name="五边形 1"/>
          <p:cNvSpPr/>
          <p:nvPr/>
        </p:nvSpPr>
        <p:spPr>
          <a:xfrm>
            <a:off x="900761" y="1692321"/>
            <a:ext cx="2074460" cy="586854"/>
          </a:xfrm>
          <a:prstGeom prst="homePlate">
            <a:avLst/>
          </a:prstGeom>
          <a:solidFill>
            <a:srgbClr val="7030A0">
              <a:alpha val="39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认识和学习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2947921" y="1692000"/>
            <a:ext cx="2073600" cy="586854"/>
          </a:xfrm>
          <a:prstGeom prst="homePlate">
            <a:avLst/>
          </a:prstGeom>
          <a:solidFill>
            <a:srgbClr val="7030A0">
              <a:alpha val="45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探索和规划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5036025" y="1692000"/>
            <a:ext cx="2073600" cy="586854"/>
          </a:xfrm>
          <a:prstGeom prst="homePlate">
            <a:avLst/>
          </a:prstGeom>
          <a:solidFill>
            <a:srgbClr val="7030A0">
              <a:alpha val="58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落地和实践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3313" y="1692000"/>
            <a:ext cx="1816009" cy="586854"/>
          </a:xfrm>
          <a:prstGeom prst="rect">
            <a:avLst/>
          </a:prstGeom>
          <a:solidFill>
            <a:srgbClr val="7030A0">
              <a:alpha val="80000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执行和推广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117" y="2879667"/>
            <a:ext cx="49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prstClr val="black"/>
                </a:solidFill>
              </a:rPr>
              <a:t>主要障碍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00761" y="2279175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3881" y="2278800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54297" y="2278800"/>
            <a:ext cx="1937972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7417" y="2278800"/>
            <a:ext cx="1931047" cy="31116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69746" y="2620373"/>
            <a:ext cx="6213193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制定有吸引力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的业务投资回报分析报告</a:t>
            </a:r>
            <a:endParaRPr lang="zh-CN" alt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4643" y="3370647"/>
            <a:ext cx="3548440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了解如何使用大数据</a:t>
            </a:r>
            <a:endParaRPr lang="zh-CN" alt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69746" y="4107292"/>
            <a:ext cx="3589357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管理与资源</a:t>
            </a:r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支持</a:t>
            </a:r>
            <a:endParaRPr lang="zh-CN" alt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65503" y="4765339"/>
            <a:ext cx="2532107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技术能力</a:t>
            </a:r>
            <a:endParaRPr lang="zh-CN" alt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2509" y="5650165"/>
            <a:ext cx="786114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资源支持</a:t>
            </a:r>
            <a:r>
              <a:rPr lang="zh-CN" altLang="en-US" dirty="0">
                <a:solidFill>
                  <a:prstClr val="black"/>
                </a:solidFill>
              </a:rPr>
              <a:t>到</a:t>
            </a:r>
            <a:r>
              <a:rPr lang="zh-CN" altLang="en-US" dirty="0">
                <a:solidFill>
                  <a:srgbClr val="FF0000"/>
                </a:solidFill>
              </a:rPr>
              <a:t>能力提升</a:t>
            </a:r>
            <a:r>
              <a:rPr lang="zh-CN" altLang="en-US" dirty="0">
                <a:solidFill>
                  <a:prstClr val="black"/>
                </a:solidFill>
              </a:rPr>
              <a:t>；</a:t>
            </a:r>
            <a:endParaRPr lang="zh-CN" altLang="en-US" dirty="0">
              <a:solidFill>
                <a:prstClr val="black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制订有吸引力的业务投资回报分析报告的能力，贯穿始终；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32812" y="3370647"/>
            <a:ext cx="2306510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数据质量</a:t>
            </a:r>
            <a:endParaRPr lang="zh-CN" alt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32812" y="4107292"/>
            <a:ext cx="2306510" cy="491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分析能力</a:t>
            </a:r>
            <a:endParaRPr lang="zh-CN" altLang="en-US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 dirty="0"/>
              <a:t>企业大数据分析</a:t>
            </a:r>
            <a:r>
              <a:rPr lang="zh-CN" altLang="en-US" sz="3200" dirty="0" smtClean="0"/>
              <a:t>的能力构成</a:t>
            </a:r>
            <a:endParaRPr lang="zh-CN" altLang="en-US" dirty="0"/>
          </a:p>
        </p:txBody>
      </p:sp>
      <p:pic>
        <p:nvPicPr>
          <p:cNvPr id="23555" name="Picture 3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0888"/>
            <a:ext cx="91440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75826" y="6100549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传统经分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+ 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数据拥有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+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处理分析能力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+  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业务融合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580257" y="17142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3600" b="1" kern="1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75656" y="1575632"/>
            <a:ext cx="792088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20144" y="1575632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/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理解大数据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75656" y="2583744"/>
            <a:ext cx="792088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20144" y="2583744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/>
            <a:r>
              <a:rPr lang="zh-CN" altLang="en-US" sz="2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大数据业界解决方案及典型应用概览</a:t>
            </a:r>
            <a:endParaRPr lang="zh-CN" altLang="en-US" sz="24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8355" y="3493820"/>
            <a:ext cx="40260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数据的企业实践方法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数据的行业趋势热点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数据的业界解决方案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大数据的典型应用案例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大数据的关键技术</a:t>
            </a:r>
            <a:endParaRPr lang="zh-CN" altLang="en-US"/>
          </a:p>
        </p:txBody>
      </p:sp>
      <p:pic>
        <p:nvPicPr>
          <p:cNvPr id="24579" name="Picture 3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8" y="992259"/>
            <a:ext cx="7419359" cy="5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行业及应用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矩形 4"/>
          <p:cNvSpPr>
            <a:spLocks noChangeArrowheads="1"/>
          </p:cNvSpPr>
          <p:nvPr/>
        </p:nvSpPr>
        <p:spPr bwMode="auto">
          <a:xfrm>
            <a:off x="4572000" y="928688"/>
            <a:ext cx="4143375" cy="26431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4" name="矩形 5"/>
          <p:cNvSpPr>
            <a:spLocks noChangeArrowheads="1"/>
          </p:cNvSpPr>
          <p:nvPr/>
        </p:nvSpPr>
        <p:spPr bwMode="auto">
          <a:xfrm>
            <a:off x="357188" y="928688"/>
            <a:ext cx="4143375" cy="26431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05" name="TextBox 17"/>
          <p:cNvSpPr txBox="1">
            <a:spLocks noChangeArrowheads="1"/>
          </p:cNvSpPr>
          <p:nvPr/>
        </p:nvSpPr>
        <p:spPr bwMode="auto">
          <a:xfrm>
            <a:off x="4572000" y="928688"/>
            <a:ext cx="263525" cy="261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2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25606" name="TextBox 17"/>
          <p:cNvSpPr txBox="1">
            <a:spLocks noChangeArrowheads="1"/>
          </p:cNvSpPr>
          <p:nvPr/>
        </p:nvSpPr>
        <p:spPr bwMode="auto">
          <a:xfrm>
            <a:off x="357188" y="928688"/>
            <a:ext cx="263525" cy="261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1</a:t>
            </a:r>
            <a:endParaRPr lang="zh-CN" altLang="en-US" sz="1100">
              <a:solidFill>
                <a:schemeClr val="bg1"/>
              </a:solidFill>
            </a:endParaRPr>
          </a:p>
        </p:txBody>
      </p:sp>
      <p:sp>
        <p:nvSpPr>
          <p:cNvPr id="25607" name="TextBox 17"/>
          <p:cNvSpPr txBox="1">
            <a:spLocks noChangeArrowheads="1"/>
          </p:cNvSpPr>
          <p:nvPr/>
        </p:nvSpPr>
        <p:spPr bwMode="auto">
          <a:xfrm>
            <a:off x="714375" y="928688"/>
            <a:ext cx="3643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互联网行业大数据主要应用在社交和网购方面</a:t>
            </a:r>
            <a:endParaRPr lang="zh-CN" altLang="en-US" sz="1200" b="1"/>
          </a:p>
        </p:txBody>
      </p:sp>
      <p:sp>
        <p:nvSpPr>
          <p:cNvPr id="25608" name="矩形 19"/>
          <p:cNvSpPr>
            <a:spLocks noChangeArrowheads="1"/>
          </p:cNvSpPr>
          <p:nvPr/>
        </p:nvSpPr>
        <p:spPr bwMode="auto">
          <a:xfrm>
            <a:off x="4892675" y="928688"/>
            <a:ext cx="37512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en-US" sz="1200" b="1"/>
              <a:t>结合位置数据、消费数据进行实时营销信息推送是电信行业大数据应用主要场景</a:t>
            </a:r>
            <a:endParaRPr lang="en-US" altLang="zh-CN" sz="1200" b="1"/>
          </a:p>
        </p:txBody>
      </p:sp>
      <p:pic>
        <p:nvPicPr>
          <p:cNvPr id="25609" name="图表 1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352550"/>
            <a:ext cx="41021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图表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1352550"/>
            <a:ext cx="4090988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1" name="矩形 15"/>
          <p:cNvSpPr>
            <a:spLocks noChangeArrowheads="1"/>
          </p:cNvSpPr>
          <p:nvPr/>
        </p:nvSpPr>
        <p:spPr bwMode="auto">
          <a:xfrm>
            <a:off x="357188" y="3643313"/>
            <a:ext cx="4143375" cy="26431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357188" y="3643313"/>
            <a:ext cx="263525" cy="261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3</a:t>
            </a:r>
            <a:endParaRPr lang="zh-CN" altLang="en-US" sz="1100">
              <a:solidFill>
                <a:schemeClr val="bg1"/>
              </a:solidFill>
            </a:endParaRPr>
          </a:p>
        </p:txBody>
      </p:sp>
      <p:pic>
        <p:nvPicPr>
          <p:cNvPr id="25613" name="图表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4065588"/>
            <a:ext cx="41148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4" name="TextBox 17"/>
          <p:cNvSpPr txBox="1">
            <a:spLocks noChangeArrowheads="1"/>
          </p:cNvSpPr>
          <p:nvPr/>
        </p:nvSpPr>
        <p:spPr bwMode="auto">
          <a:xfrm>
            <a:off x="642938" y="3652838"/>
            <a:ext cx="36433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金融行业大数据应用场景主要集中在投资方面</a:t>
            </a:r>
            <a:endParaRPr lang="zh-CN" altLang="en-US" sz="1200" b="1"/>
          </a:p>
        </p:txBody>
      </p:sp>
      <p:sp>
        <p:nvSpPr>
          <p:cNvPr id="25615" name="矩形 19"/>
          <p:cNvSpPr>
            <a:spLocks noChangeArrowheads="1"/>
          </p:cNvSpPr>
          <p:nvPr/>
        </p:nvSpPr>
        <p:spPr bwMode="auto">
          <a:xfrm>
            <a:off x="4572000" y="3643313"/>
            <a:ext cx="4143375" cy="26431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616" name="TextBox 17"/>
          <p:cNvSpPr txBox="1">
            <a:spLocks noChangeArrowheads="1"/>
          </p:cNvSpPr>
          <p:nvPr/>
        </p:nvSpPr>
        <p:spPr bwMode="auto">
          <a:xfrm>
            <a:off x="4572000" y="3643313"/>
            <a:ext cx="263525" cy="2619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4</a:t>
            </a:r>
            <a:endParaRPr lang="zh-CN" altLang="en-US" sz="1100">
              <a:solidFill>
                <a:schemeClr val="bg1"/>
              </a:solidFill>
            </a:endParaRPr>
          </a:p>
        </p:txBody>
      </p:sp>
      <p:pic>
        <p:nvPicPr>
          <p:cNvPr id="25617" name="图表 2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065588"/>
            <a:ext cx="4097338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8" name="TextBox 17"/>
          <p:cNvSpPr txBox="1">
            <a:spLocks noChangeArrowheads="1"/>
          </p:cNvSpPr>
          <p:nvPr/>
        </p:nvSpPr>
        <p:spPr bwMode="auto">
          <a:xfrm>
            <a:off x="4857750" y="3643313"/>
            <a:ext cx="36433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/>
              <a:t>制造行业具有多环节、多地域特色，各个环节的优化是制造行业最关注的大数据应用场景</a:t>
            </a:r>
            <a:endParaRPr lang="zh-CN" altLang="en-US" sz="1200" b="1"/>
          </a:p>
        </p:txBody>
      </p:sp>
      <p:sp>
        <p:nvSpPr>
          <p:cNvPr id="2" name="TextBox 1"/>
          <p:cNvSpPr txBox="1"/>
          <p:nvPr/>
        </p:nvSpPr>
        <p:spPr>
          <a:xfrm>
            <a:off x="941694" y="60271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75000"/>
                  </a:schemeClr>
                </a:solidFill>
              </a:rPr>
              <a:t>永无止境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大数据的价值热点趋势</a:t>
            </a:r>
            <a:endParaRPr lang="zh-CN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41300" y="1341438"/>
            <a:ext cx="3609975" cy="362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 smtClean="0"/>
              <a:t>根据</a:t>
            </a:r>
            <a:r>
              <a:rPr lang="zh-CN" altLang="en-US" sz="1600" dirty="0"/>
              <a:t>IDC和麦肯锡的大数据研究结果的总结，大数据主要能在以下</a:t>
            </a:r>
            <a:r>
              <a:rPr lang="zh-CN" altLang="en-US" sz="1600" dirty="0">
                <a:solidFill>
                  <a:srgbClr val="FF0000"/>
                </a:solidFill>
              </a:rPr>
              <a:t>4个方面</a:t>
            </a:r>
            <a:r>
              <a:rPr lang="zh-CN" altLang="en-US" sz="1600" dirty="0"/>
              <a:t>挖掘出巨大的商业价值：</a:t>
            </a:r>
            <a:endParaRPr lang="zh-CN" altLang="en-US" sz="1600" dirty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对</a:t>
            </a:r>
            <a:r>
              <a:rPr lang="zh-CN" altLang="en-US" sz="1600" dirty="0"/>
              <a:t>整个顾客群体细分，然后对每个群体量体裁衣般的采取独特的行动；</a:t>
            </a:r>
            <a:endParaRPr lang="zh-CN" altLang="en-US" sz="1600" dirty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运用</a:t>
            </a:r>
            <a:r>
              <a:rPr lang="zh-CN" altLang="en-US" sz="1600" dirty="0"/>
              <a:t>大数据模拟实境，发掘新的需求和提高投入的回报率；</a:t>
            </a:r>
            <a:endParaRPr lang="zh-CN" altLang="en-US" sz="1600" dirty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提高</a:t>
            </a:r>
            <a:r>
              <a:rPr lang="zh-CN" altLang="en-US" sz="1600" dirty="0"/>
              <a:t>大数据成果在各相关部门的分享程度，提高整个管理链条和产业链条的投入回报率；</a:t>
            </a:r>
            <a:endParaRPr lang="zh-CN" altLang="en-US" sz="1600" dirty="0"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进行</a:t>
            </a:r>
            <a:r>
              <a:rPr lang="zh-CN" altLang="en-US" sz="1600" dirty="0"/>
              <a:t>商业模式、产品和服务的创新。</a:t>
            </a:r>
            <a:endParaRPr lang="zh-CN" altLang="en-US" sz="1600" dirty="0"/>
          </a:p>
        </p:txBody>
      </p:sp>
      <p:pic>
        <p:nvPicPr>
          <p:cNvPr id="26628" name="Picture 4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981075"/>
            <a:ext cx="482123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727643" y="5103813"/>
            <a:ext cx="416235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综合来看，未来几年大数据在</a:t>
            </a:r>
            <a:r>
              <a:rPr lang="zh-CN" altLang="en-US" dirty="0">
                <a:solidFill>
                  <a:srgbClr val="FF0000"/>
                </a:solidFill>
              </a:rPr>
              <a:t>商业智能、公共服务和市场营销</a:t>
            </a:r>
            <a:r>
              <a:rPr lang="zh-CN" altLang="en-US" dirty="0"/>
              <a:t>三个领域的应用非常值得看好，大多数大数据案例和预算将发生在这三个领域。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95288" y="5355563"/>
            <a:ext cx="39576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从单纯关注技术“T”转为更加关注信息“I”，让数据产生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价值</a:t>
            </a:r>
            <a:endParaRPr lang="zh-CN" altLang="en-US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580257" y="17142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3600" b="1" kern="1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75656" y="1575632"/>
            <a:ext cx="792088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20144" y="1575632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/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理解大数据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75656" y="2583744"/>
            <a:ext cx="792088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20144" y="2583744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/>
            <a:r>
              <a:rPr lang="zh-CN" altLang="en-US" sz="2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大数据业界解决方案及典型应用概览</a:t>
            </a:r>
            <a:endParaRPr lang="zh-CN" altLang="en-US" sz="24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8355" y="3493820"/>
            <a:ext cx="40260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数据的企业实践方法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数据的行业趋势热点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数据的业界解决方案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大数据的典型应用案例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980464" y="3192508"/>
            <a:ext cx="3163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四</a:t>
            </a:r>
            <a:r>
              <a:rPr lang="zh-CN" altLang="en-US" sz="1200" dirty="0"/>
              <a:t>类大</a:t>
            </a:r>
            <a:r>
              <a:rPr lang="zh-CN" altLang="en-US" sz="1200" dirty="0" smtClean="0"/>
              <a:t>数据处理平台</a:t>
            </a:r>
            <a:r>
              <a:rPr lang="zh-CN" altLang="en-US" sz="1200" dirty="0"/>
              <a:t>；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数据分析平台</a:t>
            </a:r>
            <a:r>
              <a:rPr lang="zh-CN" altLang="en-US" sz="1200" dirty="0"/>
              <a:t>：提供高效存储和快速列存储式数据库，能为客户分析处理PB级的数据，例如HP Vertica。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数据操作平台</a:t>
            </a:r>
            <a:r>
              <a:rPr lang="zh-CN" altLang="en-US" sz="1200" dirty="0"/>
              <a:t>:企业级的NOSQL数据库,Couchbase和MarkLogic等。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IaaS</a:t>
            </a:r>
            <a:r>
              <a:rPr lang="zh-CN" altLang="en-US" sz="1200" dirty="0"/>
              <a:t>：分布式云计算平台，主要产品有Amazon, </a:t>
            </a:r>
            <a:r>
              <a:rPr lang="zh-CN" altLang="en-US" sz="1200" dirty="0" smtClean="0"/>
              <a:t>Infochimps等</a:t>
            </a:r>
            <a:r>
              <a:rPr lang="zh-CN" altLang="en-US" sz="1200" dirty="0"/>
              <a:t>；</a:t>
            </a: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结构化数据库</a:t>
            </a:r>
            <a:r>
              <a:rPr lang="zh-CN" altLang="en-US" sz="1200" dirty="0"/>
              <a:t>：结构化数据库产品，Oracle, Microsoft SQL Server, MySQL, PostgreSQL, memsql, Sybase, IBM DB2等；</a:t>
            </a:r>
            <a:endParaRPr lang="zh-CN" altLang="en-US" sz="12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889587" y="6626069"/>
            <a:ext cx="3097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87315" y="5682085"/>
            <a:ext cx="3097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871395" y="3168581"/>
            <a:ext cx="3097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855475" y="1624085"/>
            <a:ext cx="30974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651" name="Picture 3" descr="4aa50b4dhcdabb728dee8&amp;69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" y="588481"/>
            <a:ext cx="6037263" cy="626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/>
              <a:t>围绕大数据的生态产业链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46453" y="129652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数据应用层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6453" y="282738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6775" y="537012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基础支撑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6709" y="5769673"/>
            <a:ext cx="27432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/>
              <a:t>基础支撑技术，包括Hadoop, MapReduce, Hbase, Cassandra, Mahout等分布式大数据支撑</a:t>
            </a:r>
            <a:r>
              <a:rPr lang="zh-CN" altLang="en-US" sz="1200" dirty="0" smtClean="0"/>
              <a:t>平台；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066709" y="1817956"/>
            <a:ext cx="274320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/>
              <a:t>分析和可视化</a:t>
            </a:r>
            <a:r>
              <a:rPr lang="zh-CN" altLang="en-US" sz="1200" dirty="0" smtClean="0"/>
              <a:t>应用；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商业智能；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DaaS；</a:t>
            </a:r>
            <a:endParaRPr lang="zh-CN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108874" y="123990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国内、国外的分布；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3873" y="1825848"/>
            <a:ext cx="2743208" cy="73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/>
              <a:t>广告</a:t>
            </a:r>
            <a:r>
              <a:rPr lang="zh-CN" altLang="en-US" sz="1200" dirty="0"/>
              <a:t>/媒体</a:t>
            </a:r>
            <a:r>
              <a:rPr lang="zh-CN" altLang="en-US" sz="1200" dirty="0" smtClean="0"/>
              <a:t>应用；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日志</a:t>
            </a:r>
            <a:r>
              <a:rPr lang="zh-CN" altLang="en-US" sz="1200" dirty="0"/>
              <a:t>数据</a:t>
            </a:r>
            <a:r>
              <a:rPr lang="zh-CN" altLang="en-US" sz="1200" dirty="0" smtClean="0"/>
              <a:t>应用；</a:t>
            </a:r>
            <a:endParaRPr lang="en-US" altLang="zh-CN" sz="1200" dirty="0" smtClean="0"/>
          </a:p>
          <a:p>
            <a:pPr>
              <a:lnSpc>
                <a:spcPct val="120000"/>
              </a:lnSpc>
            </a:pPr>
            <a:r>
              <a:rPr lang="zh-CN" altLang="en-US" sz="1200" dirty="0" smtClean="0"/>
              <a:t>垂直应用；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移动互联时代，数据爆发性增长</a:t>
            </a:r>
            <a:endParaRPr lang="zh-CN" altLang="en-US" sz="3200"/>
          </a:p>
        </p:txBody>
      </p:sp>
      <p:pic>
        <p:nvPicPr>
          <p:cNvPr id="5123" name="Picture 3" descr="1L7XUO(73S{4T{VD7~E2F`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982663"/>
            <a:ext cx="3754437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1L7XUO(73S{4T{VD7~E2F`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1268413"/>
            <a:ext cx="4259263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03225" y="5046663"/>
            <a:ext cx="8212138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zh-CN" altLang="en-US" sz="1600" dirty="0">
                <a:solidFill>
                  <a:srgbClr val="FF0000"/>
                </a:solidFill>
              </a:rPr>
              <a:t>60秒内</a:t>
            </a:r>
            <a:r>
              <a:rPr lang="zh-CN" altLang="en-US" sz="1600" dirty="0"/>
              <a:t>，YouTube会上传48小时的视频；Google会收到2000000次搜索请求；Facebook的用户会分享684478条信息；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目前世界上</a:t>
            </a:r>
            <a:r>
              <a:rPr lang="zh-CN" altLang="en-US" sz="1600" dirty="0">
                <a:solidFill>
                  <a:srgbClr val="FF0000"/>
                </a:solidFill>
              </a:rPr>
              <a:t>90%</a:t>
            </a:r>
            <a:r>
              <a:rPr lang="zh-CN" altLang="en-US" sz="1600" dirty="0"/>
              <a:t>以上的数据是最近</a:t>
            </a:r>
            <a:r>
              <a:rPr lang="zh-CN" altLang="en-US" sz="1600" dirty="0">
                <a:solidFill>
                  <a:srgbClr val="FF0000"/>
                </a:solidFill>
              </a:rPr>
              <a:t>3年</a:t>
            </a:r>
            <a:r>
              <a:rPr lang="zh-CN" altLang="en-US" sz="1600" dirty="0"/>
              <a:t>才产生的；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2009年0.8Z，每年将增长50%，</a:t>
            </a:r>
            <a:r>
              <a:rPr lang="zh-CN" altLang="en-US" sz="1600" dirty="0">
                <a:solidFill>
                  <a:srgbClr val="FF0000"/>
                </a:solidFill>
              </a:rPr>
              <a:t>每两年便将翻一番</a:t>
            </a:r>
            <a:r>
              <a:rPr lang="zh-CN" altLang="en-US" sz="1600" dirty="0"/>
              <a:t>，而预测全球的数据使用量到2020年会增长</a:t>
            </a:r>
            <a:r>
              <a:rPr lang="zh-CN" altLang="en-US" sz="1600" dirty="0">
                <a:solidFill>
                  <a:srgbClr val="FF0000"/>
                </a:solidFill>
              </a:rPr>
              <a:t>44倍</a:t>
            </a:r>
            <a:r>
              <a:rPr lang="zh-CN" altLang="en-US" sz="1600" dirty="0"/>
              <a:t>，达到</a:t>
            </a:r>
            <a:r>
              <a:rPr lang="zh-CN" altLang="en-US" sz="1600" dirty="0">
                <a:solidFill>
                  <a:srgbClr val="FF0000"/>
                </a:solidFill>
              </a:rPr>
              <a:t>35.2ZB </a:t>
            </a:r>
            <a:r>
              <a:rPr lang="zh-CN" altLang="en-US" sz="1600" dirty="0"/>
              <a:t>(1ZB = 10亿TB)；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3892550" y="461486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chemeClr val="tx2"/>
                </a:solidFill>
              </a:rPr>
              <a:t>数字宇宙</a:t>
            </a:r>
            <a:endParaRPr lang="zh-CN" altLang="en-US" u="sng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/>
              <a:t>大数据</a:t>
            </a:r>
            <a:r>
              <a:rPr lang="zh-CN" altLang="en-US" sz="3200" dirty="0" smtClean="0"/>
              <a:t>的方案供应商角色</a:t>
            </a:r>
            <a:endParaRPr lang="zh-CN" altLang="en-US" dirty="0"/>
          </a:p>
        </p:txBody>
      </p:sp>
      <p:grpSp>
        <p:nvGrpSpPr>
          <p:cNvPr id="8" name="Group 1031"/>
          <p:cNvGrpSpPr/>
          <p:nvPr/>
        </p:nvGrpSpPr>
        <p:grpSpPr bwMode="auto">
          <a:xfrm>
            <a:off x="351502" y="1479141"/>
            <a:ext cx="1722958" cy="743376"/>
            <a:chOff x="1377" y="1014"/>
            <a:chExt cx="698" cy="284"/>
          </a:xfrm>
        </p:grpSpPr>
        <p:sp>
          <p:nvSpPr>
            <p:cNvPr id="9" name="Oval 1032"/>
            <p:cNvSpPr>
              <a:spLocks noChangeArrowheads="1"/>
            </p:cNvSpPr>
            <p:nvPr/>
          </p:nvSpPr>
          <p:spPr bwMode="auto">
            <a:xfrm>
              <a:off x="1377" y="1014"/>
              <a:ext cx="698" cy="28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/>
          </p:nvSpPr>
          <p:spPr bwMode="auto">
            <a:xfrm>
              <a:off x="1415" y="1103"/>
              <a:ext cx="622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>
              <a:lvl1pPr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11480"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22325"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35075"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46555"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03755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60955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18155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75355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3977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anose="020B0604020202020204" pitchFamily="34" charset="0"/>
                </a:rPr>
                <a:t>综合方案供应商</a:t>
              </a:r>
              <a:endPara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31"/>
          <p:cNvGrpSpPr/>
          <p:nvPr/>
        </p:nvGrpSpPr>
        <p:grpSpPr bwMode="auto">
          <a:xfrm>
            <a:off x="351502" y="2600532"/>
            <a:ext cx="1722958" cy="743376"/>
            <a:chOff x="1377" y="1014"/>
            <a:chExt cx="698" cy="284"/>
          </a:xfrm>
        </p:grpSpPr>
        <p:sp>
          <p:nvSpPr>
            <p:cNvPr id="12" name="Oval 1032"/>
            <p:cNvSpPr>
              <a:spLocks noChangeArrowheads="1"/>
            </p:cNvSpPr>
            <p:nvPr/>
          </p:nvSpPr>
          <p:spPr bwMode="auto">
            <a:xfrm>
              <a:off x="1377" y="1014"/>
              <a:ext cx="698" cy="28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033"/>
            <p:cNvSpPr>
              <a:spLocks noChangeArrowheads="1"/>
            </p:cNvSpPr>
            <p:nvPr/>
          </p:nvSpPr>
          <p:spPr bwMode="auto">
            <a:xfrm>
              <a:off x="1415" y="1103"/>
              <a:ext cx="622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 defTabSz="739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专业厂商</a:t>
              </a:r>
              <a:endParaRPr lang="en-US" altLang="zh-CN" sz="1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031"/>
          <p:cNvGrpSpPr/>
          <p:nvPr/>
        </p:nvGrpSpPr>
        <p:grpSpPr bwMode="auto">
          <a:xfrm>
            <a:off x="351502" y="3776512"/>
            <a:ext cx="1722958" cy="743376"/>
            <a:chOff x="1377" y="1014"/>
            <a:chExt cx="698" cy="284"/>
          </a:xfrm>
        </p:grpSpPr>
        <p:sp>
          <p:nvSpPr>
            <p:cNvPr id="15" name="Oval 1032"/>
            <p:cNvSpPr>
              <a:spLocks noChangeArrowheads="1"/>
            </p:cNvSpPr>
            <p:nvPr/>
          </p:nvSpPr>
          <p:spPr bwMode="auto">
            <a:xfrm>
              <a:off x="1377" y="1014"/>
              <a:ext cx="698" cy="28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033"/>
            <p:cNvSpPr>
              <a:spLocks noChangeArrowheads="1"/>
            </p:cNvSpPr>
            <p:nvPr/>
          </p:nvSpPr>
          <p:spPr bwMode="auto">
            <a:xfrm>
              <a:off x="1415" y="1103"/>
              <a:ext cx="622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 defTabSz="739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互联网厂商</a:t>
              </a:r>
              <a:endParaRPr lang="en-US" altLang="zh-CN" sz="1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031"/>
          <p:cNvGrpSpPr/>
          <p:nvPr/>
        </p:nvGrpSpPr>
        <p:grpSpPr bwMode="auto">
          <a:xfrm>
            <a:off x="351502" y="4991165"/>
            <a:ext cx="1722958" cy="743376"/>
            <a:chOff x="1377" y="1014"/>
            <a:chExt cx="698" cy="284"/>
          </a:xfrm>
        </p:grpSpPr>
        <p:sp>
          <p:nvSpPr>
            <p:cNvPr id="18" name="Oval 1032"/>
            <p:cNvSpPr>
              <a:spLocks noChangeArrowheads="1"/>
            </p:cNvSpPr>
            <p:nvPr/>
          </p:nvSpPr>
          <p:spPr bwMode="auto">
            <a:xfrm>
              <a:off x="1377" y="1014"/>
              <a:ext cx="698" cy="28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033"/>
            <p:cNvSpPr>
              <a:spLocks noChangeArrowheads="1"/>
            </p:cNvSpPr>
            <p:nvPr/>
          </p:nvSpPr>
          <p:spPr bwMode="auto">
            <a:xfrm>
              <a:off x="1415" y="1103"/>
              <a:ext cx="622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 anchor="ctr">
              <a:spAutoFit/>
            </a:bodyPr>
            <a:lstStyle/>
            <a:p>
              <a:pPr algn="ctr" defTabSz="739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电信运营商</a:t>
              </a:r>
              <a:endParaRPr lang="en-US" altLang="zh-CN" sz="1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1028"/>
          <p:cNvGrpSpPr/>
          <p:nvPr/>
        </p:nvGrpSpPr>
        <p:grpSpPr bwMode="auto">
          <a:xfrm>
            <a:off x="2394067" y="1502572"/>
            <a:ext cx="5994945" cy="776602"/>
            <a:chOff x="523" y="1014"/>
            <a:chExt cx="698" cy="284"/>
          </a:xfrm>
        </p:grpSpPr>
        <p:sp>
          <p:nvSpPr>
            <p:cNvPr id="24" name="Rectangle 1029"/>
            <p:cNvSpPr>
              <a:spLocks noChangeArrowheads="1"/>
            </p:cNvSpPr>
            <p:nvPr/>
          </p:nvSpPr>
          <p:spPr bwMode="auto">
            <a:xfrm>
              <a:off x="523" y="1014"/>
              <a:ext cx="698" cy="2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030"/>
            <p:cNvSpPr>
              <a:spLocks noChangeArrowheads="1"/>
            </p:cNvSpPr>
            <p:nvPr/>
          </p:nvSpPr>
          <p:spPr bwMode="auto">
            <a:xfrm>
              <a:off x="561" y="1051"/>
              <a:ext cx="638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2550" tIns="41275" rIns="82550" bIns="41275" anchor="ctr">
              <a:spAutoFit/>
            </a:bodyPr>
            <a:lstStyle>
              <a:lvl1pPr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11480"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822325"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235075"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46555" algn="l" defTabSz="73977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03755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60955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18155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475355" defTabSz="739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综合解决方案供应商：IBM、 HP、 EMC、Microsoft等IT巨头，提供端到端产品和解决方案；</a:t>
              </a:r>
              <a:endParaRPr lang="zh-CN" altLang="en-US" sz="1400" dirty="0"/>
            </a:p>
          </p:txBody>
        </p:sp>
      </p:grpSp>
      <p:grpSp>
        <p:nvGrpSpPr>
          <p:cNvPr id="26" name="Group 1028"/>
          <p:cNvGrpSpPr/>
          <p:nvPr/>
        </p:nvGrpSpPr>
        <p:grpSpPr bwMode="auto">
          <a:xfrm>
            <a:off x="2382691" y="2596636"/>
            <a:ext cx="5994945" cy="858638"/>
            <a:chOff x="523" y="1004"/>
            <a:chExt cx="698" cy="314"/>
          </a:xfrm>
        </p:grpSpPr>
        <p:sp>
          <p:nvSpPr>
            <p:cNvPr id="27" name="Rectangle 1029"/>
            <p:cNvSpPr>
              <a:spLocks noChangeArrowheads="1"/>
            </p:cNvSpPr>
            <p:nvPr/>
          </p:nvSpPr>
          <p:spPr bwMode="auto">
            <a:xfrm>
              <a:off x="523" y="1014"/>
              <a:ext cx="698" cy="2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1030"/>
            <p:cNvSpPr>
              <a:spLocks noChangeArrowheads="1"/>
            </p:cNvSpPr>
            <p:nvPr/>
          </p:nvSpPr>
          <p:spPr bwMode="auto">
            <a:xfrm>
              <a:off x="561" y="1004"/>
              <a:ext cx="60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2550" tIns="41275" rIns="82550" bIns="41275" anchor="ctr">
              <a:spAutoFit/>
            </a:bodyPr>
            <a:lstStyle/>
            <a:p>
              <a:pPr marL="285750" indent="-285750" defTabSz="739775" eaLnBrk="0" hangingPunct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rPr>
                <a:t>面向应用分析的专业厂商：vertica、 splunk 、cloudera，引跑科技，华夏威科，以提供软件和服务为主</a:t>
              </a:r>
              <a:r>
                <a:rPr lang="zh-CN" altLang="en-US" sz="14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；</a:t>
              </a:r>
              <a:endParaRPr lang="en-US" altLang="zh-CN" sz="1400" dirty="0" smtClean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285750" indent="-285750" defTabSz="739775" eaLnBrk="0" hangingPunct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国内</a:t>
              </a:r>
              <a:r>
                <a: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rPr>
                <a:t>厂商大多据此；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1028"/>
          <p:cNvGrpSpPr/>
          <p:nvPr/>
        </p:nvGrpSpPr>
        <p:grpSpPr bwMode="auto">
          <a:xfrm>
            <a:off x="2384963" y="3704444"/>
            <a:ext cx="5994945" cy="776602"/>
            <a:chOff x="523" y="1014"/>
            <a:chExt cx="698" cy="284"/>
          </a:xfrm>
        </p:grpSpPr>
        <p:sp>
          <p:nvSpPr>
            <p:cNvPr id="30" name="Rectangle 1029"/>
            <p:cNvSpPr>
              <a:spLocks noChangeArrowheads="1"/>
            </p:cNvSpPr>
            <p:nvPr/>
          </p:nvSpPr>
          <p:spPr bwMode="auto">
            <a:xfrm>
              <a:off x="523" y="1014"/>
              <a:ext cx="698" cy="2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1030"/>
            <p:cNvSpPr>
              <a:spLocks noChangeArrowheads="1"/>
            </p:cNvSpPr>
            <p:nvPr/>
          </p:nvSpPr>
          <p:spPr bwMode="auto">
            <a:xfrm>
              <a:off x="561" y="1056"/>
              <a:ext cx="62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2550" tIns="41275" rIns="82550" bIns="41275" anchor="ctr">
              <a:spAutoFit/>
            </a:bodyPr>
            <a:lstStyle/>
            <a:p>
              <a:pPr marL="285750" indent="-285750" defTabSz="739775" eaLnBrk="0" hangingPunct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rPr>
                <a:t>互联网厂商：大数据的拥有者，服务者，收益者，领跑者</a:t>
              </a:r>
              <a:r>
                <a:rPr lang="zh-CN" altLang="en-US" sz="14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；</a:t>
              </a:r>
              <a:endParaRPr lang="en-US" altLang="zh-CN" sz="1400" dirty="0" smtClean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285750" indent="-285750" defTabSz="739775" eaLnBrk="0" hangingPunct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 smtClean="0">
                  <a:latin typeface="Arial" panose="020B0604020202020204" pitchFamily="34" charset="0"/>
                  <a:ea typeface="宋体" panose="02010600030101010101" pitchFamily="2" charset="-122"/>
                </a:rPr>
                <a:t>阿里</a:t>
              </a:r>
              <a:r>
                <a: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rPr>
                <a:t>、腾讯、百度等；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Group 1028"/>
          <p:cNvGrpSpPr/>
          <p:nvPr/>
        </p:nvGrpSpPr>
        <p:grpSpPr bwMode="auto">
          <a:xfrm>
            <a:off x="2387235" y="4989628"/>
            <a:ext cx="5994945" cy="776602"/>
            <a:chOff x="523" y="1014"/>
            <a:chExt cx="698" cy="284"/>
          </a:xfrm>
        </p:grpSpPr>
        <p:sp>
          <p:nvSpPr>
            <p:cNvPr id="33" name="Rectangle 1029"/>
            <p:cNvSpPr>
              <a:spLocks noChangeArrowheads="1"/>
            </p:cNvSpPr>
            <p:nvPr/>
          </p:nvSpPr>
          <p:spPr bwMode="auto">
            <a:xfrm>
              <a:off x="523" y="1014"/>
              <a:ext cx="698" cy="2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  <a:effectLst>
              <a:outerShdw dist="35921" dir="2700000" algn="ctr" rotWithShape="0">
                <a:srgbClr val="919191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1030"/>
            <p:cNvSpPr>
              <a:spLocks noChangeArrowheads="1"/>
            </p:cNvSpPr>
            <p:nvPr/>
          </p:nvSpPr>
          <p:spPr bwMode="auto">
            <a:xfrm>
              <a:off x="561" y="1097"/>
              <a:ext cx="622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2550" tIns="41275" rIns="82550" bIns="41275" anchor="ctr">
              <a:spAutoFit/>
            </a:bodyPr>
            <a:lstStyle/>
            <a:p>
              <a:pPr marL="285750" indent="-285750" defTabSz="739775" eaLnBrk="0" hangingPunct="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Arial" panose="020B0604020202020204" pitchFamily="34" charset="0"/>
                  <a:ea typeface="宋体" panose="02010600030101010101" pitchFamily="2" charset="-122"/>
                </a:rPr>
                <a:t>电信运营商：互联网化转型；</a:t>
              </a:r>
              <a:endParaRPr lang="zh-CN" altLang="en-US" sz="1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/>
              <a:t>阿里大数据战略架构</a:t>
            </a:r>
            <a:endParaRPr lang="zh-CN" altLang="en-US"/>
          </a:p>
        </p:txBody>
      </p:sp>
      <p:pic>
        <p:nvPicPr>
          <p:cNvPr id="34819" name="Picture 3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82" y="1412875"/>
            <a:ext cx="5999162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89244" y="1245902"/>
            <a:ext cx="290879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马云对阿里集团未来“平台、金融、</a:t>
            </a:r>
            <a:r>
              <a:rPr lang="zh-CN" altLang="en-US" sz="1600" dirty="0">
                <a:solidFill>
                  <a:srgbClr val="FF0000"/>
                </a:solidFill>
              </a:rPr>
              <a:t>数据</a:t>
            </a:r>
            <a:r>
              <a:rPr lang="zh-CN" altLang="en-US" sz="1600" dirty="0"/>
              <a:t>”的三大构想战略；</a:t>
            </a:r>
            <a:endParaRPr lang="zh-CN" altLang="en-US" sz="16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阿里集团目前拥有的大数据达到30P，其中1P等于100万GB；</a:t>
            </a:r>
            <a:endParaRPr lang="zh-CN" altLang="en-US" sz="16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阿里是大数据的拥有者，数据服务的提供者、收益者</a:t>
            </a:r>
            <a:r>
              <a:rPr lang="zh-CN" altLang="en-US" sz="1600" dirty="0" smtClean="0"/>
              <a:t>；自用 </a:t>
            </a:r>
            <a:r>
              <a:rPr lang="en-US" altLang="zh-CN" sz="1600" dirty="0" smtClean="0"/>
              <a:t>+ </a:t>
            </a:r>
            <a:r>
              <a:rPr lang="zh-CN" altLang="en-US" sz="1600" dirty="0" smtClean="0"/>
              <a:t>他用；</a:t>
            </a:r>
            <a:endParaRPr lang="zh-CN" altLang="en-US" sz="16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现在的数据开放应该是以TOP平台为主</a:t>
            </a:r>
            <a:r>
              <a:rPr lang="zh-CN" altLang="en-US" sz="1600" dirty="0">
                <a:solidFill>
                  <a:srgbClr val="FF0000"/>
                </a:solidFill>
              </a:rPr>
              <a:t>面向电商平台客户开放</a:t>
            </a:r>
            <a:r>
              <a:rPr lang="zh-CN" altLang="en-US" sz="1600" dirty="0"/>
              <a:t>，比如数据魔方的开放。</a:t>
            </a:r>
            <a:endParaRPr lang="zh-CN" altLang="en-US" sz="1600" dirty="0"/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打造</a:t>
            </a:r>
            <a:r>
              <a:rPr lang="zh-CN" altLang="en-US" sz="1600" dirty="0">
                <a:solidFill>
                  <a:srgbClr val="FF0000"/>
                </a:solidFill>
              </a:rPr>
              <a:t>开放的生态系统</a:t>
            </a:r>
            <a:r>
              <a:rPr lang="zh-CN" altLang="en-US" sz="1600" dirty="0"/>
              <a:t>：近期</a:t>
            </a:r>
            <a:r>
              <a:rPr lang="zh-CN" altLang="en-US" sz="1600" dirty="0">
                <a:solidFill>
                  <a:srgbClr val="FF0000"/>
                </a:solidFill>
              </a:rPr>
              <a:t>谨慎</a:t>
            </a:r>
            <a:r>
              <a:rPr lang="zh-CN" altLang="en-US" sz="1600" dirty="0"/>
              <a:t>开放</a:t>
            </a:r>
            <a:r>
              <a:rPr lang="zh-CN" altLang="en-US" sz="1600" dirty="0" smtClean="0"/>
              <a:t>；</a:t>
            </a:r>
            <a:endParaRPr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671258" y="5214718"/>
            <a:ext cx="519979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互联网厂商是大数据战略实践的领跑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者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3350"/>
            <a:ext cx="9444038" cy="6318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sz="4000" dirty="0"/>
              <a:t>引跑科技 EngineOne大数据处理平台</a:t>
            </a:r>
            <a:endParaRPr lang="zh-CN" altLang="en-US" sz="4000" dirty="0"/>
          </a:p>
        </p:txBody>
      </p:sp>
      <p:sp>
        <p:nvSpPr>
          <p:cNvPr id="35843" name="Cloud 21"/>
          <p:cNvSpPr/>
          <p:nvPr/>
        </p:nvSpPr>
        <p:spPr bwMode="auto">
          <a:xfrm>
            <a:off x="5741988" y="1341438"/>
            <a:ext cx="2141537" cy="1474787"/>
          </a:xfrm>
          <a:custGeom>
            <a:avLst/>
            <a:gdLst>
              <a:gd name="T0" fmla="*/ 304 w 3373"/>
              <a:gd name="T1" fmla="*/ 772 h 2321"/>
              <a:gd name="T2" fmla="*/ 303 w 3373"/>
              <a:gd name="T3" fmla="*/ 772 h 2321"/>
              <a:gd name="T4" fmla="*/ 294 w 3373"/>
              <a:gd name="T5" fmla="*/ 677 h 2321"/>
              <a:gd name="T6" fmla="*/ 821 w 3373"/>
              <a:gd name="T7" fmla="*/ 183 h 2321"/>
              <a:gd name="T8" fmla="*/ 1018 w 3373"/>
              <a:gd name="T9" fmla="*/ 218 h 2321"/>
              <a:gd name="T10" fmla="*/ 1017 w 3373"/>
              <a:gd name="T11" fmla="*/ 218 h 2321"/>
              <a:gd name="T12" fmla="*/ 1347 w 3373"/>
              <a:gd name="T13" fmla="*/ 67 h 2321"/>
              <a:gd name="T14" fmla="*/ 1580 w 3373"/>
              <a:gd name="T15" fmla="*/ 134 h 2321"/>
              <a:gd name="T16" fmla="*/ 1579 w 3373"/>
              <a:gd name="T17" fmla="*/ 134 h 2321"/>
              <a:gd name="T18" fmla="*/ 1855 w 3373"/>
              <a:gd name="T19" fmla="*/ 3 h 2321"/>
              <a:gd name="T20" fmla="*/ 2083 w 3373"/>
              <a:gd name="T21" fmla="*/ 84 h 2321"/>
              <a:gd name="T22" fmla="*/ 2082 w 3373"/>
              <a:gd name="T23" fmla="*/ 84 h 2321"/>
              <a:gd name="T24" fmla="*/ 2321 w 3373"/>
              <a:gd name="T25" fmla="*/ 5 h 2321"/>
              <a:gd name="T26" fmla="*/ 2687 w 3373"/>
              <a:gd name="T27" fmla="*/ 269 h 2321"/>
              <a:gd name="T28" fmla="*/ 2687 w 3373"/>
              <a:gd name="T29" fmla="*/ 269 h 2321"/>
              <a:gd name="T30" fmla="*/ 3027 w 3373"/>
              <a:gd name="T31" fmla="*/ 654 h 2321"/>
              <a:gd name="T32" fmla="*/ 2964 w 3373"/>
              <a:gd name="T33" fmla="*/ 860 h 2321"/>
              <a:gd name="T34" fmla="*/ 2964 w 3373"/>
              <a:gd name="T35" fmla="*/ 859 h 2321"/>
              <a:gd name="T36" fmla="*/ 3141 w 3373"/>
              <a:gd name="T37" fmla="*/ 1228 h 2321"/>
              <a:gd name="T38" fmla="*/ 2663 w 3373"/>
              <a:gd name="T39" fmla="*/ 1720 h 2321"/>
              <a:gd name="T40" fmla="*/ 2663 w 3373"/>
              <a:gd name="T41" fmla="*/ 1720 h 2321"/>
              <a:gd name="T42" fmla="*/ 2212 w 3373"/>
              <a:gd name="T43" fmla="*/ 2139 h 2321"/>
              <a:gd name="T44" fmla="*/ 2033 w 3373"/>
              <a:gd name="T45" fmla="*/ 2104 h 2321"/>
              <a:gd name="T46" fmla="*/ 2034 w 3373"/>
              <a:gd name="T47" fmla="*/ 2104 h 2321"/>
              <a:gd name="T48" fmla="*/ 1552 w 3373"/>
              <a:gd name="T49" fmla="*/ 2400 h 2321"/>
              <a:gd name="T50" fmla="*/ 1173 w 3373"/>
              <a:gd name="T51" fmla="*/ 2249 h 2321"/>
              <a:gd name="T52" fmla="*/ 1174 w 3373"/>
              <a:gd name="T53" fmla="*/ 2249 h 2321"/>
              <a:gd name="T54" fmla="*/ 944 w 3373"/>
              <a:gd name="T55" fmla="*/ 2292 h 2321"/>
              <a:gd name="T56" fmla="*/ 480 w 3373"/>
              <a:gd name="T57" fmla="*/ 2088 h 2321"/>
              <a:gd name="T58" fmla="*/ 481 w 3373"/>
              <a:gd name="T59" fmla="*/ 2088 h 2321"/>
              <a:gd name="T60" fmla="*/ 454 w 3373"/>
              <a:gd name="T61" fmla="*/ 2090 h 2321"/>
              <a:gd name="T62" fmla="*/ 114 w 3373"/>
              <a:gd name="T63" fmla="*/ 1772 h 2321"/>
              <a:gd name="T64" fmla="*/ 252 w 3373"/>
              <a:gd name="T65" fmla="*/ 1515 h 2321"/>
              <a:gd name="T66" fmla="*/ 252 w 3373"/>
              <a:gd name="T67" fmla="*/ 1516 h 2321"/>
              <a:gd name="T68" fmla="*/ 40 w 3373"/>
              <a:gd name="T69" fmla="*/ 1221 h 2321"/>
              <a:gd name="T70" fmla="*/ 355 w 3373"/>
              <a:gd name="T71" fmla="*/ 902 h 2321"/>
              <a:gd name="T72" fmla="*/ 0 w 3373"/>
              <a:gd name="T73" fmla="*/ 0 h 2321"/>
              <a:gd name="T74" fmla="*/ 3373 w 3373"/>
              <a:gd name="T75" fmla="*/ 2321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T72" t="T73" r="T74" b="T75"/>
            <a:pathLst>
              <a:path w="3373" h="2321">
                <a:moveTo>
                  <a:pt x="304" y="772"/>
                </a:moveTo>
                <a:lnTo>
                  <a:pt x="303" y="772"/>
                </a:lnTo>
                <a:cubicBezTo>
                  <a:pt x="297" y="740"/>
                  <a:pt x="294" y="708"/>
                  <a:pt x="294" y="677"/>
                </a:cubicBezTo>
                <a:cubicBezTo>
                  <a:pt x="294" y="404"/>
                  <a:pt x="529" y="183"/>
                  <a:pt x="821" y="183"/>
                </a:cubicBezTo>
                <a:cubicBezTo>
                  <a:pt x="888" y="182"/>
                  <a:pt x="955" y="195"/>
                  <a:pt x="1018" y="218"/>
                </a:cubicBezTo>
                <a:lnTo>
                  <a:pt x="1017" y="218"/>
                </a:lnTo>
                <a:cubicBezTo>
                  <a:pt x="1096" y="123"/>
                  <a:pt x="1218" y="66"/>
                  <a:pt x="1347" y="67"/>
                </a:cubicBezTo>
                <a:cubicBezTo>
                  <a:pt x="1430" y="67"/>
                  <a:pt x="1511" y="90"/>
                  <a:pt x="1580" y="134"/>
                </a:cubicBezTo>
                <a:lnTo>
                  <a:pt x="1579" y="134"/>
                </a:lnTo>
                <a:cubicBezTo>
                  <a:pt x="1643" y="51"/>
                  <a:pt x="1745" y="2"/>
                  <a:pt x="1855" y="3"/>
                </a:cubicBezTo>
                <a:cubicBezTo>
                  <a:pt x="1939" y="3"/>
                  <a:pt x="2020" y="32"/>
                  <a:pt x="2083" y="84"/>
                </a:cubicBezTo>
                <a:lnTo>
                  <a:pt x="2082" y="84"/>
                </a:lnTo>
                <a:cubicBezTo>
                  <a:pt x="2149" y="32"/>
                  <a:pt x="2234" y="4"/>
                  <a:pt x="2321" y="5"/>
                </a:cubicBezTo>
                <a:cubicBezTo>
                  <a:pt x="2493" y="5"/>
                  <a:pt x="2644" y="113"/>
                  <a:pt x="2687" y="269"/>
                </a:cubicBezTo>
                <a:lnTo>
                  <a:pt x="2687" y="269"/>
                </a:lnTo>
                <a:cubicBezTo>
                  <a:pt x="2884" y="304"/>
                  <a:pt x="3027" y="465"/>
                  <a:pt x="3027" y="654"/>
                </a:cubicBezTo>
                <a:cubicBezTo>
                  <a:pt x="3027" y="726"/>
                  <a:pt x="3005" y="798"/>
                  <a:pt x="2964" y="860"/>
                </a:cubicBezTo>
                <a:lnTo>
                  <a:pt x="2964" y="859"/>
                </a:lnTo>
                <a:cubicBezTo>
                  <a:pt x="3076" y="953"/>
                  <a:pt x="3141" y="1087"/>
                  <a:pt x="3141" y="1228"/>
                </a:cubicBezTo>
                <a:cubicBezTo>
                  <a:pt x="3141" y="1482"/>
                  <a:pt x="2934" y="1696"/>
                  <a:pt x="2663" y="1720"/>
                </a:cubicBezTo>
                <a:lnTo>
                  <a:pt x="2663" y="1720"/>
                </a:lnTo>
                <a:cubicBezTo>
                  <a:pt x="2661" y="1952"/>
                  <a:pt x="2459" y="2138"/>
                  <a:pt x="2212" y="2139"/>
                </a:cubicBezTo>
                <a:cubicBezTo>
                  <a:pt x="2150" y="2139"/>
                  <a:pt x="2090" y="2127"/>
                  <a:pt x="2033" y="2104"/>
                </a:cubicBezTo>
                <a:lnTo>
                  <a:pt x="2034" y="2104"/>
                </a:lnTo>
                <a:cubicBezTo>
                  <a:pt x="1950" y="2283"/>
                  <a:pt x="1761" y="2399"/>
                  <a:pt x="1552" y="2400"/>
                </a:cubicBezTo>
                <a:cubicBezTo>
                  <a:pt x="1409" y="2400"/>
                  <a:pt x="1272" y="2345"/>
                  <a:pt x="1173" y="2249"/>
                </a:cubicBezTo>
                <a:lnTo>
                  <a:pt x="1174" y="2249"/>
                </a:lnTo>
                <a:cubicBezTo>
                  <a:pt x="1101" y="2277"/>
                  <a:pt x="1022" y="2291"/>
                  <a:pt x="944" y="2292"/>
                </a:cubicBezTo>
                <a:cubicBezTo>
                  <a:pt x="764" y="2292"/>
                  <a:pt x="595" y="2217"/>
                  <a:pt x="480" y="2088"/>
                </a:cubicBezTo>
                <a:lnTo>
                  <a:pt x="481" y="2088"/>
                </a:lnTo>
                <a:cubicBezTo>
                  <a:pt x="472" y="2089"/>
                  <a:pt x="463" y="2089"/>
                  <a:pt x="454" y="2090"/>
                </a:cubicBezTo>
                <a:cubicBezTo>
                  <a:pt x="266" y="2090"/>
                  <a:pt x="114" y="1947"/>
                  <a:pt x="114" y="1772"/>
                </a:cubicBezTo>
                <a:cubicBezTo>
                  <a:pt x="113" y="1670"/>
                  <a:pt x="165" y="1575"/>
                  <a:pt x="252" y="1515"/>
                </a:cubicBezTo>
                <a:lnTo>
                  <a:pt x="252" y="1516"/>
                </a:lnTo>
                <a:cubicBezTo>
                  <a:pt x="124" y="1468"/>
                  <a:pt x="40" y="1351"/>
                  <a:pt x="40" y="1221"/>
                </a:cubicBezTo>
                <a:cubicBezTo>
                  <a:pt x="39" y="1053"/>
                  <a:pt x="178" y="914"/>
                  <a:pt x="355" y="902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Cloud 23"/>
          <p:cNvSpPr/>
          <p:nvPr/>
        </p:nvSpPr>
        <p:spPr bwMode="auto">
          <a:xfrm>
            <a:off x="6372225" y="4149725"/>
            <a:ext cx="2028825" cy="1473200"/>
          </a:xfrm>
          <a:custGeom>
            <a:avLst/>
            <a:gdLst>
              <a:gd name="T0" fmla="*/ 288 w 3195"/>
              <a:gd name="T1" fmla="*/ 772 h 2321"/>
              <a:gd name="T2" fmla="*/ 287 w 3195"/>
              <a:gd name="T3" fmla="*/ 772 h 2321"/>
              <a:gd name="T4" fmla="*/ 279 w 3195"/>
              <a:gd name="T5" fmla="*/ 682 h 2321"/>
              <a:gd name="T6" fmla="*/ 778 w 3195"/>
              <a:gd name="T7" fmla="*/ 188 h 2321"/>
              <a:gd name="T8" fmla="*/ 973 w 3195"/>
              <a:gd name="T9" fmla="*/ 227 h 2321"/>
              <a:gd name="T10" fmla="*/ 972 w 3195"/>
              <a:gd name="T11" fmla="*/ 227 h 2321"/>
              <a:gd name="T12" fmla="*/ 1291 w 3195"/>
              <a:gd name="T13" fmla="*/ 68 h 2321"/>
              <a:gd name="T14" fmla="*/ 1520 w 3195"/>
              <a:gd name="T15" fmla="*/ 140 h 2321"/>
              <a:gd name="T16" fmla="*/ 1519 w 3195"/>
              <a:gd name="T17" fmla="*/ 140 h 2321"/>
              <a:gd name="T18" fmla="*/ 1786 w 3195"/>
              <a:gd name="T19" fmla="*/ 2 h 2321"/>
              <a:gd name="T20" fmla="*/ 2008 w 3195"/>
              <a:gd name="T21" fmla="*/ 89 h 2321"/>
              <a:gd name="T22" fmla="*/ 2007 w 3195"/>
              <a:gd name="T23" fmla="*/ 89 h 2321"/>
              <a:gd name="T24" fmla="*/ 2241 w 3195"/>
              <a:gd name="T25" fmla="*/ 4 h 2321"/>
              <a:gd name="T26" fmla="*/ 2589 w 3195"/>
              <a:gd name="T27" fmla="*/ 272 h 2321"/>
              <a:gd name="T28" fmla="*/ 2589 w 3195"/>
              <a:gd name="T29" fmla="*/ 272 h 2321"/>
              <a:gd name="T30" fmla="*/ 2907 w 3195"/>
              <a:gd name="T31" fmla="*/ 656 h 2321"/>
              <a:gd name="T32" fmla="*/ 2852 w 3195"/>
              <a:gd name="T33" fmla="*/ 854 h 2321"/>
              <a:gd name="T34" fmla="*/ 2852 w 3195"/>
              <a:gd name="T35" fmla="*/ 853 h 2321"/>
              <a:gd name="T36" fmla="*/ 3009 w 3195"/>
              <a:gd name="T37" fmla="*/ 1213 h 2321"/>
              <a:gd name="T38" fmla="*/ 2559 w 3195"/>
              <a:gd name="T39" fmla="*/ 1705 h 2321"/>
              <a:gd name="T40" fmla="*/ 2559 w 3195"/>
              <a:gd name="T41" fmla="*/ 1705 h 2321"/>
              <a:gd name="T42" fmla="*/ 2132 w 3195"/>
              <a:gd name="T43" fmla="*/ 2124 h 2321"/>
              <a:gd name="T44" fmla="*/ 1955 w 3195"/>
              <a:gd name="T45" fmla="*/ 2086 h 2321"/>
              <a:gd name="T46" fmla="*/ 1956 w 3195"/>
              <a:gd name="T47" fmla="*/ 2086 h 2321"/>
              <a:gd name="T48" fmla="*/ 1496 w 3195"/>
              <a:gd name="T49" fmla="*/ 2391 h 2321"/>
              <a:gd name="T50" fmla="*/ 1128 w 3195"/>
              <a:gd name="T51" fmla="*/ 2231 h 2321"/>
              <a:gd name="T52" fmla="*/ 1129 w 3195"/>
              <a:gd name="T53" fmla="*/ 2231 h 2321"/>
              <a:gd name="T54" fmla="*/ 901 w 3195"/>
              <a:gd name="T55" fmla="*/ 2279 h 2321"/>
              <a:gd name="T56" fmla="*/ 452 w 3195"/>
              <a:gd name="T57" fmla="*/ 2063 h 2321"/>
              <a:gd name="T58" fmla="*/ 453 w 3195"/>
              <a:gd name="T59" fmla="*/ 2063 h 2321"/>
              <a:gd name="T60" fmla="*/ 426 w 3195"/>
              <a:gd name="T61" fmla="*/ 2065 h 2321"/>
              <a:gd name="T62" fmla="*/ 104 w 3195"/>
              <a:gd name="T63" fmla="*/ 1747 h 2321"/>
              <a:gd name="T64" fmla="*/ 228 w 3195"/>
              <a:gd name="T65" fmla="*/ 1495 h 2321"/>
              <a:gd name="T66" fmla="*/ 228 w 3195"/>
              <a:gd name="T67" fmla="*/ 1496 h 2321"/>
              <a:gd name="T68" fmla="*/ 33 w 3195"/>
              <a:gd name="T69" fmla="*/ 1203 h 2321"/>
              <a:gd name="T70" fmla="*/ 330 w 3195"/>
              <a:gd name="T71" fmla="*/ 884 h 2321"/>
              <a:gd name="T72" fmla="*/ 0 w 3195"/>
              <a:gd name="T73" fmla="*/ 0 h 2321"/>
              <a:gd name="T74" fmla="*/ 3195 w 3195"/>
              <a:gd name="T75" fmla="*/ 2321 h 2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T72" t="T73" r="T74" b="T75"/>
            <a:pathLst>
              <a:path w="3195" h="2321">
                <a:moveTo>
                  <a:pt x="288" y="772"/>
                </a:moveTo>
                <a:lnTo>
                  <a:pt x="287" y="772"/>
                </a:lnTo>
                <a:cubicBezTo>
                  <a:pt x="281" y="742"/>
                  <a:pt x="279" y="712"/>
                  <a:pt x="279" y="682"/>
                </a:cubicBezTo>
                <a:cubicBezTo>
                  <a:pt x="279" y="409"/>
                  <a:pt x="502" y="188"/>
                  <a:pt x="778" y="188"/>
                </a:cubicBezTo>
                <a:cubicBezTo>
                  <a:pt x="845" y="187"/>
                  <a:pt x="911" y="201"/>
                  <a:pt x="973" y="227"/>
                </a:cubicBezTo>
                <a:lnTo>
                  <a:pt x="972" y="227"/>
                </a:lnTo>
                <a:cubicBezTo>
                  <a:pt x="1047" y="127"/>
                  <a:pt x="1165" y="67"/>
                  <a:pt x="1291" y="68"/>
                </a:cubicBezTo>
                <a:cubicBezTo>
                  <a:pt x="1373" y="68"/>
                  <a:pt x="1453" y="93"/>
                  <a:pt x="1520" y="140"/>
                </a:cubicBezTo>
                <a:lnTo>
                  <a:pt x="1519" y="140"/>
                </a:lnTo>
                <a:cubicBezTo>
                  <a:pt x="1579" y="53"/>
                  <a:pt x="1679" y="1"/>
                  <a:pt x="1786" y="2"/>
                </a:cubicBezTo>
                <a:cubicBezTo>
                  <a:pt x="1868" y="2"/>
                  <a:pt x="1948" y="33"/>
                  <a:pt x="2008" y="89"/>
                </a:cubicBezTo>
                <a:lnTo>
                  <a:pt x="2007" y="89"/>
                </a:lnTo>
                <a:cubicBezTo>
                  <a:pt x="2072" y="34"/>
                  <a:pt x="2155" y="3"/>
                  <a:pt x="2241" y="4"/>
                </a:cubicBezTo>
                <a:cubicBezTo>
                  <a:pt x="2406" y="4"/>
                  <a:pt x="2549" y="114"/>
                  <a:pt x="2589" y="272"/>
                </a:cubicBezTo>
                <a:lnTo>
                  <a:pt x="2589" y="272"/>
                </a:lnTo>
                <a:cubicBezTo>
                  <a:pt x="2773" y="308"/>
                  <a:pt x="2907" y="469"/>
                  <a:pt x="2907" y="656"/>
                </a:cubicBezTo>
                <a:cubicBezTo>
                  <a:pt x="2907" y="725"/>
                  <a:pt x="2888" y="794"/>
                  <a:pt x="2852" y="854"/>
                </a:cubicBezTo>
                <a:lnTo>
                  <a:pt x="2852" y="853"/>
                </a:lnTo>
                <a:cubicBezTo>
                  <a:pt x="2952" y="947"/>
                  <a:pt x="3009" y="1077"/>
                  <a:pt x="3009" y="1213"/>
                </a:cubicBezTo>
                <a:cubicBezTo>
                  <a:pt x="3009" y="1466"/>
                  <a:pt x="2814" y="1679"/>
                  <a:pt x="2559" y="1705"/>
                </a:cubicBezTo>
                <a:lnTo>
                  <a:pt x="2559" y="1705"/>
                </a:lnTo>
                <a:cubicBezTo>
                  <a:pt x="2557" y="1937"/>
                  <a:pt x="2366" y="2123"/>
                  <a:pt x="2132" y="2124"/>
                </a:cubicBezTo>
                <a:cubicBezTo>
                  <a:pt x="2071" y="2124"/>
                  <a:pt x="2011" y="2111"/>
                  <a:pt x="1955" y="2086"/>
                </a:cubicBezTo>
                <a:lnTo>
                  <a:pt x="1956" y="2086"/>
                </a:lnTo>
                <a:cubicBezTo>
                  <a:pt x="1879" y="2270"/>
                  <a:pt x="1697" y="2390"/>
                  <a:pt x="1496" y="2391"/>
                </a:cubicBezTo>
                <a:cubicBezTo>
                  <a:pt x="1356" y="2391"/>
                  <a:pt x="1223" y="2333"/>
                  <a:pt x="1128" y="2231"/>
                </a:cubicBezTo>
                <a:lnTo>
                  <a:pt x="1129" y="2231"/>
                </a:lnTo>
                <a:cubicBezTo>
                  <a:pt x="1057" y="2262"/>
                  <a:pt x="979" y="2278"/>
                  <a:pt x="901" y="2279"/>
                </a:cubicBezTo>
                <a:cubicBezTo>
                  <a:pt x="726" y="2279"/>
                  <a:pt x="560" y="2199"/>
                  <a:pt x="452" y="2063"/>
                </a:cubicBezTo>
                <a:lnTo>
                  <a:pt x="453" y="2063"/>
                </a:lnTo>
                <a:cubicBezTo>
                  <a:pt x="444" y="2064"/>
                  <a:pt x="435" y="2064"/>
                  <a:pt x="426" y="2065"/>
                </a:cubicBezTo>
                <a:cubicBezTo>
                  <a:pt x="248" y="2065"/>
                  <a:pt x="104" y="1922"/>
                  <a:pt x="104" y="1747"/>
                </a:cubicBezTo>
                <a:cubicBezTo>
                  <a:pt x="103" y="1648"/>
                  <a:pt x="150" y="1555"/>
                  <a:pt x="228" y="1495"/>
                </a:cubicBezTo>
                <a:lnTo>
                  <a:pt x="228" y="1496"/>
                </a:lnTo>
                <a:cubicBezTo>
                  <a:pt x="110" y="1446"/>
                  <a:pt x="33" y="1331"/>
                  <a:pt x="33" y="1203"/>
                </a:cubicBezTo>
                <a:cubicBezTo>
                  <a:pt x="32" y="1035"/>
                  <a:pt x="163" y="896"/>
                  <a:pt x="330" y="88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Cloud 26"/>
          <p:cNvSpPr/>
          <p:nvPr/>
        </p:nvSpPr>
        <p:spPr bwMode="auto">
          <a:xfrm>
            <a:off x="3132138" y="2781300"/>
            <a:ext cx="1944687" cy="1584325"/>
          </a:xfrm>
          <a:custGeom>
            <a:avLst/>
            <a:gdLst>
              <a:gd name="T0" fmla="*/ 276 w 3062"/>
              <a:gd name="T1" fmla="*/ 830 h 2496"/>
              <a:gd name="T2" fmla="*/ 275 w 3062"/>
              <a:gd name="T3" fmla="*/ 830 h 2496"/>
              <a:gd name="T4" fmla="*/ 269 w 3062"/>
              <a:gd name="T5" fmla="*/ 743 h 2496"/>
              <a:gd name="T6" fmla="*/ 748 w 3062"/>
              <a:gd name="T7" fmla="*/ 212 h 2496"/>
              <a:gd name="T8" fmla="*/ 954 w 3062"/>
              <a:gd name="T9" fmla="*/ 263 h 2496"/>
              <a:gd name="T10" fmla="*/ 953 w 3062"/>
              <a:gd name="T11" fmla="*/ 263 h 2496"/>
              <a:gd name="T12" fmla="*/ 1270 w 3062"/>
              <a:gd name="T13" fmla="*/ 73 h 2496"/>
              <a:gd name="T14" fmla="*/ 1506 w 3062"/>
              <a:gd name="T15" fmla="*/ 165 h 2496"/>
              <a:gd name="T16" fmla="*/ 1505 w 3062"/>
              <a:gd name="T17" fmla="*/ 165 h 2496"/>
              <a:gd name="T18" fmla="*/ 1769 w 3062"/>
              <a:gd name="T19" fmla="*/ 2 h 2496"/>
              <a:gd name="T20" fmla="*/ 1994 w 3062"/>
              <a:gd name="T21" fmla="*/ 110 h 2496"/>
              <a:gd name="T22" fmla="*/ 1993 w 3062"/>
              <a:gd name="T23" fmla="*/ 110 h 2496"/>
              <a:gd name="T24" fmla="*/ 2232 w 3062"/>
              <a:gd name="T25" fmla="*/ 4 h 2496"/>
              <a:gd name="T26" fmla="*/ 2567 w 3062"/>
              <a:gd name="T27" fmla="*/ 302 h 2496"/>
              <a:gd name="T28" fmla="*/ 2567 w 3062"/>
              <a:gd name="T29" fmla="*/ 302 h 2496"/>
              <a:gd name="T30" fmla="*/ 2864 w 3062"/>
              <a:gd name="T31" fmla="*/ 713 h 2496"/>
              <a:gd name="T32" fmla="*/ 2820 w 3062"/>
              <a:gd name="T33" fmla="*/ 908 h 2496"/>
              <a:gd name="T34" fmla="*/ 2820 w 3062"/>
              <a:gd name="T35" fmla="*/ 907 h 2496"/>
              <a:gd name="T36" fmla="*/ 2951 w 3062"/>
              <a:gd name="T37" fmla="*/ 1273 h 2496"/>
              <a:gd name="T38" fmla="*/ 2526 w 3062"/>
              <a:gd name="T39" fmla="*/ 1802 h 2496"/>
              <a:gd name="T40" fmla="*/ 2526 w 3062"/>
              <a:gd name="T41" fmla="*/ 1802 h 2496"/>
              <a:gd name="T42" fmla="*/ 2117 w 3062"/>
              <a:gd name="T43" fmla="*/ 2253 h 2496"/>
              <a:gd name="T44" fmla="*/ 1930 w 3062"/>
              <a:gd name="T45" fmla="*/ 2203 h 2496"/>
              <a:gd name="T46" fmla="*/ 1931 w 3062"/>
              <a:gd name="T47" fmla="*/ 2203 h 2496"/>
              <a:gd name="T48" fmla="*/ 1483 w 3062"/>
              <a:gd name="T49" fmla="*/ 2550 h 2496"/>
              <a:gd name="T50" fmla="*/ 1112 w 3062"/>
              <a:gd name="T51" fmla="*/ 2355 h 2496"/>
              <a:gd name="T52" fmla="*/ 1113 w 3062"/>
              <a:gd name="T53" fmla="*/ 2356 h 2496"/>
              <a:gd name="T54" fmla="*/ 873 w 3062"/>
              <a:gd name="T55" fmla="*/ 2418 h 2496"/>
              <a:gd name="T56" fmla="*/ 425 w 3062"/>
              <a:gd name="T57" fmla="*/ 2159 h 2496"/>
              <a:gd name="T58" fmla="*/ 426 w 3062"/>
              <a:gd name="T59" fmla="*/ 2159 h 2496"/>
              <a:gd name="T60" fmla="*/ 397 w 3062"/>
              <a:gd name="T61" fmla="*/ 2161 h 2496"/>
              <a:gd name="T62" fmla="*/ 88 w 3062"/>
              <a:gd name="T63" fmla="*/ 1819 h 2496"/>
              <a:gd name="T64" fmla="*/ 194 w 3062"/>
              <a:gd name="T65" fmla="*/ 1560 h 2496"/>
              <a:gd name="T66" fmla="*/ 194 w 3062"/>
              <a:gd name="T67" fmla="*/ 1562 h 2496"/>
              <a:gd name="T68" fmla="*/ 19 w 3062"/>
              <a:gd name="T69" fmla="*/ 1253 h 2496"/>
              <a:gd name="T70" fmla="*/ 301 w 3062"/>
              <a:gd name="T71" fmla="*/ 911 h 2496"/>
              <a:gd name="T72" fmla="*/ 0 w 3062"/>
              <a:gd name="T73" fmla="*/ 0 h 2496"/>
              <a:gd name="T74" fmla="*/ 3062 w 3062"/>
              <a:gd name="T75" fmla="*/ 2496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T72" t="T73" r="T74" b="T75"/>
            <a:pathLst>
              <a:path w="3062" h="2496">
                <a:moveTo>
                  <a:pt x="276" y="830"/>
                </a:moveTo>
                <a:lnTo>
                  <a:pt x="275" y="830"/>
                </a:lnTo>
                <a:cubicBezTo>
                  <a:pt x="271" y="801"/>
                  <a:pt x="269" y="772"/>
                  <a:pt x="269" y="743"/>
                </a:cubicBezTo>
                <a:cubicBezTo>
                  <a:pt x="269" y="449"/>
                  <a:pt x="483" y="212"/>
                  <a:pt x="748" y="212"/>
                </a:cubicBezTo>
                <a:cubicBezTo>
                  <a:pt x="819" y="211"/>
                  <a:pt x="889" y="229"/>
                  <a:pt x="954" y="263"/>
                </a:cubicBezTo>
                <a:lnTo>
                  <a:pt x="953" y="263"/>
                </a:lnTo>
                <a:cubicBezTo>
                  <a:pt x="1023" y="144"/>
                  <a:pt x="1142" y="72"/>
                  <a:pt x="1270" y="73"/>
                </a:cubicBezTo>
                <a:cubicBezTo>
                  <a:pt x="1355" y="73"/>
                  <a:pt x="1439" y="105"/>
                  <a:pt x="1506" y="165"/>
                </a:cubicBezTo>
                <a:lnTo>
                  <a:pt x="1505" y="165"/>
                </a:lnTo>
                <a:cubicBezTo>
                  <a:pt x="1561" y="63"/>
                  <a:pt x="1661" y="1"/>
                  <a:pt x="1769" y="2"/>
                </a:cubicBezTo>
                <a:cubicBezTo>
                  <a:pt x="1854" y="2"/>
                  <a:pt x="1936" y="41"/>
                  <a:pt x="1994" y="110"/>
                </a:cubicBezTo>
                <a:lnTo>
                  <a:pt x="1993" y="110"/>
                </a:lnTo>
                <a:cubicBezTo>
                  <a:pt x="2057" y="42"/>
                  <a:pt x="2143" y="3"/>
                  <a:pt x="2232" y="4"/>
                </a:cubicBezTo>
                <a:cubicBezTo>
                  <a:pt x="2393" y="4"/>
                  <a:pt x="2533" y="128"/>
                  <a:pt x="2567" y="302"/>
                </a:cubicBezTo>
                <a:lnTo>
                  <a:pt x="2567" y="302"/>
                </a:lnTo>
                <a:cubicBezTo>
                  <a:pt x="2740" y="345"/>
                  <a:pt x="2864" y="515"/>
                  <a:pt x="2864" y="713"/>
                </a:cubicBezTo>
                <a:cubicBezTo>
                  <a:pt x="2864" y="781"/>
                  <a:pt x="2849" y="848"/>
                  <a:pt x="2820" y="908"/>
                </a:cubicBezTo>
                <a:lnTo>
                  <a:pt x="2820" y="907"/>
                </a:lnTo>
                <a:cubicBezTo>
                  <a:pt x="2904" y="1006"/>
                  <a:pt x="2951" y="1137"/>
                  <a:pt x="2951" y="1273"/>
                </a:cubicBezTo>
                <a:cubicBezTo>
                  <a:pt x="2951" y="1543"/>
                  <a:pt x="2768" y="1771"/>
                  <a:pt x="2526" y="1802"/>
                </a:cubicBezTo>
                <a:lnTo>
                  <a:pt x="2526" y="1802"/>
                </a:lnTo>
                <a:cubicBezTo>
                  <a:pt x="2525" y="2051"/>
                  <a:pt x="2342" y="2252"/>
                  <a:pt x="2117" y="2253"/>
                </a:cubicBezTo>
                <a:cubicBezTo>
                  <a:pt x="2052" y="2253"/>
                  <a:pt x="1988" y="2235"/>
                  <a:pt x="1930" y="2203"/>
                </a:cubicBezTo>
                <a:lnTo>
                  <a:pt x="1931" y="2203"/>
                </a:lnTo>
                <a:cubicBezTo>
                  <a:pt x="1862" y="2411"/>
                  <a:pt x="1683" y="2549"/>
                  <a:pt x="1483" y="2550"/>
                </a:cubicBezTo>
                <a:cubicBezTo>
                  <a:pt x="1339" y="2550"/>
                  <a:pt x="1203" y="2478"/>
                  <a:pt x="1112" y="2355"/>
                </a:cubicBezTo>
                <a:lnTo>
                  <a:pt x="1113" y="2356"/>
                </a:lnTo>
                <a:cubicBezTo>
                  <a:pt x="1038" y="2396"/>
                  <a:pt x="956" y="2417"/>
                  <a:pt x="873" y="2418"/>
                </a:cubicBezTo>
                <a:cubicBezTo>
                  <a:pt x="694" y="2418"/>
                  <a:pt x="528" y="2321"/>
                  <a:pt x="425" y="2159"/>
                </a:cubicBezTo>
                <a:lnTo>
                  <a:pt x="426" y="2159"/>
                </a:lnTo>
                <a:cubicBezTo>
                  <a:pt x="416" y="2160"/>
                  <a:pt x="406" y="2160"/>
                  <a:pt x="397" y="2161"/>
                </a:cubicBezTo>
                <a:cubicBezTo>
                  <a:pt x="226" y="2161"/>
                  <a:pt x="88" y="2007"/>
                  <a:pt x="88" y="1819"/>
                </a:cubicBezTo>
                <a:cubicBezTo>
                  <a:pt x="87" y="1720"/>
                  <a:pt x="126" y="1625"/>
                  <a:pt x="194" y="1560"/>
                </a:cubicBezTo>
                <a:lnTo>
                  <a:pt x="194" y="1562"/>
                </a:lnTo>
                <a:cubicBezTo>
                  <a:pt x="87" y="1505"/>
                  <a:pt x="19" y="1385"/>
                  <a:pt x="19" y="1253"/>
                </a:cubicBezTo>
                <a:cubicBezTo>
                  <a:pt x="18" y="1074"/>
                  <a:pt x="142" y="925"/>
                  <a:pt x="301" y="9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Straight Arrow Connector 28"/>
          <p:cNvSpPr>
            <a:spLocks noChangeShapeType="1"/>
          </p:cNvSpPr>
          <p:nvPr/>
        </p:nvSpPr>
        <p:spPr bwMode="auto">
          <a:xfrm flipV="1">
            <a:off x="4643438" y="2276475"/>
            <a:ext cx="1046162" cy="43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Straight Arrow Connector 32"/>
          <p:cNvSpPr>
            <a:spLocks noChangeShapeType="1"/>
          </p:cNvSpPr>
          <p:nvPr/>
        </p:nvSpPr>
        <p:spPr bwMode="auto">
          <a:xfrm>
            <a:off x="4932363" y="4221163"/>
            <a:ext cx="1189037" cy="5032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TextBox 37"/>
          <p:cNvSpPr>
            <a:spLocks noChangeArrowheads="1"/>
          </p:cNvSpPr>
          <p:nvPr/>
        </p:nvSpPr>
        <p:spPr bwMode="auto">
          <a:xfrm>
            <a:off x="3348038" y="2420938"/>
            <a:ext cx="12954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云数据库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0" hangingPunct="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849" name="TextBox 39"/>
          <p:cNvSpPr>
            <a:spLocks noChangeArrowheads="1"/>
          </p:cNvSpPr>
          <p:nvPr/>
        </p:nvSpPr>
        <p:spPr bwMode="auto">
          <a:xfrm>
            <a:off x="6877050" y="5661025"/>
            <a:ext cx="14398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云搜索引擎</a:t>
            </a:r>
            <a:endParaRPr lang="zh-CN" altLang="en-US"/>
          </a:p>
        </p:txBody>
      </p:sp>
      <p:sp>
        <p:nvSpPr>
          <p:cNvPr id="35850" name="TextBox 41"/>
          <p:cNvSpPr>
            <a:spLocks noChangeArrowheads="1"/>
          </p:cNvSpPr>
          <p:nvPr/>
        </p:nvSpPr>
        <p:spPr bwMode="auto">
          <a:xfrm>
            <a:off x="6188075" y="971550"/>
            <a:ext cx="1336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云内容管理</a:t>
            </a:r>
            <a:endParaRPr lang="zh-CN" altLang="en-US"/>
          </a:p>
        </p:txBody>
      </p:sp>
      <p:pic>
        <p:nvPicPr>
          <p:cNvPr id="35851" name="Picture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581525"/>
            <a:ext cx="696912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52" name="Picture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437063"/>
            <a:ext cx="69532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53" name="Straight Arrow Connector 19"/>
          <p:cNvSpPr>
            <a:spLocks noChangeShapeType="1"/>
          </p:cNvSpPr>
          <p:nvPr/>
        </p:nvSpPr>
        <p:spPr bwMode="auto">
          <a:xfrm>
            <a:off x="6948488" y="3068638"/>
            <a:ext cx="280987" cy="9493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Oval Callout 22"/>
          <p:cNvSpPr>
            <a:spLocks noChangeArrowheads="1"/>
          </p:cNvSpPr>
          <p:nvPr/>
        </p:nvSpPr>
        <p:spPr bwMode="auto">
          <a:xfrm>
            <a:off x="3060700" y="1339850"/>
            <a:ext cx="1295400" cy="820738"/>
          </a:xfrm>
          <a:prstGeom prst="wedgeEllipseCallout">
            <a:avLst>
              <a:gd name="adj1" fmla="val 13486"/>
              <a:gd name="adj2" fmla="val 83921"/>
            </a:avLst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结构化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</a:t>
            </a:r>
            <a:endParaRPr lang="zh-CN" altLang="en-US"/>
          </a:p>
        </p:txBody>
      </p:sp>
      <p:sp>
        <p:nvSpPr>
          <p:cNvPr id="35855" name="Oval Callout 24"/>
          <p:cNvSpPr>
            <a:spLocks noChangeArrowheads="1"/>
          </p:cNvSpPr>
          <p:nvPr/>
        </p:nvSpPr>
        <p:spPr bwMode="auto">
          <a:xfrm>
            <a:off x="4932363" y="5300663"/>
            <a:ext cx="1287462" cy="819150"/>
          </a:xfrm>
          <a:prstGeom prst="wedgeEllipseCallout">
            <a:avLst>
              <a:gd name="adj1" fmla="val 81579"/>
              <a:gd name="adj2" fmla="val -15606"/>
            </a:avLst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海量数据搜索</a:t>
            </a:r>
            <a:endParaRPr lang="zh-CN" altLang="en-US"/>
          </a:p>
        </p:txBody>
      </p:sp>
      <p:sp>
        <p:nvSpPr>
          <p:cNvPr id="35856" name="Oval Callout 25"/>
          <p:cNvSpPr>
            <a:spLocks noChangeArrowheads="1"/>
          </p:cNvSpPr>
          <p:nvPr/>
        </p:nvSpPr>
        <p:spPr bwMode="auto">
          <a:xfrm>
            <a:off x="7713663" y="2636838"/>
            <a:ext cx="1322387" cy="819150"/>
          </a:xfrm>
          <a:prstGeom prst="wedgeEllipseCallout">
            <a:avLst>
              <a:gd name="adj1" fmla="val -65699"/>
              <a:gd name="adj2" fmla="val -53366"/>
            </a:avLst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0" hangingPunct="0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非结构化数据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0" hangingPunct="0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85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1844675"/>
            <a:ext cx="7842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5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1557338"/>
            <a:ext cx="784225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9" r="29604" b="21428"/>
          <a:stretch>
            <a:fillRect/>
          </a:stretch>
        </p:blipFill>
        <p:spPr bwMode="auto">
          <a:xfrm>
            <a:off x="3492500" y="3284538"/>
            <a:ext cx="636588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9" r="29604" b="21428"/>
          <a:stretch>
            <a:fillRect/>
          </a:stretch>
        </p:blipFill>
        <p:spPr bwMode="auto">
          <a:xfrm>
            <a:off x="4211638" y="2997200"/>
            <a:ext cx="639762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100806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720725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6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860800"/>
            <a:ext cx="8191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64" name="Right Arrow 46"/>
          <p:cNvSpPr>
            <a:spLocks noChangeArrowheads="1"/>
          </p:cNvSpPr>
          <p:nvPr/>
        </p:nvSpPr>
        <p:spPr bwMode="auto">
          <a:xfrm>
            <a:off x="1835150" y="3644900"/>
            <a:ext cx="1081088" cy="144463"/>
          </a:xfrm>
          <a:prstGeom prst="rightArrow">
            <a:avLst>
              <a:gd name="adj1" fmla="val 50000"/>
              <a:gd name="adj2" fmla="val 50132"/>
            </a:avLst>
          </a:prstGeom>
          <a:solidFill>
            <a:srgbClr val="CCFF66"/>
          </a:solidFill>
          <a:ln w="9525" cap="flat" cmpd="sng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5865" name="TextBox 29"/>
          <p:cNvSpPr>
            <a:spLocks noChangeArrowheads="1"/>
          </p:cNvSpPr>
          <p:nvPr/>
        </p:nvSpPr>
        <p:spPr bwMode="auto">
          <a:xfrm>
            <a:off x="900113" y="5373688"/>
            <a:ext cx="5032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ts val="1600"/>
              </a:lnSpc>
            </a:pPr>
            <a:r>
              <a:rPr lang="en-US" altLang="zh-CN" b="1">
                <a:solidFill>
                  <a:srgbClr val="000000"/>
                </a:solidFill>
                <a:latin typeface="Verdana" panose="020B0604030504040204" pitchFamily="34" charset="0"/>
                <a:sym typeface="Arial" panose="020B0604020202020204" pitchFamily="34" charset="0"/>
              </a:rPr>
              <a:t>.</a:t>
            </a:r>
            <a:endParaRPr lang="zh-CN" altLang="en-US" b="1">
              <a:solidFill>
                <a:srgbClr val="000000"/>
              </a:solidFill>
              <a:latin typeface="Verdana" panose="020B0604030504040204" pitchFamily="34" charset="0"/>
              <a:sym typeface="Arial" panose="020B0604020202020204" pitchFamily="3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b="1">
                <a:solidFill>
                  <a:srgbClr val="000000"/>
                </a:solidFill>
                <a:latin typeface="Verdana" panose="020B0604030504040204" pitchFamily="34" charset="0"/>
                <a:sym typeface="Arial" panose="020B0604020202020204" pitchFamily="34" charset="0"/>
              </a:rPr>
              <a:t>.</a:t>
            </a:r>
            <a:endParaRPr lang="zh-CN" altLang="en-US" b="1">
              <a:solidFill>
                <a:srgbClr val="000000"/>
              </a:solidFill>
              <a:latin typeface="Verdana" panose="020B0604030504040204" pitchFamily="34" charset="0"/>
              <a:sym typeface="Arial" panose="020B0604020202020204" pitchFamily="34" charset="0"/>
            </a:endParaRPr>
          </a:p>
          <a:p>
            <a:pPr eaLnBrk="0" hangingPunct="0">
              <a:lnSpc>
                <a:spcPts val="1600"/>
              </a:lnSpc>
            </a:pPr>
            <a:r>
              <a:rPr lang="en-US" altLang="zh-CN" b="1">
                <a:solidFill>
                  <a:srgbClr val="000000"/>
                </a:solidFill>
                <a:latin typeface="Verdana" panose="020B0604030504040204" pitchFamily="34" charset="0"/>
                <a:sym typeface="Arial" panose="020B0604020202020204" pitchFamily="34" charset="0"/>
              </a:rPr>
              <a:t>.</a:t>
            </a:r>
            <a:endParaRPr lang="zh-CN" altLang="en-US" b="1">
              <a:solidFill>
                <a:srgbClr val="000000"/>
              </a:solidFill>
              <a:latin typeface="Verdan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5866" name="TextBox 27"/>
          <p:cNvSpPr>
            <a:spLocks noChangeArrowheads="1"/>
          </p:cNvSpPr>
          <p:nvPr/>
        </p:nvSpPr>
        <p:spPr bwMode="auto">
          <a:xfrm>
            <a:off x="682625" y="6165850"/>
            <a:ext cx="82819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b="1">
                <a:solidFill>
                  <a:srgbClr val="F9581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云操作系统</a:t>
            </a:r>
            <a:r>
              <a:rPr lang="en-US" altLang="zh-CN" b="1">
                <a:solidFill>
                  <a:srgbClr val="F9581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EngineOne</a:t>
            </a:r>
            <a:r>
              <a:rPr lang="zh-CN" altLang="en-US" b="1">
                <a:solidFill>
                  <a:srgbClr val="F9581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F9581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rgbClr val="F9581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一站式、弹性的、高性价比的大数据处理平台</a:t>
            </a:r>
            <a:endParaRPr lang="zh-CN" altLang="en-US" b="1">
              <a:solidFill>
                <a:srgbClr val="F9581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867" name="图片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365625"/>
            <a:ext cx="12128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68" name="图片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276475"/>
            <a:ext cx="649287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69" name="图片 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717925"/>
            <a:ext cx="9207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70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924175"/>
            <a:ext cx="44291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7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268413"/>
            <a:ext cx="8191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72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717925"/>
            <a:ext cx="81915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73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933825"/>
            <a:ext cx="4445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10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4" grpId="0" bldLvl="0" animBg="1" autoUpdateAnimBg="0"/>
      <p:bldP spid="35855" grpId="0" bldLvl="0" animBg="1" autoUpdateAnimBg="0"/>
      <p:bldP spid="35856" grpId="0" bldLvl="0" animBg="1" autoUpdateAnimBg="0"/>
      <p:bldP spid="35866" grpId="0" bldLvl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3350"/>
            <a:ext cx="9444038" cy="6318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zh-CN" altLang="en-US" sz="3600"/>
              <a:t>引跑科技 EngineOne大数据处理平台</a:t>
            </a:r>
            <a:endParaRPr lang="zh-CN" altLang="en-US" sz="3600"/>
          </a:p>
        </p:txBody>
      </p:sp>
      <p:sp>
        <p:nvSpPr>
          <p:cNvPr id="36867" name="TextBox 4"/>
          <p:cNvSpPr>
            <a:spLocks noChangeArrowheads="1"/>
          </p:cNvSpPr>
          <p:nvPr/>
        </p:nvSpPr>
        <p:spPr bwMode="auto">
          <a:xfrm>
            <a:off x="2030413" y="6092825"/>
            <a:ext cx="54943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9581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云计算的核心：云数据库、云内容管理、云搜索引擎</a:t>
            </a:r>
            <a:endParaRPr lang="en-US" altLang="zh-CN" b="1">
              <a:solidFill>
                <a:srgbClr val="F9581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6868" name="Picture 2" descr="D:\公司文档\公司内部文档\对外PPT\宣传手册\产品手册配图-0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" t="-255" r="48462" b="890"/>
          <a:stretch>
            <a:fillRect/>
          </a:stretch>
        </p:blipFill>
        <p:spPr bwMode="auto">
          <a:xfrm>
            <a:off x="900113" y="792163"/>
            <a:ext cx="7704137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580257" y="17142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defTabSz="457200" rtl="0" eaLnBrk="1" latinLnBrk="0" hangingPunct="1">
              <a:spcBef>
                <a:spcPct val="0"/>
              </a:spcBef>
              <a:buNone/>
              <a:defRPr lang="en-US" altLang="en-US" sz="3600" b="1" kern="12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75656" y="1575632"/>
            <a:ext cx="792088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420144" y="1575632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/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理解大数据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75656" y="2583744"/>
            <a:ext cx="792088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altLang="zh-CN" sz="3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420144" y="2583744"/>
            <a:ext cx="5248200" cy="792088"/>
          </a:xfrm>
          <a:prstGeom prst="roundRect">
            <a:avLst/>
          </a:prstGeom>
          <a:gradFill rotWithShape="1">
            <a:gsLst>
              <a:gs pos="0">
                <a:srgbClr val="9BBB59">
                  <a:lumMod val="75000"/>
                </a:srgbClr>
              </a:gs>
              <a:gs pos="100000">
                <a:srgbClr val="9BBB59">
                  <a:lumMod val="40000"/>
                  <a:lumOff val="6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defTabSz="914400"/>
            <a:r>
              <a:rPr lang="zh-CN" altLang="en-US" sz="24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大数据业界解决方案及典型应用概览</a:t>
            </a:r>
            <a:endParaRPr lang="zh-CN" altLang="en-US" sz="24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8355" y="3493820"/>
            <a:ext cx="40260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数据的企业实践方法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数据的行业趋势热点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数据的业界解决方案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-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大数据的典型应用案例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830" y="2874958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/>
              <a:t>案例：阿里  数据魔方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 smtClean="0"/>
              <a:t>阿里 数据</a:t>
            </a:r>
            <a:r>
              <a:rPr lang="zh-CN" altLang="en-US" sz="3200" dirty="0"/>
              <a:t>魔方</a:t>
            </a:r>
            <a:endParaRPr lang="zh-CN" altLang="en-US" sz="3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93088"/>
            <a:ext cx="5013088" cy="300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0" y="3882418"/>
            <a:ext cx="8910946" cy="279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7080" y="1037222"/>
            <a:ext cx="407675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dirty="0"/>
              <a:t>数据魔方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淘宝官方数据产品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分享海量行业数据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致力帮助商家实现数据化运营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用数据做行业定位、点亮品牌路。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订购条件：集市五钻以上或者天猫用户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适用人群：中大卖家</a:t>
            </a:r>
            <a:r>
              <a:rPr lang="en-US" altLang="zh-CN" sz="1600" dirty="0"/>
              <a:t>,</a:t>
            </a:r>
            <a:r>
              <a:rPr lang="zh-CN" altLang="en-US" sz="1600" dirty="0"/>
              <a:t>品牌</a:t>
            </a:r>
            <a:r>
              <a:rPr lang="zh-CN" altLang="en-US" sz="1600" dirty="0" smtClean="0"/>
              <a:t>商</a:t>
            </a:r>
            <a:endParaRPr lang="en-US" altLang="zh-CN" sz="16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专业</a:t>
            </a:r>
            <a:r>
              <a:rPr lang="zh-CN" altLang="en-US" sz="1600" dirty="0" smtClean="0"/>
              <a:t>版  </a:t>
            </a:r>
            <a:r>
              <a:rPr lang="en-US" altLang="zh-CN" sz="1600" dirty="0" smtClean="0"/>
              <a:t>3600</a:t>
            </a:r>
            <a:r>
              <a:rPr lang="zh-CN" altLang="en-US" sz="1600" dirty="0" smtClean="0"/>
              <a:t>元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年；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标准版 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90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元</a:t>
            </a:r>
            <a:r>
              <a:rPr lang="en-US" altLang="zh-CN" sz="16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85000"/>
                  </a:schemeClr>
                </a:solidFill>
              </a:rPr>
              <a:t>季； 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/>
              <a:t>第一时间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41300" y="859803"/>
            <a:ext cx="6773649" cy="5786657"/>
            <a:chOff x="0" y="-116716"/>
            <a:chExt cx="9010650" cy="874395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16716"/>
              <a:ext cx="9010650" cy="272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2607434"/>
              <a:ext cx="8972550" cy="277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" y="5379209"/>
              <a:ext cx="8972550" cy="324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7078826" y="1072145"/>
            <a:ext cx="1969637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实时监测</a:t>
            </a:r>
            <a:r>
              <a:rPr lang="zh-CN" altLang="en-US" dirty="0">
                <a:solidFill>
                  <a:prstClr val="black"/>
                </a:solidFill>
              </a:rPr>
              <a:t>店铺成交，店铺在行业内的经营变化，帮助您实时掌握店铺动向。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/>
              <a:t>行业分析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078826" y="1072145"/>
            <a:ext cx="196963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俯瞰</a:t>
            </a:r>
            <a:r>
              <a:rPr lang="zh-CN" altLang="en-US" dirty="0">
                <a:solidFill>
                  <a:srgbClr val="FF0000"/>
                </a:solidFill>
              </a:rPr>
              <a:t>行业市场大盘</a:t>
            </a:r>
            <a:r>
              <a:rPr lang="zh-CN" altLang="en-US" dirty="0"/>
              <a:t>，分析</a:t>
            </a:r>
            <a:r>
              <a:rPr lang="zh-CN" altLang="en-US" dirty="0">
                <a:solidFill>
                  <a:srgbClr val="FF0000"/>
                </a:solidFill>
              </a:rPr>
              <a:t>行业内热销宝贝，热卖店铺买家信息</a:t>
            </a:r>
            <a:r>
              <a:rPr lang="zh-CN" altLang="en-US" dirty="0"/>
              <a:t>等。帮助您做品类管理、定价、定向营销。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536" y="800880"/>
            <a:ext cx="6983290" cy="5818284"/>
            <a:chOff x="0" y="-266118"/>
            <a:chExt cx="9034815" cy="8268119"/>
          </a:xfrm>
        </p:grpSpPr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266118"/>
              <a:ext cx="902017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" y="2414949"/>
              <a:ext cx="9010650" cy="363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5" y="6039851"/>
              <a:ext cx="8991600" cy="1962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椭圆 5"/>
          <p:cNvSpPr/>
          <p:nvPr/>
        </p:nvSpPr>
        <p:spPr>
          <a:xfrm>
            <a:off x="6127845" y="765175"/>
            <a:ext cx="805218" cy="306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48123" y="1435646"/>
            <a:ext cx="5156389" cy="306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 smtClean="0"/>
              <a:t>市场细分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46476" y="831409"/>
            <a:ext cx="6813882" cy="5787754"/>
            <a:chOff x="-160576" y="-552450"/>
            <a:chExt cx="9042709" cy="8359603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567" y="-552450"/>
              <a:ext cx="9029700" cy="398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7567" y="3428996"/>
              <a:ext cx="89916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0576" y="4638602"/>
              <a:ext cx="9001125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0576" y="6330778"/>
              <a:ext cx="8972550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7078825" y="1095909"/>
            <a:ext cx="1969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zh-CN" altLang="en-US" dirty="0">
                <a:solidFill>
                  <a:srgbClr val="FF0000"/>
                </a:solidFill>
              </a:rPr>
              <a:t>品牌、产品、属性</a:t>
            </a:r>
            <a:r>
              <a:rPr lang="zh-CN" altLang="en-US" dirty="0"/>
              <a:t>的角度分析热销宝贝，热卖店铺买家信息等，帮助您做更细致深入的市场分析。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9766261">
            <a:off x="2702258" y="4921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品牌分析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大数据的主要来源</a:t>
            </a:r>
            <a:endParaRPr lang="zh-CN" altLang="en-US" sz="320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03225" y="4910183"/>
            <a:ext cx="8212138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较少：</a:t>
            </a:r>
            <a:r>
              <a:rPr lang="zh-CN" altLang="en-US" sz="1600" dirty="0">
                <a:solidFill>
                  <a:srgbClr val="FF0000"/>
                </a:solidFill>
              </a:rPr>
              <a:t>传统IT</a:t>
            </a:r>
            <a:r>
              <a:rPr lang="zh-CN" altLang="en-US" sz="1600" dirty="0"/>
              <a:t>，企业业务系统，门户网站；15%；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较多：</a:t>
            </a:r>
            <a:r>
              <a:rPr lang="zh-CN" altLang="en-US" sz="1600" dirty="0">
                <a:solidFill>
                  <a:srgbClr val="FF0000"/>
                </a:solidFill>
              </a:rPr>
              <a:t>社交网络</a:t>
            </a:r>
            <a:r>
              <a:rPr lang="zh-CN" altLang="en-US" sz="1600" dirty="0"/>
              <a:t>兴起，大量的UGC(用户自生成内容)内容、音频、文本信息、视频、图片，非结构化数据出现了；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最多：</a:t>
            </a:r>
            <a:r>
              <a:rPr lang="zh-CN" altLang="en-US" sz="1600" dirty="0">
                <a:solidFill>
                  <a:srgbClr val="FF0000"/>
                </a:solidFill>
              </a:rPr>
              <a:t>物联网</a:t>
            </a:r>
            <a:r>
              <a:rPr lang="zh-CN" altLang="en-US" sz="1600" dirty="0"/>
              <a:t>的数据量更大，加上移动互联网能更准确、更快地收集用户信息，</a:t>
            </a:r>
            <a:r>
              <a:rPr lang="zh-CN" altLang="en-US" sz="1600" dirty="0" smtClean="0"/>
              <a:t>比如环境、位置</a:t>
            </a:r>
            <a:r>
              <a:rPr lang="zh-CN" altLang="en-US" sz="1600" dirty="0"/>
              <a:t>、生活信息等数据；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并处于</a:t>
            </a:r>
            <a:r>
              <a:rPr lang="zh-CN" altLang="en-US" sz="1600" dirty="0">
                <a:solidFill>
                  <a:srgbClr val="FF0000"/>
                </a:solidFill>
              </a:rPr>
              <a:t>急剧加速</a:t>
            </a:r>
            <a:r>
              <a:rPr lang="zh-CN" altLang="en-US" sz="1600" dirty="0"/>
              <a:t>的趋势；</a:t>
            </a:r>
            <a:endParaRPr lang="zh-CN" altLang="en-US" sz="1600" dirty="0"/>
          </a:p>
        </p:txBody>
      </p:sp>
      <p:pic>
        <p:nvPicPr>
          <p:cNvPr id="6148" name="Picture 4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05643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3313112" y="1433015"/>
            <a:ext cx="568325" cy="1160391"/>
          </a:xfrm>
          <a:prstGeom prst="ellipse">
            <a:avLst/>
          </a:prstGeom>
          <a:solidFill>
            <a:srgbClr val="FF0000">
              <a:alpha val="21999"/>
            </a:srgbClr>
          </a:solidFill>
          <a:ln w="9525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989263" y="2708275"/>
            <a:ext cx="647700" cy="1441450"/>
          </a:xfrm>
          <a:prstGeom prst="ellipse">
            <a:avLst/>
          </a:prstGeom>
          <a:solidFill>
            <a:srgbClr val="FF0000">
              <a:alpha val="21999"/>
            </a:srgbClr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3</a:t>
            </a:r>
            <a:endParaRPr lang="zh-CN" alt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6373813" y="2852738"/>
            <a:ext cx="358775" cy="719137"/>
          </a:xfrm>
          <a:prstGeom prst="ellipse">
            <a:avLst/>
          </a:prstGeom>
          <a:solidFill>
            <a:srgbClr val="FF0000">
              <a:alpha val="21999"/>
            </a:srgbClr>
          </a:solidFill>
          <a:ln w="9525" cap="flat" cmpd="sng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/>
              <a:t>淘词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078825" y="1095909"/>
            <a:ext cx="1969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分析行业的</a:t>
            </a:r>
            <a:r>
              <a:rPr lang="zh-CN" altLang="en-US" dirty="0">
                <a:solidFill>
                  <a:srgbClr val="FF0000"/>
                </a:solidFill>
              </a:rPr>
              <a:t>热词榜</a:t>
            </a:r>
            <a:r>
              <a:rPr lang="zh-CN" altLang="en-US" dirty="0"/>
              <a:t>，随意查找关键词，</a:t>
            </a:r>
            <a:r>
              <a:rPr lang="zh-CN" altLang="en-US" dirty="0">
                <a:solidFill>
                  <a:srgbClr val="FF0000"/>
                </a:solidFill>
              </a:rPr>
              <a:t>诊断宝贝标题</a:t>
            </a:r>
            <a:r>
              <a:rPr lang="zh-CN" altLang="en-US" dirty="0"/>
              <a:t>，帮助您及时</a:t>
            </a:r>
            <a:r>
              <a:rPr lang="zh-CN" altLang="en-US" dirty="0">
                <a:solidFill>
                  <a:srgbClr val="FF0000"/>
                </a:solidFill>
              </a:rPr>
              <a:t>更新关键词</a:t>
            </a:r>
            <a:r>
              <a:rPr lang="zh-CN" altLang="en-US" dirty="0"/>
              <a:t>，优化标题引流量。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181" y="874359"/>
            <a:ext cx="6969644" cy="5744806"/>
            <a:chOff x="0" y="-608112"/>
            <a:chExt cx="9029700" cy="7540389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608112"/>
              <a:ext cx="9029700" cy="4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65202"/>
              <a:ext cx="9001125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7124125" y="4139930"/>
            <a:ext cx="190949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行业热词榜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全网关键词</a:t>
            </a:r>
            <a:r>
              <a:rPr lang="zh-CN" altLang="en-US" sz="1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查询</a:t>
            </a:r>
            <a:endParaRPr lang="en-US" altLang="zh-CN" sz="1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宝贝标题诊断</a:t>
            </a:r>
            <a:endParaRPr lang="zh-CN" altLang="en-US" sz="1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/>
              <a:t>流失顾客分析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078825" y="1095909"/>
            <a:ext cx="19696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分析你的店铺</a:t>
            </a:r>
            <a:r>
              <a:rPr lang="zh-CN" altLang="en-US" dirty="0">
                <a:solidFill>
                  <a:srgbClr val="FF0000"/>
                </a:solidFill>
              </a:rPr>
              <a:t>宝贝流量来源</a:t>
            </a:r>
            <a:r>
              <a:rPr lang="zh-CN" altLang="en-US" dirty="0"/>
              <a:t>，流失的顾客最终</a:t>
            </a:r>
            <a:r>
              <a:rPr lang="zh-CN" altLang="en-US" dirty="0">
                <a:solidFill>
                  <a:srgbClr val="FF0000"/>
                </a:solidFill>
              </a:rPr>
              <a:t>买了什么</a:t>
            </a:r>
            <a:r>
              <a:rPr lang="zh-CN" altLang="en-US" dirty="0"/>
              <a:t>宝贝，帮助您分析</a:t>
            </a:r>
            <a:r>
              <a:rPr lang="zh-CN" altLang="en-US" dirty="0">
                <a:solidFill>
                  <a:srgbClr val="FF0000"/>
                </a:solidFill>
              </a:rPr>
              <a:t>顾客流失</a:t>
            </a:r>
            <a:r>
              <a:rPr lang="zh-CN" altLang="en-US" dirty="0"/>
              <a:t>的原因。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412" y="909284"/>
            <a:ext cx="6837525" cy="5448997"/>
            <a:chOff x="-219928" y="-2338067"/>
            <a:chExt cx="9024937" cy="15009781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9928" y="-2338067"/>
              <a:ext cx="9010650" cy="260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5641" y="271783"/>
              <a:ext cx="8982075" cy="382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5641" y="4118264"/>
              <a:ext cx="9010650" cy="387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6591" y="7994939"/>
              <a:ext cx="8991600" cy="4676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241942" y="17605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流量来源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1941" y="316747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来访客户流失情况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7861" y="457549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流失客户去其他店买了什么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2516" y="99334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宝贝访问量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dirty="0"/>
              <a:t>自有</a:t>
            </a:r>
            <a:r>
              <a:rPr lang="zh-CN" altLang="en-US" sz="3200" dirty="0" smtClean="0"/>
              <a:t>店铺分析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078825" y="1095909"/>
            <a:ext cx="196963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展示本店铺的成交、转化率</a:t>
            </a:r>
            <a:r>
              <a:rPr lang="zh-CN" altLang="en-US" dirty="0"/>
              <a:t>等一些整体店铺的数据分析，帮助您</a:t>
            </a:r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zh-CN" altLang="en-US" dirty="0"/>
              <a:t>店铺</a:t>
            </a:r>
            <a:r>
              <a:rPr lang="zh-CN" altLang="en-US" dirty="0">
                <a:solidFill>
                  <a:srgbClr val="FF0000"/>
                </a:solidFill>
              </a:rPr>
              <a:t>整体运营情况</a:t>
            </a:r>
            <a:r>
              <a:rPr lang="zh-CN" altLang="en-US" dirty="0"/>
              <a:t>；自有店铺分析里面统计的成交数据都是按照所选时间段内，实际完成支付的。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300" y="859739"/>
            <a:ext cx="6637172" cy="5650243"/>
            <a:chOff x="-352283" y="-1163637"/>
            <a:chExt cx="9029700" cy="8482958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2283" y="-1163637"/>
              <a:ext cx="9029700" cy="259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823" y="1427163"/>
              <a:ext cx="8982075" cy="363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4658" y="5052371"/>
              <a:ext cx="8982075" cy="2266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1840" y="1795464"/>
            <a:ext cx="2814892" cy="1201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0" spc="300" dirty="0">
                <a:solidFill>
                  <a:srgbClr val="2C5CA5"/>
                </a:solidFill>
                <a:latin typeface="Adobe 黑体 Std R"/>
                <a:ea typeface="Adobe 黑体 Std R"/>
                <a:cs typeface="Adobe 黑体 Std R"/>
              </a:rPr>
              <a:t>谢</a:t>
            </a:r>
            <a:r>
              <a:rPr lang="en-US" altLang="zh-CN" sz="7200" b="0" spc="300" dirty="0">
                <a:solidFill>
                  <a:srgbClr val="2C5CA5"/>
                </a:solidFill>
                <a:latin typeface="Adobe 黑体 Std R"/>
                <a:ea typeface="Adobe 黑体 Std R"/>
                <a:cs typeface="Adobe 黑体 Std R"/>
              </a:rPr>
              <a:t> </a:t>
            </a:r>
            <a:r>
              <a:rPr lang="zh-CN" altLang="en-US" sz="7200" b="0" spc="300" dirty="0">
                <a:solidFill>
                  <a:srgbClr val="2C5CA5"/>
                </a:solidFill>
                <a:latin typeface="Adobe 黑体 Std R"/>
                <a:ea typeface="Adobe 黑体 Std R"/>
                <a:cs typeface="Adobe 黑体 Std R"/>
              </a:rPr>
              <a:t>谢！</a:t>
            </a:r>
            <a:endParaRPr lang="en-US" sz="7200" b="0" spc="300" dirty="0">
              <a:solidFill>
                <a:srgbClr val="2C5CA5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7202" y="3014664"/>
            <a:ext cx="1832553" cy="707886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i-FI" sz="4000" b="0" spc="300" dirty="0">
                <a:solidFill>
                  <a:srgbClr val="D80000"/>
                </a:solidFill>
                <a:latin typeface="Bernard MT Condensed"/>
                <a:ea typeface="+mn-ea"/>
                <a:cs typeface="Bernard MT Condensed"/>
              </a:rPr>
              <a:t>Thanks</a:t>
            </a:r>
            <a:endParaRPr lang="en-US" sz="4000" b="0" spc="300" dirty="0">
              <a:solidFill>
                <a:srgbClr val="D80000"/>
              </a:solidFill>
              <a:latin typeface="Bernard MT Condensed"/>
              <a:ea typeface="+mn-ea"/>
              <a:cs typeface="Bernard MT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什么是大数据</a:t>
            </a:r>
            <a:endParaRPr lang="zh-CN" altLang="en-US" sz="320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041467" y="1421716"/>
            <a:ext cx="454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Wiki</a:t>
            </a:r>
            <a:r>
              <a:rPr lang="zh-CN" altLang="en-US" sz="1600" dirty="0"/>
              <a:t>百科：大数据（Big Data）是指那些超过传统技术处理能力的</a:t>
            </a:r>
            <a:r>
              <a:rPr lang="zh-CN" altLang="en-US" sz="1600" dirty="0">
                <a:solidFill>
                  <a:srgbClr val="FF0000"/>
                </a:solidFill>
              </a:rPr>
              <a:t>数据</a:t>
            </a:r>
            <a:r>
              <a:rPr lang="zh-CN" altLang="en-US" sz="1600" dirty="0"/>
              <a:t>。它的数据规模和转输速度要求很高，或者其结构不适合原本技术存取、处理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pic>
        <p:nvPicPr>
          <p:cNvPr id="7172" name="Picture 4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984250"/>
            <a:ext cx="374332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QQ截图20140204141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5708650"/>
            <a:ext cx="4757738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68763" y="3716813"/>
            <a:ext cx="454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dirty="0"/>
              <a:t>IDC：大数据，通常是指解决问题的一种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，即通过收集、整理生活中方方面面的数据，并对其进行分析挖掘，进而从中获得有价值信息，最终衍化出一种新的商业模式。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68763" y="984250"/>
            <a:ext cx="1240216" cy="288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实体角度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4683" y="3320330"/>
            <a:ext cx="1240216" cy="2880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 w="63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广泛意义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060575"/>
            <a:ext cx="5761038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大数据的主要特征：4V</a:t>
            </a:r>
            <a:endParaRPr lang="zh-CN" altLang="en-US"/>
          </a:p>
        </p:txBody>
      </p:sp>
      <p:pic>
        <p:nvPicPr>
          <p:cNvPr id="8196" name="Picture 4" descr="QQ截图20140204141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196975"/>
            <a:ext cx="3133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35113" y="5521325"/>
            <a:ext cx="868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多样化</a:t>
            </a:r>
            <a:endParaRPr lang="zh-CN" alt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645025" y="1695450"/>
            <a:ext cx="8683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高速化</a:t>
            </a:r>
            <a:endParaRPr lang="zh-CN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7450138" y="1878013"/>
            <a:ext cx="868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精确化</a:t>
            </a:r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7885113" y="5337175"/>
            <a:ext cx="868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海量化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2800"/>
              <a:t>Volume：大数据体量巨大</a:t>
            </a:r>
            <a:endParaRPr lang="zh-CN" altLang="en-US" sz="4000"/>
          </a:p>
        </p:txBody>
      </p:sp>
      <p:sp>
        <p:nvSpPr>
          <p:cNvPr id="9219" name="object 6"/>
          <p:cNvSpPr>
            <a:spLocks noChangeArrowheads="1"/>
          </p:cNvSpPr>
          <p:nvPr/>
        </p:nvSpPr>
        <p:spPr bwMode="auto">
          <a:xfrm>
            <a:off x="146050" y="1169988"/>
            <a:ext cx="3705225" cy="2544762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0" name="object 7"/>
          <p:cNvSpPr>
            <a:spLocks noChangeArrowheads="1"/>
          </p:cNvSpPr>
          <p:nvPr/>
        </p:nvSpPr>
        <p:spPr bwMode="auto">
          <a:xfrm>
            <a:off x="341313" y="1365250"/>
            <a:ext cx="3319462" cy="2155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1" name="object 8"/>
          <p:cNvSpPr>
            <a:spLocks noChangeArrowheads="1"/>
          </p:cNvSpPr>
          <p:nvPr/>
        </p:nvSpPr>
        <p:spPr bwMode="auto">
          <a:xfrm>
            <a:off x="-182563" y="1279525"/>
            <a:ext cx="2638426" cy="17637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2" name="object 9"/>
          <p:cNvSpPr>
            <a:spLocks noChangeArrowheads="1"/>
          </p:cNvSpPr>
          <p:nvPr/>
        </p:nvSpPr>
        <p:spPr bwMode="auto">
          <a:xfrm>
            <a:off x="-182563" y="1311275"/>
            <a:ext cx="2552701" cy="1647825"/>
          </a:xfrm>
          <a:custGeom>
            <a:avLst/>
            <a:gdLst>
              <a:gd name="T0" fmla="*/ 0 w 2563241"/>
              <a:gd name="T1" fmla="*/ 0 h 1647825"/>
              <a:gd name="T2" fmla="*/ 2563241 w 2563241"/>
              <a:gd name="T3" fmla="*/ 1647825 h 1647825"/>
            </a:gdLst>
            <a:ahLst/>
            <a:cxnLst/>
            <a:rect l="T0" t="T1" r="T2" b="T3"/>
            <a:pathLst>
              <a:path w="2563241" h="1647825">
                <a:moveTo>
                  <a:pt x="190741" y="434720"/>
                </a:moveTo>
                <a:lnTo>
                  <a:pt x="459181" y="773556"/>
                </a:lnTo>
                <a:lnTo>
                  <a:pt x="0" y="803988"/>
                </a:lnTo>
                <a:lnTo>
                  <a:pt x="0" y="814671"/>
                </a:lnTo>
                <a:lnTo>
                  <a:pt x="333679" y="1084071"/>
                </a:lnTo>
                <a:lnTo>
                  <a:pt x="62210" y="1252981"/>
                </a:lnTo>
                <a:lnTo>
                  <a:pt x="460730" y="1358645"/>
                </a:lnTo>
                <a:lnTo>
                  <a:pt x="423837" y="1647825"/>
                </a:lnTo>
                <a:lnTo>
                  <a:pt x="775373" y="1403095"/>
                </a:lnTo>
                <a:lnTo>
                  <a:pt x="1039092" y="1403095"/>
                </a:lnTo>
                <a:lnTo>
                  <a:pt x="1056144" y="1385315"/>
                </a:lnTo>
                <a:lnTo>
                  <a:pt x="1307801" y="1385315"/>
                </a:lnTo>
                <a:lnTo>
                  <a:pt x="1342771" y="1308862"/>
                </a:lnTo>
                <a:lnTo>
                  <a:pt x="1645726" y="1308862"/>
                </a:lnTo>
                <a:lnTo>
                  <a:pt x="1648968" y="1222502"/>
                </a:lnTo>
                <a:lnTo>
                  <a:pt x="1978679" y="1222502"/>
                </a:lnTo>
                <a:lnTo>
                  <a:pt x="1879219" y="1083055"/>
                </a:lnTo>
                <a:lnTo>
                  <a:pt x="2111629" y="1033526"/>
                </a:lnTo>
                <a:lnTo>
                  <a:pt x="1991868" y="846708"/>
                </a:lnTo>
                <a:lnTo>
                  <a:pt x="2563241" y="703326"/>
                </a:lnTo>
                <a:lnTo>
                  <a:pt x="1964817" y="589533"/>
                </a:lnTo>
                <a:lnTo>
                  <a:pt x="2059251" y="488061"/>
                </a:lnTo>
                <a:lnTo>
                  <a:pt x="1762760" y="488061"/>
                </a:lnTo>
                <a:lnTo>
                  <a:pt x="1764723" y="479805"/>
                </a:lnTo>
                <a:lnTo>
                  <a:pt x="680300" y="479805"/>
                </a:lnTo>
                <a:lnTo>
                  <a:pt x="190741" y="434720"/>
                </a:lnTo>
                <a:close/>
              </a:path>
              <a:path w="2563241" h="1647825">
                <a:moveTo>
                  <a:pt x="1039092" y="1403095"/>
                </a:moveTo>
                <a:lnTo>
                  <a:pt x="775373" y="1403095"/>
                </a:lnTo>
                <a:lnTo>
                  <a:pt x="886713" y="1561973"/>
                </a:lnTo>
                <a:lnTo>
                  <a:pt x="1039092" y="1403095"/>
                </a:lnTo>
                <a:close/>
              </a:path>
              <a:path w="2563241" h="1647825">
                <a:moveTo>
                  <a:pt x="1307801" y="1385315"/>
                </a:moveTo>
                <a:lnTo>
                  <a:pt x="1056144" y="1385315"/>
                </a:lnTo>
                <a:lnTo>
                  <a:pt x="1234376" y="1545843"/>
                </a:lnTo>
                <a:lnTo>
                  <a:pt x="1307801" y="1385315"/>
                </a:lnTo>
                <a:close/>
              </a:path>
              <a:path w="2563241" h="1647825">
                <a:moveTo>
                  <a:pt x="1645726" y="1308862"/>
                </a:moveTo>
                <a:lnTo>
                  <a:pt x="1342771" y="1308862"/>
                </a:lnTo>
                <a:lnTo>
                  <a:pt x="1639062" y="1486407"/>
                </a:lnTo>
                <a:lnTo>
                  <a:pt x="1645726" y="1308862"/>
                </a:lnTo>
                <a:close/>
              </a:path>
              <a:path w="2563241" h="1647825">
                <a:moveTo>
                  <a:pt x="1978679" y="1222502"/>
                </a:moveTo>
                <a:lnTo>
                  <a:pt x="1648968" y="1222502"/>
                </a:lnTo>
                <a:lnTo>
                  <a:pt x="2117090" y="1416557"/>
                </a:lnTo>
                <a:lnTo>
                  <a:pt x="1978679" y="1222502"/>
                </a:lnTo>
                <a:close/>
              </a:path>
              <a:path w="2563241" h="1647825">
                <a:moveTo>
                  <a:pt x="2201672" y="335025"/>
                </a:moveTo>
                <a:lnTo>
                  <a:pt x="1762760" y="488061"/>
                </a:lnTo>
                <a:lnTo>
                  <a:pt x="2059251" y="488061"/>
                </a:lnTo>
                <a:lnTo>
                  <a:pt x="2201672" y="335025"/>
                </a:lnTo>
                <a:close/>
              </a:path>
              <a:path w="2563241" h="1647825">
                <a:moveTo>
                  <a:pt x="642378" y="104520"/>
                </a:moveTo>
                <a:lnTo>
                  <a:pt x="680300" y="479805"/>
                </a:lnTo>
                <a:lnTo>
                  <a:pt x="1764723" y="479805"/>
                </a:lnTo>
                <a:lnTo>
                  <a:pt x="1778798" y="420624"/>
                </a:lnTo>
                <a:lnTo>
                  <a:pt x="1066914" y="420624"/>
                </a:lnTo>
                <a:lnTo>
                  <a:pt x="642378" y="104520"/>
                </a:lnTo>
                <a:close/>
              </a:path>
              <a:path w="2563241" h="1647825">
                <a:moveTo>
                  <a:pt x="1268222" y="60070"/>
                </a:moveTo>
                <a:lnTo>
                  <a:pt x="1066914" y="420624"/>
                </a:lnTo>
                <a:lnTo>
                  <a:pt x="1778798" y="420624"/>
                </a:lnTo>
                <a:lnTo>
                  <a:pt x="1806436" y="304418"/>
                </a:lnTo>
                <a:lnTo>
                  <a:pt x="1431925" y="304418"/>
                </a:lnTo>
                <a:lnTo>
                  <a:pt x="1268222" y="60070"/>
                </a:lnTo>
                <a:close/>
              </a:path>
              <a:path w="2563241" h="1647825">
                <a:moveTo>
                  <a:pt x="1878838" y="0"/>
                </a:moveTo>
                <a:lnTo>
                  <a:pt x="1431925" y="304418"/>
                </a:lnTo>
                <a:lnTo>
                  <a:pt x="1806436" y="304418"/>
                </a:lnTo>
                <a:lnTo>
                  <a:pt x="1878838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3" name="object 10"/>
          <p:cNvSpPr>
            <a:spLocks noChangeArrowheads="1"/>
          </p:cNvSpPr>
          <p:nvPr/>
        </p:nvSpPr>
        <p:spPr bwMode="auto">
          <a:xfrm>
            <a:off x="-55563" y="1438275"/>
            <a:ext cx="2552701" cy="1647825"/>
          </a:xfrm>
          <a:custGeom>
            <a:avLst/>
            <a:gdLst>
              <a:gd name="T0" fmla="*/ 0 w 2563241"/>
              <a:gd name="T1" fmla="*/ 0 h 1647825"/>
              <a:gd name="T2" fmla="*/ 2563241 w 2563241"/>
              <a:gd name="T3" fmla="*/ 1647825 h 1647825"/>
            </a:gdLst>
            <a:ahLst/>
            <a:cxnLst/>
            <a:rect l="T0" t="T1" r="T2" b="T3"/>
            <a:pathLst>
              <a:path w="2563241" h="1647825">
                <a:moveTo>
                  <a:pt x="1431925" y="304418"/>
                </a:moveTo>
                <a:lnTo>
                  <a:pt x="1878838" y="0"/>
                </a:lnTo>
                <a:lnTo>
                  <a:pt x="1762760" y="488061"/>
                </a:lnTo>
                <a:lnTo>
                  <a:pt x="2201672" y="335025"/>
                </a:lnTo>
                <a:lnTo>
                  <a:pt x="1964817" y="589533"/>
                </a:lnTo>
                <a:lnTo>
                  <a:pt x="2563241" y="703326"/>
                </a:lnTo>
                <a:lnTo>
                  <a:pt x="1991868" y="846708"/>
                </a:lnTo>
                <a:lnTo>
                  <a:pt x="2111629" y="1033526"/>
                </a:lnTo>
                <a:lnTo>
                  <a:pt x="1879219" y="1083055"/>
                </a:lnTo>
                <a:lnTo>
                  <a:pt x="2117090" y="1416557"/>
                </a:lnTo>
                <a:lnTo>
                  <a:pt x="1648968" y="1222502"/>
                </a:lnTo>
                <a:lnTo>
                  <a:pt x="1639062" y="1486407"/>
                </a:lnTo>
                <a:lnTo>
                  <a:pt x="1342771" y="1308862"/>
                </a:lnTo>
                <a:lnTo>
                  <a:pt x="1234376" y="1545843"/>
                </a:lnTo>
                <a:lnTo>
                  <a:pt x="1056144" y="1385315"/>
                </a:lnTo>
                <a:lnTo>
                  <a:pt x="886713" y="1561973"/>
                </a:lnTo>
                <a:lnTo>
                  <a:pt x="775373" y="1403095"/>
                </a:lnTo>
                <a:lnTo>
                  <a:pt x="423837" y="1647825"/>
                </a:lnTo>
                <a:lnTo>
                  <a:pt x="460730" y="1358645"/>
                </a:lnTo>
                <a:lnTo>
                  <a:pt x="62210" y="1252981"/>
                </a:lnTo>
                <a:lnTo>
                  <a:pt x="333679" y="1084071"/>
                </a:lnTo>
                <a:lnTo>
                  <a:pt x="0" y="814671"/>
                </a:lnTo>
              </a:path>
            </a:pathLst>
          </a:custGeom>
          <a:noFill/>
          <a:ln w="9525" cap="flat" cmpd="sng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4" name="object 11"/>
          <p:cNvSpPr>
            <a:spLocks noChangeArrowheads="1"/>
          </p:cNvSpPr>
          <p:nvPr/>
        </p:nvSpPr>
        <p:spPr bwMode="auto">
          <a:xfrm>
            <a:off x="-182563" y="1371600"/>
            <a:ext cx="1420813" cy="742950"/>
          </a:xfrm>
          <a:custGeom>
            <a:avLst/>
            <a:gdLst>
              <a:gd name="T0" fmla="*/ 0 w 1431925"/>
              <a:gd name="T1" fmla="*/ 0 h 743917"/>
              <a:gd name="T2" fmla="*/ 1431925 w 1431925"/>
              <a:gd name="T3" fmla="*/ 743917 h 743917"/>
            </a:gdLst>
            <a:ahLst/>
            <a:cxnLst/>
            <a:rect l="T0" t="T1" r="T2" b="T3"/>
            <a:pathLst>
              <a:path w="1431925" h="743917">
                <a:moveTo>
                  <a:pt x="0" y="743917"/>
                </a:moveTo>
                <a:lnTo>
                  <a:pt x="459181" y="713486"/>
                </a:lnTo>
                <a:lnTo>
                  <a:pt x="190741" y="374650"/>
                </a:lnTo>
                <a:lnTo>
                  <a:pt x="680300" y="419735"/>
                </a:lnTo>
                <a:lnTo>
                  <a:pt x="642378" y="44450"/>
                </a:lnTo>
                <a:lnTo>
                  <a:pt x="1066914" y="360553"/>
                </a:lnTo>
                <a:lnTo>
                  <a:pt x="1268222" y="0"/>
                </a:lnTo>
                <a:lnTo>
                  <a:pt x="1431925" y="244348"/>
                </a:lnTo>
              </a:path>
            </a:pathLst>
          </a:custGeom>
          <a:noFill/>
          <a:ln w="9525" cap="flat" cmpd="sng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5" name="object 12"/>
          <p:cNvSpPr>
            <a:spLocks noChangeArrowheads="1"/>
          </p:cNvSpPr>
          <p:nvPr/>
        </p:nvSpPr>
        <p:spPr bwMode="auto">
          <a:xfrm>
            <a:off x="304800" y="1651000"/>
            <a:ext cx="1509713" cy="10699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6" name="object 11"/>
          <p:cNvSpPr>
            <a:spLocks noChangeArrowheads="1"/>
          </p:cNvSpPr>
          <p:nvPr/>
        </p:nvSpPr>
        <p:spPr bwMode="auto">
          <a:xfrm>
            <a:off x="3779838" y="5264150"/>
            <a:ext cx="1390650" cy="14081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7" name="object 16"/>
          <p:cNvSpPr>
            <a:spLocks noChangeArrowheads="1"/>
          </p:cNvSpPr>
          <p:nvPr/>
        </p:nvSpPr>
        <p:spPr bwMode="auto">
          <a:xfrm>
            <a:off x="5483225" y="5238750"/>
            <a:ext cx="1439863" cy="1457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8" name="object 20"/>
          <p:cNvSpPr>
            <a:spLocks noChangeArrowheads="1"/>
          </p:cNvSpPr>
          <p:nvPr/>
        </p:nvSpPr>
        <p:spPr bwMode="auto">
          <a:xfrm>
            <a:off x="7308850" y="5254625"/>
            <a:ext cx="1439863" cy="14970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29" name="object 33"/>
          <p:cNvSpPr>
            <a:spLocks noChangeArrowheads="1"/>
          </p:cNvSpPr>
          <p:nvPr/>
        </p:nvSpPr>
        <p:spPr bwMode="auto">
          <a:xfrm>
            <a:off x="5718175" y="4718050"/>
            <a:ext cx="202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ts val="100"/>
              </a:spcBef>
            </a:pPr>
            <a:r>
              <a:rPr lang="zh-CN" altLang="en-US" sz="2700" b="1" baseline="1000">
                <a:solidFill>
                  <a:srgbClr val="00468E"/>
                </a:solidFill>
                <a:latin typeface="΢" charset="0"/>
                <a:sym typeface="΢" charset="0"/>
              </a:rPr>
              <a:t>每天25TB</a:t>
            </a:r>
            <a:endParaRPr lang="en-US" altLang="zh-CN" sz="2700" b="1" baseline="1000">
              <a:solidFill>
                <a:srgbClr val="00468E"/>
              </a:solidFill>
              <a:latin typeface="΢" charset="0"/>
              <a:sym typeface="΢" charset="0"/>
            </a:endParaRPr>
          </a:p>
          <a:p>
            <a:pPr>
              <a:lnSpc>
                <a:spcPts val="2000"/>
              </a:lnSpc>
              <a:spcBef>
                <a:spcPts val="100"/>
              </a:spcBef>
            </a:pPr>
            <a:r>
              <a:rPr lang="zh-CN" altLang="en-US" sz="2700" b="1" baseline="1000">
                <a:solidFill>
                  <a:srgbClr val="00468E"/>
                </a:solidFill>
                <a:latin typeface="΢" charset="0"/>
                <a:sym typeface="΢" charset="0"/>
              </a:rPr>
              <a:t>日志数据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30" name="object 34"/>
          <p:cNvSpPr>
            <a:spLocks noChangeArrowheads="1"/>
          </p:cNvSpPr>
          <p:nvPr/>
        </p:nvSpPr>
        <p:spPr bwMode="auto">
          <a:xfrm>
            <a:off x="7662863" y="4657725"/>
            <a:ext cx="21701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ts val="100"/>
              </a:spcBef>
            </a:pPr>
            <a:r>
              <a:rPr lang="zh-CN" altLang="en-US" sz="2700" b="1" baseline="1000">
                <a:solidFill>
                  <a:srgbClr val="00468E"/>
                </a:solidFill>
                <a:latin typeface="΢" charset="0"/>
                <a:sym typeface="΢" charset="0"/>
              </a:rPr>
              <a:t>每天上传</a:t>
            </a:r>
            <a:endParaRPr lang="en-US" altLang="zh-CN" sz="2700" b="1" baseline="1000">
              <a:solidFill>
                <a:srgbClr val="00468E"/>
              </a:solidFill>
              <a:latin typeface="΢" charset="0"/>
              <a:sym typeface="΢" charset="0"/>
            </a:endParaRPr>
          </a:p>
          <a:p>
            <a:pPr>
              <a:lnSpc>
                <a:spcPts val="2000"/>
              </a:lnSpc>
              <a:spcBef>
                <a:spcPts val="100"/>
              </a:spcBef>
            </a:pPr>
            <a:r>
              <a:rPr lang="zh-CN" altLang="en-US" sz="2700" b="1" baseline="1000">
                <a:solidFill>
                  <a:srgbClr val="00468E"/>
                </a:solidFill>
                <a:latin typeface="΢" charset="0"/>
                <a:sym typeface="΢" charset="0"/>
              </a:rPr>
              <a:t>168TB视频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31" name="object 35"/>
          <p:cNvSpPr>
            <a:spLocks noChangeArrowheads="1"/>
          </p:cNvSpPr>
          <p:nvPr/>
        </p:nvSpPr>
        <p:spPr bwMode="auto">
          <a:xfrm>
            <a:off x="3794125" y="4856163"/>
            <a:ext cx="155416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ts val="100"/>
              </a:spcBef>
            </a:pPr>
            <a:r>
              <a:rPr lang="zh-CN" altLang="zh-CN" sz="2700" b="1" baseline="1000">
                <a:solidFill>
                  <a:srgbClr val="00468E"/>
                </a:solidFill>
                <a:latin typeface="΢" charset="0"/>
                <a:sym typeface="΢" charset="0"/>
              </a:rPr>
              <a:t>每天9500万条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32" name="object 18"/>
          <p:cNvSpPr>
            <a:spLocks noChangeArrowheads="1"/>
          </p:cNvSpPr>
          <p:nvPr/>
        </p:nvSpPr>
        <p:spPr bwMode="auto">
          <a:xfrm>
            <a:off x="4213225" y="3016250"/>
            <a:ext cx="889000" cy="419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33" name="object 19"/>
          <p:cNvSpPr>
            <a:spLocks noChangeArrowheads="1"/>
          </p:cNvSpPr>
          <p:nvPr/>
        </p:nvSpPr>
        <p:spPr bwMode="auto">
          <a:xfrm>
            <a:off x="5619750" y="2822575"/>
            <a:ext cx="887413" cy="6127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34" name="object 20"/>
          <p:cNvSpPr>
            <a:spLocks noChangeArrowheads="1"/>
          </p:cNvSpPr>
          <p:nvPr/>
        </p:nvSpPr>
        <p:spPr bwMode="auto">
          <a:xfrm>
            <a:off x="7024688" y="1682750"/>
            <a:ext cx="887412" cy="17526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35" name="object 21"/>
          <p:cNvSpPr>
            <a:spLocks noChangeArrowheads="1"/>
          </p:cNvSpPr>
          <p:nvPr/>
        </p:nvSpPr>
        <p:spPr bwMode="auto">
          <a:xfrm>
            <a:off x="4243388" y="3021013"/>
            <a:ext cx="827087" cy="41116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36" name="object 22"/>
          <p:cNvSpPr>
            <a:spLocks noChangeArrowheads="1"/>
          </p:cNvSpPr>
          <p:nvPr/>
        </p:nvSpPr>
        <p:spPr bwMode="auto">
          <a:xfrm>
            <a:off x="5646738" y="2828925"/>
            <a:ext cx="827087" cy="6032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37" name="object 23"/>
          <p:cNvSpPr>
            <a:spLocks noChangeArrowheads="1"/>
          </p:cNvSpPr>
          <p:nvPr/>
        </p:nvSpPr>
        <p:spPr bwMode="auto">
          <a:xfrm>
            <a:off x="7054850" y="1690688"/>
            <a:ext cx="822325" cy="1741487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38" name="object 24"/>
          <p:cNvSpPr>
            <a:spLocks noChangeArrowheads="1"/>
          </p:cNvSpPr>
          <p:nvPr/>
        </p:nvSpPr>
        <p:spPr bwMode="auto">
          <a:xfrm>
            <a:off x="3954463" y="1273175"/>
            <a:ext cx="1587" cy="2149475"/>
          </a:xfrm>
          <a:custGeom>
            <a:avLst/>
            <a:gdLst>
              <a:gd name="T0" fmla="*/ 0 w 635"/>
              <a:gd name="T1" fmla="*/ 0 h 2150364"/>
              <a:gd name="T2" fmla="*/ 635 w 635"/>
              <a:gd name="T3" fmla="*/ 2150364 h 2150364"/>
            </a:gdLst>
            <a:ahLst/>
            <a:cxnLst/>
            <a:rect l="T0" t="T1" r="T2" b="T3"/>
            <a:pathLst>
              <a:path w="635" h="2150364">
                <a:moveTo>
                  <a:pt x="0" y="2150364"/>
                </a:moveTo>
                <a:lnTo>
                  <a:pt x="0" y="0"/>
                </a:lnTo>
              </a:path>
            </a:pathLst>
          </a:custGeom>
          <a:noFill/>
          <a:ln w="9144" cap="flat" cmpd="sng">
            <a:solidFill>
              <a:srgbClr val="858585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39" name="object 25"/>
          <p:cNvSpPr>
            <a:spLocks noChangeArrowheads="1"/>
          </p:cNvSpPr>
          <p:nvPr/>
        </p:nvSpPr>
        <p:spPr bwMode="auto">
          <a:xfrm>
            <a:off x="3954463" y="3424238"/>
            <a:ext cx="4217987" cy="0"/>
          </a:xfrm>
          <a:custGeom>
            <a:avLst/>
            <a:gdLst>
              <a:gd name="T0" fmla="*/ 0 w 4216908"/>
              <a:gd name="T1" fmla="*/ 0 h 635"/>
              <a:gd name="T2" fmla="*/ 4216908 w 4216908"/>
              <a:gd name="T3" fmla="*/ 635 h 635"/>
            </a:gdLst>
            <a:ahLst/>
            <a:cxnLst/>
            <a:rect l="T0" t="T1" r="T2" b="T3"/>
            <a:pathLst>
              <a:path w="4216908" h="635">
                <a:moveTo>
                  <a:pt x="0" y="0"/>
                </a:moveTo>
                <a:lnTo>
                  <a:pt x="4216908" y="0"/>
                </a:lnTo>
              </a:path>
            </a:pathLst>
          </a:custGeom>
          <a:noFill/>
          <a:ln w="9144" cap="flat" cmpd="sng">
            <a:solidFill>
              <a:srgbClr val="858585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40" name="object 26"/>
          <p:cNvSpPr>
            <a:spLocks noChangeArrowheads="1"/>
          </p:cNvSpPr>
          <p:nvPr/>
        </p:nvSpPr>
        <p:spPr bwMode="auto">
          <a:xfrm>
            <a:off x="6670675" y="1155700"/>
            <a:ext cx="2560638" cy="203517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41" name="object 27"/>
          <p:cNvSpPr>
            <a:spLocks noChangeArrowheads="1"/>
          </p:cNvSpPr>
          <p:nvPr/>
        </p:nvSpPr>
        <p:spPr bwMode="auto">
          <a:xfrm>
            <a:off x="4241800" y="1112838"/>
            <a:ext cx="2381250" cy="420687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42" name="object 28"/>
          <p:cNvSpPr>
            <a:spLocks noChangeArrowheads="1"/>
          </p:cNvSpPr>
          <p:nvPr/>
        </p:nvSpPr>
        <p:spPr bwMode="auto">
          <a:xfrm>
            <a:off x="6276975" y="1112838"/>
            <a:ext cx="682625" cy="420687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43" name="object 29"/>
          <p:cNvSpPr>
            <a:spLocks noChangeArrowheads="1"/>
          </p:cNvSpPr>
          <p:nvPr/>
        </p:nvSpPr>
        <p:spPr bwMode="auto">
          <a:xfrm>
            <a:off x="6616700" y="1112838"/>
            <a:ext cx="598488" cy="420687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44" name="object 30"/>
          <p:cNvSpPr>
            <a:spLocks noChangeArrowheads="1"/>
          </p:cNvSpPr>
          <p:nvPr/>
        </p:nvSpPr>
        <p:spPr bwMode="auto">
          <a:xfrm>
            <a:off x="6870700" y="1112838"/>
            <a:ext cx="420688" cy="420687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245" name="object 33"/>
          <p:cNvSpPr>
            <a:spLocks noChangeArrowheads="1"/>
          </p:cNvSpPr>
          <p:nvPr/>
        </p:nvSpPr>
        <p:spPr bwMode="auto">
          <a:xfrm>
            <a:off x="7392988" y="1400175"/>
            <a:ext cx="20002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40"/>
              </a:lnSpc>
              <a:spcBef>
                <a:spcPts val="100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8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46" name="object 34"/>
          <p:cNvSpPr>
            <a:spLocks noChangeArrowheads="1"/>
          </p:cNvSpPr>
          <p:nvPr/>
        </p:nvSpPr>
        <p:spPr bwMode="auto">
          <a:xfrm>
            <a:off x="4400550" y="3578225"/>
            <a:ext cx="5619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40"/>
              </a:lnSpc>
              <a:spcBef>
                <a:spcPts val="100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2011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47" name="object 35"/>
          <p:cNvSpPr>
            <a:spLocks noChangeArrowheads="1"/>
          </p:cNvSpPr>
          <p:nvPr/>
        </p:nvSpPr>
        <p:spPr bwMode="auto">
          <a:xfrm>
            <a:off x="5797550" y="3578225"/>
            <a:ext cx="5794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40"/>
              </a:lnSpc>
              <a:spcBef>
                <a:spcPts val="100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2012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48" name="object 36"/>
          <p:cNvSpPr>
            <a:spLocks noChangeArrowheads="1"/>
          </p:cNvSpPr>
          <p:nvPr/>
        </p:nvSpPr>
        <p:spPr bwMode="auto">
          <a:xfrm>
            <a:off x="7204075" y="3578225"/>
            <a:ext cx="5778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40"/>
              </a:lnSpc>
              <a:spcBef>
                <a:spcPts val="100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2015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49" name="object 42"/>
          <p:cNvSpPr>
            <a:spLocks noChangeArrowheads="1"/>
          </p:cNvSpPr>
          <p:nvPr/>
        </p:nvSpPr>
        <p:spPr bwMode="auto">
          <a:xfrm>
            <a:off x="3954463" y="1273175"/>
            <a:ext cx="4230687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40"/>
              </a:lnSpc>
              <a:spcBef>
                <a:spcPts val="90"/>
              </a:spcBef>
            </a:pPr>
            <a:r>
              <a:rPr lang="zh-CN" altLang="zh-CN" sz="3000" b="1" baseline="2000">
                <a:solidFill>
                  <a:srgbClr val="00468E"/>
                </a:solidFill>
                <a:latin typeface="΢" charset="0"/>
                <a:sym typeface="΢" charset="0"/>
              </a:rPr>
              <a:t>全球数据存储量（ZB）</a:t>
            </a:r>
            <a:endParaRPr lang="zh-CN" altLang="zh-CN" sz="200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ts val="1915"/>
              </a:lnSpc>
              <a:spcBef>
                <a:spcPts val="8015"/>
              </a:spcBef>
            </a:pPr>
            <a:r>
              <a:rPr lang="zh-CN" altLang="zh-CN" sz="2700" baseline="-4000">
                <a:solidFill>
                  <a:srgbClr val="000000"/>
                </a:solidFill>
                <a:sym typeface="Arial" panose="020B0604020202020204" pitchFamily="34" charset="0"/>
              </a:rPr>
              <a:t>2.7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ts val="1675"/>
              </a:lnSpc>
            </a:pPr>
            <a:r>
              <a:rPr lang="zh-CN" altLang="zh-CN" sz="2700" baseline="1000">
                <a:solidFill>
                  <a:srgbClr val="000000"/>
                </a:solidFill>
                <a:sym typeface="Arial" panose="020B0604020202020204" pitchFamily="34" charset="0"/>
              </a:rPr>
              <a:t>1.8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50" name="object 32"/>
          <p:cNvSpPr>
            <a:spLocks noChangeArrowheads="1"/>
          </p:cNvSpPr>
          <p:nvPr/>
        </p:nvSpPr>
        <p:spPr bwMode="auto">
          <a:xfrm>
            <a:off x="3668713" y="1152525"/>
            <a:ext cx="327025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2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40"/>
              </a:lnSpc>
              <a:spcBef>
                <a:spcPts val="100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10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ts val="1215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8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ts val="1315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6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ts val="1315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4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ts val="1315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2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ts val="1315"/>
              </a:spcBef>
            </a:pPr>
            <a:r>
              <a:rPr lang="zh-CN" altLang="zh-CN">
                <a:solidFill>
                  <a:srgbClr val="000000"/>
                </a:solidFill>
                <a:sym typeface="Arial" panose="020B0604020202020204" pitchFamily="34" charset="0"/>
              </a:rPr>
              <a:t>0</a:t>
            </a:r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241300" y="3852863"/>
            <a:ext cx="32178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数量也许是与大数据</a:t>
            </a:r>
            <a:r>
              <a:rPr lang="zh-CN" altLang="en-US" sz="1600" dirty="0">
                <a:solidFill>
                  <a:srgbClr val="FF0000"/>
                </a:solidFill>
              </a:rPr>
              <a:t>最相关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特征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从TB级别，跃升到PB、ZB级别；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前所未有</a:t>
            </a:r>
            <a:r>
              <a:rPr lang="zh-CN" altLang="en-US" sz="1600" dirty="0" smtClean="0"/>
              <a:t>的</a:t>
            </a:r>
            <a:r>
              <a:rPr lang="zh-CN" altLang="en-US" sz="1600" dirty="0" smtClean="0">
                <a:solidFill>
                  <a:srgbClr val="FF0000"/>
                </a:solidFill>
              </a:rPr>
              <a:t>规模</a:t>
            </a:r>
            <a:r>
              <a:rPr lang="zh-CN" altLang="en-US" sz="1600" dirty="0" smtClean="0"/>
              <a:t>和加速</a:t>
            </a:r>
            <a:r>
              <a:rPr lang="zh-CN" altLang="en-US" sz="1600" dirty="0">
                <a:solidFill>
                  <a:srgbClr val="FF0000"/>
                </a:solidFill>
              </a:rPr>
              <a:t>趋势</a:t>
            </a:r>
            <a:r>
              <a:rPr lang="zh-CN" altLang="en-US" sz="1600" dirty="0"/>
              <a:t>；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3200"/>
              <a:t>Variety：大数据的多样性</a:t>
            </a:r>
            <a:endParaRPr lang="zh-CN" altLang="en-US"/>
          </a:p>
        </p:txBody>
      </p:sp>
      <p:pic>
        <p:nvPicPr>
          <p:cNvPr id="10243" name="Picture 3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1542197"/>
            <a:ext cx="2979737" cy="207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QQ截图20140204141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652963"/>
            <a:ext cx="9048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1300" y="1341438"/>
            <a:ext cx="303371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数据形式的</a:t>
            </a:r>
            <a:r>
              <a:rPr lang="zh-CN" altLang="zh-CN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多样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zh-CN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结构化</a:t>
            </a:r>
            <a:r>
              <a:rPr lang="zh-CN" altLang="zh-CN" sz="1600" dirty="0"/>
              <a:t>数据，数据间有很强的因果</a:t>
            </a:r>
            <a:r>
              <a:rPr lang="zh-CN" altLang="zh-CN" sz="1600" dirty="0" smtClean="0"/>
              <a:t>关系</a:t>
            </a:r>
            <a:r>
              <a:rPr lang="zh-CN" altLang="en-US" sz="1600" dirty="0" smtClean="0"/>
              <a:t>；</a:t>
            </a:r>
            <a:endParaRPr lang="zh-CN" altLang="zh-CN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半</a:t>
            </a:r>
            <a:r>
              <a:rPr lang="zh-CN" altLang="zh-CN" sz="1600" dirty="0"/>
              <a:t>结构化数据，数据间因果关系</a:t>
            </a:r>
            <a:r>
              <a:rPr lang="zh-CN" altLang="zh-CN" sz="1600" dirty="0" smtClean="0"/>
              <a:t>较弱</a:t>
            </a:r>
            <a:r>
              <a:rPr lang="zh-CN" altLang="en-US" sz="1600" dirty="0" smtClean="0"/>
              <a:t>；</a:t>
            </a:r>
            <a:endParaRPr lang="zh-CN" altLang="zh-CN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非</a:t>
            </a:r>
            <a:r>
              <a:rPr lang="zh-CN" altLang="zh-CN" sz="1600" dirty="0"/>
              <a:t>结构化数据， 数据间无因果</a:t>
            </a:r>
            <a:r>
              <a:rPr lang="zh-CN" altLang="zh-CN" sz="1600" dirty="0" smtClean="0"/>
              <a:t>关系</a:t>
            </a:r>
            <a:r>
              <a:rPr lang="zh-CN" altLang="en-US" sz="1600" dirty="0" smtClean="0"/>
              <a:t>；</a:t>
            </a:r>
            <a:endParaRPr lang="zh-CN" altLang="zh-CN" sz="1600" dirty="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445250" y="1341438"/>
            <a:ext cx="26511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数据来源的</a:t>
            </a:r>
            <a:r>
              <a:rPr lang="zh-CN" altLang="zh-CN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多样性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zh-CN" altLang="zh-CN" sz="2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不同</a:t>
            </a:r>
            <a:r>
              <a:rPr lang="zh-CN" altLang="zh-CN" sz="1600" dirty="0"/>
              <a:t>的应用系统</a:t>
            </a:r>
            <a:endParaRPr lang="zh-CN" altLang="zh-CN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各种</a:t>
            </a:r>
            <a:r>
              <a:rPr lang="zh-CN" altLang="zh-CN" sz="1600" dirty="0"/>
              <a:t>设备</a:t>
            </a:r>
            <a:endParaRPr lang="zh-CN" altLang="zh-CN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互联网</a:t>
            </a:r>
            <a:endParaRPr lang="zh-CN" altLang="zh-CN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 sz="1600" dirty="0" smtClean="0"/>
              <a:t>其它</a:t>
            </a:r>
            <a:endParaRPr lang="zh-CN" altLang="zh-CN" sz="1600" dirty="0"/>
          </a:p>
        </p:txBody>
      </p:sp>
      <p:grpSp>
        <p:nvGrpSpPr>
          <p:cNvPr id="12" name="Group 12"/>
          <p:cNvGrpSpPr/>
          <p:nvPr/>
        </p:nvGrpSpPr>
        <p:grpSpPr bwMode="auto">
          <a:xfrm rot="16200000">
            <a:off x="4123897" y="1023064"/>
            <a:ext cx="1072924" cy="6747610"/>
            <a:chOff x="1438" y="1007"/>
            <a:chExt cx="2280" cy="2928"/>
          </a:xfrm>
        </p:grpSpPr>
        <p:sp>
          <p:nvSpPr>
            <p:cNvPr id="13" name="Freeform 8"/>
            <p:cNvSpPr/>
            <p:nvPr/>
          </p:nvSpPr>
          <p:spPr bwMode="auto">
            <a:xfrm rot="5400000">
              <a:off x="1387" y="2239"/>
              <a:ext cx="1747" cy="1645"/>
            </a:xfrm>
            <a:custGeom>
              <a:avLst/>
              <a:gdLst>
                <a:gd name="T0" fmla="*/ 923 w 2750"/>
                <a:gd name="T1" fmla="*/ 56 h 1733"/>
                <a:gd name="T2" fmla="*/ 992 w 2750"/>
                <a:gd name="T3" fmla="*/ 169 h 1733"/>
                <a:gd name="T4" fmla="*/ 1070 w 2750"/>
                <a:gd name="T5" fmla="*/ 284 h 1733"/>
                <a:gd name="T6" fmla="*/ 1158 w 2750"/>
                <a:gd name="T7" fmla="*/ 401 h 1733"/>
                <a:gd name="T8" fmla="*/ 1255 w 2750"/>
                <a:gd name="T9" fmla="*/ 520 h 1733"/>
                <a:gd name="T10" fmla="*/ 1359 w 2750"/>
                <a:gd name="T11" fmla="*/ 638 h 1733"/>
                <a:gd name="T12" fmla="*/ 1471 w 2750"/>
                <a:gd name="T13" fmla="*/ 756 h 1733"/>
                <a:gd name="T14" fmla="*/ 1588 w 2750"/>
                <a:gd name="T15" fmla="*/ 873 h 1733"/>
                <a:gd name="T16" fmla="*/ 1712 w 2750"/>
                <a:gd name="T17" fmla="*/ 988 h 1733"/>
                <a:gd name="T18" fmla="*/ 1841 w 2750"/>
                <a:gd name="T19" fmla="*/ 1101 h 1733"/>
                <a:gd name="T20" fmla="*/ 1974 w 2750"/>
                <a:gd name="T21" fmla="*/ 1211 h 1733"/>
                <a:gd name="T22" fmla="*/ 2110 w 2750"/>
                <a:gd name="T23" fmla="*/ 1317 h 1733"/>
                <a:gd name="T24" fmla="*/ 2250 w 2750"/>
                <a:gd name="T25" fmla="*/ 1419 h 1733"/>
                <a:gd name="T26" fmla="*/ 2391 w 2750"/>
                <a:gd name="T27" fmla="*/ 1516 h 1733"/>
                <a:gd name="T28" fmla="*/ 2534 w 2750"/>
                <a:gd name="T29" fmla="*/ 1608 h 1733"/>
                <a:gd name="T30" fmla="*/ 2678 w 2750"/>
                <a:gd name="T31" fmla="*/ 1693 h 1733"/>
                <a:gd name="T32" fmla="*/ 838 w 2750"/>
                <a:gd name="T33" fmla="*/ 1733 h 1733"/>
                <a:gd name="T34" fmla="*/ 771 w 2750"/>
                <a:gd name="T35" fmla="*/ 1640 h 1733"/>
                <a:gd name="T36" fmla="*/ 705 w 2750"/>
                <a:gd name="T37" fmla="*/ 1542 h 1733"/>
                <a:gd name="T38" fmla="*/ 640 w 2750"/>
                <a:gd name="T39" fmla="*/ 1441 h 1733"/>
                <a:gd name="T40" fmla="*/ 576 w 2750"/>
                <a:gd name="T41" fmla="*/ 1336 h 1733"/>
                <a:gd name="T42" fmla="*/ 514 w 2750"/>
                <a:gd name="T43" fmla="*/ 1227 h 1733"/>
                <a:gd name="T44" fmla="*/ 453 w 2750"/>
                <a:gd name="T45" fmla="*/ 1117 h 1733"/>
                <a:gd name="T46" fmla="*/ 421 w 2750"/>
                <a:gd name="T47" fmla="*/ 1004 h 1733"/>
                <a:gd name="T48" fmla="*/ 355 w 2750"/>
                <a:gd name="T49" fmla="*/ 890 h 1733"/>
                <a:gd name="T50" fmla="*/ 301 w 2750"/>
                <a:gd name="T51" fmla="*/ 779 h 1733"/>
                <a:gd name="T52" fmla="*/ 254 w 2750"/>
                <a:gd name="T53" fmla="*/ 661 h 1733"/>
                <a:gd name="T54" fmla="*/ 205 w 2750"/>
                <a:gd name="T55" fmla="*/ 551 h 1733"/>
                <a:gd name="T56" fmla="*/ 163 w 2750"/>
                <a:gd name="T57" fmla="*/ 437 h 1733"/>
                <a:gd name="T58" fmla="*/ 116 w 2750"/>
                <a:gd name="T59" fmla="*/ 320 h 1733"/>
                <a:gd name="T60" fmla="*/ 76 w 2750"/>
                <a:gd name="T61" fmla="*/ 211 h 1733"/>
                <a:gd name="T62" fmla="*/ 40 w 2750"/>
                <a:gd name="T63" fmla="*/ 106 h 1733"/>
                <a:gd name="T64" fmla="*/ 0 w 2750"/>
                <a:gd name="T65" fmla="*/ 0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0" h="1733">
                  <a:moveTo>
                    <a:pt x="892" y="0"/>
                  </a:moveTo>
                  <a:lnTo>
                    <a:pt x="923" y="56"/>
                  </a:lnTo>
                  <a:lnTo>
                    <a:pt x="956" y="112"/>
                  </a:lnTo>
                  <a:lnTo>
                    <a:pt x="992" y="169"/>
                  </a:lnTo>
                  <a:lnTo>
                    <a:pt x="1030" y="226"/>
                  </a:lnTo>
                  <a:lnTo>
                    <a:pt x="1070" y="284"/>
                  </a:lnTo>
                  <a:lnTo>
                    <a:pt x="1113" y="343"/>
                  </a:lnTo>
                  <a:lnTo>
                    <a:pt x="1158" y="401"/>
                  </a:lnTo>
                  <a:lnTo>
                    <a:pt x="1206" y="461"/>
                  </a:lnTo>
                  <a:lnTo>
                    <a:pt x="1255" y="520"/>
                  </a:lnTo>
                  <a:lnTo>
                    <a:pt x="1306" y="579"/>
                  </a:lnTo>
                  <a:lnTo>
                    <a:pt x="1359" y="638"/>
                  </a:lnTo>
                  <a:lnTo>
                    <a:pt x="1414" y="697"/>
                  </a:lnTo>
                  <a:lnTo>
                    <a:pt x="1471" y="756"/>
                  </a:lnTo>
                  <a:lnTo>
                    <a:pt x="1529" y="815"/>
                  </a:lnTo>
                  <a:lnTo>
                    <a:pt x="1588" y="873"/>
                  </a:lnTo>
                  <a:lnTo>
                    <a:pt x="1650" y="931"/>
                  </a:lnTo>
                  <a:lnTo>
                    <a:pt x="1712" y="988"/>
                  </a:lnTo>
                  <a:lnTo>
                    <a:pt x="1776" y="1045"/>
                  </a:lnTo>
                  <a:lnTo>
                    <a:pt x="1841" y="1101"/>
                  </a:lnTo>
                  <a:lnTo>
                    <a:pt x="1907" y="1157"/>
                  </a:lnTo>
                  <a:lnTo>
                    <a:pt x="1974" y="1211"/>
                  </a:lnTo>
                  <a:lnTo>
                    <a:pt x="2041" y="1265"/>
                  </a:lnTo>
                  <a:lnTo>
                    <a:pt x="2110" y="1317"/>
                  </a:lnTo>
                  <a:lnTo>
                    <a:pt x="2180" y="1369"/>
                  </a:lnTo>
                  <a:lnTo>
                    <a:pt x="2250" y="1419"/>
                  </a:lnTo>
                  <a:lnTo>
                    <a:pt x="2320" y="1469"/>
                  </a:lnTo>
                  <a:lnTo>
                    <a:pt x="2391" y="1516"/>
                  </a:lnTo>
                  <a:lnTo>
                    <a:pt x="2462" y="1563"/>
                  </a:lnTo>
                  <a:lnTo>
                    <a:pt x="2534" y="1608"/>
                  </a:lnTo>
                  <a:lnTo>
                    <a:pt x="2606" y="1651"/>
                  </a:lnTo>
                  <a:lnTo>
                    <a:pt x="2678" y="1693"/>
                  </a:lnTo>
                  <a:lnTo>
                    <a:pt x="2750" y="1733"/>
                  </a:lnTo>
                  <a:lnTo>
                    <a:pt x="838" y="1733"/>
                  </a:lnTo>
                  <a:lnTo>
                    <a:pt x="805" y="1687"/>
                  </a:lnTo>
                  <a:lnTo>
                    <a:pt x="771" y="1640"/>
                  </a:lnTo>
                  <a:lnTo>
                    <a:pt x="738" y="1592"/>
                  </a:lnTo>
                  <a:lnTo>
                    <a:pt x="705" y="1542"/>
                  </a:lnTo>
                  <a:lnTo>
                    <a:pt x="672" y="1492"/>
                  </a:lnTo>
                  <a:lnTo>
                    <a:pt x="640" y="1441"/>
                  </a:lnTo>
                  <a:lnTo>
                    <a:pt x="608" y="1389"/>
                  </a:lnTo>
                  <a:lnTo>
                    <a:pt x="576" y="1336"/>
                  </a:lnTo>
                  <a:lnTo>
                    <a:pt x="545" y="1282"/>
                  </a:lnTo>
                  <a:lnTo>
                    <a:pt x="514" y="1227"/>
                  </a:lnTo>
                  <a:lnTo>
                    <a:pt x="483" y="1172"/>
                  </a:lnTo>
                  <a:lnTo>
                    <a:pt x="453" y="1117"/>
                  </a:lnTo>
                  <a:lnTo>
                    <a:pt x="427" y="1057"/>
                  </a:lnTo>
                  <a:lnTo>
                    <a:pt x="421" y="1004"/>
                  </a:lnTo>
                  <a:lnTo>
                    <a:pt x="386" y="947"/>
                  </a:lnTo>
                  <a:lnTo>
                    <a:pt x="355" y="890"/>
                  </a:lnTo>
                  <a:lnTo>
                    <a:pt x="329" y="832"/>
                  </a:lnTo>
                  <a:lnTo>
                    <a:pt x="301" y="779"/>
                  </a:lnTo>
                  <a:lnTo>
                    <a:pt x="277" y="719"/>
                  </a:lnTo>
                  <a:lnTo>
                    <a:pt x="254" y="661"/>
                  </a:lnTo>
                  <a:lnTo>
                    <a:pt x="227" y="607"/>
                  </a:lnTo>
                  <a:lnTo>
                    <a:pt x="205" y="551"/>
                  </a:lnTo>
                  <a:lnTo>
                    <a:pt x="182" y="491"/>
                  </a:lnTo>
                  <a:lnTo>
                    <a:pt x="163" y="437"/>
                  </a:lnTo>
                  <a:lnTo>
                    <a:pt x="140" y="380"/>
                  </a:lnTo>
                  <a:lnTo>
                    <a:pt x="116" y="320"/>
                  </a:lnTo>
                  <a:lnTo>
                    <a:pt x="94" y="268"/>
                  </a:lnTo>
                  <a:lnTo>
                    <a:pt x="76" y="211"/>
                  </a:lnTo>
                  <a:lnTo>
                    <a:pt x="55" y="158"/>
                  </a:lnTo>
                  <a:lnTo>
                    <a:pt x="40" y="106"/>
                  </a:lnTo>
                  <a:lnTo>
                    <a:pt x="25" y="50"/>
                  </a:lnTo>
                  <a:lnTo>
                    <a:pt x="0" y="0"/>
                  </a:lnTo>
                  <a:lnTo>
                    <a:pt x="892" y="0"/>
                  </a:lnTo>
                  <a:close/>
                </a:path>
              </a:pathLst>
            </a:custGeom>
            <a:gradFill rotWithShape="0">
              <a:gsLst>
                <a:gs pos="0">
                  <a:srgbClr val="26CA74"/>
                </a:gs>
                <a:gs pos="100000">
                  <a:srgbClr val="26CA74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 rot="5400000">
              <a:off x="2887" y="2153"/>
              <a:ext cx="1028" cy="635"/>
            </a:xfrm>
            <a:custGeom>
              <a:avLst/>
              <a:gdLst>
                <a:gd name="T0" fmla="*/ 0 w 6472"/>
                <a:gd name="T1" fmla="*/ 2485 h 2485"/>
                <a:gd name="T2" fmla="*/ 6472 w 6472"/>
                <a:gd name="T3" fmla="*/ 2485 h 2485"/>
                <a:gd name="T4" fmla="*/ 3236 w 6472"/>
                <a:gd name="T5" fmla="*/ 0 h 2485"/>
                <a:gd name="T6" fmla="*/ 0 w 6472"/>
                <a:gd name="T7" fmla="*/ 2485 h 2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2485">
                  <a:moveTo>
                    <a:pt x="0" y="2485"/>
                  </a:moveTo>
                  <a:lnTo>
                    <a:pt x="6472" y="2485"/>
                  </a:lnTo>
                  <a:lnTo>
                    <a:pt x="3236" y="0"/>
                  </a:lnTo>
                  <a:lnTo>
                    <a:pt x="0" y="2485"/>
                  </a:lnTo>
                  <a:close/>
                </a:path>
              </a:pathLst>
            </a:custGeom>
            <a:gradFill rotWithShape="0">
              <a:gsLst>
                <a:gs pos="0">
                  <a:srgbClr val="006666"/>
                </a:gs>
                <a:gs pos="100000">
                  <a:srgbClr val="006666">
                    <a:gamma/>
                    <a:tint val="3372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 rot="5400000">
              <a:off x="1387" y="1058"/>
              <a:ext cx="1747" cy="1645"/>
            </a:xfrm>
            <a:custGeom>
              <a:avLst/>
              <a:gdLst>
                <a:gd name="T0" fmla="*/ 7309 w 11000"/>
                <a:gd name="T1" fmla="*/ 222 h 6931"/>
                <a:gd name="T2" fmla="*/ 7034 w 11000"/>
                <a:gd name="T3" fmla="*/ 675 h 6931"/>
                <a:gd name="T4" fmla="*/ 6720 w 11000"/>
                <a:gd name="T5" fmla="*/ 1137 h 6931"/>
                <a:gd name="T6" fmla="*/ 6367 w 11000"/>
                <a:gd name="T7" fmla="*/ 1605 h 6931"/>
                <a:gd name="T8" fmla="*/ 5981 w 11000"/>
                <a:gd name="T9" fmla="*/ 2078 h 6931"/>
                <a:gd name="T10" fmla="*/ 5564 w 11000"/>
                <a:gd name="T11" fmla="*/ 2551 h 6931"/>
                <a:gd name="T12" fmla="*/ 5118 w 11000"/>
                <a:gd name="T13" fmla="*/ 3023 h 6931"/>
                <a:gd name="T14" fmla="*/ 4647 w 11000"/>
                <a:gd name="T15" fmla="*/ 3491 h 6931"/>
                <a:gd name="T16" fmla="*/ 4152 w 11000"/>
                <a:gd name="T17" fmla="*/ 3953 h 6931"/>
                <a:gd name="T18" fmla="*/ 3638 w 11000"/>
                <a:gd name="T19" fmla="*/ 4405 h 6931"/>
                <a:gd name="T20" fmla="*/ 3106 w 11000"/>
                <a:gd name="T21" fmla="*/ 4844 h 6931"/>
                <a:gd name="T22" fmla="*/ 2560 w 11000"/>
                <a:gd name="T23" fmla="*/ 5269 h 6931"/>
                <a:gd name="T24" fmla="*/ 2002 w 11000"/>
                <a:gd name="T25" fmla="*/ 5677 h 6931"/>
                <a:gd name="T26" fmla="*/ 1437 w 11000"/>
                <a:gd name="T27" fmla="*/ 6065 h 6931"/>
                <a:gd name="T28" fmla="*/ 864 w 11000"/>
                <a:gd name="T29" fmla="*/ 6431 h 6931"/>
                <a:gd name="T30" fmla="*/ 288 w 11000"/>
                <a:gd name="T31" fmla="*/ 6771 h 6931"/>
                <a:gd name="T32" fmla="*/ 7647 w 11000"/>
                <a:gd name="T33" fmla="*/ 6931 h 6931"/>
                <a:gd name="T34" fmla="*/ 7915 w 11000"/>
                <a:gd name="T35" fmla="*/ 6560 h 6931"/>
                <a:gd name="T36" fmla="*/ 8180 w 11000"/>
                <a:gd name="T37" fmla="*/ 6169 h 6931"/>
                <a:gd name="T38" fmla="*/ 8442 w 11000"/>
                <a:gd name="T39" fmla="*/ 5762 h 6931"/>
                <a:gd name="T40" fmla="*/ 8696 w 11000"/>
                <a:gd name="T41" fmla="*/ 5342 h 6931"/>
                <a:gd name="T42" fmla="*/ 8946 w 11000"/>
                <a:gd name="T43" fmla="*/ 4909 h 6931"/>
                <a:gd name="T44" fmla="*/ 9188 w 11000"/>
                <a:gd name="T45" fmla="*/ 4468 h 6931"/>
                <a:gd name="T46" fmla="*/ 9422 w 11000"/>
                <a:gd name="T47" fmla="*/ 4019 h 6931"/>
                <a:gd name="T48" fmla="*/ 9647 w 11000"/>
                <a:gd name="T49" fmla="*/ 3563 h 6931"/>
                <a:gd name="T50" fmla="*/ 9862 w 11000"/>
                <a:gd name="T51" fmla="*/ 3106 h 6931"/>
                <a:gd name="T52" fmla="*/ 10066 w 11000"/>
                <a:gd name="T53" fmla="*/ 2647 h 6931"/>
                <a:gd name="T54" fmla="*/ 10257 w 11000"/>
                <a:gd name="T55" fmla="*/ 2190 h 6931"/>
                <a:gd name="T56" fmla="*/ 10436 w 11000"/>
                <a:gd name="T57" fmla="*/ 1735 h 6931"/>
                <a:gd name="T58" fmla="*/ 10601 w 11000"/>
                <a:gd name="T59" fmla="*/ 1287 h 6931"/>
                <a:gd name="T60" fmla="*/ 10750 w 11000"/>
                <a:gd name="T61" fmla="*/ 847 h 6931"/>
                <a:gd name="T62" fmla="*/ 10884 w 11000"/>
                <a:gd name="T63" fmla="*/ 417 h 6931"/>
                <a:gd name="T64" fmla="*/ 11000 w 11000"/>
                <a:gd name="T65" fmla="*/ 0 h 6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00" h="6931">
                  <a:moveTo>
                    <a:pt x="7432" y="0"/>
                  </a:moveTo>
                  <a:lnTo>
                    <a:pt x="7309" y="222"/>
                  </a:lnTo>
                  <a:lnTo>
                    <a:pt x="7177" y="447"/>
                  </a:lnTo>
                  <a:lnTo>
                    <a:pt x="7034" y="675"/>
                  </a:lnTo>
                  <a:lnTo>
                    <a:pt x="6882" y="905"/>
                  </a:lnTo>
                  <a:lnTo>
                    <a:pt x="6720" y="1137"/>
                  </a:lnTo>
                  <a:lnTo>
                    <a:pt x="6548" y="1370"/>
                  </a:lnTo>
                  <a:lnTo>
                    <a:pt x="6367" y="1605"/>
                  </a:lnTo>
                  <a:lnTo>
                    <a:pt x="6178" y="1842"/>
                  </a:lnTo>
                  <a:lnTo>
                    <a:pt x="5981" y="2078"/>
                  </a:lnTo>
                  <a:lnTo>
                    <a:pt x="5776" y="2315"/>
                  </a:lnTo>
                  <a:lnTo>
                    <a:pt x="5564" y="2551"/>
                  </a:lnTo>
                  <a:lnTo>
                    <a:pt x="5344" y="2788"/>
                  </a:lnTo>
                  <a:lnTo>
                    <a:pt x="5118" y="3023"/>
                  </a:lnTo>
                  <a:lnTo>
                    <a:pt x="4886" y="3258"/>
                  </a:lnTo>
                  <a:lnTo>
                    <a:pt x="4647" y="3491"/>
                  </a:lnTo>
                  <a:lnTo>
                    <a:pt x="4402" y="3722"/>
                  </a:lnTo>
                  <a:lnTo>
                    <a:pt x="4152" y="3953"/>
                  </a:lnTo>
                  <a:lnTo>
                    <a:pt x="3897" y="4180"/>
                  </a:lnTo>
                  <a:lnTo>
                    <a:pt x="3638" y="4405"/>
                  </a:lnTo>
                  <a:lnTo>
                    <a:pt x="3374" y="4626"/>
                  </a:lnTo>
                  <a:lnTo>
                    <a:pt x="3106" y="4844"/>
                  </a:lnTo>
                  <a:lnTo>
                    <a:pt x="2835" y="5058"/>
                  </a:lnTo>
                  <a:lnTo>
                    <a:pt x="2560" y="5269"/>
                  </a:lnTo>
                  <a:lnTo>
                    <a:pt x="2282" y="5475"/>
                  </a:lnTo>
                  <a:lnTo>
                    <a:pt x="2002" y="5677"/>
                  </a:lnTo>
                  <a:lnTo>
                    <a:pt x="1720" y="5874"/>
                  </a:lnTo>
                  <a:lnTo>
                    <a:pt x="1437" y="6065"/>
                  </a:lnTo>
                  <a:lnTo>
                    <a:pt x="1151" y="6251"/>
                  </a:lnTo>
                  <a:lnTo>
                    <a:pt x="864" y="6431"/>
                  </a:lnTo>
                  <a:lnTo>
                    <a:pt x="576" y="6604"/>
                  </a:lnTo>
                  <a:lnTo>
                    <a:pt x="288" y="6771"/>
                  </a:lnTo>
                  <a:lnTo>
                    <a:pt x="0" y="6931"/>
                  </a:lnTo>
                  <a:lnTo>
                    <a:pt x="7647" y="6931"/>
                  </a:lnTo>
                  <a:lnTo>
                    <a:pt x="7782" y="6748"/>
                  </a:lnTo>
                  <a:lnTo>
                    <a:pt x="7915" y="6560"/>
                  </a:lnTo>
                  <a:lnTo>
                    <a:pt x="8049" y="6366"/>
                  </a:lnTo>
                  <a:lnTo>
                    <a:pt x="8180" y="6169"/>
                  </a:lnTo>
                  <a:lnTo>
                    <a:pt x="8312" y="5968"/>
                  </a:lnTo>
                  <a:lnTo>
                    <a:pt x="8442" y="5762"/>
                  </a:lnTo>
                  <a:lnTo>
                    <a:pt x="8570" y="5554"/>
                  </a:lnTo>
                  <a:lnTo>
                    <a:pt x="8696" y="5342"/>
                  </a:lnTo>
                  <a:lnTo>
                    <a:pt x="8822" y="5127"/>
                  </a:lnTo>
                  <a:lnTo>
                    <a:pt x="8946" y="4909"/>
                  </a:lnTo>
                  <a:lnTo>
                    <a:pt x="9069" y="4689"/>
                  </a:lnTo>
                  <a:lnTo>
                    <a:pt x="9188" y="4468"/>
                  </a:lnTo>
                  <a:lnTo>
                    <a:pt x="9307" y="4243"/>
                  </a:lnTo>
                  <a:lnTo>
                    <a:pt x="9422" y="4019"/>
                  </a:lnTo>
                  <a:lnTo>
                    <a:pt x="9536" y="3792"/>
                  </a:lnTo>
                  <a:lnTo>
                    <a:pt x="9647" y="3563"/>
                  </a:lnTo>
                  <a:lnTo>
                    <a:pt x="9756" y="3335"/>
                  </a:lnTo>
                  <a:lnTo>
                    <a:pt x="9862" y="3106"/>
                  </a:lnTo>
                  <a:lnTo>
                    <a:pt x="9966" y="2876"/>
                  </a:lnTo>
                  <a:lnTo>
                    <a:pt x="10066" y="2647"/>
                  </a:lnTo>
                  <a:lnTo>
                    <a:pt x="10163" y="2418"/>
                  </a:lnTo>
                  <a:lnTo>
                    <a:pt x="10257" y="2190"/>
                  </a:lnTo>
                  <a:lnTo>
                    <a:pt x="10348" y="1963"/>
                  </a:lnTo>
                  <a:lnTo>
                    <a:pt x="10436" y="1735"/>
                  </a:lnTo>
                  <a:lnTo>
                    <a:pt x="10520" y="1511"/>
                  </a:lnTo>
                  <a:lnTo>
                    <a:pt x="10601" y="1287"/>
                  </a:lnTo>
                  <a:lnTo>
                    <a:pt x="10677" y="1066"/>
                  </a:lnTo>
                  <a:lnTo>
                    <a:pt x="10750" y="847"/>
                  </a:lnTo>
                  <a:lnTo>
                    <a:pt x="10818" y="631"/>
                  </a:lnTo>
                  <a:lnTo>
                    <a:pt x="10884" y="417"/>
                  </a:lnTo>
                  <a:lnTo>
                    <a:pt x="10944" y="207"/>
                  </a:lnTo>
                  <a:lnTo>
                    <a:pt x="11000" y="0"/>
                  </a:lnTo>
                  <a:lnTo>
                    <a:pt x="7432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C99">
                    <a:gamma/>
                    <a:tint val="0"/>
                    <a:invGamma/>
                  </a:srgbClr>
                </a:gs>
                <a:gs pos="100000">
                  <a:srgbClr val="00CC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 rot="5400000">
              <a:off x="2277" y="1947"/>
              <a:ext cx="566" cy="1048"/>
            </a:xfrm>
            <a:custGeom>
              <a:avLst/>
              <a:gdLst>
                <a:gd name="T0" fmla="*/ 34 w 3568"/>
                <a:gd name="T1" fmla="*/ 128 h 4416"/>
                <a:gd name="T2" fmla="*/ 107 w 3568"/>
                <a:gd name="T3" fmla="*/ 386 h 4416"/>
                <a:gd name="T4" fmla="*/ 187 w 3568"/>
                <a:gd name="T5" fmla="*/ 650 h 4416"/>
                <a:gd name="T6" fmla="*/ 273 w 3568"/>
                <a:gd name="T7" fmla="*/ 918 h 4416"/>
                <a:gd name="T8" fmla="*/ 365 w 3568"/>
                <a:gd name="T9" fmla="*/ 1190 h 4416"/>
                <a:gd name="T10" fmla="*/ 463 w 3568"/>
                <a:gd name="T11" fmla="*/ 1465 h 4416"/>
                <a:gd name="T12" fmla="*/ 566 w 3568"/>
                <a:gd name="T13" fmla="*/ 1742 h 4416"/>
                <a:gd name="T14" fmla="*/ 676 w 3568"/>
                <a:gd name="T15" fmla="*/ 2022 h 4416"/>
                <a:gd name="T16" fmla="*/ 790 w 3568"/>
                <a:gd name="T17" fmla="*/ 2304 h 4416"/>
                <a:gd name="T18" fmla="*/ 908 w 3568"/>
                <a:gd name="T19" fmla="*/ 2586 h 4416"/>
                <a:gd name="T20" fmla="*/ 1032 w 3568"/>
                <a:gd name="T21" fmla="*/ 2870 h 4416"/>
                <a:gd name="T22" fmla="*/ 1160 w 3568"/>
                <a:gd name="T23" fmla="*/ 3153 h 4416"/>
                <a:gd name="T24" fmla="*/ 1292 w 3568"/>
                <a:gd name="T25" fmla="*/ 3437 h 4416"/>
                <a:gd name="T26" fmla="*/ 1428 w 3568"/>
                <a:gd name="T27" fmla="*/ 3718 h 4416"/>
                <a:gd name="T28" fmla="*/ 1567 w 3568"/>
                <a:gd name="T29" fmla="*/ 3999 h 4416"/>
                <a:gd name="T30" fmla="*/ 1711 w 3568"/>
                <a:gd name="T31" fmla="*/ 4277 h 4416"/>
                <a:gd name="T32" fmla="*/ 1857 w 3568"/>
                <a:gd name="T33" fmla="*/ 4277 h 4416"/>
                <a:gd name="T34" fmla="*/ 2001 w 3568"/>
                <a:gd name="T35" fmla="*/ 3999 h 4416"/>
                <a:gd name="T36" fmla="*/ 2140 w 3568"/>
                <a:gd name="T37" fmla="*/ 3718 h 4416"/>
                <a:gd name="T38" fmla="*/ 2276 w 3568"/>
                <a:gd name="T39" fmla="*/ 3437 h 4416"/>
                <a:gd name="T40" fmla="*/ 2408 w 3568"/>
                <a:gd name="T41" fmla="*/ 3153 h 4416"/>
                <a:gd name="T42" fmla="*/ 2536 w 3568"/>
                <a:gd name="T43" fmla="*/ 2870 h 4416"/>
                <a:gd name="T44" fmla="*/ 2660 w 3568"/>
                <a:gd name="T45" fmla="*/ 2586 h 4416"/>
                <a:gd name="T46" fmla="*/ 2778 w 3568"/>
                <a:gd name="T47" fmla="*/ 2304 h 4416"/>
                <a:gd name="T48" fmla="*/ 2892 w 3568"/>
                <a:gd name="T49" fmla="*/ 2022 h 4416"/>
                <a:gd name="T50" fmla="*/ 3002 w 3568"/>
                <a:gd name="T51" fmla="*/ 1742 h 4416"/>
                <a:gd name="T52" fmla="*/ 3105 w 3568"/>
                <a:gd name="T53" fmla="*/ 1465 h 4416"/>
                <a:gd name="T54" fmla="*/ 3203 w 3568"/>
                <a:gd name="T55" fmla="*/ 1190 h 4416"/>
                <a:gd name="T56" fmla="*/ 3295 w 3568"/>
                <a:gd name="T57" fmla="*/ 918 h 4416"/>
                <a:gd name="T58" fmla="*/ 3381 w 3568"/>
                <a:gd name="T59" fmla="*/ 650 h 4416"/>
                <a:gd name="T60" fmla="*/ 3461 w 3568"/>
                <a:gd name="T61" fmla="*/ 386 h 4416"/>
                <a:gd name="T62" fmla="*/ 3534 w 3568"/>
                <a:gd name="T63" fmla="*/ 128 h 4416"/>
                <a:gd name="T64" fmla="*/ 0 w 3568"/>
                <a:gd name="T65" fmla="*/ 0 h 4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68" h="4416">
                  <a:moveTo>
                    <a:pt x="0" y="0"/>
                  </a:moveTo>
                  <a:lnTo>
                    <a:pt x="34" y="128"/>
                  </a:lnTo>
                  <a:lnTo>
                    <a:pt x="70" y="256"/>
                  </a:lnTo>
                  <a:lnTo>
                    <a:pt x="107" y="386"/>
                  </a:lnTo>
                  <a:lnTo>
                    <a:pt x="146" y="517"/>
                  </a:lnTo>
                  <a:lnTo>
                    <a:pt x="187" y="650"/>
                  </a:lnTo>
                  <a:lnTo>
                    <a:pt x="229" y="784"/>
                  </a:lnTo>
                  <a:lnTo>
                    <a:pt x="273" y="918"/>
                  </a:lnTo>
                  <a:lnTo>
                    <a:pt x="319" y="1053"/>
                  </a:lnTo>
                  <a:lnTo>
                    <a:pt x="365" y="1190"/>
                  </a:lnTo>
                  <a:lnTo>
                    <a:pt x="413" y="1328"/>
                  </a:lnTo>
                  <a:lnTo>
                    <a:pt x="463" y="1465"/>
                  </a:lnTo>
                  <a:lnTo>
                    <a:pt x="514" y="1603"/>
                  </a:lnTo>
                  <a:lnTo>
                    <a:pt x="566" y="1742"/>
                  </a:lnTo>
                  <a:lnTo>
                    <a:pt x="620" y="1882"/>
                  </a:lnTo>
                  <a:lnTo>
                    <a:pt x="676" y="2022"/>
                  </a:lnTo>
                  <a:lnTo>
                    <a:pt x="732" y="2163"/>
                  </a:lnTo>
                  <a:lnTo>
                    <a:pt x="790" y="2304"/>
                  </a:lnTo>
                  <a:lnTo>
                    <a:pt x="849" y="2445"/>
                  </a:lnTo>
                  <a:lnTo>
                    <a:pt x="908" y="2586"/>
                  </a:lnTo>
                  <a:lnTo>
                    <a:pt x="970" y="2728"/>
                  </a:lnTo>
                  <a:lnTo>
                    <a:pt x="1032" y="2870"/>
                  </a:lnTo>
                  <a:lnTo>
                    <a:pt x="1095" y="3011"/>
                  </a:lnTo>
                  <a:lnTo>
                    <a:pt x="1160" y="3153"/>
                  </a:lnTo>
                  <a:lnTo>
                    <a:pt x="1225" y="3295"/>
                  </a:lnTo>
                  <a:lnTo>
                    <a:pt x="1292" y="3437"/>
                  </a:lnTo>
                  <a:lnTo>
                    <a:pt x="1359" y="3577"/>
                  </a:lnTo>
                  <a:lnTo>
                    <a:pt x="1428" y="3718"/>
                  </a:lnTo>
                  <a:lnTo>
                    <a:pt x="1497" y="3858"/>
                  </a:lnTo>
                  <a:lnTo>
                    <a:pt x="1567" y="3999"/>
                  </a:lnTo>
                  <a:lnTo>
                    <a:pt x="1639" y="4138"/>
                  </a:lnTo>
                  <a:lnTo>
                    <a:pt x="1711" y="4277"/>
                  </a:lnTo>
                  <a:lnTo>
                    <a:pt x="1784" y="4416"/>
                  </a:lnTo>
                  <a:lnTo>
                    <a:pt x="1857" y="4277"/>
                  </a:lnTo>
                  <a:lnTo>
                    <a:pt x="1929" y="4138"/>
                  </a:lnTo>
                  <a:lnTo>
                    <a:pt x="2001" y="3999"/>
                  </a:lnTo>
                  <a:lnTo>
                    <a:pt x="2071" y="3858"/>
                  </a:lnTo>
                  <a:lnTo>
                    <a:pt x="2140" y="3718"/>
                  </a:lnTo>
                  <a:lnTo>
                    <a:pt x="2208" y="3577"/>
                  </a:lnTo>
                  <a:lnTo>
                    <a:pt x="2276" y="3437"/>
                  </a:lnTo>
                  <a:lnTo>
                    <a:pt x="2343" y="3295"/>
                  </a:lnTo>
                  <a:lnTo>
                    <a:pt x="2408" y="3153"/>
                  </a:lnTo>
                  <a:lnTo>
                    <a:pt x="2473" y="3011"/>
                  </a:lnTo>
                  <a:lnTo>
                    <a:pt x="2536" y="2870"/>
                  </a:lnTo>
                  <a:lnTo>
                    <a:pt x="2598" y="2728"/>
                  </a:lnTo>
                  <a:lnTo>
                    <a:pt x="2660" y="2586"/>
                  </a:lnTo>
                  <a:lnTo>
                    <a:pt x="2719" y="2445"/>
                  </a:lnTo>
                  <a:lnTo>
                    <a:pt x="2778" y="2304"/>
                  </a:lnTo>
                  <a:lnTo>
                    <a:pt x="2836" y="2163"/>
                  </a:lnTo>
                  <a:lnTo>
                    <a:pt x="2892" y="2022"/>
                  </a:lnTo>
                  <a:lnTo>
                    <a:pt x="2948" y="1882"/>
                  </a:lnTo>
                  <a:lnTo>
                    <a:pt x="3002" y="1742"/>
                  </a:lnTo>
                  <a:lnTo>
                    <a:pt x="3054" y="1603"/>
                  </a:lnTo>
                  <a:lnTo>
                    <a:pt x="3105" y="1465"/>
                  </a:lnTo>
                  <a:lnTo>
                    <a:pt x="3155" y="1328"/>
                  </a:lnTo>
                  <a:lnTo>
                    <a:pt x="3203" y="1190"/>
                  </a:lnTo>
                  <a:lnTo>
                    <a:pt x="3249" y="1053"/>
                  </a:lnTo>
                  <a:lnTo>
                    <a:pt x="3295" y="918"/>
                  </a:lnTo>
                  <a:lnTo>
                    <a:pt x="3339" y="784"/>
                  </a:lnTo>
                  <a:lnTo>
                    <a:pt x="3381" y="650"/>
                  </a:lnTo>
                  <a:lnTo>
                    <a:pt x="3422" y="517"/>
                  </a:lnTo>
                  <a:lnTo>
                    <a:pt x="3461" y="386"/>
                  </a:lnTo>
                  <a:lnTo>
                    <a:pt x="3498" y="256"/>
                  </a:lnTo>
                  <a:lnTo>
                    <a:pt x="3534" y="128"/>
                  </a:lnTo>
                  <a:lnTo>
                    <a:pt x="356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336699"/>
                </a:gs>
                <a:gs pos="100000">
                  <a:srgbClr val="3399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45791" dir="2021404" algn="ctr" rotWithShape="0">
                      <a:srgbClr val="14300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31763"/>
            <a:ext cx="8229600" cy="633412"/>
          </a:xfrm>
        </p:spPr>
        <p:txBody>
          <a:bodyPr/>
          <a:lstStyle/>
          <a:p>
            <a:r>
              <a:rPr lang="zh-CN" altLang="en-US" sz="2800"/>
              <a:t>Velocity：大数据处理速度要求越来越高</a:t>
            </a:r>
            <a:endParaRPr lang="zh-CN" altLang="en-US" sz="4000"/>
          </a:p>
        </p:txBody>
      </p:sp>
      <p:pic>
        <p:nvPicPr>
          <p:cNvPr id="11267" name="Picture 3" descr="QQ截图201402041416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1585913"/>
            <a:ext cx="46672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QQ截图20140204141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343525"/>
            <a:ext cx="29432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41300" y="1341438"/>
            <a:ext cx="3217863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大</a:t>
            </a:r>
            <a:r>
              <a:rPr lang="zh-CN" altLang="en-US" sz="1600" dirty="0"/>
              <a:t>数据与海量数据的一个</a:t>
            </a:r>
            <a:r>
              <a:rPr lang="zh-CN" altLang="en-US" sz="1600" dirty="0">
                <a:solidFill>
                  <a:srgbClr val="FF0000"/>
                </a:solidFill>
              </a:rPr>
              <a:t>重要区别</a:t>
            </a:r>
            <a:r>
              <a:rPr lang="zh-CN" altLang="en-US" sz="1600" dirty="0"/>
              <a:t>，在于不仅数据尺寸大，而且对数据处理的响应速度有着更高的要求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处理速度快，</a:t>
            </a:r>
            <a:r>
              <a:rPr lang="zh-CN" altLang="en-US" sz="1600" dirty="0">
                <a:solidFill>
                  <a:srgbClr val="FF0000"/>
                </a:solidFill>
              </a:rPr>
              <a:t>1秒定律</a:t>
            </a:r>
            <a:r>
              <a:rPr lang="zh-CN" altLang="en-US" sz="1600" dirty="0" smtClean="0"/>
              <a:t>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传统的以周，天，小时为单位的运算处理周期，下降到以分钟，秒为单位；</a:t>
            </a:r>
            <a:endParaRPr lang="zh-CN" altLang="en-US" sz="16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/>
              <a:t>大数据</a:t>
            </a:r>
            <a:r>
              <a:rPr lang="zh-CN" altLang="en-US" sz="1600" dirty="0">
                <a:solidFill>
                  <a:srgbClr val="FF0000"/>
                </a:solidFill>
              </a:rPr>
              <a:t>高价值</a:t>
            </a:r>
            <a:r>
              <a:rPr lang="zh-CN" altLang="en-US" sz="1600" dirty="0"/>
              <a:t>的重要体现-处理速度；</a:t>
            </a:r>
            <a:endParaRPr lang="zh-CN" altLang="en-US" sz="1600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714875" y="5507038"/>
            <a:ext cx="3962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dirty="0"/>
              <a:t>信用卡欺诈检测：通过分析每个客户的历史用卡行为， 使用欺诈检测模型实时来检测每一笔交易是否异常。</a:t>
            </a:r>
            <a:endParaRPr lang="zh-CN" altLang="zh-CN" sz="1600" dirty="0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168775" y="5588309"/>
            <a:ext cx="4032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案例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5286</Words>
  <Application>WPS 演示</Application>
  <PresentationFormat>全屏显示(4:3)</PresentationFormat>
  <Paragraphs>557</Paragraphs>
  <Slides>43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1" baseType="lpstr">
      <vt:lpstr>Arial</vt:lpstr>
      <vt:lpstr>宋体</vt:lpstr>
      <vt:lpstr>Wingdings</vt:lpstr>
      <vt:lpstr>楷体</vt:lpstr>
      <vt:lpstr>微软雅黑</vt:lpstr>
      <vt:lpstr>΢</vt:lpstr>
      <vt:lpstr>华文行楷</vt:lpstr>
      <vt:lpstr>Times New Roman</vt:lpstr>
      <vt:lpstr>Arial Unicode MS</vt:lpstr>
      <vt:lpstr>Calibri</vt:lpstr>
      <vt:lpstr>楷体_GB2312</vt:lpstr>
      <vt:lpstr>Verdana</vt:lpstr>
      <vt:lpstr>Adobe 黑体 Std R</vt:lpstr>
      <vt:lpstr>Bernard MT Condensed</vt:lpstr>
      <vt:lpstr>Segoe Print</vt:lpstr>
      <vt:lpstr>新宋体</vt:lpstr>
      <vt:lpstr>黑体</vt:lpstr>
      <vt:lpstr>Office 主题​​</vt:lpstr>
      <vt:lpstr>大数据发展概况及行业解决方案 分享</vt:lpstr>
      <vt:lpstr>PowerPoint 演示文稿</vt:lpstr>
      <vt:lpstr>移动互联时代，数据爆发性增长</vt:lpstr>
      <vt:lpstr>大数据的主要来源</vt:lpstr>
      <vt:lpstr>什么是大数据</vt:lpstr>
      <vt:lpstr>大数据的主要特征：4V</vt:lpstr>
      <vt:lpstr>Volume：大数据体量巨大</vt:lpstr>
      <vt:lpstr>Variety：大数据的多样性</vt:lpstr>
      <vt:lpstr>Velocity：大数据处理速度要求越来越高</vt:lpstr>
      <vt:lpstr>Veracity：精确化，大数据低价值密度的高精确要求</vt:lpstr>
      <vt:lpstr>第5V，大数据的价值</vt:lpstr>
      <vt:lpstr>大数据带来的主要挑战和机遇</vt:lpstr>
      <vt:lpstr>大数据的发展历程</vt:lpstr>
      <vt:lpstr>大数据的市场前景</vt:lpstr>
      <vt:lpstr>大数据与传统经分（BI）</vt:lpstr>
      <vt:lpstr>大数据与云计算</vt:lpstr>
      <vt:lpstr>PowerPoint 演示文稿</vt:lpstr>
      <vt:lpstr>企业大数据应用的四重奏</vt:lpstr>
      <vt:lpstr>企业大数据实践的演进路线</vt:lpstr>
      <vt:lpstr>企业大数据实践的演进路线</vt:lpstr>
      <vt:lpstr>企业大数据实践的演进路线</vt:lpstr>
      <vt:lpstr>企业大数据实践的演进路线</vt:lpstr>
      <vt:lpstr>企业大数据分析的能力构成</vt:lpstr>
      <vt:lpstr>PowerPoint 演示文稿</vt:lpstr>
      <vt:lpstr>大数据的关键技术</vt:lpstr>
      <vt:lpstr>大数据的重点行业及应用</vt:lpstr>
      <vt:lpstr>大数据的价值热点趋势</vt:lpstr>
      <vt:lpstr>PowerPoint 演示文稿</vt:lpstr>
      <vt:lpstr>围绕大数据的生态产业链</vt:lpstr>
      <vt:lpstr>大数据的方案供应商角色</vt:lpstr>
      <vt:lpstr>阿里大数据战略架构</vt:lpstr>
      <vt:lpstr>引跑科技 EngineOne大数据处理平台</vt:lpstr>
      <vt:lpstr>引跑科技 EngineOne大数据处理平台</vt:lpstr>
      <vt:lpstr>PowerPoint 演示文稿</vt:lpstr>
      <vt:lpstr>案例：阿里  数据魔方</vt:lpstr>
      <vt:lpstr>阿里 数据魔方</vt:lpstr>
      <vt:lpstr>第一时间</vt:lpstr>
      <vt:lpstr>行业分析</vt:lpstr>
      <vt:lpstr>市场细分</vt:lpstr>
      <vt:lpstr>淘词</vt:lpstr>
      <vt:lpstr>流失顾客分析</vt:lpstr>
      <vt:lpstr>自有店铺分析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大数据发展概况及行业解决方案 分享</dc:title>
  <dc:creator>admin</dc:creator>
  <cp:lastModifiedBy>小方</cp:lastModifiedBy>
  <cp:revision>2</cp:revision>
  <dcterms:created xsi:type="dcterms:W3CDTF">2015-07-06T06:07:00Z</dcterms:created>
  <dcterms:modified xsi:type="dcterms:W3CDTF">2018-03-22T07:47:34Z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