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2" d="100"/>
          <a:sy n="82" d="100"/>
        </p:scale>
        <p:origin x="-1864"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69DAE6-3970-FA47-B27D-8B5705BAA647}" type="datetimeFigureOut">
              <a:rPr lang="en-US" smtClean="0"/>
              <a:t>24/11/17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6A8A1-70D6-C645-AE54-C1797957951E}" type="slidenum">
              <a:rPr lang="en-US" smtClean="0"/>
              <a:t>‹#›</a:t>
            </a:fld>
            <a:endParaRPr lang="en-US"/>
          </a:p>
        </p:txBody>
      </p:sp>
    </p:spTree>
    <p:extLst>
      <p:ext uri="{BB962C8B-B14F-4D97-AF65-F5344CB8AC3E}">
        <p14:creationId xmlns:p14="http://schemas.microsoft.com/office/powerpoint/2010/main" val="2861199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69DAE6-3970-FA47-B27D-8B5705BAA647}" type="datetimeFigureOut">
              <a:rPr lang="en-US" smtClean="0"/>
              <a:t>24/11/17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6A8A1-70D6-C645-AE54-C1797957951E}" type="slidenum">
              <a:rPr lang="en-US" smtClean="0"/>
              <a:t>‹#›</a:t>
            </a:fld>
            <a:endParaRPr lang="en-US"/>
          </a:p>
        </p:txBody>
      </p:sp>
    </p:spTree>
    <p:extLst>
      <p:ext uri="{BB962C8B-B14F-4D97-AF65-F5344CB8AC3E}">
        <p14:creationId xmlns:p14="http://schemas.microsoft.com/office/powerpoint/2010/main" val="2992839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69DAE6-3970-FA47-B27D-8B5705BAA647}" type="datetimeFigureOut">
              <a:rPr lang="en-US" smtClean="0"/>
              <a:t>24/11/17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6A8A1-70D6-C645-AE54-C1797957951E}" type="slidenum">
              <a:rPr lang="en-US" smtClean="0"/>
              <a:t>‹#›</a:t>
            </a:fld>
            <a:endParaRPr lang="en-US"/>
          </a:p>
        </p:txBody>
      </p:sp>
    </p:spTree>
    <p:extLst>
      <p:ext uri="{BB962C8B-B14F-4D97-AF65-F5344CB8AC3E}">
        <p14:creationId xmlns:p14="http://schemas.microsoft.com/office/powerpoint/2010/main" val="2777043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69DAE6-3970-FA47-B27D-8B5705BAA647}" type="datetimeFigureOut">
              <a:rPr lang="en-US" smtClean="0"/>
              <a:t>24/11/17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6A8A1-70D6-C645-AE54-C1797957951E}" type="slidenum">
              <a:rPr lang="en-US" smtClean="0"/>
              <a:t>‹#›</a:t>
            </a:fld>
            <a:endParaRPr lang="en-US"/>
          </a:p>
        </p:txBody>
      </p:sp>
    </p:spTree>
    <p:extLst>
      <p:ext uri="{BB962C8B-B14F-4D97-AF65-F5344CB8AC3E}">
        <p14:creationId xmlns:p14="http://schemas.microsoft.com/office/powerpoint/2010/main" val="3055217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69DAE6-3970-FA47-B27D-8B5705BAA647}" type="datetimeFigureOut">
              <a:rPr lang="en-US" smtClean="0"/>
              <a:t>24/11/17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6A8A1-70D6-C645-AE54-C1797957951E}" type="slidenum">
              <a:rPr lang="en-US" smtClean="0"/>
              <a:t>‹#›</a:t>
            </a:fld>
            <a:endParaRPr lang="en-US"/>
          </a:p>
        </p:txBody>
      </p:sp>
    </p:spTree>
    <p:extLst>
      <p:ext uri="{BB962C8B-B14F-4D97-AF65-F5344CB8AC3E}">
        <p14:creationId xmlns:p14="http://schemas.microsoft.com/office/powerpoint/2010/main" val="3879077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69DAE6-3970-FA47-B27D-8B5705BAA647}" type="datetimeFigureOut">
              <a:rPr lang="en-US" smtClean="0"/>
              <a:t>24/11/17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56A8A1-70D6-C645-AE54-C1797957951E}" type="slidenum">
              <a:rPr lang="en-US" smtClean="0"/>
              <a:t>‹#›</a:t>
            </a:fld>
            <a:endParaRPr lang="en-US"/>
          </a:p>
        </p:txBody>
      </p:sp>
    </p:spTree>
    <p:extLst>
      <p:ext uri="{BB962C8B-B14F-4D97-AF65-F5344CB8AC3E}">
        <p14:creationId xmlns:p14="http://schemas.microsoft.com/office/powerpoint/2010/main" val="2934362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69DAE6-3970-FA47-B27D-8B5705BAA647}" type="datetimeFigureOut">
              <a:rPr lang="en-US" smtClean="0"/>
              <a:t>24/11/17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56A8A1-70D6-C645-AE54-C1797957951E}" type="slidenum">
              <a:rPr lang="en-US" smtClean="0"/>
              <a:t>‹#›</a:t>
            </a:fld>
            <a:endParaRPr lang="en-US"/>
          </a:p>
        </p:txBody>
      </p:sp>
    </p:spTree>
    <p:extLst>
      <p:ext uri="{BB962C8B-B14F-4D97-AF65-F5344CB8AC3E}">
        <p14:creationId xmlns:p14="http://schemas.microsoft.com/office/powerpoint/2010/main" val="2820210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69DAE6-3970-FA47-B27D-8B5705BAA647}" type="datetimeFigureOut">
              <a:rPr lang="en-US" smtClean="0"/>
              <a:t>24/11/17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56A8A1-70D6-C645-AE54-C1797957951E}" type="slidenum">
              <a:rPr lang="en-US" smtClean="0"/>
              <a:t>‹#›</a:t>
            </a:fld>
            <a:endParaRPr lang="en-US"/>
          </a:p>
        </p:txBody>
      </p:sp>
    </p:spTree>
    <p:extLst>
      <p:ext uri="{BB962C8B-B14F-4D97-AF65-F5344CB8AC3E}">
        <p14:creationId xmlns:p14="http://schemas.microsoft.com/office/powerpoint/2010/main" val="4267344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69DAE6-3970-FA47-B27D-8B5705BAA647}" type="datetimeFigureOut">
              <a:rPr lang="en-US" smtClean="0"/>
              <a:t>24/11/17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56A8A1-70D6-C645-AE54-C1797957951E}" type="slidenum">
              <a:rPr lang="en-US" smtClean="0"/>
              <a:t>‹#›</a:t>
            </a:fld>
            <a:endParaRPr lang="en-US"/>
          </a:p>
        </p:txBody>
      </p:sp>
    </p:spTree>
    <p:extLst>
      <p:ext uri="{BB962C8B-B14F-4D97-AF65-F5344CB8AC3E}">
        <p14:creationId xmlns:p14="http://schemas.microsoft.com/office/powerpoint/2010/main" val="2873382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69DAE6-3970-FA47-B27D-8B5705BAA647}" type="datetimeFigureOut">
              <a:rPr lang="en-US" smtClean="0"/>
              <a:t>24/11/17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56A8A1-70D6-C645-AE54-C1797957951E}" type="slidenum">
              <a:rPr lang="en-US" smtClean="0"/>
              <a:t>‹#›</a:t>
            </a:fld>
            <a:endParaRPr lang="en-US"/>
          </a:p>
        </p:txBody>
      </p:sp>
    </p:spTree>
    <p:extLst>
      <p:ext uri="{BB962C8B-B14F-4D97-AF65-F5344CB8AC3E}">
        <p14:creationId xmlns:p14="http://schemas.microsoft.com/office/powerpoint/2010/main" val="4116998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69DAE6-3970-FA47-B27D-8B5705BAA647}" type="datetimeFigureOut">
              <a:rPr lang="en-US" smtClean="0"/>
              <a:t>24/11/17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56A8A1-70D6-C645-AE54-C1797957951E}" type="slidenum">
              <a:rPr lang="en-US" smtClean="0"/>
              <a:t>‹#›</a:t>
            </a:fld>
            <a:endParaRPr lang="en-US"/>
          </a:p>
        </p:txBody>
      </p:sp>
    </p:spTree>
    <p:extLst>
      <p:ext uri="{BB962C8B-B14F-4D97-AF65-F5344CB8AC3E}">
        <p14:creationId xmlns:p14="http://schemas.microsoft.com/office/powerpoint/2010/main" val="10006870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69DAE6-3970-FA47-B27D-8B5705BAA647}" type="datetimeFigureOut">
              <a:rPr lang="en-US" smtClean="0"/>
              <a:t>24/11/17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56A8A1-70D6-C645-AE54-C1797957951E}" type="slidenum">
              <a:rPr lang="en-US" smtClean="0"/>
              <a:t>‹#›</a:t>
            </a:fld>
            <a:endParaRPr lang="en-US"/>
          </a:p>
        </p:txBody>
      </p:sp>
    </p:spTree>
    <p:extLst>
      <p:ext uri="{BB962C8B-B14F-4D97-AF65-F5344CB8AC3E}">
        <p14:creationId xmlns:p14="http://schemas.microsoft.com/office/powerpoint/2010/main" val="3511252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698500"/>
            <a:ext cx="8229600" cy="5427663"/>
          </a:xfrm>
        </p:spPr>
        <p:txBody>
          <a:bodyPr>
            <a:normAutofit/>
          </a:bodyPr>
          <a:lstStyle/>
          <a:p>
            <a:pPr marL="0" indent="0" algn="ctr">
              <a:buNone/>
            </a:pPr>
            <a:r>
              <a:rPr lang="en-US" sz="4800" dirty="0"/>
              <a:t>An IT Project Proposal entitled Human Resource Information System for the Department of Interior and Local Government of the Cordillera Administrative Region (DILG-CAR</a:t>
            </a:r>
            <a:r>
              <a:rPr lang="en-US" sz="4800" dirty="0" smtClean="0"/>
              <a:t>)</a:t>
            </a:r>
            <a:endParaRPr lang="en-PH" sz="4800" dirty="0"/>
          </a:p>
        </p:txBody>
      </p:sp>
    </p:spTree>
    <p:extLst>
      <p:ext uri="{BB962C8B-B14F-4D97-AF65-F5344CB8AC3E}">
        <p14:creationId xmlns:p14="http://schemas.microsoft.com/office/powerpoint/2010/main" val="4891682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64250"/>
          </a:xfrm>
        </p:spPr>
        <p:txBody>
          <a:bodyPr>
            <a:noAutofit/>
          </a:bodyPr>
          <a:lstStyle/>
          <a:p>
            <a:pPr marL="0" indent="0">
              <a:buNone/>
            </a:pPr>
            <a:r>
              <a:rPr lang="en-US" sz="4000" dirty="0"/>
              <a:t>First is the processing of Personal Data Sheet.</a:t>
            </a:r>
            <a:r>
              <a:rPr lang="en-PH" sz="4000" dirty="0" smtClean="0">
                <a:effectLst/>
              </a:rPr>
              <a:t> </a:t>
            </a:r>
            <a:r>
              <a:rPr lang="en-US" sz="4000" dirty="0"/>
              <a:t>This is where the work flow of HRRS </a:t>
            </a:r>
            <a:r>
              <a:rPr lang="en-US" sz="4000" dirty="0" smtClean="0"/>
              <a:t>starts.</a:t>
            </a:r>
          </a:p>
          <a:p>
            <a:pPr marL="0" indent="0">
              <a:buNone/>
            </a:pPr>
            <a:r>
              <a:rPr lang="en-US" sz="4000" dirty="0" smtClean="0"/>
              <a:t>This </a:t>
            </a:r>
            <a:r>
              <a:rPr lang="en-US" sz="4000" dirty="0"/>
              <a:t>provides the records of the employees by manually filling up the forms that are given.</a:t>
            </a:r>
            <a:r>
              <a:rPr lang="en-PH" sz="4000" dirty="0" smtClean="0">
                <a:effectLst/>
              </a:rPr>
              <a:t> </a:t>
            </a:r>
            <a:r>
              <a:rPr lang="en-US" sz="4000" dirty="0"/>
              <a:t>Every employee is also required to update the form annually regardless if there are changes or not</a:t>
            </a:r>
            <a:r>
              <a:rPr lang="en-US" sz="4000" dirty="0" smtClean="0"/>
              <a:t>.</a:t>
            </a:r>
            <a:endParaRPr lang="en-US" sz="4000" dirty="0"/>
          </a:p>
        </p:txBody>
      </p:sp>
    </p:spTree>
    <p:extLst>
      <p:ext uri="{BB962C8B-B14F-4D97-AF65-F5344CB8AC3E}">
        <p14:creationId xmlns:p14="http://schemas.microsoft.com/office/powerpoint/2010/main" val="234138542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9750"/>
            <a:ext cx="8229600" cy="5762625"/>
          </a:xfrm>
        </p:spPr>
        <p:txBody>
          <a:bodyPr/>
          <a:lstStyle/>
          <a:p>
            <a:pPr marL="0" indent="0">
              <a:buNone/>
            </a:pPr>
            <a:r>
              <a:rPr lang="en-US" sz="4800" dirty="0"/>
              <a:t>Next is the processing of Employee's Leaves. This also process manually by filling up the form and submit to the HR Admin Officer and Regional Director for verification purposes.</a:t>
            </a:r>
            <a:endParaRPr lang="en-PH" sz="4800" dirty="0"/>
          </a:p>
          <a:p>
            <a:endParaRPr lang="en-US" dirty="0"/>
          </a:p>
        </p:txBody>
      </p:sp>
    </p:spTree>
    <p:extLst>
      <p:ext uri="{BB962C8B-B14F-4D97-AF65-F5344CB8AC3E}">
        <p14:creationId xmlns:p14="http://schemas.microsoft.com/office/powerpoint/2010/main" val="342692381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500"/>
            <a:ext cx="8229600" cy="5778500"/>
          </a:xfrm>
        </p:spPr>
        <p:txBody>
          <a:bodyPr>
            <a:noAutofit/>
          </a:bodyPr>
          <a:lstStyle/>
          <a:p>
            <a:pPr marL="0" indent="0">
              <a:buNone/>
            </a:pPr>
            <a:r>
              <a:rPr lang="en-US" sz="3600" dirty="0"/>
              <a:t>Next is the processing of Employee's Leave Credits. Leave Credits is consumable when an employee applies for leave</a:t>
            </a:r>
            <a:r>
              <a:rPr lang="en-US" sz="3600" dirty="0" smtClean="0"/>
              <a:t>.</a:t>
            </a:r>
          </a:p>
          <a:p>
            <a:pPr marL="0" indent="0">
              <a:buNone/>
            </a:pPr>
            <a:endParaRPr lang="en-US" sz="3600" dirty="0"/>
          </a:p>
          <a:p>
            <a:pPr marL="0" indent="0">
              <a:buNone/>
            </a:pPr>
            <a:r>
              <a:rPr lang="en-US" sz="3600" dirty="0"/>
              <a:t>The computation of Leave Credits is done manually by the HR Admin Officer. It is stored in a spreadsheet file entitled Leave Ledger Card, it is the form where the points of every employee of the DILG-CAR is stored</a:t>
            </a:r>
            <a:r>
              <a:rPr lang="en-US" sz="3600" dirty="0" smtClean="0"/>
              <a:t>.</a:t>
            </a:r>
            <a:endParaRPr lang="en-PH" sz="3600" dirty="0"/>
          </a:p>
        </p:txBody>
      </p:sp>
    </p:spTree>
    <p:extLst>
      <p:ext uri="{BB962C8B-B14F-4D97-AF65-F5344CB8AC3E}">
        <p14:creationId xmlns:p14="http://schemas.microsoft.com/office/powerpoint/2010/main" val="408692705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19126"/>
            <a:ext cx="8229600" cy="5699124"/>
          </a:xfrm>
        </p:spPr>
        <p:txBody>
          <a:bodyPr>
            <a:normAutofit lnSpcReduction="10000"/>
          </a:bodyPr>
          <a:lstStyle/>
          <a:p>
            <a:pPr marL="0" indent="0">
              <a:buNone/>
            </a:pPr>
            <a:r>
              <a:rPr lang="en-US" sz="4400" dirty="0"/>
              <a:t>Next is updating of Personal Services Itemization and </a:t>
            </a:r>
            <a:r>
              <a:rPr lang="en-US" sz="4400" dirty="0" err="1"/>
              <a:t>Plantilla</a:t>
            </a:r>
            <a:r>
              <a:rPr lang="en-US" sz="4400" dirty="0"/>
              <a:t> of Personnel or the </a:t>
            </a:r>
            <a:r>
              <a:rPr lang="en-US" sz="4400" dirty="0" err="1"/>
              <a:t>plantilla</a:t>
            </a:r>
            <a:r>
              <a:rPr lang="en-US" sz="4400" dirty="0"/>
              <a:t> of the department</a:t>
            </a:r>
            <a:r>
              <a:rPr lang="en-US" sz="4400" dirty="0" smtClean="0"/>
              <a:t>. </a:t>
            </a:r>
            <a:r>
              <a:rPr lang="en-US" sz="4400" dirty="0" err="1"/>
              <a:t>Plantilla</a:t>
            </a:r>
            <a:r>
              <a:rPr lang="en-US" sz="4400" dirty="0"/>
              <a:t> was release by the Department of Budget and Management (DBM) every start of the year and will be use by the HR Admin Officer all throughout the year</a:t>
            </a:r>
            <a:r>
              <a:rPr lang="en-US" sz="4400" dirty="0" smtClean="0"/>
              <a:t>.</a:t>
            </a:r>
            <a:endParaRPr lang="en-PH" sz="4400" dirty="0"/>
          </a:p>
          <a:p>
            <a:pPr marL="0" indent="0">
              <a:buNone/>
            </a:pPr>
            <a:endParaRPr lang="en-PH" dirty="0"/>
          </a:p>
          <a:p>
            <a:pPr marL="0" indent="0">
              <a:buNone/>
            </a:pPr>
            <a:endParaRPr lang="en-PH" dirty="0" smtClean="0"/>
          </a:p>
          <a:p>
            <a:pPr marL="0" indent="0">
              <a:buNone/>
            </a:pPr>
            <a:endParaRPr lang="en-US" dirty="0"/>
          </a:p>
        </p:txBody>
      </p:sp>
    </p:spTree>
    <p:extLst>
      <p:ext uri="{BB962C8B-B14F-4D97-AF65-F5344CB8AC3E}">
        <p14:creationId xmlns:p14="http://schemas.microsoft.com/office/powerpoint/2010/main" val="232950485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60375"/>
            <a:ext cx="8229600" cy="5937249"/>
          </a:xfrm>
        </p:spPr>
        <p:txBody>
          <a:bodyPr>
            <a:noAutofit/>
          </a:bodyPr>
          <a:lstStyle/>
          <a:p>
            <a:pPr marL="0" indent="0">
              <a:buNone/>
            </a:pPr>
            <a:r>
              <a:rPr lang="en-US" sz="3800" dirty="0"/>
              <a:t>Changes made in the </a:t>
            </a:r>
            <a:r>
              <a:rPr lang="en-US" sz="3800" dirty="0" err="1"/>
              <a:t>Plantilla</a:t>
            </a:r>
            <a:r>
              <a:rPr lang="en-US" sz="3800" dirty="0"/>
              <a:t> are done manually using a spreadsheet. The HR Admin Officer often uses the cut and paste method, this is to obtain the information of a certain employee in the </a:t>
            </a:r>
            <a:r>
              <a:rPr lang="en-US" sz="3800" dirty="0" err="1" smtClean="0"/>
              <a:t>Plantilla</a:t>
            </a:r>
            <a:endParaRPr lang="en-US" sz="3800" dirty="0"/>
          </a:p>
          <a:p>
            <a:pPr marL="0" indent="0">
              <a:buNone/>
            </a:pPr>
            <a:endParaRPr lang="en-US" sz="3800" dirty="0" smtClean="0"/>
          </a:p>
          <a:p>
            <a:pPr marL="0" indent="0">
              <a:buNone/>
            </a:pPr>
            <a:r>
              <a:rPr lang="en-US" sz="3800" dirty="0" smtClean="0"/>
              <a:t>This </a:t>
            </a:r>
            <a:r>
              <a:rPr lang="en-US" sz="3800" dirty="0"/>
              <a:t>is done to transfer the employees information to the designated vacant position in the </a:t>
            </a:r>
            <a:r>
              <a:rPr lang="en-US" sz="3800" dirty="0" err="1"/>
              <a:t>Plantilla</a:t>
            </a:r>
            <a:r>
              <a:rPr lang="en-US" sz="3800" dirty="0"/>
              <a:t>.</a:t>
            </a:r>
            <a:r>
              <a:rPr lang="en-PH" sz="3800" dirty="0" smtClean="0">
                <a:effectLst/>
              </a:rPr>
              <a:t> </a:t>
            </a:r>
            <a:endParaRPr lang="en-US" sz="3800" dirty="0"/>
          </a:p>
        </p:txBody>
      </p:sp>
    </p:spTree>
    <p:extLst>
      <p:ext uri="{BB962C8B-B14F-4D97-AF65-F5344CB8AC3E}">
        <p14:creationId xmlns:p14="http://schemas.microsoft.com/office/powerpoint/2010/main" val="105419454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23876"/>
            <a:ext cx="8229600" cy="5889624"/>
          </a:xfrm>
        </p:spPr>
        <p:txBody>
          <a:bodyPr>
            <a:noAutofit/>
          </a:bodyPr>
          <a:lstStyle/>
          <a:p>
            <a:pPr marL="0" indent="0">
              <a:buNone/>
            </a:pPr>
            <a:r>
              <a:rPr lang="en-US" sz="4300" dirty="0"/>
              <a:t>Last is the processing of Employee's Service Record, NOSI and NOSA</a:t>
            </a:r>
            <a:r>
              <a:rPr lang="en-US" sz="4300" dirty="0" smtClean="0"/>
              <a:t>.</a:t>
            </a:r>
          </a:p>
          <a:p>
            <a:pPr marL="0" indent="0">
              <a:buNone/>
            </a:pPr>
            <a:endParaRPr lang="en-US" sz="4300" dirty="0"/>
          </a:p>
          <a:p>
            <a:pPr marL="0" indent="0">
              <a:buNone/>
            </a:pPr>
            <a:r>
              <a:rPr lang="en-US" sz="4300" dirty="0"/>
              <a:t>Service Record can be requested by the employee to be provided by the HR Admin Officer, it will be done by using word processing tool same as the NOSI and NOSA</a:t>
            </a:r>
            <a:r>
              <a:rPr lang="en-US" sz="4300" dirty="0" smtClean="0"/>
              <a:t>.</a:t>
            </a:r>
            <a:endParaRPr lang="en-PH" sz="4300" dirty="0"/>
          </a:p>
        </p:txBody>
      </p:sp>
    </p:spTree>
    <p:extLst>
      <p:ext uri="{BB962C8B-B14F-4D97-AF65-F5344CB8AC3E}">
        <p14:creationId xmlns:p14="http://schemas.microsoft.com/office/powerpoint/2010/main" val="233801948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35000"/>
            <a:ext cx="8229600" cy="5730875"/>
          </a:xfrm>
        </p:spPr>
        <p:txBody>
          <a:bodyPr>
            <a:noAutofit/>
          </a:bodyPr>
          <a:lstStyle/>
          <a:p>
            <a:pPr marL="0" indent="0">
              <a:buNone/>
            </a:pPr>
            <a:r>
              <a:rPr lang="en-US" sz="4000" dirty="0"/>
              <a:t>With our </a:t>
            </a:r>
            <a:r>
              <a:rPr lang="en-US" sz="4000" dirty="0" smtClean="0"/>
              <a:t>study, </a:t>
            </a:r>
            <a:r>
              <a:rPr lang="en-US" sz="4000" dirty="0"/>
              <a:t>our main aim is to develop a HRIS to automate manual processes that involves the transactions between employees and the Human Resource </a:t>
            </a:r>
            <a:r>
              <a:rPr lang="en-US" sz="4000" dirty="0" smtClean="0"/>
              <a:t>Administrator.</a:t>
            </a:r>
          </a:p>
          <a:p>
            <a:pPr marL="0" indent="0">
              <a:buNone/>
            </a:pPr>
            <a:endParaRPr lang="en-US" sz="4000" dirty="0"/>
          </a:p>
          <a:p>
            <a:pPr marL="0" indent="0">
              <a:buNone/>
            </a:pPr>
            <a:r>
              <a:rPr lang="en-US" sz="4000" dirty="0"/>
              <a:t>We also would like to improve the monitoring and checking of processes by the Human Resource for DILG-CAR</a:t>
            </a:r>
            <a:r>
              <a:rPr lang="en-US" sz="4000" dirty="0" smtClean="0"/>
              <a:t>.</a:t>
            </a:r>
            <a:endParaRPr lang="en-US" sz="4000" dirty="0"/>
          </a:p>
        </p:txBody>
      </p:sp>
    </p:spTree>
    <p:extLst>
      <p:ext uri="{BB962C8B-B14F-4D97-AF65-F5344CB8AC3E}">
        <p14:creationId xmlns:p14="http://schemas.microsoft.com/office/powerpoint/2010/main" val="225889082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889625"/>
          </a:xfrm>
        </p:spPr>
        <p:txBody>
          <a:bodyPr>
            <a:noAutofit/>
          </a:bodyPr>
          <a:lstStyle/>
          <a:p>
            <a:pPr marL="0" indent="0">
              <a:buNone/>
            </a:pPr>
            <a:r>
              <a:rPr lang="en-US" sz="3500" dirty="0"/>
              <a:t>To achieve </a:t>
            </a:r>
            <a:r>
              <a:rPr lang="en-US" sz="3500" dirty="0" smtClean="0"/>
              <a:t>this, </a:t>
            </a:r>
            <a:r>
              <a:rPr lang="en-US" sz="3500" dirty="0"/>
              <a:t>we will first identify the functional requirements for DILG-CAR HRIS, then we are to design and create features that will address the said functional requirements</a:t>
            </a:r>
            <a:r>
              <a:rPr lang="en-US" sz="3500" dirty="0" smtClean="0"/>
              <a:t>.</a:t>
            </a:r>
            <a:endParaRPr lang="en-PH" sz="3500" dirty="0"/>
          </a:p>
          <a:p>
            <a:pPr marL="0" indent="0">
              <a:buNone/>
            </a:pPr>
            <a:endParaRPr lang="en-PH" sz="3500" dirty="0" smtClean="0"/>
          </a:p>
          <a:p>
            <a:pPr marL="0" indent="0">
              <a:buNone/>
            </a:pPr>
            <a:r>
              <a:rPr lang="en-US" sz="3500" dirty="0"/>
              <a:t>In addition, we will determine the technologies and architecture to include to the features of the DILG-CAR HRIS. Lastly, we will determine how the system can further be developed.</a:t>
            </a:r>
            <a:r>
              <a:rPr lang="en-PH" sz="3500" dirty="0" smtClean="0">
                <a:effectLst/>
              </a:rPr>
              <a:t> </a:t>
            </a:r>
            <a:endParaRPr lang="en-US" sz="3500" dirty="0"/>
          </a:p>
        </p:txBody>
      </p:sp>
    </p:spTree>
    <p:extLst>
      <p:ext uri="{BB962C8B-B14F-4D97-AF65-F5344CB8AC3E}">
        <p14:creationId xmlns:p14="http://schemas.microsoft.com/office/powerpoint/2010/main" val="375002259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53125"/>
          </a:xfrm>
        </p:spPr>
        <p:txBody>
          <a:bodyPr>
            <a:normAutofit/>
          </a:bodyPr>
          <a:lstStyle/>
          <a:p>
            <a:pPr marL="0" indent="0">
              <a:buNone/>
            </a:pPr>
            <a:endParaRPr lang="en-US" sz="4800" dirty="0" smtClean="0"/>
          </a:p>
          <a:p>
            <a:pPr marL="0" indent="0">
              <a:buNone/>
            </a:pPr>
            <a:endParaRPr lang="en-US" sz="4800" dirty="0"/>
          </a:p>
          <a:p>
            <a:pPr marL="0" indent="0">
              <a:buNone/>
            </a:pPr>
            <a:r>
              <a:rPr lang="en-US" sz="4800" dirty="0" smtClean="0"/>
              <a:t>This </a:t>
            </a:r>
            <a:r>
              <a:rPr lang="en-US" sz="4800" dirty="0"/>
              <a:t>project is significant for three groups of people who can immediately feel the impact of the system upgrade</a:t>
            </a:r>
            <a:r>
              <a:rPr lang="en-US" sz="4800" dirty="0" smtClean="0"/>
              <a:t>.</a:t>
            </a:r>
            <a:endParaRPr lang="en-US" sz="4800" dirty="0"/>
          </a:p>
        </p:txBody>
      </p:sp>
    </p:spTree>
    <p:extLst>
      <p:ext uri="{BB962C8B-B14F-4D97-AF65-F5344CB8AC3E}">
        <p14:creationId xmlns:p14="http://schemas.microsoft.com/office/powerpoint/2010/main" val="31250516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53125"/>
          </a:xfrm>
        </p:spPr>
        <p:txBody>
          <a:bodyPr>
            <a:noAutofit/>
          </a:bodyPr>
          <a:lstStyle/>
          <a:p>
            <a:pPr marL="0" indent="0">
              <a:buNone/>
            </a:pPr>
            <a:r>
              <a:rPr lang="en-US" sz="4000" dirty="0" smtClean="0"/>
              <a:t>For </a:t>
            </a:r>
            <a:r>
              <a:rPr lang="en-US" sz="4000" dirty="0"/>
              <a:t>one, it would help the employees by making work transactions more convenient and less of a hassle</a:t>
            </a:r>
            <a:r>
              <a:rPr lang="en-US" sz="4000" dirty="0" smtClean="0"/>
              <a:t>.</a:t>
            </a:r>
          </a:p>
          <a:p>
            <a:pPr marL="0" indent="0">
              <a:buNone/>
            </a:pPr>
            <a:endParaRPr lang="en-US" sz="4000" dirty="0"/>
          </a:p>
          <a:p>
            <a:pPr marL="0" indent="0">
              <a:buNone/>
            </a:pPr>
            <a:r>
              <a:rPr lang="en-US" sz="4000" dirty="0"/>
              <a:t>For example, the application for leave as well as the Personal Data Sheet (PDS) will all be computerized for easier and faster completion. </a:t>
            </a:r>
          </a:p>
        </p:txBody>
      </p:sp>
    </p:spTree>
    <p:extLst>
      <p:ext uri="{BB962C8B-B14F-4D97-AF65-F5344CB8AC3E}">
        <p14:creationId xmlns:p14="http://schemas.microsoft.com/office/powerpoint/2010/main" val="62006952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76"/>
            <a:ext cx="8229600" cy="5762624"/>
          </a:xfrm>
        </p:spPr>
        <p:txBody>
          <a:bodyPr>
            <a:normAutofit/>
          </a:bodyPr>
          <a:lstStyle/>
          <a:p>
            <a:pPr marL="0" indent="0">
              <a:buNone/>
            </a:pPr>
            <a:r>
              <a:rPr lang="en-US" sz="4400" dirty="0"/>
              <a:t>Our chosen agency for this study is the </a:t>
            </a:r>
            <a:r>
              <a:rPr lang="en-US" sz="4400" dirty="0" smtClean="0"/>
              <a:t>Department </a:t>
            </a:r>
            <a:r>
              <a:rPr lang="en-US" sz="4400" dirty="0"/>
              <a:t>of Interior and Local Government </a:t>
            </a:r>
            <a:r>
              <a:rPr lang="en-US" sz="4400" dirty="0" smtClean="0"/>
              <a:t>in the Cordillera Administrative Region. DILG-CAR is an executive department in the Philippine government that helps in the implementation of different programs.</a:t>
            </a:r>
            <a:endParaRPr lang="en-PH" sz="4400" dirty="0" smtClean="0">
              <a:effectLst/>
            </a:endParaRPr>
          </a:p>
        </p:txBody>
      </p:sp>
    </p:spTree>
    <p:extLst>
      <p:ext uri="{BB962C8B-B14F-4D97-AF65-F5344CB8AC3E}">
        <p14:creationId xmlns:p14="http://schemas.microsoft.com/office/powerpoint/2010/main" val="340347162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9875"/>
            <a:ext cx="8229600" cy="6381750"/>
          </a:xfrm>
        </p:spPr>
        <p:txBody>
          <a:bodyPr>
            <a:noAutofit/>
          </a:bodyPr>
          <a:lstStyle/>
          <a:p>
            <a:pPr marL="0" indent="0">
              <a:buNone/>
            </a:pPr>
            <a:r>
              <a:rPr lang="en-US" sz="4400" dirty="0"/>
              <a:t>For another, it would help the Regional Director of DILG-CAR to facilitate the monitoring of employees more efficiently</a:t>
            </a:r>
            <a:r>
              <a:rPr lang="en-US" sz="4400" dirty="0" smtClean="0"/>
              <a:t>.</a:t>
            </a:r>
          </a:p>
          <a:p>
            <a:pPr marL="0" indent="0">
              <a:buNone/>
            </a:pPr>
            <a:endParaRPr lang="en-US" sz="2800" dirty="0"/>
          </a:p>
          <a:p>
            <a:pPr marL="0" indent="0">
              <a:buNone/>
            </a:pPr>
            <a:r>
              <a:rPr lang="en-US" sz="4400" dirty="0"/>
              <a:t>It would allow the Regional Director to communicate with the HRRS to request for records of employees</a:t>
            </a:r>
            <a:r>
              <a:rPr lang="en-US" sz="4400" dirty="0" smtClean="0"/>
              <a:t>.</a:t>
            </a:r>
            <a:endParaRPr lang="en-US" sz="4400" dirty="0"/>
          </a:p>
        </p:txBody>
      </p:sp>
    </p:spTree>
    <p:extLst>
      <p:ext uri="{BB962C8B-B14F-4D97-AF65-F5344CB8AC3E}">
        <p14:creationId xmlns:p14="http://schemas.microsoft.com/office/powerpoint/2010/main" val="106957414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9875"/>
            <a:ext cx="8229600" cy="6381750"/>
          </a:xfrm>
        </p:spPr>
        <p:txBody>
          <a:bodyPr>
            <a:noAutofit/>
          </a:bodyPr>
          <a:lstStyle/>
          <a:p>
            <a:pPr marL="0" indent="0">
              <a:buNone/>
            </a:pPr>
            <a:r>
              <a:rPr lang="en-US" sz="4000" dirty="0"/>
              <a:t>Most importantly, it would help the human resource personnel in facilitating all the transactions more timely</a:t>
            </a:r>
            <a:r>
              <a:rPr lang="en-US" sz="4000" dirty="0" smtClean="0"/>
              <a:t>.</a:t>
            </a:r>
          </a:p>
          <a:p>
            <a:pPr marL="0" indent="0">
              <a:buNone/>
            </a:pPr>
            <a:endParaRPr lang="en-US" sz="4000" dirty="0"/>
          </a:p>
          <a:p>
            <a:pPr marL="0" indent="0">
              <a:buNone/>
            </a:pPr>
            <a:r>
              <a:rPr lang="en-US" sz="4000" dirty="0"/>
              <a:t>A bonus advantage is that the proposed system would also gather and track personal information and prevent unnecessary errors.</a:t>
            </a:r>
            <a:r>
              <a:rPr lang="en-US" sz="4000" b="1" dirty="0"/>
              <a:t> </a:t>
            </a:r>
            <a:endParaRPr lang="en-US" sz="4000" dirty="0"/>
          </a:p>
        </p:txBody>
      </p:sp>
    </p:spTree>
    <p:extLst>
      <p:ext uri="{BB962C8B-B14F-4D97-AF65-F5344CB8AC3E}">
        <p14:creationId xmlns:p14="http://schemas.microsoft.com/office/powerpoint/2010/main" val="417568774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pPr marL="0" indent="0">
              <a:buNone/>
            </a:pPr>
            <a:r>
              <a:rPr lang="en-PH" sz="5400" dirty="0" smtClean="0"/>
              <a:t>Overall</a:t>
            </a:r>
            <a:r>
              <a:rPr lang="en-PH" sz="5400" dirty="0"/>
              <a:t>, </a:t>
            </a:r>
            <a:r>
              <a:rPr lang="en-US" sz="5400" dirty="0"/>
              <a:t>it would help DILG-CAR reach employees and make the workplace more process efficient by more up-to-date monitoring, easier access and more accurate records keeping.</a:t>
            </a:r>
            <a:r>
              <a:rPr lang="en-PH" sz="5400" dirty="0" smtClean="0">
                <a:effectLst/>
              </a:rPr>
              <a:t> </a:t>
            </a:r>
            <a:endParaRPr lang="en-US" sz="5400" dirty="0"/>
          </a:p>
        </p:txBody>
      </p:sp>
    </p:spTree>
    <p:extLst>
      <p:ext uri="{BB962C8B-B14F-4D97-AF65-F5344CB8AC3E}">
        <p14:creationId xmlns:p14="http://schemas.microsoft.com/office/powerpoint/2010/main" val="251933361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19125"/>
            <a:ext cx="8229600" cy="5841999"/>
          </a:xfrm>
        </p:spPr>
        <p:txBody>
          <a:bodyPr>
            <a:noAutofit/>
          </a:bodyPr>
          <a:lstStyle/>
          <a:p>
            <a:pPr marL="0" indent="0">
              <a:buNone/>
            </a:pPr>
            <a:r>
              <a:rPr lang="en-US" sz="4800" dirty="0"/>
              <a:t>To see this project through, the developers are going to follow the Evolutionary- Exploratory Model.  With requirements that are not fully understood and unclear analyzing the gathered data is the key to establishing solid bases. </a:t>
            </a:r>
          </a:p>
        </p:txBody>
      </p:sp>
    </p:spTree>
    <p:extLst>
      <p:ext uri="{BB962C8B-B14F-4D97-AF65-F5344CB8AC3E}">
        <p14:creationId xmlns:p14="http://schemas.microsoft.com/office/powerpoint/2010/main" val="263599029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19125"/>
            <a:ext cx="8229600" cy="5841999"/>
          </a:xfrm>
        </p:spPr>
        <p:txBody>
          <a:bodyPr>
            <a:noAutofit/>
          </a:bodyPr>
          <a:lstStyle/>
          <a:p>
            <a:pPr marL="0" indent="0">
              <a:buNone/>
            </a:pPr>
            <a:r>
              <a:rPr lang="en-US" sz="4800" dirty="0"/>
              <a:t>To do this, frequent interviews with the HRRS administrators and observation of the current process will the developers narrow down the essential requirements, and create features and modules to satisfy these. </a:t>
            </a:r>
          </a:p>
        </p:txBody>
      </p:sp>
    </p:spTree>
    <p:extLst>
      <p:ext uri="{BB962C8B-B14F-4D97-AF65-F5344CB8AC3E}">
        <p14:creationId xmlns:p14="http://schemas.microsoft.com/office/powerpoint/2010/main" val="156353977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19125"/>
            <a:ext cx="8229600" cy="5841999"/>
          </a:xfrm>
        </p:spPr>
        <p:txBody>
          <a:bodyPr>
            <a:noAutofit/>
          </a:bodyPr>
          <a:lstStyle/>
          <a:p>
            <a:pPr marL="0" indent="0">
              <a:buNone/>
            </a:pPr>
            <a:r>
              <a:rPr lang="en-US" sz="5400" dirty="0"/>
              <a:t>Entity-Relationship Diagram, Database Schema, Application Architecture and Use Case Diagram are the tools to implement the design</a:t>
            </a:r>
            <a:r>
              <a:rPr lang="en-US" sz="5400" dirty="0" smtClean="0"/>
              <a:t>.</a:t>
            </a:r>
            <a:endParaRPr lang="en-US" sz="5400" dirty="0"/>
          </a:p>
        </p:txBody>
      </p:sp>
    </p:spTree>
    <p:extLst>
      <p:ext uri="{BB962C8B-B14F-4D97-AF65-F5344CB8AC3E}">
        <p14:creationId xmlns:p14="http://schemas.microsoft.com/office/powerpoint/2010/main" val="218523651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19126"/>
            <a:ext cx="8229600" cy="5699124"/>
          </a:xfrm>
        </p:spPr>
        <p:txBody>
          <a:bodyPr>
            <a:noAutofit/>
          </a:bodyPr>
          <a:lstStyle/>
          <a:p>
            <a:pPr marL="0" indent="0">
              <a:buNone/>
            </a:pPr>
            <a:r>
              <a:rPr lang="en-US" sz="4800" dirty="0"/>
              <a:t>The Entity-Relationship Diagram will be used to represent the information for DILG-CAR’s daily monitoring of work and to show the relationships between entities in the database. </a:t>
            </a:r>
          </a:p>
        </p:txBody>
      </p:sp>
    </p:spTree>
    <p:extLst>
      <p:ext uri="{BB962C8B-B14F-4D97-AF65-F5344CB8AC3E}">
        <p14:creationId xmlns:p14="http://schemas.microsoft.com/office/powerpoint/2010/main" val="298925791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19126"/>
            <a:ext cx="8229600" cy="5699124"/>
          </a:xfrm>
        </p:spPr>
        <p:txBody>
          <a:bodyPr>
            <a:noAutofit/>
          </a:bodyPr>
          <a:lstStyle/>
          <a:p>
            <a:pPr marL="0" indent="0">
              <a:buNone/>
            </a:pPr>
            <a:r>
              <a:rPr lang="en-US" sz="4800" dirty="0"/>
              <a:t>The Entity-Relationship Diagram will be used to represent the information for DILG-CAR’s daily monitoring of work and to show the relationships between entities in the database. </a:t>
            </a:r>
          </a:p>
        </p:txBody>
      </p:sp>
    </p:spTree>
    <p:extLst>
      <p:ext uri="{BB962C8B-B14F-4D97-AF65-F5344CB8AC3E}">
        <p14:creationId xmlns:p14="http://schemas.microsoft.com/office/powerpoint/2010/main" val="414974434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44500"/>
            <a:ext cx="8229600" cy="5842000"/>
          </a:xfrm>
        </p:spPr>
        <p:txBody>
          <a:bodyPr>
            <a:normAutofit/>
          </a:bodyPr>
          <a:lstStyle/>
          <a:p>
            <a:pPr marL="0" indent="0">
              <a:buNone/>
            </a:pPr>
            <a:r>
              <a:rPr lang="en-US" sz="5400" dirty="0"/>
              <a:t>Relationship Database Schema will describe the data or information that will be stored in the database.</a:t>
            </a:r>
            <a:r>
              <a:rPr lang="en-PH" sz="5400" dirty="0" smtClean="0">
                <a:effectLst/>
              </a:rPr>
              <a:t> </a:t>
            </a:r>
            <a:endParaRPr lang="en-US" sz="5400" dirty="0"/>
          </a:p>
        </p:txBody>
      </p:sp>
    </p:spTree>
    <p:extLst>
      <p:ext uri="{BB962C8B-B14F-4D97-AF65-F5344CB8AC3E}">
        <p14:creationId xmlns:p14="http://schemas.microsoft.com/office/powerpoint/2010/main" val="214043158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44500"/>
            <a:ext cx="8229600" cy="5842000"/>
          </a:xfrm>
        </p:spPr>
        <p:txBody>
          <a:bodyPr>
            <a:normAutofit/>
          </a:bodyPr>
          <a:lstStyle/>
          <a:p>
            <a:pPr marL="0" indent="0">
              <a:buNone/>
            </a:pPr>
            <a:r>
              <a:rPr lang="en-US" sz="5400" dirty="0"/>
              <a:t>Application Architecture will be used in the development of the system to define the framework and structure of the organization’s application</a:t>
            </a:r>
            <a:r>
              <a:rPr lang="en-US" sz="5400" dirty="0" smtClean="0"/>
              <a:t>.</a:t>
            </a:r>
            <a:endParaRPr lang="en-US" sz="5400" dirty="0"/>
          </a:p>
        </p:txBody>
      </p:sp>
    </p:spTree>
    <p:extLst>
      <p:ext uri="{BB962C8B-B14F-4D97-AF65-F5344CB8AC3E}">
        <p14:creationId xmlns:p14="http://schemas.microsoft.com/office/powerpoint/2010/main" val="376683506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55625"/>
            <a:ext cx="8229600" cy="5841999"/>
          </a:xfrm>
        </p:spPr>
        <p:txBody>
          <a:bodyPr/>
          <a:lstStyle/>
          <a:p>
            <a:pPr marL="0" indent="0">
              <a:buNone/>
            </a:pPr>
            <a:r>
              <a:rPr lang="en-US" sz="4400" dirty="0" smtClean="0"/>
              <a:t>It also assists and advises the president in the promulgation of policies, regulation, programs and projects to promote peace and order and close general supervision for local governments.</a:t>
            </a:r>
            <a:endParaRPr lang="en-PH" sz="4400" dirty="0" smtClean="0"/>
          </a:p>
          <a:p>
            <a:endParaRPr lang="en-US" dirty="0"/>
          </a:p>
        </p:txBody>
      </p:sp>
    </p:spTree>
    <p:extLst>
      <p:ext uri="{BB962C8B-B14F-4D97-AF65-F5344CB8AC3E}">
        <p14:creationId xmlns:p14="http://schemas.microsoft.com/office/powerpoint/2010/main" val="182101991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44500"/>
            <a:ext cx="8229600" cy="5842000"/>
          </a:xfrm>
        </p:spPr>
        <p:txBody>
          <a:bodyPr>
            <a:normAutofit fontScale="92500" lnSpcReduction="10000"/>
          </a:bodyPr>
          <a:lstStyle/>
          <a:p>
            <a:pPr marL="0" indent="0">
              <a:buNone/>
            </a:pPr>
            <a:r>
              <a:rPr lang="en-US" sz="5400" dirty="0"/>
              <a:t>Lastly, Use Case Diagram will be use in the development of the system to depict the interactions among the elements of the system and for the developers to identify, clarify and organize system requirements.</a:t>
            </a:r>
            <a:endParaRPr lang="en-PH" sz="5400" dirty="0"/>
          </a:p>
          <a:p>
            <a:pPr marL="0" indent="0">
              <a:buNone/>
            </a:pPr>
            <a:endParaRPr lang="en-US" sz="5400" dirty="0"/>
          </a:p>
        </p:txBody>
      </p:sp>
    </p:spTree>
    <p:extLst>
      <p:ext uri="{BB962C8B-B14F-4D97-AF65-F5344CB8AC3E}">
        <p14:creationId xmlns:p14="http://schemas.microsoft.com/office/powerpoint/2010/main" val="345819463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66750"/>
            <a:ext cx="8229600" cy="5459413"/>
          </a:xfrm>
        </p:spPr>
        <p:txBody>
          <a:bodyPr>
            <a:normAutofit/>
          </a:bodyPr>
          <a:lstStyle/>
          <a:p>
            <a:pPr marL="0" indent="0">
              <a:buNone/>
            </a:pPr>
            <a:r>
              <a:rPr lang="en-US" sz="4400" dirty="0"/>
              <a:t>In the agency, in terms of ensuring the upkeep of the documentation of the department's data such as employee benefits, redeployment, termination, job description and information of </a:t>
            </a:r>
            <a:r>
              <a:rPr lang="en-US" sz="4400" dirty="0" smtClean="0"/>
              <a:t>employees, </a:t>
            </a:r>
            <a:r>
              <a:rPr lang="en-US" sz="4400" dirty="0"/>
              <a:t>the Human Resource and Records Section are the one in charge</a:t>
            </a:r>
            <a:r>
              <a:rPr lang="en-US" sz="4400" dirty="0" smtClean="0"/>
              <a:t>.</a:t>
            </a:r>
          </a:p>
        </p:txBody>
      </p:sp>
    </p:spTree>
    <p:extLst>
      <p:ext uri="{BB962C8B-B14F-4D97-AF65-F5344CB8AC3E}">
        <p14:creationId xmlns:p14="http://schemas.microsoft.com/office/powerpoint/2010/main" val="354764440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250"/>
            <a:ext cx="8229600" cy="5937250"/>
          </a:xfrm>
        </p:spPr>
        <p:txBody>
          <a:bodyPr>
            <a:noAutofit/>
          </a:bodyPr>
          <a:lstStyle/>
          <a:p>
            <a:pPr marL="0" indent="0">
              <a:buNone/>
            </a:pPr>
            <a:r>
              <a:rPr lang="en-US" sz="4000" dirty="0"/>
              <a:t>HRRS provides Personal Data Sheet (PDS), Daily Time Record (DTR), Service Records, Notice of Step Increment (NOSI), Notice of Salary Adjustment (NOSA), Leave Ledger Card and Application for Leave of the employee and the management of the Personal Services Itemization and </a:t>
            </a:r>
            <a:r>
              <a:rPr lang="en-US" sz="4000" dirty="0" err="1"/>
              <a:t>Plantilla</a:t>
            </a:r>
            <a:r>
              <a:rPr lang="en-US" sz="4000" dirty="0"/>
              <a:t> of Personnel (PSIPOP) of DILG.</a:t>
            </a:r>
            <a:r>
              <a:rPr lang="en-PH" sz="4000" dirty="0" smtClean="0">
                <a:effectLst/>
              </a:rPr>
              <a:t> </a:t>
            </a:r>
            <a:endParaRPr lang="en-US" sz="4000" dirty="0"/>
          </a:p>
        </p:txBody>
      </p:sp>
    </p:spTree>
    <p:extLst>
      <p:ext uri="{BB962C8B-B14F-4D97-AF65-F5344CB8AC3E}">
        <p14:creationId xmlns:p14="http://schemas.microsoft.com/office/powerpoint/2010/main" val="227446880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9750"/>
            <a:ext cx="8229600" cy="5730875"/>
          </a:xfrm>
        </p:spPr>
        <p:txBody>
          <a:bodyPr>
            <a:normAutofit/>
          </a:bodyPr>
          <a:lstStyle/>
          <a:p>
            <a:pPr marL="0" indent="0">
              <a:buNone/>
            </a:pPr>
            <a:r>
              <a:rPr lang="en-US" sz="4800" dirty="0"/>
              <a:t>For years, the HRRS of the department have been using a manual system with the use of Microsoft word and Excel and have encountered problems in the processing of different requirements</a:t>
            </a:r>
            <a:r>
              <a:rPr lang="en-US" sz="4800" dirty="0" smtClean="0"/>
              <a:t>.</a:t>
            </a:r>
            <a:endParaRPr lang="en-US" sz="4800" dirty="0"/>
          </a:p>
        </p:txBody>
      </p:sp>
    </p:spTree>
    <p:extLst>
      <p:ext uri="{BB962C8B-B14F-4D97-AF65-F5344CB8AC3E}">
        <p14:creationId xmlns:p14="http://schemas.microsoft.com/office/powerpoint/2010/main" val="368870748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3250"/>
            <a:ext cx="8229600" cy="5730875"/>
          </a:xfrm>
        </p:spPr>
        <p:txBody>
          <a:bodyPr>
            <a:normAutofit/>
          </a:bodyPr>
          <a:lstStyle/>
          <a:p>
            <a:pPr marL="0" indent="0">
              <a:buNone/>
            </a:pPr>
            <a:r>
              <a:rPr lang="en-US" sz="4800" dirty="0"/>
              <a:t>To solve these problems, we present our proposal called Human Resource Information System or HRIS to automate their current system</a:t>
            </a:r>
            <a:r>
              <a:rPr lang="en-US" sz="4800" dirty="0" smtClean="0"/>
              <a:t>.</a:t>
            </a:r>
            <a:endParaRPr lang="en-US" sz="4800" dirty="0"/>
          </a:p>
        </p:txBody>
      </p:sp>
    </p:spTree>
    <p:extLst>
      <p:ext uri="{BB962C8B-B14F-4D97-AF65-F5344CB8AC3E}">
        <p14:creationId xmlns:p14="http://schemas.microsoft.com/office/powerpoint/2010/main" val="48651293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30250"/>
            <a:ext cx="8229600" cy="5508625"/>
          </a:xfrm>
        </p:spPr>
        <p:txBody>
          <a:bodyPr>
            <a:normAutofit/>
          </a:bodyPr>
          <a:lstStyle/>
          <a:p>
            <a:pPr marL="0" indent="0">
              <a:buNone/>
            </a:pPr>
            <a:r>
              <a:rPr lang="en-US" sz="4400" dirty="0"/>
              <a:t>HRIS is a system used to acquire, store, manipulate, analyze, retrieve and distribute information to support HRRS by making compiling and access of certain electronically stored documents easier</a:t>
            </a:r>
            <a:r>
              <a:rPr lang="en-US" sz="4400" dirty="0" smtClean="0"/>
              <a:t>.</a:t>
            </a:r>
            <a:endParaRPr lang="en-PH" sz="4400" dirty="0"/>
          </a:p>
        </p:txBody>
      </p:sp>
    </p:spTree>
    <p:extLst>
      <p:ext uri="{BB962C8B-B14F-4D97-AF65-F5344CB8AC3E}">
        <p14:creationId xmlns:p14="http://schemas.microsoft.com/office/powerpoint/2010/main" val="395106621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66750"/>
            <a:ext cx="8229600" cy="5730875"/>
          </a:xfrm>
        </p:spPr>
        <p:txBody>
          <a:bodyPr/>
          <a:lstStyle/>
          <a:p>
            <a:pPr marL="0" indent="0" algn="ctr">
              <a:buNone/>
            </a:pPr>
            <a:endParaRPr lang="en-US" sz="4800" dirty="0" smtClean="0"/>
          </a:p>
          <a:p>
            <a:pPr marL="0" indent="0" algn="ctr">
              <a:buNone/>
            </a:pPr>
            <a:endParaRPr lang="en-US" sz="4800" dirty="0"/>
          </a:p>
          <a:p>
            <a:pPr marL="0" indent="0" algn="ctr">
              <a:buNone/>
            </a:pPr>
            <a:r>
              <a:rPr lang="en-US" sz="4800" dirty="0" smtClean="0"/>
              <a:t>There </a:t>
            </a:r>
            <a:r>
              <a:rPr lang="en-US" sz="4800" dirty="0"/>
              <a:t>are several processes performed by the HRRS to maintain records. </a:t>
            </a:r>
            <a:endParaRPr lang="en-PH" sz="4800" dirty="0"/>
          </a:p>
          <a:p>
            <a:endParaRPr lang="en-US" dirty="0"/>
          </a:p>
        </p:txBody>
      </p:sp>
    </p:spTree>
    <p:extLst>
      <p:ext uri="{BB962C8B-B14F-4D97-AF65-F5344CB8AC3E}">
        <p14:creationId xmlns:p14="http://schemas.microsoft.com/office/powerpoint/2010/main" val="107538529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121</TotalTime>
  <Words>1134</Words>
  <Application>Microsoft Macintosh PowerPoint</Application>
  <PresentationFormat>On-screen Show (4:3)</PresentationFormat>
  <Paragraphs>52</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Aerhielle Leonen</dc:creator>
  <cp:lastModifiedBy>Aerhielle Leonen</cp:lastModifiedBy>
  <cp:revision>7</cp:revision>
  <dcterms:created xsi:type="dcterms:W3CDTF">2017-11-24T01:14:44Z</dcterms:created>
  <dcterms:modified xsi:type="dcterms:W3CDTF">2017-11-24T04:44:20Z</dcterms:modified>
</cp:coreProperties>
</file>