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xlsx" ContentType="application/vnd.openxmlformats-officedocument.spreadsheetml.sheet"/>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Lst>
  <p:sldSz cx="12192120"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tags" Target="tags/tag1.xml" /><Relationship Id="rId48" Type="http://schemas.openxmlformats.org/officeDocument/2006/relationships/presProps" Target="presProps.xml" /><Relationship Id="rId49" Type="http://schemas.openxmlformats.org/officeDocument/2006/relationships/viewProps" Target="viewProps.xml" /><Relationship Id="rId5" Type="http://schemas.openxmlformats.org/officeDocument/2006/relationships/slide" Target="slides/slide4.xml" /><Relationship Id="rId50" Type="http://schemas.openxmlformats.org/officeDocument/2006/relationships/theme" Target="theme/theme1.xml" /><Relationship Id="rId51" Type="http://schemas.openxmlformats.org/officeDocument/2006/relationships/tableStyles" Target="tableStyles.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33.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34.xml.rels>&#65279;<?xml version="1.0" encoding="utf-8" standalone="yes"?><Relationships xmlns="http://schemas.openxmlformats.org/package/2006/relationships"><Relationship Id="rId1" Type="http://schemas.openxmlformats.org/officeDocument/2006/relationships/package" Target="../embeddings/Microsoft_Excel_Worksheet34.xlsx" /></Relationships>
</file>

<file path=ppt/charts/_rels/chart35.xml.rels>&#65279;<?xml version="1.0" encoding="utf-8" standalone="yes"?><Relationships xmlns="http://schemas.openxmlformats.org/package/2006/relationships"><Relationship Id="rId1" Type="http://schemas.openxmlformats.org/officeDocument/2006/relationships/package" Target="../embeddings/Microsoft_Excel_Worksheet35.xlsx" /></Relationships>
</file>

<file path=ppt/charts/_rels/chart36.xml.rels>&#65279;<?xml version="1.0" encoding="utf-8" standalone="yes"?><Relationships xmlns="http://schemas.openxmlformats.org/package/2006/relationships"><Relationship Id="rId1" Type="http://schemas.openxmlformats.org/officeDocument/2006/relationships/package" Target="../embeddings/Microsoft_Excel_Worksheet36.xlsx" /></Relationships>
</file>

<file path=ppt/charts/_rels/chart37.xml.rels>&#65279;<?xml version="1.0" encoding="utf-8" standalone="yes"?><Relationships xmlns="http://schemas.openxmlformats.org/package/2006/relationships"><Relationship Id="rId1" Type="http://schemas.openxmlformats.org/officeDocument/2006/relationships/package" Target="../embeddings/Microsoft_Excel_Worksheet37.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More mental stress</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Sheet1!$A$2:$A$11</c:f>
              <c:strCache>
                <c:ptCount val="10"/>
                <c:pt idx="0">
                  <c:v>April 2020</c:v>
                </c:pt>
                <c:pt idx="1">
                  <c:v>May 2020</c:v>
                </c:pt>
                <c:pt idx="2">
                  <c:v>June 2020</c:v>
                </c:pt>
                <c:pt idx="3">
                  <c:v>July 2020</c:v>
                </c:pt>
                <c:pt idx="4">
                  <c:v>August 2020</c:v>
                </c:pt>
                <c:pt idx="5">
                  <c:v>September 2020</c:v>
                </c:pt>
                <c:pt idx="6">
                  <c:v>October 2020</c:v>
                </c:pt>
                <c:pt idx="7">
                  <c:v>November 2020</c:v>
                </c:pt>
                <c:pt idx="8">
                  <c:v>December 2020</c:v>
                </c:pt>
                <c:pt idx="9">
                  <c:v>January 2021</c:v>
                </c:pt>
              </c:strCache>
            </c:strRef>
          </c:cat>
          <c:val>
            <c:numRef>
              <c:f>Sheet1!$B$2:$B$11</c:f>
              <c:numCache>
                <c:ptCount val="10"/>
                <c:pt idx="0">
                  <c:v>0.49</c:v>
                </c:pt>
                <c:pt idx="1">
                  <c:v>0.35</c:v>
                </c:pt>
                <c:pt idx="2">
                  <c:v>0.26</c:v>
                </c:pt>
                <c:pt idx="3">
                  <c:v>0.2</c:v>
                </c:pt>
                <c:pt idx="4">
                  <c:v>0.21</c:v>
                </c:pt>
                <c:pt idx="5">
                  <c:v>0.21</c:v>
                </c:pt>
                <c:pt idx="6">
                  <c:v>0.21</c:v>
                </c:pt>
                <c:pt idx="7">
                  <c:v>0.21</c:v>
                </c:pt>
                <c:pt idx="8">
                  <c:v>0.25</c:v>
                </c:pt>
                <c:pt idx="9">
                  <c:v>0.23</c:v>
                </c:pt>
              </c:numCache>
            </c:numRef>
          </c:val>
        </c:ser>
        <c:ser>
          <c:idx val="1"/>
          <c:order val="1"/>
          <c:tx>
            <c:strRef>
              <c:f>Sheet1!$C$1</c:f>
              <c:strCache>
                <c:ptCount val="1"/>
                <c:pt idx="0">
                  <c:v>Same level of mental stress</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Sheet1!$A$2:$A$11</c:f>
              <c:strCache>
                <c:ptCount val="10"/>
                <c:pt idx="0">
                  <c:v>April 2020</c:v>
                </c:pt>
                <c:pt idx="1">
                  <c:v>May 2020</c:v>
                </c:pt>
                <c:pt idx="2">
                  <c:v>June 2020</c:v>
                </c:pt>
                <c:pt idx="3">
                  <c:v>July 2020</c:v>
                </c:pt>
                <c:pt idx="4">
                  <c:v>August 2020</c:v>
                </c:pt>
                <c:pt idx="5">
                  <c:v>September 2020</c:v>
                </c:pt>
                <c:pt idx="6">
                  <c:v>October 2020</c:v>
                </c:pt>
                <c:pt idx="7">
                  <c:v>November 2020</c:v>
                </c:pt>
                <c:pt idx="8">
                  <c:v>December 2020</c:v>
                </c:pt>
                <c:pt idx="9">
                  <c:v>January 2021</c:v>
                </c:pt>
              </c:strCache>
            </c:strRef>
          </c:cat>
          <c:val>
            <c:numRef>
              <c:f>Sheet1!$C$2:$C$11</c:f>
              <c:numCache>
                <c:ptCount val="10"/>
                <c:pt idx="0">
                  <c:v>0.45</c:v>
                </c:pt>
                <c:pt idx="1">
                  <c:v>0.58</c:v>
                </c:pt>
                <c:pt idx="2">
                  <c:v>0.65</c:v>
                </c:pt>
                <c:pt idx="3">
                  <c:v>0.7</c:v>
                </c:pt>
                <c:pt idx="4">
                  <c:v>0.71</c:v>
                </c:pt>
                <c:pt idx="5">
                  <c:v>0.7</c:v>
                </c:pt>
                <c:pt idx="6">
                  <c:v>0.71</c:v>
                </c:pt>
                <c:pt idx="7">
                  <c:v>0.7</c:v>
                </c:pt>
                <c:pt idx="8">
                  <c:v>0.67</c:v>
                </c:pt>
                <c:pt idx="9">
                  <c:v>0.68</c:v>
                </c:pt>
              </c:numCache>
            </c:numRef>
          </c:val>
        </c:ser>
        <c:ser>
          <c:idx val="2"/>
          <c:order val="2"/>
          <c:tx>
            <c:strRef>
              <c:f>Sheet1!$D$1</c:f>
              <c:strCache>
                <c:ptCount val="1"/>
                <c:pt idx="0">
                  <c:v>Less mental stress</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Sheet1!$A$2:$A$11</c:f>
              <c:strCache>
                <c:ptCount val="10"/>
                <c:pt idx="0">
                  <c:v>April 2020</c:v>
                </c:pt>
                <c:pt idx="1">
                  <c:v>May 2020</c:v>
                </c:pt>
                <c:pt idx="2">
                  <c:v>June 2020</c:v>
                </c:pt>
                <c:pt idx="3">
                  <c:v>July 2020</c:v>
                </c:pt>
                <c:pt idx="4">
                  <c:v>August 2020</c:v>
                </c:pt>
                <c:pt idx="5">
                  <c:v>September 2020</c:v>
                </c:pt>
                <c:pt idx="6">
                  <c:v>October 2020</c:v>
                </c:pt>
                <c:pt idx="7">
                  <c:v>November 2020</c:v>
                </c:pt>
                <c:pt idx="8">
                  <c:v>December 2020</c:v>
                </c:pt>
                <c:pt idx="9">
                  <c:v>January 2021</c:v>
                </c:pt>
              </c:strCache>
            </c:strRef>
          </c:cat>
          <c:val>
            <c:numRef>
              <c:f>Sheet1!$D$2:$D$11</c:f>
              <c:numCache>
                <c:ptCount val="10"/>
                <c:pt idx="0">
                  <c:v>0.06</c:v>
                </c:pt>
                <c:pt idx="1">
                  <c:v>0.07</c:v>
                </c:pt>
                <c:pt idx="2">
                  <c:v>0.09</c:v>
                </c:pt>
                <c:pt idx="3">
                  <c:v>0.1</c:v>
                </c:pt>
                <c:pt idx="4">
                  <c:v>0.09</c:v>
                </c:pt>
                <c:pt idx="5">
                  <c:v>0.08</c:v>
                </c:pt>
                <c:pt idx="6">
                  <c:v>0.09</c:v>
                </c:pt>
                <c:pt idx="7">
                  <c:v>0.08</c:v>
                </c:pt>
                <c:pt idx="8">
                  <c:v>0.08</c:v>
                </c:pt>
                <c:pt idx="9">
                  <c:v>0.09</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Mental stress change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April 2019</c:v>
                </c:pt>
                <c:pt idx="1">
                  <c:v>April 2020</c:v>
                </c:pt>
              </c:strCache>
            </c:strRef>
          </c:cat>
          <c:val>
            <c:numRef>
              <c:f>Sheet1!$B$2:$B$3</c:f>
              <c:numCache>
                <c:ptCount val="2"/>
                <c:pt idx="0">
                  <c:v>1790</c:v>
                </c:pt>
                <c:pt idx="1">
                  <c:v>20000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texts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2020</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More anxious</c:v>
                </c:pt>
                <c:pt idx="1">
                  <c:v>Less anxious</c:v>
                </c:pt>
                <c:pt idx="2">
                  <c:v>About the same</c:v>
                </c:pt>
                <c:pt idx="3">
                  <c:v>Not sure</c:v>
                </c:pt>
              </c:strCache>
            </c:strRef>
          </c:cat>
          <c:val>
            <c:numRef>
              <c:f>Sheet1!$B$2:$B$5</c:f>
              <c:numCache>
                <c:ptCount val="4"/>
                <c:pt idx="0">
                  <c:v>0.62</c:v>
                </c:pt>
                <c:pt idx="1">
                  <c:v>0.11</c:v>
                </c:pt>
                <c:pt idx="2">
                  <c:v>0.24</c:v>
                </c:pt>
                <c:pt idx="3">
                  <c:v>0.02</c:v>
                </c:pt>
              </c:numCache>
            </c:numRef>
          </c:val>
        </c:ser>
        <c:ser>
          <c:idx val="1"/>
          <c:order val="1"/>
          <c:tx>
            <c:strRef>
              <c:f>Sheet1!$C$1</c:f>
              <c:strCache>
                <c:ptCount val="1"/>
                <c:pt idx="0">
                  <c:v>2021</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More anxious</c:v>
                </c:pt>
                <c:pt idx="1">
                  <c:v>Less anxious</c:v>
                </c:pt>
                <c:pt idx="2">
                  <c:v>About the same</c:v>
                </c:pt>
                <c:pt idx="3">
                  <c:v>Not sure</c:v>
                </c:pt>
              </c:strCache>
            </c:strRef>
          </c:cat>
          <c:val>
            <c:numRef>
              <c:f>Sheet1!$C$2:$C$5</c:f>
              <c:numCache>
                <c:ptCount val="4"/>
                <c:pt idx="0">
                  <c:v>0.41</c:v>
                </c:pt>
                <c:pt idx="1">
                  <c:v>0.21</c:v>
                </c:pt>
                <c:pt idx="2">
                  <c:v>0.34</c:v>
                </c:pt>
                <c:pt idx="3">
                  <c:v>0.04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January to June 2019</c:v>
                </c:pt>
                <c:pt idx="1">
                  <c:v>January 2021</c:v>
                </c:pt>
              </c:strCache>
            </c:strRef>
          </c:cat>
          <c:val>
            <c:numRef>
              <c:f>Sheet1!$B$2:$B$3</c:f>
              <c:numCache>
                <c:ptCount val="2"/>
                <c:pt idx="0">
                  <c:v>0.11</c:v>
                </c:pt>
                <c:pt idx="1">
                  <c:v>0.411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Symptoms of anxiety disorder</c:v>
                </c:pt>
                <c:pt idx="1">
                  <c:v>Symptoms of depressive disorder</c:v>
                </c:pt>
                <c:pt idx="2">
                  <c:v>Symptoms of anxiety and/or depressive disorder</c:v>
                </c:pt>
              </c:strCache>
            </c:strRef>
          </c:cat>
          <c:val>
            <c:numRef>
              <c:f>Sheet1!$B$2:$B$4</c:f>
              <c:numCache>
                <c:ptCount val="3"/>
                <c:pt idx="0">
                  <c:v>0.358</c:v>
                </c:pt>
                <c:pt idx="1">
                  <c:v>0.284</c:v>
                </c:pt>
                <c:pt idx="2">
                  <c:v>0.411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Anxieity disorder</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Sheet1!$A$2:$A$57</c:f>
              <c:strCache>
                <c:ptCount val="56"/>
                <c:pt idx="0">
                  <c:v>Apr. 23 - May 5, 2020</c:v>
                </c:pt>
                <c:pt idx="1">
                  <c:v>May 7 - May 12, 2020</c:v>
                </c:pt>
                <c:pt idx="2">
                  <c:v>May 14 - May 19, 2020</c:v>
                </c:pt>
                <c:pt idx="3">
                  <c:v>May 21 - May 26, 2020</c:v>
                </c:pt>
                <c:pt idx="4">
                  <c:v>May 28 - Jun. 2, 2020</c:v>
                </c:pt>
                <c:pt idx="5">
                  <c:v>Jun. 4 - Jun. 9, 2020</c:v>
                </c:pt>
                <c:pt idx="6">
                  <c:v>Jun. 11 - Jun. 16, 2020</c:v>
                </c:pt>
                <c:pt idx="7">
                  <c:v>Jun. 18 - Jun. 23, 2020</c:v>
                </c:pt>
                <c:pt idx="8">
                  <c:v>Jun. 25 - Jun. 30, 2020</c:v>
                </c:pt>
                <c:pt idx="9">
                  <c:v>Jul. 2 - Jul. 7, 2020</c:v>
                </c:pt>
                <c:pt idx="10">
                  <c:v>Jul. 9 - Jul. 14, 2020</c:v>
                </c:pt>
                <c:pt idx="11">
                  <c:v>Jul. 16 - Jul. 21, 2020</c:v>
                </c:pt>
                <c:pt idx="12">
                  <c:v>Aug. 19 - Aug. 31, 2020</c:v>
                </c:pt>
                <c:pt idx="13">
                  <c:v>Sep. 2 - Sep. 14, 2020</c:v>
                </c:pt>
                <c:pt idx="14">
                  <c:v>Sep. 16 - Sep. 28, 2020</c:v>
                </c:pt>
                <c:pt idx="15">
                  <c:v>Sep. 30 - Oct. 12, 2020</c:v>
                </c:pt>
                <c:pt idx="16">
                  <c:v>Oct. 14 - Oct. 26, 2020</c:v>
                </c:pt>
                <c:pt idx="17">
                  <c:v>Oct. 28 - Nov. 9, 2020</c:v>
                </c:pt>
                <c:pt idx="18">
                  <c:v>Nov. 11 - Nov. 23, 2020</c:v>
                </c:pt>
                <c:pt idx="19">
                  <c:v>Nov. 25 - Dec. 7, 2020</c:v>
                </c:pt>
                <c:pt idx="20">
                  <c:v>Dec. 9 - Dec. 21, 2020</c:v>
                </c:pt>
                <c:pt idx="21">
                  <c:v>Jan. 6 - Jan. 18, 2021</c:v>
                </c:pt>
                <c:pt idx="22">
                  <c:v>Jan. 20 - Feb 1, 2021</c:v>
                </c:pt>
                <c:pt idx="23">
                  <c:v>Feb. 3 - Feb.15, 2021</c:v>
                </c:pt>
                <c:pt idx="24">
                  <c:v>Feb. 17 - Mar. 1, 2021</c:v>
                </c:pt>
                <c:pt idx="25">
                  <c:v>Mar. 3 - Mar. 15, 2021</c:v>
                </c:pt>
                <c:pt idx="26">
                  <c:v>Mar. 17 - Mar. 29, 2021</c:v>
                </c:pt>
                <c:pt idx="27">
                  <c:v>Apr. 14 - Apr. 26, 2021</c:v>
                </c:pt>
                <c:pt idx="28">
                  <c:v>Apr. 28 - May 10, 2021</c:v>
                </c:pt>
                <c:pt idx="29">
                  <c:v>May 12 - May 24, 2021</c:v>
                </c:pt>
                <c:pt idx="30">
                  <c:v>May 26 - June 7, 2021</c:v>
                </c:pt>
                <c:pt idx="31">
                  <c:v>Jun. 9 - Jun. 21, 2021</c:v>
                </c:pt>
                <c:pt idx="32">
                  <c:v>Jun. 23 - Jul. 5, 2021</c:v>
                </c:pt>
                <c:pt idx="33">
                  <c:v>Jul. 21 - Aug. 2, 2021</c:v>
                </c:pt>
                <c:pt idx="34">
                  <c:v>Aug. 4- Aug. 16, 2021</c:v>
                </c:pt>
                <c:pt idx="35">
                  <c:v>Aug. 18- Aug. 30, 2021</c:v>
                </c:pt>
                <c:pt idx="36">
                  <c:v>Sep. 1- Sep. 13, 2021</c:v>
                </c:pt>
                <c:pt idx="37">
                  <c:v>Sep. 15- Sep. 27, 2021</c:v>
                </c:pt>
                <c:pt idx="38">
                  <c:v>Sep. 29- Oct. 11, 2021</c:v>
                </c:pt>
                <c:pt idx="39">
                  <c:v>Dec. 1- Dec. 13, 2021</c:v>
                </c:pt>
                <c:pt idx="40">
                  <c:v>Dec. 29, 2021- Jan. 10, 2022</c:v>
                </c:pt>
                <c:pt idx="41">
                  <c:v>Jan. 26, 2022- Feb. 7, 2022</c:v>
                </c:pt>
                <c:pt idx="42">
                  <c:v>Mar. 2, 2022- Mar. 14, 2022</c:v>
                </c:pt>
                <c:pt idx="43">
                  <c:v>Mar. 30, 2022- Apr. 11, 2022</c:v>
                </c:pt>
                <c:pt idx="44">
                  <c:v>Apr. 27, 2022- May 9, 2022</c:v>
                </c:pt>
                <c:pt idx="45">
                  <c:v>Jun. 1, 2022- Jun. 13, 2022</c:v>
                </c:pt>
                <c:pt idx="46">
                  <c:v>Jun. 29, 2022- Jul. 11, 2022</c:v>
                </c:pt>
                <c:pt idx="47">
                  <c:v>Jul. 27, 2022- Aug. 8, 2022</c:v>
                </c:pt>
                <c:pt idx="48">
                  <c:v>Sep. 14, 2022-Sep. 26, 2022</c:v>
                </c:pt>
                <c:pt idx="49">
                  <c:v>Oct. 5, 2022-Oct. 17, 2022</c:v>
                </c:pt>
                <c:pt idx="50">
                  <c:v>Nov. 2, 2022-Nov. 14, 2022</c:v>
                </c:pt>
                <c:pt idx="51">
                  <c:v>Dec. 9, 2022-Dec. 19, 2022</c:v>
                </c:pt>
                <c:pt idx="52">
                  <c:v>Jan. 4, 2023-Jan. 16, 2023</c:v>
                </c:pt>
                <c:pt idx="53">
                  <c:v>Feb. 1, 2023-Feb. 13, 2023</c:v>
                </c:pt>
                <c:pt idx="54">
                  <c:v>Mar. 1, 2023-Mar. 13, 2023</c:v>
                </c:pt>
                <c:pt idx="55">
                  <c:v>Mar. 29, 2023-Apr. 10, 2023</c:v>
                </c:pt>
              </c:strCache>
            </c:strRef>
          </c:cat>
          <c:val>
            <c:numRef>
              <c:f>Sheet1!$B$2:$B$57</c:f>
              <c:numCache>
                <c:ptCount val="56"/>
                <c:pt idx="0">
                  <c:v>0.3</c:v>
                </c:pt>
                <c:pt idx="1">
                  <c:v>0.3</c:v>
                </c:pt>
                <c:pt idx="2">
                  <c:v>0.282</c:v>
                </c:pt>
                <c:pt idx="3">
                  <c:v>0.294</c:v>
                </c:pt>
                <c:pt idx="4">
                  <c:v>0.306</c:v>
                </c:pt>
                <c:pt idx="5">
                  <c:v>0.311</c:v>
                </c:pt>
                <c:pt idx="6">
                  <c:v>0.317</c:v>
                </c:pt>
                <c:pt idx="7">
                  <c:v>0.312</c:v>
                </c:pt>
                <c:pt idx="8">
                  <c:v>0.33</c:v>
                </c:pt>
                <c:pt idx="9">
                  <c:v>0.34</c:v>
                </c:pt>
                <c:pt idx="10">
                  <c:v>0.356</c:v>
                </c:pt>
                <c:pt idx="11">
                  <c:v>0.361</c:v>
                </c:pt>
                <c:pt idx="12">
                  <c:v>0.314</c:v>
                </c:pt>
                <c:pt idx="13">
                  <c:v>0.316</c:v>
                </c:pt>
                <c:pt idx="14">
                  <c:v>0.326</c:v>
                </c:pt>
                <c:pt idx="15">
                  <c:v>0.324</c:v>
                </c:pt>
                <c:pt idx="16">
                  <c:v>0.328</c:v>
                </c:pt>
                <c:pt idx="17">
                  <c:v>0.363</c:v>
                </c:pt>
                <c:pt idx="18">
                  <c:v>0.372</c:v>
                </c:pt>
                <c:pt idx="19">
                  <c:v>0.361</c:v>
                </c:pt>
                <c:pt idx="20">
                  <c:v>0.369</c:v>
                </c:pt>
                <c:pt idx="21">
                  <c:v>0.358</c:v>
                </c:pt>
                <c:pt idx="22">
                  <c:v>0.361</c:v>
                </c:pt>
                <c:pt idx="23">
                  <c:v>0.338</c:v>
                </c:pt>
                <c:pt idx="24">
                  <c:v>0.334</c:v>
                </c:pt>
                <c:pt idx="25">
                  <c:v>0.314</c:v>
                </c:pt>
                <c:pt idx="26">
                  <c:v>0.301</c:v>
                </c:pt>
                <c:pt idx="27">
                  <c:v>0.274</c:v>
                </c:pt>
                <c:pt idx="28">
                  <c:v>0.265</c:v>
                </c:pt>
                <c:pt idx="29">
                  <c:v>0.257</c:v>
                </c:pt>
                <c:pt idx="30">
                  <c:v>0.254</c:v>
                </c:pt>
                <c:pt idx="31">
                  <c:v>0.261</c:v>
                </c:pt>
                <c:pt idx="32">
                  <c:v>0.245</c:v>
                </c:pt>
                <c:pt idx="33">
                  <c:v>0.27</c:v>
                </c:pt>
                <c:pt idx="34">
                  <c:v>0.266</c:v>
                </c:pt>
                <c:pt idx="35">
                  <c:v>0.278</c:v>
                </c:pt>
                <c:pt idx="36">
                  <c:v>0.281</c:v>
                </c:pt>
                <c:pt idx="37">
                  <c:v>0.278</c:v>
                </c:pt>
                <c:pt idx="38">
                  <c:v>0.273</c:v>
                </c:pt>
                <c:pt idx="39">
                  <c:v>0.265</c:v>
                </c:pt>
                <c:pt idx="40">
                  <c:v>0.279</c:v>
                </c:pt>
                <c:pt idx="41">
                  <c:v>0.272</c:v>
                </c:pt>
                <c:pt idx="42">
                  <c:v>0.273</c:v>
                </c:pt>
                <c:pt idx="43">
                  <c:v>0.269</c:v>
                </c:pt>
                <c:pt idx="44">
                  <c:v>0.267</c:v>
                </c:pt>
                <c:pt idx="45">
                  <c:v>0.289</c:v>
                </c:pt>
                <c:pt idx="46">
                  <c:v>0.288</c:v>
                </c:pt>
                <c:pt idx="47">
                  <c:v>0.283</c:v>
                </c:pt>
                <c:pt idx="48">
                  <c:v>0.317</c:v>
                </c:pt>
                <c:pt idx="49">
                  <c:v>0.312</c:v>
                </c:pt>
                <c:pt idx="50">
                  <c:v>0.311</c:v>
                </c:pt>
                <c:pt idx="51">
                  <c:v>0.29</c:v>
                </c:pt>
                <c:pt idx="52">
                  <c:v>0.277</c:v>
                </c:pt>
                <c:pt idx="53">
                  <c:v>0.282</c:v>
                </c:pt>
                <c:pt idx="54">
                  <c:v>0.284</c:v>
                </c:pt>
                <c:pt idx="55">
                  <c:v>0.281</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2"/>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Women</c:v>
                </c:pt>
              </c:strCache>
            </c:strRef>
          </c:tx>
          <c:spPr>
            <a:ln>
              <a:solidFill>
                <a:srgbClr val="2875DD"/>
              </a:solidFill>
            </a:ln>
          </c:spPr>
          <c:marker>
            <c:symbol val="circle"/>
            <c:spPr>
              <a:solidFill>
                <a:srgbClr val="2875DD"/>
              </a:solidFill>
              <a:ln>
                <a:solidFill>
                  <a:srgbClr val="2875DD"/>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Sheet1!$A$2:$A$57</c:f>
              <c:strCache>
                <c:ptCount val="56"/>
                <c:pt idx="0">
                  <c:v>Apr. 23 - May 5, 2020</c:v>
                </c:pt>
                <c:pt idx="1">
                  <c:v>May 7 - May 12, 2020</c:v>
                </c:pt>
                <c:pt idx="2">
                  <c:v>May 14 - May 19</c:v>
                </c:pt>
                <c:pt idx="3">
                  <c:v>May 21 - May 26, 2020</c:v>
                </c:pt>
                <c:pt idx="4">
                  <c:v>May 28 - Jun. 2, 2020</c:v>
                </c:pt>
                <c:pt idx="5">
                  <c:v>Jun. 4 - Jun. 9, 2020</c:v>
                </c:pt>
                <c:pt idx="6">
                  <c:v>Jun. 11 - Jun. 16, 2020</c:v>
                </c:pt>
                <c:pt idx="7">
                  <c:v>Jun. 18 - Jun. 23, 2020</c:v>
                </c:pt>
                <c:pt idx="8">
                  <c:v>Jun. 25 - Jun. 30, 2020</c:v>
                </c:pt>
                <c:pt idx="9">
                  <c:v>Jul. 2 - Jul. 7, 2020</c:v>
                </c:pt>
                <c:pt idx="10">
                  <c:v>Jul. 9 - Jul. 14, 2020</c:v>
                </c:pt>
                <c:pt idx="11">
                  <c:v>Jul. 16 - Jul. 21, 2020</c:v>
                </c:pt>
                <c:pt idx="12">
                  <c:v>Aug. 19 - Aug. 31, 2020</c:v>
                </c:pt>
                <c:pt idx="13">
                  <c:v>Sep. 2 - Sep. 14, 2020</c:v>
                </c:pt>
                <c:pt idx="14">
                  <c:v>Sep. 16 - Sep. 28, 2020</c:v>
                </c:pt>
                <c:pt idx="15">
                  <c:v>Sep. 30 - Oct. 12, 2020</c:v>
                </c:pt>
                <c:pt idx="16">
                  <c:v>Oct. 14 - Oct. 26, 2020</c:v>
                </c:pt>
                <c:pt idx="17">
                  <c:v>Oct. 28 - Nov. 9, 2020</c:v>
                </c:pt>
                <c:pt idx="18">
                  <c:v>Nov. 11 - Nov. 23, 2020</c:v>
                </c:pt>
                <c:pt idx="19">
                  <c:v>Nov. 25 - Dec. 7, 2020</c:v>
                </c:pt>
                <c:pt idx="20">
                  <c:v>Dec. 9 - Dec. 21, 2020</c:v>
                </c:pt>
                <c:pt idx="21">
                  <c:v>Jan. 6 - Jan. 18, 2021</c:v>
                </c:pt>
                <c:pt idx="22">
                  <c:v>Jan. 20 - Feb 1, 2021</c:v>
                </c:pt>
                <c:pt idx="23">
                  <c:v>Feb. 3 - Feb.15, 2021</c:v>
                </c:pt>
                <c:pt idx="24">
                  <c:v>Feb. 17 - Mar. 1, 2021</c:v>
                </c:pt>
                <c:pt idx="25">
                  <c:v>Mar. 3 - Mar. 15, 2021</c:v>
                </c:pt>
                <c:pt idx="26">
                  <c:v>Mar. 17 - Mar. 29, 2021</c:v>
                </c:pt>
                <c:pt idx="27">
                  <c:v>Apr. 14 - Apr. 26, 2021</c:v>
                </c:pt>
                <c:pt idx="28">
                  <c:v>Apr. 28 - May 10, 2021</c:v>
                </c:pt>
                <c:pt idx="29">
                  <c:v>May 12 - May 24, 2021</c:v>
                </c:pt>
                <c:pt idx="30">
                  <c:v>May 26 - June 7, 2021</c:v>
                </c:pt>
                <c:pt idx="31">
                  <c:v>Jun. 9 - Jun. 21, 2021</c:v>
                </c:pt>
                <c:pt idx="32">
                  <c:v>Jun. 23 - Jul. 5, 2021</c:v>
                </c:pt>
                <c:pt idx="33">
                  <c:v>Jul. 21 - Aug. 2, 2021</c:v>
                </c:pt>
                <c:pt idx="34">
                  <c:v>Aug. 4- Aug. 16, 2021</c:v>
                </c:pt>
                <c:pt idx="35">
                  <c:v>Aug. 18- Aug. 30, 2021</c:v>
                </c:pt>
                <c:pt idx="36">
                  <c:v>Sep. 1- Sep. 13, 2021</c:v>
                </c:pt>
                <c:pt idx="37">
                  <c:v>Sep. 15- Sep. 27, 2021</c:v>
                </c:pt>
                <c:pt idx="38">
                  <c:v>Sep. 29- Oct. 11, 2021</c:v>
                </c:pt>
                <c:pt idx="39">
                  <c:v>Dec. 1- Dec. 13, 2021</c:v>
                </c:pt>
                <c:pt idx="40">
                  <c:v>Dec. 29, 2021- Jan. 10, 2022</c:v>
                </c:pt>
                <c:pt idx="41">
                  <c:v>Jan. 26, 2022- Feb. 7, 2022</c:v>
                </c:pt>
                <c:pt idx="42">
                  <c:v>Mar. 2, 2022- Mar. 14, 2022</c:v>
                </c:pt>
                <c:pt idx="43">
                  <c:v>Mar. 30, 2022- Apr. 11, 2022</c:v>
                </c:pt>
                <c:pt idx="44">
                  <c:v>Apr. 27, 2022- May 9, 2022</c:v>
                </c:pt>
                <c:pt idx="45">
                  <c:v>Jun. 1, 2022- Jun. 13, 2022</c:v>
                </c:pt>
                <c:pt idx="46">
                  <c:v>Jun. 29, 2022- Jul. 11, 2022</c:v>
                </c:pt>
                <c:pt idx="47">
                  <c:v>Jul. 27, 2022- Aug. 8, 2022</c:v>
                </c:pt>
                <c:pt idx="48">
                  <c:v>Sep. 14, 2022-Sep. 26, 2022</c:v>
                </c:pt>
                <c:pt idx="49">
                  <c:v>Oct. 5, 2022-Oct. 17, 2022</c:v>
                </c:pt>
                <c:pt idx="50">
                  <c:v>Nov. 2, 2022-Nov. 14, 2022</c:v>
                </c:pt>
                <c:pt idx="51">
                  <c:v>Dec. 9, 2022-Dec. 19, 2022</c:v>
                </c:pt>
                <c:pt idx="52">
                  <c:v>Jan. 4, 2023-Jan. 16, 2023</c:v>
                </c:pt>
                <c:pt idx="53">
                  <c:v>Feb. 1, 2023-Feb. 13, 2023</c:v>
                </c:pt>
                <c:pt idx="54">
                  <c:v>Mar. 1, 2023-Mar. 13, 2023</c:v>
                </c:pt>
                <c:pt idx="55">
                  <c:v>Mar. 29, 2023-Apr. 10, 2023</c:v>
                </c:pt>
              </c:strCache>
            </c:strRef>
          </c:cat>
          <c:val>
            <c:numRef>
              <c:f>Sheet1!$B$2:$B$57</c:f>
              <c:numCache>
                <c:ptCount val="56"/>
                <c:pt idx="0">
                  <c:v>0.354</c:v>
                </c:pt>
                <c:pt idx="1">
                  <c:v>0.331</c:v>
                </c:pt>
                <c:pt idx="2">
                  <c:v>0.321</c:v>
                </c:pt>
                <c:pt idx="3">
                  <c:v>0.332</c:v>
                </c:pt>
                <c:pt idx="4">
                  <c:v>0.35</c:v>
                </c:pt>
                <c:pt idx="5">
                  <c:v>0.351</c:v>
                </c:pt>
                <c:pt idx="6">
                  <c:v>0.35</c:v>
                </c:pt>
                <c:pt idx="7">
                  <c:v>0.348</c:v>
                </c:pt>
                <c:pt idx="8">
                  <c:v>0.367</c:v>
                </c:pt>
                <c:pt idx="9">
                  <c:v>0.37</c:v>
                </c:pt>
                <c:pt idx="10">
                  <c:v>0.394</c:v>
                </c:pt>
                <c:pt idx="11">
                  <c:v>0.398</c:v>
                </c:pt>
                <c:pt idx="12">
                  <c:v>0.361</c:v>
                </c:pt>
                <c:pt idx="13">
                  <c:v>0.355</c:v>
                </c:pt>
                <c:pt idx="14">
                  <c:v>0.371</c:v>
                </c:pt>
                <c:pt idx="15">
                  <c:v>0.364</c:v>
                </c:pt>
                <c:pt idx="16">
                  <c:v>0.376</c:v>
                </c:pt>
                <c:pt idx="17">
                  <c:v>0.418</c:v>
                </c:pt>
                <c:pt idx="18">
                  <c:v>0.429</c:v>
                </c:pt>
                <c:pt idx="19">
                  <c:v>0.405</c:v>
                </c:pt>
                <c:pt idx="20">
                  <c:v>0.411</c:v>
                </c:pt>
                <c:pt idx="21">
                  <c:v>0.405</c:v>
                </c:pt>
                <c:pt idx="22">
                  <c:v>0.395</c:v>
                </c:pt>
                <c:pt idx="23">
                  <c:v>0.376</c:v>
                </c:pt>
                <c:pt idx="24">
                  <c:v>0.368</c:v>
                </c:pt>
                <c:pt idx="25">
                  <c:v>0.351</c:v>
                </c:pt>
                <c:pt idx="26">
                  <c:v>0.335</c:v>
                </c:pt>
                <c:pt idx="27">
                  <c:v>0.313</c:v>
                </c:pt>
                <c:pt idx="28">
                  <c:v>0.302</c:v>
                </c:pt>
                <c:pt idx="29">
                  <c:v>0.292</c:v>
                </c:pt>
                <c:pt idx="30">
                  <c:v>0.285</c:v>
                </c:pt>
                <c:pt idx="31">
                  <c:v>0.288</c:v>
                </c:pt>
                <c:pt idx="32">
                  <c:v>0.285</c:v>
                </c:pt>
                <c:pt idx="33">
                  <c:v>0.301</c:v>
                </c:pt>
                <c:pt idx="34">
                  <c:v>0.305</c:v>
                </c:pt>
                <c:pt idx="35">
                  <c:v>0.32</c:v>
                </c:pt>
                <c:pt idx="36">
                  <c:v>0.315</c:v>
                </c:pt>
                <c:pt idx="37">
                  <c:v>0.314</c:v>
                </c:pt>
                <c:pt idx="38">
                  <c:v>0.313</c:v>
                </c:pt>
                <c:pt idx="39">
                  <c:v>0.299</c:v>
                </c:pt>
                <c:pt idx="40">
                  <c:v>0.317</c:v>
                </c:pt>
                <c:pt idx="41">
                  <c:v>0.312</c:v>
                </c:pt>
                <c:pt idx="42">
                  <c:v>0.308</c:v>
                </c:pt>
                <c:pt idx="43">
                  <c:v>0.307</c:v>
                </c:pt>
                <c:pt idx="44">
                  <c:v>0.304</c:v>
                </c:pt>
                <c:pt idx="45">
                  <c:v>0.326</c:v>
                </c:pt>
                <c:pt idx="46">
                  <c:v>0.328</c:v>
                </c:pt>
                <c:pt idx="47">
                  <c:v>0.317</c:v>
                </c:pt>
                <c:pt idx="48">
                  <c:v>0.348</c:v>
                </c:pt>
                <c:pt idx="49">
                  <c:v>0.342</c:v>
                </c:pt>
                <c:pt idx="50">
                  <c:v>0.348</c:v>
                </c:pt>
                <c:pt idx="51">
                  <c:v>0.329</c:v>
                </c:pt>
                <c:pt idx="52">
                  <c:v>0.31</c:v>
                </c:pt>
                <c:pt idx="53">
                  <c:v>0.324</c:v>
                </c:pt>
                <c:pt idx="54">
                  <c:v>0.325</c:v>
                </c:pt>
                <c:pt idx="55">
                  <c:v>0.319</c:v>
                </c:pt>
              </c:numCache>
            </c:numRef>
          </c:val>
          <c:smooth val="0"/>
        </c:ser>
        <c:ser>
          <c:idx val="1"/>
          <c:order val="1"/>
          <c:tx>
            <c:strRef>
              <c:f>Sheet1!$C$1</c:f>
              <c:strCache>
                <c:ptCount val="1"/>
                <c:pt idx="0">
                  <c:v>Men</c:v>
                </c:pt>
              </c:strCache>
            </c:strRef>
          </c:tx>
          <c:spPr>
            <a:ln>
              <a:solidFill>
                <a:srgbClr val="0F283E"/>
              </a:solidFill>
            </a:ln>
          </c:spPr>
          <c:marker>
            <c:symbol val="circle"/>
            <c:spPr>
              <a:solidFill>
                <a:srgbClr val="0F283E"/>
              </a:solidFill>
              <a:ln>
                <a:solidFill>
                  <a:srgbClr val="0F283E"/>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Sheet1!$A$2:$A$57</c:f>
              <c:strCache>
                <c:ptCount val="56"/>
                <c:pt idx="0">
                  <c:v>Apr. 23 - May 5, 2020</c:v>
                </c:pt>
                <c:pt idx="1">
                  <c:v>May 7 - May 12, 2020</c:v>
                </c:pt>
                <c:pt idx="2">
                  <c:v>May 14 - May 19</c:v>
                </c:pt>
                <c:pt idx="3">
                  <c:v>May 21 - May 26, 2020</c:v>
                </c:pt>
                <c:pt idx="4">
                  <c:v>May 28 - Jun. 2, 2020</c:v>
                </c:pt>
                <c:pt idx="5">
                  <c:v>Jun. 4 - Jun. 9, 2020</c:v>
                </c:pt>
                <c:pt idx="6">
                  <c:v>Jun. 11 - Jun. 16, 2020</c:v>
                </c:pt>
                <c:pt idx="7">
                  <c:v>Jun. 18 - Jun. 23, 2020</c:v>
                </c:pt>
                <c:pt idx="8">
                  <c:v>Jun. 25 - Jun. 30, 2020</c:v>
                </c:pt>
                <c:pt idx="9">
                  <c:v>Jul. 2 - Jul. 7, 2020</c:v>
                </c:pt>
                <c:pt idx="10">
                  <c:v>Jul. 9 - Jul. 14, 2020</c:v>
                </c:pt>
                <c:pt idx="11">
                  <c:v>Jul. 16 - Jul. 21, 2020</c:v>
                </c:pt>
                <c:pt idx="12">
                  <c:v>Aug. 19 - Aug. 31, 2020</c:v>
                </c:pt>
                <c:pt idx="13">
                  <c:v>Sep. 2 - Sep. 14, 2020</c:v>
                </c:pt>
                <c:pt idx="14">
                  <c:v>Sep. 16 - Sep. 28, 2020</c:v>
                </c:pt>
                <c:pt idx="15">
                  <c:v>Sep. 30 - Oct. 12, 2020</c:v>
                </c:pt>
                <c:pt idx="16">
                  <c:v>Oct. 14 - Oct. 26, 2020</c:v>
                </c:pt>
                <c:pt idx="17">
                  <c:v>Oct. 28 - Nov. 9, 2020</c:v>
                </c:pt>
                <c:pt idx="18">
                  <c:v>Nov. 11 - Nov. 23, 2020</c:v>
                </c:pt>
                <c:pt idx="19">
                  <c:v>Nov. 25 - Dec. 7, 2020</c:v>
                </c:pt>
                <c:pt idx="20">
                  <c:v>Dec. 9 - Dec. 21, 2020</c:v>
                </c:pt>
                <c:pt idx="21">
                  <c:v>Jan. 6 - Jan. 18, 2021</c:v>
                </c:pt>
                <c:pt idx="22">
                  <c:v>Jan. 20 - Feb 1, 2021</c:v>
                </c:pt>
                <c:pt idx="23">
                  <c:v>Feb. 3 - Feb.15, 2021</c:v>
                </c:pt>
                <c:pt idx="24">
                  <c:v>Feb. 17 - Mar. 1, 2021</c:v>
                </c:pt>
                <c:pt idx="25">
                  <c:v>Mar. 3 - Mar. 15, 2021</c:v>
                </c:pt>
                <c:pt idx="26">
                  <c:v>Mar. 17 - Mar. 29, 2021</c:v>
                </c:pt>
                <c:pt idx="27">
                  <c:v>Apr. 14 - Apr. 26, 2021</c:v>
                </c:pt>
                <c:pt idx="28">
                  <c:v>Apr. 28 - May 10, 2021</c:v>
                </c:pt>
                <c:pt idx="29">
                  <c:v>May 12 - May 24, 2021</c:v>
                </c:pt>
                <c:pt idx="30">
                  <c:v>May 26 - June 7, 2021</c:v>
                </c:pt>
                <c:pt idx="31">
                  <c:v>Jun. 9 - Jun. 21, 2021</c:v>
                </c:pt>
                <c:pt idx="32">
                  <c:v>Jun. 23 - Jul. 5, 2021</c:v>
                </c:pt>
                <c:pt idx="33">
                  <c:v>Jul. 21 - Aug. 2, 2021</c:v>
                </c:pt>
                <c:pt idx="34">
                  <c:v>Aug. 4- Aug. 16, 2021</c:v>
                </c:pt>
                <c:pt idx="35">
                  <c:v>Aug. 18- Aug. 30, 2021</c:v>
                </c:pt>
                <c:pt idx="36">
                  <c:v>Sep. 1- Sep. 13, 2021</c:v>
                </c:pt>
                <c:pt idx="37">
                  <c:v>Sep. 15- Sep. 27, 2021</c:v>
                </c:pt>
                <c:pt idx="38">
                  <c:v>Sep. 29- Oct. 11, 2021</c:v>
                </c:pt>
                <c:pt idx="39">
                  <c:v>Dec. 1- Dec. 13, 2021</c:v>
                </c:pt>
                <c:pt idx="40">
                  <c:v>Dec. 29, 2021- Jan. 10, 2022</c:v>
                </c:pt>
                <c:pt idx="41">
                  <c:v>Jan. 26, 2022- Feb. 7, 2022</c:v>
                </c:pt>
                <c:pt idx="42">
                  <c:v>Mar. 2, 2022- Mar. 14, 2022</c:v>
                </c:pt>
                <c:pt idx="43">
                  <c:v>Mar. 30, 2022- Apr. 11, 2022</c:v>
                </c:pt>
                <c:pt idx="44">
                  <c:v>Apr. 27, 2022- May 9, 2022</c:v>
                </c:pt>
                <c:pt idx="45">
                  <c:v>Jun. 1, 2022- Jun. 13, 2022</c:v>
                </c:pt>
                <c:pt idx="46">
                  <c:v>Jun. 29, 2022- Jul. 11, 2022</c:v>
                </c:pt>
                <c:pt idx="47">
                  <c:v>Jul. 27, 2022- Aug. 8, 2022</c:v>
                </c:pt>
                <c:pt idx="48">
                  <c:v>Sep. 14, 2022-Sep. 26, 2022</c:v>
                </c:pt>
                <c:pt idx="49">
                  <c:v>Oct. 5, 2022-Oct. 17, 2022</c:v>
                </c:pt>
                <c:pt idx="50">
                  <c:v>Nov. 2, 2022-Nov. 14, 2022</c:v>
                </c:pt>
                <c:pt idx="51">
                  <c:v>Dec. 9, 2022-Dec. 19, 2022</c:v>
                </c:pt>
                <c:pt idx="52">
                  <c:v>Jan. 4, 2023-Jan. 16, 2023</c:v>
                </c:pt>
                <c:pt idx="53">
                  <c:v>Feb. 1, 2023-Feb. 13, 2023</c:v>
                </c:pt>
                <c:pt idx="54">
                  <c:v>Mar. 1, 2023-Mar. 13, 2023</c:v>
                </c:pt>
                <c:pt idx="55">
                  <c:v>Mar. 29, 2023-Apr. 10, 2023</c:v>
                </c:pt>
              </c:strCache>
            </c:strRef>
          </c:cat>
          <c:val>
            <c:numRef>
              <c:f>Sheet1!$C$2:$C$57</c:f>
              <c:numCache>
                <c:ptCount val="56"/>
                <c:pt idx="0">
                  <c:v>0.261</c:v>
                </c:pt>
                <c:pt idx="1">
                  <c:v>0.267</c:v>
                </c:pt>
                <c:pt idx="2">
                  <c:v>0.242</c:v>
                </c:pt>
                <c:pt idx="3">
                  <c:v>0.254</c:v>
                </c:pt>
                <c:pt idx="4">
                  <c:v>0.26</c:v>
                </c:pt>
                <c:pt idx="5">
                  <c:v>0.268</c:v>
                </c:pt>
                <c:pt idx="6">
                  <c:v>0.281</c:v>
                </c:pt>
                <c:pt idx="7">
                  <c:v>0.274</c:v>
                </c:pt>
                <c:pt idx="8">
                  <c:v>0.29</c:v>
                </c:pt>
                <c:pt idx="9">
                  <c:v>0.307</c:v>
                </c:pt>
                <c:pt idx="10">
                  <c:v>0.315</c:v>
                </c:pt>
                <c:pt idx="11">
                  <c:v>0.321</c:v>
                </c:pt>
                <c:pt idx="12">
                  <c:v>0.264</c:v>
                </c:pt>
                <c:pt idx="13">
                  <c:v>0.272</c:v>
                </c:pt>
                <c:pt idx="14">
                  <c:v>0.277</c:v>
                </c:pt>
                <c:pt idx="15">
                  <c:v>0.281</c:v>
                </c:pt>
                <c:pt idx="16">
                  <c:v>0.276</c:v>
                </c:pt>
                <c:pt idx="17">
                  <c:v>0.303</c:v>
                </c:pt>
                <c:pt idx="18">
                  <c:v>0.311</c:v>
                </c:pt>
                <c:pt idx="19">
                  <c:v>0.314</c:v>
                </c:pt>
                <c:pt idx="20">
                  <c:v>0.322</c:v>
                </c:pt>
                <c:pt idx="21">
                  <c:v>0.307</c:v>
                </c:pt>
                <c:pt idx="22">
                  <c:v>0.324</c:v>
                </c:pt>
                <c:pt idx="23">
                  <c:v>0.296</c:v>
                </c:pt>
                <c:pt idx="24">
                  <c:v>0.296</c:v>
                </c:pt>
                <c:pt idx="25">
                  <c:v>0.275</c:v>
                </c:pt>
                <c:pt idx="26">
                  <c:v>0.263</c:v>
                </c:pt>
                <c:pt idx="27">
                  <c:v>0.23</c:v>
                </c:pt>
                <c:pt idx="28">
                  <c:v>0.225</c:v>
                </c:pt>
                <c:pt idx="29">
                  <c:v>0.22</c:v>
                </c:pt>
                <c:pt idx="30">
                  <c:v>0.221</c:v>
                </c:pt>
                <c:pt idx="31">
                  <c:v>0.232</c:v>
                </c:pt>
                <c:pt idx="32">
                  <c:v>0.202</c:v>
                </c:pt>
                <c:pt idx="33">
                  <c:v>0.236</c:v>
                </c:pt>
                <c:pt idx="34">
                  <c:v>0.224</c:v>
                </c:pt>
                <c:pt idx="35">
                  <c:v>0.234</c:v>
                </c:pt>
                <c:pt idx="36">
                  <c:v>0.245</c:v>
                </c:pt>
                <c:pt idx="37">
                  <c:v>0.24</c:v>
                </c:pt>
                <c:pt idx="38">
                  <c:v>0.229</c:v>
                </c:pt>
                <c:pt idx="39">
                  <c:v>0.229</c:v>
                </c:pt>
                <c:pt idx="40">
                  <c:v>0.238</c:v>
                </c:pt>
                <c:pt idx="41">
                  <c:v>0.229</c:v>
                </c:pt>
                <c:pt idx="42">
                  <c:v>0.235</c:v>
                </c:pt>
                <c:pt idx="43">
                  <c:v>0.229</c:v>
                </c:pt>
                <c:pt idx="44">
                  <c:v>0.228</c:v>
                </c:pt>
                <c:pt idx="45">
                  <c:v>0.25</c:v>
                </c:pt>
                <c:pt idx="46">
                  <c:v>0.245</c:v>
                </c:pt>
                <c:pt idx="47">
                  <c:v>0.247</c:v>
                </c:pt>
                <c:pt idx="48">
                  <c:v>0.284</c:v>
                </c:pt>
                <c:pt idx="49">
                  <c:v>0.279</c:v>
                </c:pt>
                <c:pt idx="50">
                  <c:v>0.273</c:v>
                </c:pt>
                <c:pt idx="51">
                  <c:v>0.249</c:v>
                </c:pt>
                <c:pt idx="52">
                  <c:v>0.243</c:v>
                </c:pt>
                <c:pt idx="53">
                  <c:v>0.237</c:v>
                </c:pt>
                <c:pt idx="54">
                  <c:v>0.24</c:v>
                </c:pt>
                <c:pt idx="55">
                  <c:v>0.241</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1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Depressive disorder</c:v>
                </c:pt>
              </c:strCache>
            </c:strRef>
          </c:tx>
          <c:spPr>
            <a:ln>
              <a:solidFill>
                <a:srgbClr val="2875DD"/>
              </a:solidFill>
            </a:ln>
          </c:spPr>
          <c:marker>
            <c:symbol val="circle"/>
            <c:spPr>
              <a:solidFill>
                <a:srgbClr val="2875DD"/>
              </a:solidFill>
              <a:ln>
                <a:solidFill>
                  <a:srgbClr val="2875DD"/>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Sheet1!$A$2:$A$57</c:f>
              <c:strCache>
                <c:ptCount val="56"/>
                <c:pt idx="0">
                  <c:v>Apr. 23 - May 5, 2020</c:v>
                </c:pt>
                <c:pt idx="1">
                  <c:v>May 7 - May 12, 2020</c:v>
                </c:pt>
                <c:pt idx="2">
                  <c:v>May 14 - May 19, 2020</c:v>
                </c:pt>
                <c:pt idx="3">
                  <c:v>May 21 - May 26, 2020</c:v>
                </c:pt>
                <c:pt idx="4">
                  <c:v>May 28 - Jun. 2, 2020</c:v>
                </c:pt>
                <c:pt idx="5">
                  <c:v>Jun. 4 - Jun. 9, 2020</c:v>
                </c:pt>
                <c:pt idx="6">
                  <c:v>Jun. 11 - Jun. 16, 2020</c:v>
                </c:pt>
                <c:pt idx="7">
                  <c:v>Jun. 18 - Jun. 23, 2020</c:v>
                </c:pt>
                <c:pt idx="8">
                  <c:v>Jun. 25 - Jun. 30, 2020</c:v>
                </c:pt>
                <c:pt idx="9">
                  <c:v>Jul. 2 - Jul. 7, 2020</c:v>
                </c:pt>
                <c:pt idx="10">
                  <c:v>Jul. 9 - Jul. 14, 2020</c:v>
                </c:pt>
                <c:pt idx="11">
                  <c:v>Jul. 16 - Jul. 21, 2020</c:v>
                </c:pt>
                <c:pt idx="12">
                  <c:v>Aug. 19 - Aug. 31, 2020</c:v>
                </c:pt>
                <c:pt idx="13">
                  <c:v>Sep. 2 - Sep. 14, 2020</c:v>
                </c:pt>
                <c:pt idx="14">
                  <c:v>Sep. 16 - Sep. 28, 2020</c:v>
                </c:pt>
                <c:pt idx="15">
                  <c:v>Sep. 30 - Oct. 12, 2020</c:v>
                </c:pt>
                <c:pt idx="16">
                  <c:v>Oct. 14 - Oct. 26, 2020</c:v>
                </c:pt>
                <c:pt idx="17">
                  <c:v>Oct. 28 - Nov. 9, 2020</c:v>
                </c:pt>
                <c:pt idx="18">
                  <c:v>Nov. 11 - Nov. 23, 2020</c:v>
                </c:pt>
                <c:pt idx="19">
                  <c:v>Nov. 25 - Dec. 7, 2020</c:v>
                </c:pt>
                <c:pt idx="20">
                  <c:v>Dec. 9 - Dec. 21, 2020</c:v>
                </c:pt>
                <c:pt idx="21">
                  <c:v>Jan. 6 - Jan. 18, 2021</c:v>
                </c:pt>
                <c:pt idx="22">
                  <c:v>Jan. 20 - Feb 1, 2021</c:v>
                </c:pt>
                <c:pt idx="23">
                  <c:v>Feb. 3 - Feb.15, 2021</c:v>
                </c:pt>
                <c:pt idx="24">
                  <c:v>Feb. 17 - Mar. 1, 2021</c:v>
                </c:pt>
                <c:pt idx="25">
                  <c:v>Mar. 3 - Mar. 15, 2021</c:v>
                </c:pt>
                <c:pt idx="26">
                  <c:v>Mar. 17 - Mar. 29, 2021</c:v>
                </c:pt>
                <c:pt idx="27">
                  <c:v>Apr. 14 - Apr. 26, 2021</c:v>
                </c:pt>
                <c:pt idx="28">
                  <c:v>Apr. 28 - May 10, 2021</c:v>
                </c:pt>
                <c:pt idx="29">
                  <c:v>May 12 - May 24, 2021</c:v>
                </c:pt>
                <c:pt idx="30">
                  <c:v>May 26 - Jun. 7, 2021</c:v>
                </c:pt>
                <c:pt idx="31">
                  <c:v>Jun. 9 - Jun. 21, 2021</c:v>
                </c:pt>
                <c:pt idx="32">
                  <c:v>Jun. 23 - Jul. 5, 2021</c:v>
                </c:pt>
                <c:pt idx="33">
                  <c:v>Jul. 21 - Aug. 2, 2021</c:v>
                </c:pt>
                <c:pt idx="34">
                  <c:v>Aug. 4- Aug. 16, 2021</c:v>
                </c:pt>
                <c:pt idx="35">
                  <c:v>Aug. 18- Aug. 30, 2021</c:v>
                </c:pt>
                <c:pt idx="36">
                  <c:v>Sep. 1- Sep. 13, 2021</c:v>
                </c:pt>
                <c:pt idx="37">
                  <c:v>Sep. 15- Sep. 27, 2021</c:v>
                </c:pt>
                <c:pt idx="38">
                  <c:v>Sep. 29- Oct. 11, 2021</c:v>
                </c:pt>
                <c:pt idx="39">
                  <c:v>Dec. 1- Dec. 13, 2021</c:v>
                </c:pt>
                <c:pt idx="40">
                  <c:v>Dec. 29, 2021- Jan. 10, 2022</c:v>
                </c:pt>
                <c:pt idx="41">
                  <c:v>Jan. 26, 2022- Feb. 7, 2022</c:v>
                </c:pt>
                <c:pt idx="42">
                  <c:v>Mar. 2, 2022- Mar. 14, 2022</c:v>
                </c:pt>
                <c:pt idx="43">
                  <c:v>Mar. 30, 2022- Apr. 11, 2022</c:v>
                </c:pt>
                <c:pt idx="44">
                  <c:v>Apr. 27, 2022- May 9, 2022</c:v>
                </c:pt>
                <c:pt idx="45">
                  <c:v>Jun. 1, 2022- Jun. 13, 2022</c:v>
                </c:pt>
                <c:pt idx="46">
                  <c:v>Jun. 29, 2022- Jul. 11, 2022</c:v>
                </c:pt>
                <c:pt idx="47">
                  <c:v>Jul. 27, 2022- Aug. 8, 2022</c:v>
                </c:pt>
                <c:pt idx="48">
                  <c:v>Sep. 14, 2022-Sep. 26, 2022</c:v>
                </c:pt>
                <c:pt idx="49">
                  <c:v>Oct. 5, 2022-Oct. 17, 2022</c:v>
                </c:pt>
                <c:pt idx="50">
                  <c:v>Nov. 2, 2022-Nov. 14, 2022</c:v>
                </c:pt>
                <c:pt idx="51">
                  <c:v>Dec. 9, 2022-Dec. 19, 2022</c:v>
                </c:pt>
                <c:pt idx="52">
                  <c:v>Jan. 4, 2023-Jan. 16, 2023</c:v>
                </c:pt>
                <c:pt idx="53">
                  <c:v>Feb. 1, 2023-Feb. 13, 2023</c:v>
                </c:pt>
                <c:pt idx="54">
                  <c:v>Mar. 1, 2023-Mar. 13, 2023</c:v>
                </c:pt>
                <c:pt idx="55">
                  <c:v>Mar. 29, 2023-Apr. 10, 2023</c:v>
                </c:pt>
              </c:strCache>
            </c:strRef>
          </c:cat>
          <c:val>
            <c:numRef>
              <c:f>Sheet1!$B$2:$B$57</c:f>
              <c:numCache>
                <c:ptCount val="56"/>
                <c:pt idx="0">
                  <c:v>0.235</c:v>
                </c:pt>
                <c:pt idx="1">
                  <c:v>0.241</c:v>
                </c:pt>
                <c:pt idx="2">
                  <c:v>0.244</c:v>
                </c:pt>
                <c:pt idx="3">
                  <c:v>0.249</c:v>
                </c:pt>
                <c:pt idx="4">
                  <c:v>0.253</c:v>
                </c:pt>
                <c:pt idx="5">
                  <c:v>0.258</c:v>
                </c:pt>
                <c:pt idx="6">
                  <c:v>0.251</c:v>
                </c:pt>
                <c:pt idx="7">
                  <c:v>0.256</c:v>
                </c:pt>
                <c:pt idx="8">
                  <c:v>0.269</c:v>
                </c:pt>
                <c:pt idx="9">
                  <c:v>0.276</c:v>
                </c:pt>
                <c:pt idx="10">
                  <c:v>0.281</c:v>
                </c:pt>
                <c:pt idx="11">
                  <c:v>0.296</c:v>
                </c:pt>
                <c:pt idx="12">
                  <c:v>0.245</c:v>
                </c:pt>
                <c:pt idx="13">
                  <c:v>0.244</c:v>
                </c:pt>
                <c:pt idx="14">
                  <c:v>0.25</c:v>
                </c:pt>
                <c:pt idx="15">
                  <c:v>0.254</c:v>
                </c:pt>
                <c:pt idx="16">
                  <c:v>0.26</c:v>
                </c:pt>
                <c:pt idx="17">
                  <c:v>0.277</c:v>
                </c:pt>
                <c:pt idx="18">
                  <c:v>0.286</c:v>
                </c:pt>
                <c:pt idx="19">
                  <c:v>0.289</c:v>
                </c:pt>
                <c:pt idx="20">
                  <c:v>0.302</c:v>
                </c:pt>
                <c:pt idx="21">
                  <c:v>0.284</c:v>
                </c:pt>
                <c:pt idx="22">
                  <c:v>0.284</c:v>
                </c:pt>
                <c:pt idx="23">
                  <c:v>0.281</c:v>
                </c:pt>
                <c:pt idx="24">
                  <c:v>0.278</c:v>
                </c:pt>
                <c:pt idx="25">
                  <c:v>0.264</c:v>
                </c:pt>
                <c:pt idx="26">
                  <c:v>0.247</c:v>
                </c:pt>
                <c:pt idx="27">
                  <c:v>0.23</c:v>
                </c:pt>
                <c:pt idx="28">
                  <c:v>0.219</c:v>
                </c:pt>
                <c:pt idx="29">
                  <c:v>0.215</c:v>
                </c:pt>
                <c:pt idx="30">
                  <c:v>0.209</c:v>
                </c:pt>
                <c:pt idx="31">
                  <c:v>0.216</c:v>
                </c:pt>
                <c:pt idx="32">
                  <c:v>0.209</c:v>
                </c:pt>
                <c:pt idx="33">
                  <c:v>0.221</c:v>
                </c:pt>
                <c:pt idx="34">
                  <c:v>0.214</c:v>
                </c:pt>
                <c:pt idx="35">
                  <c:v>0.226</c:v>
                </c:pt>
                <c:pt idx="36">
                  <c:v>0.224</c:v>
                </c:pt>
                <c:pt idx="37">
                  <c:v>0.223</c:v>
                </c:pt>
                <c:pt idx="38">
                  <c:v>0.218</c:v>
                </c:pt>
                <c:pt idx="39">
                  <c:v>0.214</c:v>
                </c:pt>
                <c:pt idx="40">
                  <c:v>0.228</c:v>
                </c:pt>
                <c:pt idx="41">
                  <c:v>0.222</c:v>
                </c:pt>
                <c:pt idx="42">
                  <c:v>0.217</c:v>
                </c:pt>
                <c:pt idx="43">
                  <c:v>0.217</c:v>
                </c:pt>
                <c:pt idx="44">
                  <c:v>0.22</c:v>
                </c:pt>
                <c:pt idx="45">
                  <c:v>0.224</c:v>
                </c:pt>
                <c:pt idx="46">
                  <c:v>0.232</c:v>
                </c:pt>
                <c:pt idx="47">
                  <c:v>0.22</c:v>
                </c:pt>
                <c:pt idx="48">
                  <c:v>0.242</c:v>
                </c:pt>
                <c:pt idx="49">
                  <c:v>0.25</c:v>
                </c:pt>
                <c:pt idx="50">
                  <c:v>0.238</c:v>
                </c:pt>
                <c:pt idx="51">
                  <c:v>0.236</c:v>
                </c:pt>
                <c:pt idx="52">
                  <c:v>0.222</c:v>
                </c:pt>
                <c:pt idx="53">
                  <c:v>0.217</c:v>
                </c:pt>
                <c:pt idx="54">
                  <c:v>0.218</c:v>
                </c:pt>
                <c:pt idx="55">
                  <c:v>0.21</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19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Women</c:v>
                </c:pt>
              </c:strCache>
            </c:strRef>
          </c:tx>
          <c:spPr>
            <a:ln>
              <a:solidFill>
                <a:srgbClr val="2875DD"/>
              </a:solidFill>
            </a:ln>
          </c:spPr>
          <c:marker>
            <c:symbol val="circle"/>
            <c:spPr>
              <a:solidFill>
                <a:srgbClr val="2875DD"/>
              </a:solidFill>
              <a:ln>
                <a:solidFill>
                  <a:srgbClr val="2875DD"/>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Sheet1!$A$2:$A$57</c:f>
              <c:strCache>
                <c:ptCount val="56"/>
                <c:pt idx="0">
                  <c:v>Apr. 23 - May 5, 2020</c:v>
                </c:pt>
                <c:pt idx="1">
                  <c:v>May 7 - May 12, 2020</c:v>
                </c:pt>
                <c:pt idx="2">
                  <c:v>May 14 - May 19, 2020</c:v>
                </c:pt>
                <c:pt idx="3">
                  <c:v>May 21 - May 26, 2020</c:v>
                </c:pt>
                <c:pt idx="4">
                  <c:v>May 28 - Jun. 2, 2020</c:v>
                </c:pt>
                <c:pt idx="5">
                  <c:v>Jun. 4 - Jun. 9, 2020</c:v>
                </c:pt>
                <c:pt idx="6">
                  <c:v>Jun. 11 - Jun. 16, 2020</c:v>
                </c:pt>
                <c:pt idx="7">
                  <c:v>Jun. 18 - Jun. 23, 2020</c:v>
                </c:pt>
                <c:pt idx="8">
                  <c:v>Jun. 25 - Jun. 30, 2020</c:v>
                </c:pt>
                <c:pt idx="9">
                  <c:v>Jul. 2 - Jul. 7, 2020</c:v>
                </c:pt>
                <c:pt idx="10">
                  <c:v>Jul. 9 - Jul. 14, 2020</c:v>
                </c:pt>
                <c:pt idx="11">
                  <c:v>Jul. 16 - Jul. 21, 2020</c:v>
                </c:pt>
                <c:pt idx="12">
                  <c:v>Aug. 19 - Aug. 31, 2020</c:v>
                </c:pt>
                <c:pt idx="13">
                  <c:v>Sep. 2 - Sep. 14, 2020</c:v>
                </c:pt>
                <c:pt idx="14">
                  <c:v>Sep. 16 - Sep. 28, 2020</c:v>
                </c:pt>
                <c:pt idx="15">
                  <c:v>Sep. 30 - Oct. 12, 2020</c:v>
                </c:pt>
                <c:pt idx="16">
                  <c:v>Oct. 14 - Oct. 26, 2020</c:v>
                </c:pt>
                <c:pt idx="17">
                  <c:v>Oct. 28 - Nov. 9, 2020</c:v>
                </c:pt>
                <c:pt idx="18">
                  <c:v>Nov. 11 - Nov. 23, 2020</c:v>
                </c:pt>
                <c:pt idx="19">
                  <c:v>Nov. 25 - Dec. 7, 2020</c:v>
                </c:pt>
                <c:pt idx="20">
                  <c:v>Dec. 9 - Dec. 21, 2020</c:v>
                </c:pt>
                <c:pt idx="21">
                  <c:v>Jan. 6 - Jan. 18, 2021</c:v>
                </c:pt>
                <c:pt idx="22">
                  <c:v>Jan. 20 - Feb 1, 2021</c:v>
                </c:pt>
                <c:pt idx="23">
                  <c:v>Feb. 3 - Feb.15, 2021</c:v>
                </c:pt>
                <c:pt idx="24">
                  <c:v>Feb. 17 - Mar. 1, 2021</c:v>
                </c:pt>
                <c:pt idx="25">
                  <c:v>Mar. 3 - Mar. 15, 2021</c:v>
                </c:pt>
                <c:pt idx="26">
                  <c:v>Mar. 17 - Mar. 29, 2021</c:v>
                </c:pt>
                <c:pt idx="27">
                  <c:v>Apr. 14 - Apr. 26, 2021</c:v>
                </c:pt>
                <c:pt idx="28">
                  <c:v>Apr. 28 - May 10, 2021</c:v>
                </c:pt>
                <c:pt idx="29">
                  <c:v>May 12 - May 24, 2021</c:v>
                </c:pt>
                <c:pt idx="30">
                  <c:v>May 26 - June 7, 2021</c:v>
                </c:pt>
                <c:pt idx="31">
                  <c:v>Jun. 9 - Jun. 21, 2021</c:v>
                </c:pt>
                <c:pt idx="32">
                  <c:v>Jun. 23 - Jul. 5, 2021</c:v>
                </c:pt>
                <c:pt idx="33">
                  <c:v>Jul. 21 - Aug. 2, 2021</c:v>
                </c:pt>
                <c:pt idx="34">
                  <c:v>Aug. 4- Aug. 16, 2021</c:v>
                </c:pt>
                <c:pt idx="35">
                  <c:v>Aug. 18- Aug. 30, 2021</c:v>
                </c:pt>
                <c:pt idx="36">
                  <c:v>Sep. 1- Sep. 13, 2021</c:v>
                </c:pt>
                <c:pt idx="37">
                  <c:v>Sep. 15- Sep. 27, 2021</c:v>
                </c:pt>
                <c:pt idx="38">
                  <c:v>Sep. 29- Oct. 11, 2021</c:v>
                </c:pt>
                <c:pt idx="39">
                  <c:v>Dec. 1- Dec. 13, 2021</c:v>
                </c:pt>
                <c:pt idx="40">
                  <c:v>Dec. 29, 2021- Jan. 10, 2022</c:v>
                </c:pt>
                <c:pt idx="41">
                  <c:v>Jan. 26, 2022- Feb. 7, 2022</c:v>
                </c:pt>
                <c:pt idx="42">
                  <c:v>Mar. 2, 2022- Mar. 14, 2022</c:v>
                </c:pt>
                <c:pt idx="43">
                  <c:v>Mar. 30, 2022- Apr. 11, 2022</c:v>
                </c:pt>
                <c:pt idx="44">
                  <c:v>Apr. 27, 2022- May 9, 2022</c:v>
                </c:pt>
                <c:pt idx="45">
                  <c:v>Jun. 1, 2022- Jun. 13, 2022</c:v>
                </c:pt>
                <c:pt idx="46">
                  <c:v>Jun. 29, 2022- Jul. 11, 2022</c:v>
                </c:pt>
                <c:pt idx="47">
                  <c:v>Jul. 27, 2022- Aug. 8, 2022</c:v>
                </c:pt>
                <c:pt idx="48">
                  <c:v>Sep. 14, 2022-Sep. 26, 2022</c:v>
                </c:pt>
                <c:pt idx="49">
                  <c:v>Oct. 5, 2022-Oct. 17, 2022</c:v>
                </c:pt>
                <c:pt idx="50">
                  <c:v>Nov. 2, 2022-Nov. 14, 2022</c:v>
                </c:pt>
                <c:pt idx="51">
                  <c:v>Dec. 9, 2022-Dec. 19, 2022</c:v>
                </c:pt>
                <c:pt idx="52">
                  <c:v>Jan. 4, 2023-Jan. 16, 2023</c:v>
                </c:pt>
                <c:pt idx="53">
                  <c:v>Feb. 1, 2023-Feb. 13, 2023</c:v>
                </c:pt>
                <c:pt idx="54">
                  <c:v>Mar. 1, 2023-Mar. 13, 2023</c:v>
                </c:pt>
                <c:pt idx="55">
                  <c:v>Mar. 29, 2023-Apr. 10, 2023</c:v>
                </c:pt>
              </c:strCache>
            </c:strRef>
          </c:cat>
          <c:val>
            <c:numRef>
              <c:f>Sheet1!$B$2:$B$57</c:f>
              <c:numCache>
                <c:ptCount val="56"/>
                <c:pt idx="0">
                  <c:v>0.261</c:v>
                </c:pt>
                <c:pt idx="1">
                  <c:v>0.258</c:v>
                </c:pt>
                <c:pt idx="2">
                  <c:v>0.267</c:v>
                </c:pt>
                <c:pt idx="3">
                  <c:v>0.269</c:v>
                </c:pt>
                <c:pt idx="4">
                  <c:v>0.274</c:v>
                </c:pt>
                <c:pt idx="5">
                  <c:v>0.278</c:v>
                </c:pt>
                <c:pt idx="6">
                  <c:v>0.267</c:v>
                </c:pt>
                <c:pt idx="7">
                  <c:v>0.273</c:v>
                </c:pt>
                <c:pt idx="8">
                  <c:v>0.288</c:v>
                </c:pt>
                <c:pt idx="9">
                  <c:v>0.286</c:v>
                </c:pt>
                <c:pt idx="10">
                  <c:v>0.3</c:v>
                </c:pt>
                <c:pt idx="11">
                  <c:v>0.313</c:v>
                </c:pt>
                <c:pt idx="12">
                  <c:v>0.264</c:v>
                </c:pt>
                <c:pt idx="13">
                  <c:v>0.26</c:v>
                </c:pt>
                <c:pt idx="14">
                  <c:v>0.272</c:v>
                </c:pt>
                <c:pt idx="15">
                  <c:v>0.272</c:v>
                </c:pt>
                <c:pt idx="16">
                  <c:v>0.281</c:v>
                </c:pt>
                <c:pt idx="17">
                  <c:v>0.297</c:v>
                </c:pt>
                <c:pt idx="18">
                  <c:v>0.313</c:v>
                </c:pt>
                <c:pt idx="19">
                  <c:v>0.309</c:v>
                </c:pt>
                <c:pt idx="20">
                  <c:v>0.323</c:v>
                </c:pt>
                <c:pt idx="21">
                  <c:v>0.306</c:v>
                </c:pt>
                <c:pt idx="22">
                  <c:v>0.304</c:v>
                </c:pt>
                <c:pt idx="23">
                  <c:v>0.299</c:v>
                </c:pt>
                <c:pt idx="24">
                  <c:v>0.287</c:v>
                </c:pt>
                <c:pt idx="25">
                  <c:v>0.284</c:v>
                </c:pt>
                <c:pt idx="26">
                  <c:v>0.26</c:v>
                </c:pt>
                <c:pt idx="27">
                  <c:v>0.252</c:v>
                </c:pt>
                <c:pt idx="28">
                  <c:v>0.236</c:v>
                </c:pt>
                <c:pt idx="29">
                  <c:v>0.233</c:v>
                </c:pt>
                <c:pt idx="30">
                  <c:v>0.224</c:v>
                </c:pt>
                <c:pt idx="31">
                  <c:v>0.23</c:v>
                </c:pt>
                <c:pt idx="32">
                  <c:v>0.231</c:v>
                </c:pt>
                <c:pt idx="33">
                  <c:v>0.231</c:v>
                </c:pt>
                <c:pt idx="34">
                  <c:v>0.23</c:v>
                </c:pt>
                <c:pt idx="35">
                  <c:v>0.244</c:v>
                </c:pt>
                <c:pt idx="36">
                  <c:v>0.236</c:v>
                </c:pt>
                <c:pt idx="37">
                  <c:v>0.234</c:v>
                </c:pt>
                <c:pt idx="38">
                  <c:v>0.238</c:v>
                </c:pt>
                <c:pt idx="39">
                  <c:v>0.228</c:v>
                </c:pt>
                <c:pt idx="40">
                  <c:v>0.248</c:v>
                </c:pt>
                <c:pt idx="41">
                  <c:v>0.24</c:v>
                </c:pt>
                <c:pt idx="42">
                  <c:v>0.229</c:v>
                </c:pt>
                <c:pt idx="43">
                  <c:v>0.234</c:v>
                </c:pt>
                <c:pt idx="44">
                  <c:v>0.234</c:v>
                </c:pt>
                <c:pt idx="45">
                  <c:v>0.239</c:v>
                </c:pt>
                <c:pt idx="46">
                  <c:v>0.251</c:v>
                </c:pt>
                <c:pt idx="47">
                  <c:v>0.233</c:v>
                </c:pt>
                <c:pt idx="48">
                  <c:v>0.249</c:v>
                </c:pt>
                <c:pt idx="49">
                  <c:v>0.257</c:v>
                </c:pt>
                <c:pt idx="50">
                  <c:v>0.245</c:v>
                </c:pt>
                <c:pt idx="51">
                  <c:v>0.249</c:v>
                </c:pt>
                <c:pt idx="52">
                  <c:v>0.225</c:v>
                </c:pt>
                <c:pt idx="53">
                  <c:v>0.236</c:v>
                </c:pt>
                <c:pt idx="54">
                  <c:v>0.234</c:v>
                </c:pt>
                <c:pt idx="55">
                  <c:v>0.22</c:v>
                </c:pt>
              </c:numCache>
            </c:numRef>
          </c:val>
          <c:smooth val="0"/>
        </c:ser>
        <c:ser>
          <c:idx val="1"/>
          <c:order val="1"/>
          <c:tx>
            <c:strRef>
              <c:f>Sheet1!$C$1</c:f>
              <c:strCache>
                <c:ptCount val="1"/>
                <c:pt idx="0">
                  <c:v>Men</c:v>
                </c:pt>
              </c:strCache>
            </c:strRef>
          </c:tx>
          <c:spPr>
            <a:ln>
              <a:solidFill>
                <a:srgbClr val="0F283E"/>
              </a:solidFill>
            </a:ln>
          </c:spPr>
          <c:marker>
            <c:symbol val="circle"/>
            <c:spPr>
              <a:solidFill>
                <a:srgbClr val="0F283E"/>
              </a:solidFill>
              <a:ln>
                <a:solidFill>
                  <a:srgbClr val="0F283E"/>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Sheet1!$A$2:$A$57</c:f>
              <c:strCache>
                <c:ptCount val="56"/>
                <c:pt idx="0">
                  <c:v>Apr. 23 - May 5, 2020</c:v>
                </c:pt>
                <c:pt idx="1">
                  <c:v>May 7 - May 12, 2020</c:v>
                </c:pt>
                <c:pt idx="2">
                  <c:v>May 14 - May 19, 2020</c:v>
                </c:pt>
                <c:pt idx="3">
                  <c:v>May 21 - May 26, 2020</c:v>
                </c:pt>
                <c:pt idx="4">
                  <c:v>May 28 - Jun. 2, 2020</c:v>
                </c:pt>
                <c:pt idx="5">
                  <c:v>Jun. 4 - Jun. 9, 2020</c:v>
                </c:pt>
                <c:pt idx="6">
                  <c:v>Jun. 11 - Jun. 16, 2020</c:v>
                </c:pt>
                <c:pt idx="7">
                  <c:v>Jun. 18 - Jun. 23, 2020</c:v>
                </c:pt>
                <c:pt idx="8">
                  <c:v>Jun. 25 - Jun. 30, 2020</c:v>
                </c:pt>
                <c:pt idx="9">
                  <c:v>Jul. 2 - Jul. 7, 2020</c:v>
                </c:pt>
                <c:pt idx="10">
                  <c:v>Jul. 9 - Jul. 14, 2020</c:v>
                </c:pt>
                <c:pt idx="11">
                  <c:v>Jul. 16 - Jul. 21, 2020</c:v>
                </c:pt>
                <c:pt idx="12">
                  <c:v>Aug. 19 - Aug. 31, 2020</c:v>
                </c:pt>
                <c:pt idx="13">
                  <c:v>Sep. 2 - Sep. 14, 2020</c:v>
                </c:pt>
                <c:pt idx="14">
                  <c:v>Sep. 16 - Sep. 28, 2020</c:v>
                </c:pt>
                <c:pt idx="15">
                  <c:v>Sep. 30 - Oct. 12, 2020</c:v>
                </c:pt>
                <c:pt idx="16">
                  <c:v>Oct. 14 - Oct. 26, 2020</c:v>
                </c:pt>
                <c:pt idx="17">
                  <c:v>Oct. 28 - Nov. 9, 2020</c:v>
                </c:pt>
                <c:pt idx="18">
                  <c:v>Nov. 11 - Nov. 23, 2020</c:v>
                </c:pt>
                <c:pt idx="19">
                  <c:v>Nov. 25 - Dec. 7, 2020</c:v>
                </c:pt>
                <c:pt idx="20">
                  <c:v>Dec. 9 - Dec. 21, 2020</c:v>
                </c:pt>
                <c:pt idx="21">
                  <c:v>Jan. 6 - Jan. 18, 2021</c:v>
                </c:pt>
                <c:pt idx="22">
                  <c:v>Jan. 20 - Feb 1, 2021</c:v>
                </c:pt>
                <c:pt idx="23">
                  <c:v>Feb. 3 - Feb.15, 2021</c:v>
                </c:pt>
                <c:pt idx="24">
                  <c:v>Feb. 17 - Mar. 1, 2021</c:v>
                </c:pt>
                <c:pt idx="25">
                  <c:v>Mar. 3 - Mar. 15, 2021</c:v>
                </c:pt>
                <c:pt idx="26">
                  <c:v>Mar. 17 - Mar. 29, 2021</c:v>
                </c:pt>
                <c:pt idx="27">
                  <c:v>Apr. 14 - Apr. 26, 2021</c:v>
                </c:pt>
                <c:pt idx="28">
                  <c:v>Apr. 28 - May 10, 2021</c:v>
                </c:pt>
                <c:pt idx="29">
                  <c:v>May 12 - May 24, 2021</c:v>
                </c:pt>
                <c:pt idx="30">
                  <c:v>May 26 - June 7, 2021</c:v>
                </c:pt>
                <c:pt idx="31">
                  <c:v>Jun. 9 - Jun. 21, 2021</c:v>
                </c:pt>
                <c:pt idx="32">
                  <c:v>Jun. 23 - Jul. 5, 2021</c:v>
                </c:pt>
                <c:pt idx="33">
                  <c:v>Jul. 21 - Aug. 2, 2021</c:v>
                </c:pt>
                <c:pt idx="34">
                  <c:v>Aug. 4- Aug. 16, 2021</c:v>
                </c:pt>
                <c:pt idx="35">
                  <c:v>Aug. 18- Aug. 30, 2021</c:v>
                </c:pt>
                <c:pt idx="36">
                  <c:v>Sep. 1- Sep. 13, 2021</c:v>
                </c:pt>
                <c:pt idx="37">
                  <c:v>Sep. 15- Sep. 27, 2021</c:v>
                </c:pt>
                <c:pt idx="38">
                  <c:v>Sep. 29- Oct. 11, 2021</c:v>
                </c:pt>
                <c:pt idx="39">
                  <c:v>Dec. 1- Dec. 13, 2021</c:v>
                </c:pt>
                <c:pt idx="40">
                  <c:v>Dec. 29, 2021- Jan. 10, 2022</c:v>
                </c:pt>
                <c:pt idx="41">
                  <c:v>Jan. 26, 2022- Feb. 7, 2022</c:v>
                </c:pt>
                <c:pt idx="42">
                  <c:v>Mar. 2, 2022- Mar. 14, 2022</c:v>
                </c:pt>
                <c:pt idx="43">
                  <c:v>Mar. 30, 2022- Apr. 11, 2022</c:v>
                </c:pt>
                <c:pt idx="44">
                  <c:v>Apr. 27, 2022- May 9, 2022</c:v>
                </c:pt>
                <c:pt idx="45">
                  <c:v>Jun. 1, 2022- Jun. 13, 2022</c:v>
                </c:pt>
                <c:pt idx="46">
                  <c:v>Jun. 29, 2022- Jul. 11, 2022</c:v>
                </c:pt>
                <c:pt idx="47">
                  <c:v>Jul. 27, 2022- Aug. 8, 2022</c:v>
                </c:pt>
                <c:pt idx="48">
                  <c:v>Sep. 14, 2022-Sep. 26, 2022</c:v>
                </c:pt>
                <c:pt idx="49">
                  <c:v>Oct. 5, 2022-Oct. 17, 2022</c:v>
                </c:pt>
                <c:pt idx="50">
                  <c:v>Nov. 2, 2022-Nov. 14, 2022</c:v>
                </c:pt>
                <c:pt idx="51">
                  <c:v>Dec. 9, 2022-Dec. 19, 2022</c:v>
                </c:pt>
                <c:pt idx="52">
                  <c:v>Jan. 4, 2023-Jan. 16, 2023</c:v>
                </c:pt>
                <c:pt idx="53">
                  <c:v>Feb. 1, 2023-Feb. 13, 2023</c:v>
                </c:pt>
                <c:pt idx="54">
                  <c:v>Mar. 1, 2023-Mar. 13, 2023</c:v>
                </c:pt>
                <c:pt idx="55">
                  <c:v>Mar. 29, 2023-Apr. 10, 2023</c:v>
                </c:pt>
              </c:strCache>
            </c:strRef>
          </c:cat>
          <c:val>
            <c:numRef>
              <c:f>Sheet1!$C$2:$C$57</c:f>
              <c:numCache>
                <c:ptCount val="56"/>
                <c:pt idx="0">
                  <c:v>0.208</c:v>
                </c:pt>
                <c:pt idx="1">
                  <c:v>0.223</c:v>
                </c:pt>
                <c:pt idx="2">
                  <c:v>0.221</c:v>
                </c:pt>
                <c:pt idx="3">
                  <c:v>0.227</c:v>
                </c:pt>
                <c:pt idx="4">
                  <c:v>0.23</c:v>
                </c:pt>
                <c:pt idx="5">
                  <c:v>0.237</c:v>
                </c:pt>
                <c:pt idx="6">
                  <c:v>0.233</c:v>
                </c:pt>
                <c:pt idx="7">
                  <c:v>0.238</c:v>
                </c:pt>
                <c:pt idx="8">
                  <c:v>0.25</c:v>
                </c:pt>
                <c:pt idx="9">
                  <c:v>0.266</c:v>
                </c:pt>
                <c:pt idx="10">
                  <c:v>0.26</c:v>
                </c:pt>
                <c:pt idx="11">
                  <c:v>0.278</c:v>
                </c:pt>
                <c:pt idx="12">
                  <c:v>0.225</c:v>
                </c:pt>
                <c:pt idx="13">
                  <c:v>0.228</c:v>
                </c:pt>
                <c:pt idx="14">
                  <c:v>0.227</c:v>
                </c:pt>
                <c:pt idx="15">
                  <c:v>0.235</c:v>
                </c:pt>
                <c:pt idx="16">
                  <c:v>0.237</c:v>
                </c:pt>
                <c:pt idx="17">
                  <c:v>0.254</c:v>
                </c:pt>
                <c:pt idx="18">
                  <c:v>0.257</c:v>
                </c:pt>
                <c:pt idx="19">
                  <c:v>0.267</c:v>
                </c:pt>
                <c:pt idx="20">
                  <c:v>0.279</c:v>
                </c:pt>
                <c:pt idx="21">
                  <c:v>0.259</c:v>
                </c:pt>
                <c:pt idx="22">
                  <c:v>0.263</c:v>
                </c:pt>
                <c:pt idx="23">
                  <c:v>0.261</c:v>
                </c:pt>
                <c:pt idx="24">
                  <c:v>0.267</c:v>
                </c:pt>
                <c:pt idx="25">
                  <c:v>0.242</c:v>
                </c:pt>
                <c:pt idx="26">
                  <c:v>0.232</c:v>
                </c:pt>
                <c:pt idx="27">
                  <c:v>0.205</c:v>
                </c:pt>
                <c:pt idx="28">
                  <c:v>0.201</c:v>
                </c:pt>
                <c:pt idx="29">
                  <c:v>0.197</c:v>
                </c:pt>
                <c:pt idx="30">
                  <c:v>0.193</c:v>
                </c:pt>
                <c:pt idx="31">
                  <c:v>0.201</c:v>
                </c:pt>
                <c:pt idx="32">
                  <c:v>0.184</c:v>
                </c:pt>
                <c:pt idx="33">
                  <c:v>0.211</c:v>
                </c:pt>
                <c:pt idx="34">
                  <c:v>0.196</c:v>
                </c:pt>
                <c:pt idx="35">
                  <c:v>0.207</c:v>
                </c:pt>
                <c:pt idx="36">
                  <c:v>0.212</c:v>
                </c:pt>
                <c:pt idx="37">
                  <c:v>0.212</c:v>
                </c:pt>
                <c:pt idx="38">
                  <c:v>0.197</c:v>
                </c:pt>
                <c:pt idx="39">
                  <c:v>0.2</c:v>
                </c:pt>
                <c:pt idx="40">
                  <c:v>0.207</c:v>
                </c:pt>
                <c:pt idx="41">
                  <c:v>0.202</c:v>
                </c:pt>
                <c:pt idx="42">
                  <c:v>0.204</c:v>
                </c:pt>
                <c:pt idx="43">
                  <c:v>0.199</c:v>
                </c:pt>
                <c:pt idx="44">
                  <c:v>0.205</c:v>
                </c:pt>
                <c:pt idx="45">
                  <c:v>0.209</c:v>
                </c:pt>
                <c:pt idx="46">
                  <c:v>0.212</c:v>
                </c:pt>
                <c:pt idx="47">
                  <c:v>0.206</c:v>
                </c:pt>
                <c:pt idx="48">
                  <c:v>0.235</c:v>
                </c:pt>
                <c:pt idx="49">
                  <c:v>0.243</c:v>
                </c:pt>
                <c:pt idx="50">
                  <c:v>0.231</c:v>
                </c:pt>
                <c:pt idx="51">
                  <c:v>0.221</c:v>
                </c:pt>
                <c:pt idx="52">
                  <c:v>0.218</c:v>
                </c:pt>
                <c:pt idx="53">
                  <c:v>0.196</c:v>
                </c:pt>
                <c:pt idx="54">
                  <c:v>0.202</c:v>
                </c:pt>
                <c:pt idx="55">
                  <c:v>0.199</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1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18 to 24 years</c:v>
                </c:pt>
                <c:pt idx="1">
                  <c:v>25 to 49 years</c:v>
                </c:pt>
                <c:pt idx="2">
                  <c:v>50 to 64 years</c:v>
                </c:pt>
                <c:pt idx="3">
                  <c:v>65 and older</c:v>
                </c:pt>
              </c:strCache>
            </c:strRef>
          </c:cat>
          <c:val>
            <c:numRef>
              <c:f>Sheet1!$B$2:$B$5</c:f>
              <c:numCache>
                <c:ptCount val="4"/>
                <c:pt idx="0">
                  <c:v>0.562</c:v>
                </c:pt>
                <c:pt idx="1">
                  <c:v>0.489</c:v>
                </c:pt>
                <c:pt idx="2">
                  <c:v>0.391</c:v>
                </c:pt>
                <c:pt idx="3">
                  <c:v>0.293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Anxiety disorder</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Under 25,000</c:v>
                </c:pt>
                <c:pt idx="1">
                  <c:v>25,000-49,999</c:v>
                </c:pt>
                <c:pt idx="2">
                  <c:v>50,999-99,999</c:v>
                </c:pt>
                <c:pt idx="3">
                  <c:v>100,999-199,999</c:v>
                </c:pt>
                <c:pt idx="4">
                  <c:v>Over 200,000</c:v>
                </c:pt>
                <c:pt idx="5">
                  <c:v>Unknown</c:v>
                </c:pt>
              </c:strCache>
            </c:strRef>
          </c:cat>
          <c:val>
            <c:numRef>
              <c:f>Sheet1!$B$2:$B$7</c:f>
              <c:numCache>
                <c:ptCount val="6"/>
                <c:pt idx="0">
                  <c:v>0.306</c:v>
                </c:pt>
                <c:pt idx="1">
                  <c:v>0.26</c:v>
                </c:pt>
                <c:pt idx="2">
                  <c:v>0.271</c:v>
                </c:pt>
                <c:pt idx="3">
                  <c:v>0.231</c:v>
                </c:pt>
                <c:pt idx="4">
                  <c:v>0.174</c:v>
                </c:pt>
                <c:pt idx="5">
                  <c:v>0.196</c:v>
                </c:pt>
              </c:numCache>
            </c:numRef>
          </c:val>
        </c:ser>
        <c:ser>
          <c:idx val="1"/>
          <c:order val="1"/>
          <c:tx>
            <c:strRef>
              <c:f>Sheet1!$C$1</c:f>
              <c:strCache>
                <c:ptCount val="1"/>
                <c:pt idx="0">
                  <c:v>Depressive disorder</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Under 25,000</c:v>
                </c:pt>
                <c:pt idx="1">
                  <c:v>25,000-49,999</c:v>
                </c:pt>
                <c:pt idx="2">
                  <c:v>50,999-99,999</c:v>
                </c:pt>
                <c:pt idx="3">
                  <c:v>100,999-199,999</c:v>
                </c:pt>
                <c:pt idx="4">
                  <c:v>Over 200,000</c:v>
                </c:pt>
                <c:pt idx="5">
                  <c:v>Unknown</c:v>
                </c:pt>
              </c:strCache>
            </c:strRef>
          </c:cat>
          <c:val>
            <c:numRef>
              <c:f>Sheet1!$C$2:$C$7</c:f>
              <c:numCache>
                <c:ptCount val="6"/>
                <c:pt idx="0">
                  <c:v>0.308</c:v>
                </c:pt>
                <c:pt idx="1">
                  <c:v>0.256</c:v>
                </c:pt>
                <c:pt idx="2">
                  <c:v>0.248</c:v>
                </c:pt>
                <c:pt idx="3">
                  <c:v>0.208</c:v>
                </c:pt>
                <c:pt idx="4">
                  <c:v>0.17</c:v>
                </c:pt>
                <c:pt idx="5">
                  <c:v>0.231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100" b="0">
                    <a:solidFill>
                      <a:srgbClr val="0F2741"/>
                    </a:solidFill>
                    <a:latin typeface="Open Sans"/>
                  </a:rPr>
                  <a:t>Household income (2019) in U.S. dollars</a:t>
                </a:r>
              </a:p>
            </c:rich>
          </c:tx>
          <c:overlay val="0"/>
        </c:title>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Worse</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Last Year (During COVID-19)</c:v>
                </c:pt>
                <c:pt idx="1">
                  <c:v>Last 10 Years</c:v>
                </c:pt>
              </c:strCache>
            </c:strRef>
          </c:cat>
          <c:val>
            <c:numRef>
              <c:f>Sheet1!$B$2:$B$3</c:f>
              <c:numCache>
                <c:ptCount val="2"/>
                <c:pt idx="0">
                  <c:v>0.63</c:v>
                </c:pt>
                <c:pt idx="1">
                  <c:v>0.46</c:v>
                </c:pt>
              </c:numCache>
            </c:numRef>
          </c:val>
        </c:ser>
        <c:ser>
          <c:idx val="1"/>
          <c:order val="1"/>
          <c:tx>
            <c:strRef>
              <c:f>Sheet1!$C$1</c:f>
              <c:strCache>
                <c:ptCount val="1"/>
                <c:pt idx="0">
                  <c:v>Better</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Last Year (During COVID-19)</c:v>
                </c:pt>
                <c:pt idx="1">
                  <c:v>Last 10 Years</c:v>
                </c:pt>
              </c:strCache>
            </c:strRef>
          </c:cat>
          <c:val>
            <c:numRef>
              <c:f>Sheet1!$C$2:$C$3</c:f>
              <c:numCache>
                <c:ptCount val="2"/>
                <c:pt idx="0">
                  <c:v>0.37</c:v>
                </c:pt>
                <c:pt idx="1">
                  <c:v>0.54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adults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Depressive disorder</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Less than high school diploma</c:v>
                </c:pt>
                <c:pt idx="1">
                  <c:v>High school diploma</c:v>
                </c:pt>
                <c:pt idx="2">
                  <c:v>Some college</c:v>
                </c:pt>
                <c:pt idx="3">
                  <c:v>Bachelor's degree</c:v>
                </c:pt>
                <c:pt idx="4">
                  <c:v>Professional degree</c:v>
                </c:pt>
                <c:pt idx="5">
                  <c:v>Unknown</c:v>
                </c:pt>
              </c:strCache>
            </c:strRef>
          </c:cat>
          <c:val>
            <c:numRef>
              <c:f>Sheet1!$B$2:$B$7</c:f>
              <c:numCache>
                <c:ptCount val="6"/>
                <c:pt idx="0">
                  <c:v>0.514</c:v>
                </c:pt>
                <c:pt idx="1">
                  <c:v>0.328</c:v>
                </c:pt>
                <c:pt idx="2">
                  <c:v>0.234</c:v>
                </c:pt>
                <c:pt idx="3">
                  <c:v>0.225</c:v>
                </c:pt>
                <c:pt idx="4">
                  <c:v>0.195</c:v>
                </c:pt>
                <c:pt idx="5">
                  <c:v>0.232</c:v>
                </c:pt>
              </c:numCache>
            </c:numRef>
          </c:val>
        </c:ser>
        <c:ser>
          <c:idx val="1"/>
          <c:order val="1"/>
          <c:tx>
            <c:strRef>
              <c:f>Sheet1!$C$1</c:f>
              <c:strCache>
                <c:ptCount val="1"/>
                <c:pt idx="0">
                  <c:v>Anxiety disorder</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Less than high school diploma</c:v>
                </c:pt>
                <c:pt idx="1">
                  <c:v>High school diploma</c:v>
                </c:pt>
                <c:pt idx="2">
                  <c:v>Some college</c:v>
                </c:pt>
                <c:pt idx="3">
                  <c:v>Bachelor's degree</c:v>
                </c:pt>
                <c:pt idx="4">
                  <c:v>Professional degree</c:v>
                </c:pt>
                <c:pt idx="5">
                  <c:v>Unknown</c:v>
                </c:pt>
              </c:strCache>
            </c:strRef>
          </c:cat>
          <c:val>
            <c:numRef>
              <c:f>Sheet1!$C$2:$C$7</c:f>
              <c:numCache>
                <c:ptCount val="6"/>
                <c:pt idx="0">
                  <c:v>0.445</c:v>
                </c:pt>
                <c:pt idx="1">
                  <c:v>0.315</c:v>
                </c:pt>
                <c:pt idx="2">
                  <c:v>0.252</c:v>
                </c:pt>
                <c:pt idx="3">
                  <c:v>0.247</c:v>
                </c:pt>
                <c:pt idx="4">
                  <c:v>0.209</c:v>
                </c:pt>
                <c:pt idx="5">
                  <c:v>0.252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2019</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Asian or Pacific Islander</c:v>
                </c:pt>
                <c:pt idx="1">
                  <c:v>Black or African-American (non-Hispanic)</c:v>
                </c:pt>
                <c:pt idx="2">
                  <c:v>Hispanic or Latino</c:v>
                </c:pt>
                <c:pt idx="3">
                  <c:v>More than one of the above</c:v>
                </c:pt>
                <c:pt idx="4">
                  <c:v>White (non-Hispanic)</c:v>
                </c:pt>
                <c:pt idx="5">
                  <c:v>Native American or American Indian</c:v>
                </c:pt>
                <c:pt idx="6">
                  <c:v>Other</c:v>
                </c:pt>
              </c:strCache>
            </c:strRef>
          </c:cat>
          <c:val>
            <c:numRef>
              <c:f>Sheet1!$B$2:$B$8</c:f>
              <c:numCache>
                <c:ptCount val="7"/>
                <c:pt idx="0">
                  <c:v>0.7371</c:v>
                </c:pt>
                <c:pt idx="1">
                  <c:v>0.7294</c:v>
                </c:pt>
                <c:pt idx="2">
                  <c:v>0.7681</c:v>
                </c:pt>
                <c:pt idx="3">
                  <c:v>0.8067</c:v>
                </c:pt>
                <c:pt idx="4">
                  <c:v>0.7784</c:v>
                </c:pt>
                <c:pt idx="5">
                  <c:v>0.8088</c:v>
                </c:pt>
                <c:pt idx="6">
                  <c:v>0.7791</c:v>
                </c:pt>
              </c:numCache>
            </c:numRef>
          </c:val>
        </c:ser>
        <c:ser>
          <c:idx val="1"/>
          <c:order val="1"/>
          <c:tx>
            <c:strRef>
              <c:f>Sheet1!$C$1</c:f>
              <c:strCache>
                <c:ptCount val="1"/>
                <c:pt idx="0">
                  <c:v>2020</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Asian or Pacific Islander</c:v>
                </c:pt>
                <c:pt idx="1">
                  <c:v>Black or African-American (non-Hispanic)</c:v>
                </c:pt>
                <c:pt idx="2">
                  <c:v>Hispanic or Latino</c:v>
                </c:pt>
                <c:pt idx="3">
                  <c:v>More than one of the above</c:v>
                </c:pt>
                <c:pt idx="4">
                  <c:v>White (non-Hispanic)</c:v>
                </c:pt>
                <c:pt idx="5">
                  <c:v>Native American or American Indian</c:v>
                </c:pt>
                <c:pt idx="6">
                  <c:v>Other</c:v>
                </c:pt>
              </c:strCache>
            </c:strRef>
          </c:cat>
          <c:val>
            <c:numRef>
              <c:f>Sheet1!$C$2:$C$8</c:f>
              <c:numCache>
                <c:ptCount val="7"/>
                <c:pt idx="0">
                  <c:v>0.7824</c:v>
                </c:pt>
                <c:pt idx="1">
                  <c:v>0.7655</c:v>
                </c:pt>
                <c:pt idx="2">
                  <c:v>0.7912</c:v>
                </c:pt>
                <c:pt idx="3">
                  <c:v>0.8276</c:v>
                </c:pt>
                <c:pt idx="4">
                  <c:v>0.8084</c:v>
                </c:pt>
                <c:pt idx="5">
                  <c:v>0.84</c:v>
                </c:pt>
                <c:pt idx="6">
                  <c:v>0.8258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Jan-Aug 2020</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Asian or Pacific Islander</c:v>
                </c:pt>
                <c:pt idx="1">
                  <c:v>Black or African American (non-Hispanic)</c:v>
                </c:pt>
                <c:pt idx="2">
                  <c:v>Hispanic or Latino</c:v>
                </c:pt>
                <c:pt idx="3">
                  <c:v>More than one of the above</c:v>
                </c:pt>
                <c:pt idx="4">
                  <c:v>Native American or American Indian</c:v>
                </c:pt>
                <c:pt idx="5">
                  <c:v>Other</c:v>
                </c:pt>
                <c:pt idx="6">
                  <c:v>White (non-Hispanic)</c:v>
                </c:pt>
              </c:strCache>
            </c:strRef>
          </c:cat>
          <c:val>
            <c:numRef>
              <c:f>Sheet1!$B$2:$B$8</c:f>
              <c:numCache>
                <c:ptCount val="7"/>
                <c:pt idx="0">
                  <c:v>0.1672</c:v>
                </c:pt>
                <c:pt idx="1">
                  <c:v>0.0873</c:v>
                </c:pt>
                <c:pt idx="2">
                  <c:v>0.1258</c:v>
                </c:pt>
                <c:pt idx="3">
                  <c:v>0.0447</c:v>
                </c:pt>
                <c:pt idx="4">
                  <c:v>0.01</c:v>
                </c:pt>
                <c:pt idx="5">
                  <c:v>0.0458</c:v>
                </c:pt>
                <c:pt idx="6">
                  <c:v>0.5193</c:v>
                </c:pt>
              </c:numCache>
            </c:numRef>
          </c:val>
        </c:ser>
        <c:ser>
          <c:idx val="1"/>
          <c:order val="1"/>
          <c:tx>
            <c:strRef>
              <c:f>Sheet1!$C$1</c:f>
              <c:strCache>
                <c:ptCount val="1"/>
                <c:pt idx="0">
                  <c:v>2019</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Asian or Pacific Islander</c:v>
                </c:pt>
                <c:pt idx="1">
                  <c:v>Black or African American (non-Hispanic)</c:v>
                </c:pt>
                <c:pt idx="2">
                  <c:v>Hispanic or Latino</c:v>
                </c:pt>
                <c:pt idx="3">
                  <c:v>More than one of the above</c:v>
                </c:pt>
                <c:pt idx="4">
                  <c:v>Native American or American Indian</c:v>
                </c:pt>
                <c:pt idx="5">
                  <c:v>Other</c:v>
                </c:pt>
                <c:pt idx="6">
                  <c:v>White (non-Hispanic)</c:v>
                </c:pt>
              </c:strCache>
            </c:strRef>
          </c:cat>
          <c:val>
            <c:numRef>
              <c:f>Sheet1!$C$2:$C$8</c:f>
              <c:numCache>
                <c:ptCount val="7"/>
                <c:pt idx="0">
                  <c:v>0.1021</c:v>
                </c:pt>
                <c:pt idx="1">
                  <c:v>0.0957</c:v>
                </c:pt>
                <c:pt idx="2">
                  <c:v>0.1326</c:v>
                </c:pt>
                <c:pt idx="3">
                  <c:v>0.049</c:v>
                </c:pt>
                <c:pt idx="4">
                  <c:v>0.0113</c:v>
                </c:pt>
                <c:pt idx="5">
                  <c:v>0.0319</c:v>
                </c:pt>
                <c:pt idx="6">
                  <c:v>0.5774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Asian or Pacific Islander</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Sheet1!$A$2:$A$9</c:f>
              <c:strCache>
                <c:ptCount val="8"/>
                <c:pt idx="0">
                  <c:v>April 22 to May 5</c:v>
                </c:pt>
                <c:pt idx="1">
                  <c:v>May 6 to 19</c:v>
                </c:pt>
                <c:pt idx="2">
                  <c:v>May 20 to June 2</c:v>
                </c:pt>
                <c:pt idx="3">
                  <c:v>June 3 to 16</c:v>
                </c:pt>
                <c:pt idx="4">
                  <c:v>June 17 to 30</c:v>
                </c:pt>
                <c:pt idx="5">
                  <c:v>July 1 to 14</c:v>
                </c:pt>
                <c:pt idx="6">
                  <c:v>July 15 to 28</c:v>
                </c:pt>
                <c:pt idx="7">
                  <c:v>July 29 to August 11</c:v>
                </c:pt>
              </c:strCache>
            </c:strRef>
          </c:cat>
          <c:val>
            <c:numRef>
              <c:f>Sheet1!$B$2:$B$9</c:f>
              <c:numCache>
                <c:ptCount val="8"/>
                <c:pt idx="0">
                  <c:v>0.7324</c:v>
                </c:pt>
                <c:pt idx="1">
                  <c:v>0.7284</c:v>
                </c:pt>
                <c:pt idx="2">
                  <c:v>0.764</c:v>
                </c:pt>
                <c:pt idx="3">
                  <c:v>0.7759</c:v>
                </c:pt>
                <c:pt idx="4">
                  <c:v>0.7443</c:v>
                </c:pt>
                <c:pt idx="5">
                  <c:v>0.788</c:v>
                </c:pt>
                <c:pt idx="6">
                  <c:v>0.78</c:v>
                </c:pt>
                <c:pt idx="7">
                  <c:v>0.773</c:v>
                </c:pt>
              </c:numCache>
            </c:numRef>
          </c:val>
          <c:smooth val="0"/>
        </c:ser>
        <c:ser>
          <c:idx val="1"/>
          <c:order val="1"/>
          <c:tx>
            <c:strRef>
              <c:f>Sheet1!$C$1</c:f>
              <c:strCache>
                <c:ptCount val="1"/>
                <c:pt idx="0">
                  <c:v>Black or African-American (non-Hispanic)</c:v>
                </c:pt>
              </c:strCache>
            </c:strRef>
          </c:tx>
          <c:spPr>
            <a:ln>
              <a:solidFill>
                <a:srgbClr val="0F283E"/>
              </a:solidFill>
            </a:ln>
          </c:spPr>
          <c:marker>
            <c:symbol val="circle"/>
            <c:spPr>
              <a:solidFill>
                <a:srgbClr val="0F283E"/>
              </a:solidFill>
              <a:ln>
                <a:solidFill>
                  <a:srgbClr val="0F283E"/>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Sheet1!$A$2:$A$9</c:f>
              <c:strCache>
                <c:ptCount val="8"/>
                <c:pt idx="0">
                  <c:v>April 22 to May 5</c:v>
                </c:pt>
                <c:pt idx="1">
                  <c:v>May 6 to 19</c:v>
                </c:pt>
                <c:pt idx="2">
                  <c:v>May 20 to June 2</c:v>
                </c:pt>
                <c:pt idx="3">
                  <c:v>June 3 to 16</c:v>
                </c:pt>
                <c:pt idx="4">
                  <c:v>June 17 to 30</c:v>
                </c:pt>
                <c:pt idx="5">
                  <c:v>July 1 to 14</c:v>
                </c:pt>
                <c:pt idx="6">
                  <c:v>July 15 to 28</c:v>
                </c:pt>
                <c:pt idx="7">
                  <c:v>July 29 to August 11</c:v>
                </c:pt>
              </c:strCache>
            </c:strRef>
          </c:cat>
          <c:val>
            <c:numRef>
              <c:f>Sheet1!$C$2:$C$9</c:f>
              <c:numCache>
                <c:ptCount val="8"/>
                <c:pt idx="0">
                  <c:v>0.6462</c:v>
                </c:pt>
                <c:pt idx="1">
                  <c:v>0.7055</c:v>
                </c:pt>
                <c:pt idx="2">
                  <c:v>0.7339</c:v>
                </c:pt>
                <c:pt idx="3">
                  <c:v>0.7555</c:v>
                </c:pt>
                <c:pt idx="4">
                  <c:v>0.7394</c:v>
                </c:pt>
                <c:pt idx="5">
                  <c:v>0.7608</c:v>
                </c:pt>
                <c:pt idx="6">
                  <c:v>0.7538</c:v>
                </c:pt>
                <c:pt idx="7">
                  <c:v>0.7448</c:v>
                </c:pt>
              </c:numCache>
            </c:numRef>
          </c:val>
          <c:smooth val="0"/>
        </c:ser>
        <c:ser>
          <c:idx val="2"/>
          <c:order val="2"/>
          <c:tx>
            <c:strRef>
              <c:f>Sheet1!$D$1</c:f>
              <c:strCache>
                <c:ptCount val="1"/>
                <c:pt idx="0">
                  <c:v>Hispanic or Latino</c:v>
                </c:pt>
              </c:strCache>
            </c:strRef>
          </c:tx>
          <c:spPr>
            <a:ln>
              <a:solidFill>
                <a:srgbClr val="BABABA"/>
              </a:solidFill>
            </a:ln>
          </c:spPr>
          <c:marker>
            <c:symbol val="circle"/>
            <c:spPr>
              <a:solidFill>
                <a:srgbClr val="BABABA"/>
              </a:solidFill>
              <a:ln>
                <a:solidFill>
                  <a:srgbClr val="BABABA"/>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Sheet1!$A$2:$A$9</c:f>
              <c:strCache>
                <c:ptCount val="8"/>
                <c:pt idx="0">
                  <c:v>April 22 to May 5</c:v>
                </c:pt>
                <c:pt idx="1">
                  <c:v>May 6 to 19</c:v>
                </c:pt>
                <c:pt idx="2">
                  <c:v>May 20 to June 2</c:v>
                </c:pt>
                <c:pt idx="3">
                  <c:v>June 3 to 16</c:v>
                </c:pt>
                <c:pt idx="4">
                  <c:v>June 17 to 30</c:v>
                </c:pt>
                <c:pt idx="5">
                  <c:v>July 1 to 14</c:v>
                </c:pt>
                <c:pt idx="6">
                  <c:v>July 15 to 28</c:v>
                </c:pt>
                <c:pt idx="7">
                  <c:v>July 29 to August 11</c:v>
                </c:pt>
              </c:strCache>
            </c:strRef>
          </c:cat>
          <c:val>
            <c:numRef>
              <c:f>Sheet1!$D$2:$D$9</c:f>
              <c:numCache>
                <c:ptCount val="8"/>
                <c:pt idx="0">
                  <c:v>0.7036</c:v>
                </c:pt>
                <c:pt idx="1">
                  <c:v>0.7537</c:v>
                </c:pt>
                <c:pt idx="2">
                  <c:v>0.7661</c:v>
                </c:pt>
                <c:pt idx="3">
                  <c:v>0.7923</c:v>
                </c:pt>
                <c:pt idx="4">
                  <c:v>0.7591</c:v>
                </c:pt>
                <c:pt idx="5">
                  <c:v>0.7871</c:v>
                </c:pt>
                <c:pt idx="6">
                  <c:v>0.7885</c:v>
                </c:pt>
                <c:pt idx="7">
                  <c:v>0.779</c:v>
                </c:pt>
              </c:numCache>
            </c:numRef>
          </c:val>
          <c:smooth val="0"/>
        </c:ser>
        <c:ser>
          <c:idx val="3"/>
          <c:order val="3"/>
          <c:tx>
            <c:strRef>
              <c:f>Sheet1!$E$1</c:f>
              <c:strCache>
                <c:ptCount val="1"/>
                <c:pt idx="0">
                  <c:v>More than one of the above</c:v>
                </c:pt>
              </c:strCache>
            </c:strRef>
          </c:tx>
          <c:spPr>
            <a:ln>
              <a:solidFill>
                <a:srgbClr val="A60B0B"/>
              </a:solidFill>
            </a:ln>
          </c:spPr>
          <c:marker>
            <c:symbol val="circle"/>
            <c:spPr>
              <a:solidFill>
                <a:srgbClr val="A60B0B"/>
              </a:solidFill>
              <a:ln>
                <a:solidFill>
                  <a:srgbClr val="A60B0B"/>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Sheet1!$A$2:$A$9</c:f>
              <c:strCache>
                <c:ptCount val="8"/>
                <c:pt idx="0">
                  <c:v>April 22 to May 5</c:v>
                </c:pt>
                <c:pt idx="1">
                  <c:v>May 6 to 19</c:v>
                </c:pt>
                <c:pt idx="2">
                  <c:v>May 20 to June 2</c:v>
                </c:pt>
                <c:pt idx="3">
                  <c:v>June 3 to 16</c:v>
                </c:pt>
                <c:pt idx="4">
                  <c:v>June 17 to 30</c:v>
                </c:pt>
                <c:pt idx="5">
                  <c:v>July 1 to 14</c:v>
                </c:pt>
                <c:pt idx="6">
                  <c:v>July 15 to 28</c:v>
                </c:pt>
                <c:pt idx="7">
                  <c:v>July 29 to August 11</c:v>
                </c:pt>
              </c:strCache>
            </c:strRef>
          </c:cat>
          <c:val>
            <c:numRef>
              <c:f>Sheet1!$E$2:$E$9</c:f>
              <c:numCache>
                <c:ptCount val="8"/>
                <c:pt idx="0">
                  <c:v>0.7695</c:v>
                </c:pt>
                <c:pt idx="1">
                  <c:v>0.778</c:v>
                </c:pt>
                <c:pt idx="2">
                  <c:v>0.8018</c:v>
                </c:pt>
                <c:pt idx="3">
                  <c:v>0.8235</c:v>
                </c:pt>
                <c:pt idx="4">
                  <c:v>0.7843</c:v>
                </c:pt>
                <c:pt idx="5">
                  <c:v>0.8463</c:v>
                </c:pt>
                <c:pt idx="6">
                  <c:v>0.8459</c:v>
                </c:pt>
                <c:pt idx="7">
                  <c:v>0.8331</c:v>
                </c:pt>
              </c:numCache>
            </c:numRef>
          </c:val>
          <c:smooth val="0"/>
        </c:ser>
        <c:ser>
          <c:idx val="4"/>
          <c:order val="4"/>
          <c:tx>
            <c:strRef>
              <c:f>Sheet1!$F$1</c:f>
              <c:strCache>
                <c:ptCount val="1"/>
                <c:pt idx="0">
                  <c:v>White (non-Hispanic)</c:v>
                </c:pt>
              </c:strCache>
            </c:strRef>
          </c:tx>
          <c:spPr>
            <a:ln>
              <a:solidFill>
                <a:srgbClr val="87BC24"/>
              </a:solidFill>
            </a:ln>
          </c:spPr>
          <c:marker>
            <c:symbol val="circle"/>
            <c:spPr>
              <a:solidFill>
                <a:srgbClr val="87BC24"/>
              </a:solidFill>
              <a:ln>
                <a:solidFill>
                  <a:srgbClr val="87BC24"/>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Sheet1!$A$2:$A$9</c:f>
              <c:strCache>
                <c:ptCount val="8"/>
                <c:pt idx="0">
                  <c:v>April 22 to May 5</c:v>
                </c:pt>
                <c:pt idx="1">
                  <c:v>May 6 to 19</c:v>
                </c:pt>
                <c:pt idx="2">
                  <c:v>May 20 to June 2</c:v>
                </c:pt>
                <c:pt idx="3">
                  <c:v>June 3 to 16</c:v>
                </c:pt>
                <c:pt idx="4">
                  <c:v>June 17 to 30</c:v>
                </c:pt>
                <c:pt idx="5">
                  <c:v>July 1 to 14</c:v>
                </c:pt>
                <c:pt idx="6">
                  <c:v>July 15 to 28</c:v>
                </c:pt>
                <c:pt idx="7">
                  <c:v>July 29 to August 11</c:v>
                </c:pt>
              </c:strCache>
            </c:strRef>
          </c:cat>
          <c:val>
            <c:numRef>
              <c:f>Sheet1!$F$2:$F$9</c:f>
              <c:numCache>
                <c:ptCount val="8"/>
                <c:pt idx="0">
                  <c:v>0.7145</c:v>
                </c:pt>
                <c:pt idx="1">
                  <c:v>0.7373</c:v>
                </c:pt>
                <c:pt idx="2">
                  <c:v>0.7761</c:v>
                </c:pt>
                <c:pt idx="3">
                  <c:v>0.8035</c:v>
                </c:pt>
                <c:pt idx="4">
                  <c:v>0.7967</c:v>
                </c:pt>
                <c:pt idx="5">
                  <c:v>0.8134</c:v>
                </c:pt>
                <c:pt idx="6">
                  <c:v>0.8184</c:v>
                </c:pt>
                <c:pt idx="7">
                  <c:v>0.8175</c:v>
                </c:pt>
              </c:numCache>
            </c:numRef>
          </c:val>
          <c:smooth val="0"/>
        </c:ser>
        <c:ser>
          <c:idx val="5"/>
          <c:order val="5"/>
          <c:tx>
            <c:strRef>
              <c:f>Sheet1!$G$1</c:f>
              <c:strCache>
                <c:ptCount val="1"/>
                <c:pt idx="0">
                  <c:v>Native American or American Indian</c:v>
                </c:pt>
              </c:strCache>
            </c:strRef>
          </c:tx>
          <c:spPr>
            <a:ln>
              <a:solidFill>
                <a:srgbClr val="EBB523"/>
              </a:solidFill>
            </a:ln>
          </c:spPr>
          <c:marker>
            <c:symbol val="circle"/>
            <c:spPr>
              <a:solidFill>
                <a:srgbClr val="EBB523"/>
              </a:solidFill>
              <a:ln>
                <a:solidFill>
                  <a:srgbClr val="EBB523"/>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Sheet1!$A$2:$A$9</c:f>
              <c:strCache>
                <c:ptCount val="8"/>
                <c:pt idx="0">
                  <c:v>April 22 to May 5</c:v>
                </c:pt>
                <c:pt idx="1">
                  <c:v>May 6 to 19</c:v>
                </c:pt>
                <c:pt idx="2">
                  <c:v>May 20 to June 2</c:v>
                </c:pt>
                <c:pt idx="3">
                  <c:v>June 3 to 16</c:v>
                </c:pt>
                <c:pt idx="4">
                  <c:v>June 17 to 30</c:v>
                </c:pt>
                <c:pt idx="5">
                  <c:v>July 1 to 14</c:v>
                </c:pt>
                <c:pt idx="6">
                  <c:v>July 15 to 28</c:v>
                </c:pt>
                <c:pt idx="7">
                  <c:v>July 29 to August 11</c:v>
                </c:pt>
              </c:strCache>
            </c:strRef>
          </c:cat>
          <c:val>
            <c:numRef>
              <c:f>Sheet1!$G$2:$G$9</c:f>
              <c:numCache>
                <c:ptCount val="8"/>
                <c:pt idx="0">
                  <c:v>0.8333</c:v>
                </c:pt>
                <c:pt idx="1">
                  <c:v>0.8</c:v>
                </c:pt>
                <c:pt idx="2">
                  <c:v>0.8034</c:v>
                </c:pt>
                <c:pt idx="3">
                  <c:v>0.8224</c:v>
                </c:pt>
                <c:pt idx="4">
                  <c:v>0.795</c:v>
                </c:pt>
                <c:pt idx="5">
                  <c:v>0.822</c:v>
                </c:pt>
                <c:pt idx="6">
                  <c:v>0.8344</c:v>
                </c:pt>
                <c:pt idx="7">
                  <c:v>0.8586</c:v>
                </c:pt>
              </c:numCache>
            </c:numRef>
          </c:val>
          <c:smooth val="0"/>
        </c:ser>
        <c:ser>
          <c:idx val="6"/>
          <c:order val="6"/>
          <c:tx>
            <c:strRef>
              <c:f>Sheet1!$H$1</c:f>
              <c:strCache>
                <c:ptCount val="1"/>
                <c:pt idx="0">
                  <c:v>Other</c:v>
                </c:pt>
              </c:strCache>
            </c:strRef>
          </c:tx>
          <c:spPr>
            <a:ln>
              <a:solidFill>
                <a:srgbClr val="5D2B76"/>
              </a:solidFill>
            </a:ln>
          </c:spPr>
          <c:marker>
            <c:symbol val="circle"/>
            <c:spPr>
              <a:solidFill>
                <a:srgbClr val="5D2B76"/>
              </a:solidFill>
              <a:ln>
                <a:solidFill>
                  <a:srgbClr val="5D2B76"/>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Sheet1!$A$2:$A$9</c:f>
              <c:strCache>
                <c:ptCount val="8"/>
                <c:pt idx="0">
                  <c:v>April 22 to May 5</c:v>
                </c:pt>
                <c:pt idx="1">
                  <c:v>May 6 to 19</c:v>
                </c:pt>
                <c:pt idx="2">
                  <c:v>May 20 to June 2</c:v>
                </c:pt>
                <c:pt idx="3">
                  <c:v>June 3 to 16</c:v>
                </c:pt>
                <c:pt idx="4">
                  <c:v>June 17 to 30</c:v>
                </c:pt>
                <c:pt idx="5">
                  <c:v>July 1 to 14</c:v>
                </c:pt>
                <c:pt idx="6">
                  <c:v>July 15 to 28</c:v>
                </c:pt>
                <c:pt idx="7">
                  <c:v>July 29 to August 11</c:v>
                </c:pt>
              </c:strCache>
            </c:strRef>
          </c:cat>
          <c:val>
            <c:numRef>
              <c:f>Sheet1!$H$2:$H$9</c:f>
              <c:numCache>
                <c:ptCount val="8"/>
                <c:pt idx="0">
                  <c:v>0.7709</c:v>
                </c:pt>
                <c:pt idx="1">
                  <c:v>0.7533</c:v>
                </c:pt>
                <c:pt idx="2">
                  <c:v>0.7833</c:v>
                </c:pt>
                <c:pt idx="3">
                  <c:v>0.7901</c:v>
                </c:pt>
                <c:pt idx="4">
                  <c:v>0.7893</c:v>
                </c:pt>
                <c:pt idx="5">
                  <c:v>0.8234</c:v>
                </c:pt>
                <c:pt idx="6">
                  <c:v>0.854</c:v>
                </c:pt>
                <c:pt idx="7">
                  <c:v>0.8247</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6"/>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Had little pleasure in doing things</c:v>
                </c:pt>
                <c:pt idx="1">
                  <c:v>Felt depressed or hopeless</c:v>
                </c:pt>
                <c:pt idx="2">
                  <c:v>Felt nervous, anxious, or on edge</c:v>
                </c:pt>
                <c:pt idx="3">
                  <c:v>Felt stressed</c:v>
                </c:pt>
              </c:strCache>
            </c:strRef>
          </c:cat>
          <c:val>
            <c:numRef>
              <c:f>Sheet1!$B$2:$B$5</c:f>
              <c:numCache>
                <c:ptCount val="4"/>
                <c:pt idx="0">
                  <c:v>0.29</c:v>
                </c:pt>
                <c:pt idx="1">
                  <c:v>0.28</c:v>
                </c:pt>
                <c:pt idx="2">
                  <c:v>0.34</c:v>
                </c:pt>
                <c:pt idx="3">
                  <c:v>0.44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adults aged 50-80</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Started or increased substance use to cope with pandemic-related stressor emotions*</c:v>
                </c:pt>
                <c:pt idx="1">
                  <c:v>Seriously considered suicide in past 30 days</c:v>
                </c:pt>
                <c:pt idx="2">
                  <c:v>One or more adverse mental or behavioral health symptom</c:v>
                </c:pt>
              </c:strCache>
            </c:strRef>
          </c:cat>
          <c:val>
            <c:numRef>
              <c:f>Sheet1!$B$2:$B$4</c:f>
              <c:numCache>
                <c:ptCount val="3"/>
                <c:pt idx="0">
                  <c:v>0.133</c:v>
                </c:pt>
                <c:pt idx="1">
                  <c:v>0.107</c:v>
                </c:pt>
                <c:pt idx="2">
                  <c:v>0.409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Started or increased substance use to cope with pandemic-related stressor emotions*</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Female</c:v>
                </c:pt>
                <c:pt idx="1">
                  <c:v>Male</c:v>
                </c:pt>
                <c:pt idx="2">
                  <c:v>Other</c:v>
                </c:pt>
              </c:strCache>
            </c:strRef>
          </c:cat>
          <c:val>
            <c:numRef>
              <c:f>Sheet1!$B$2:$B$4</c:f>
              <c:numCache>
                <c:ptCount val="3"/>
                <c:pt idx="0">
                  <c:v>0.122</c:v>
                </c:pt>
                <c:pt idx="1">
                  <c:v>0.144</c:v>
                </c:pt>
                <c:pt idx="2">
                  <c:v>0.1</c:v>
                </c:pt>
              </c:numCache>
            </c:numRef>
          </c:val>
        </c:ser>
        <c:ser>
          <c:idx val="1"/>
          <c:order val="1"/>
          <c:tx>
            <c:strRef>
              <c:f>Sheet1!$C$1</c:f>
              <c:strCache>
                <c:ptCount val="1"/>
                <c:pt idx="0">
                  <c:v>Seriously considered suicide in past 30 days</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Female</c:v>
                </c:pt>
                <c:pt idx="1">
                  <c:v>Male</c:v>
                </c:pt>
                <c:pt idx="2">
                  <c:v>Other</c:v>
                </c:pt>
              </c:strCache>
            </c:strRef>
          </c:cat>
          <c:val>
            <c:numRef>
              <c:f>Sheet1!$C$2:$C$4</c:f>
              <c:numCache>
                <c:ptCount val="3"/>
                <c:pt idx="0">
                  <c:v>0.089</c:v>
                </c:pt>
                <c:pt idx="1">
                  <c:v>0.126</c:v>
                </c:pt>
                <c:pt idx="2">
                  <c:v>0</c:v>
                </c:pt>
              </c:numCache>
            </c:numRef>
          </c:val>
        </c:ser>
        <c:ser>
          <c:idx val="2"/>
          <c:order val="2"/>
          <c:tx>
            <c:strRef>
              <c:f>Sheet1!$D$1</c:f>
              <c:strCache>
                <c:ptCount val="1"/>
                <c:pt idx="0">
                  <c:v>One or more adverse mental or behavioral health symptom</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Female</c:v>
                </c:pt>
                <c:pt idx="1">
                  <c:v>Male</c:v>
                </c:pt>
                <c:pt idx="2">
                  <c:v>Other</c:v>
                </c:pt>
              </c:strCache>
            </c:strRef>
          </c:cat>
          <c:val>
            <c:numRef>
              <c:f>Sheet1!$D$2:$D$4</c:f>
              <c:numCache>
                <c:ptCount val="3"/>
                <c:pt idx="0">
                  <c:v>0.414</c:v>
                </c:pt>
                <c:pt idx="1">
                  <c:v>0.405</c:v>
                </c:pt>
                <c:pt idx="2">
                  <c:v>0.3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Started or increased substance use to cope with pandemic-related stressor emotions*</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18-24</c:v>
                </c:pt>
                <c:pt idx="1">
                  <c:v>25-44</c:v>
                </c:pt>
                <c:pt idx="2">
                  <c:v>54-64</c:v>
                </c:pt>
                <c:pt idx="3">
                  <c:v>65 years and older</c:v>
                </c:pt>
              </c:strCache>
            </c:strRef>
          </c:cat>
          <c:val>
            <c:numRef>
              <c:f>Sheet1!$B$2:$B$5</c:f>
              <c:numCache>
                <c:ptCount val="4"/>
                <c:pt idx="0">
                  <c:v>0.247</c:v>
                </c:pt>
                <c:pt idx="1">
                  <c:v>0.195</c:v>
                </c:pt>
                <c:pt idx="2">
                  <c:v>0.077</c:v>
                </c:pt>
                <c:pt idx="3">
                  <c:v>0.03</c:v>
                </c:pt>
              </c:numCache>
            </c:numRef>
          </c:val>
        </c:ser>
        <c:ser>
          <c:idx val="1"/>
          <c:order val="1"/>
          <c:tx>
            <c:strRef>
              <c:f>Sheet1!$C$1</c:f>
              <c:strCache>
                <c:ptCount val="1"/>
                <c:pt idx="0">
                  <c:v>Seriously considered suicide in past 30 days</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18-24</c:v>
                </c:pt>
                <c:pt idx="1">
                  <c:v>25-44</c:v>
                </c:pt>
                <c:pt idx="2">
                  <c:v>54-64</c:v>
                </c:pt>
                <c:pt idx="3">
                  <c:v>65 years and older</c:v>
                </c:pt>
              </c:strCache>
            </c:strRef>
          </c:cat>
          <c:val>
            <c:numRef>
              <c:f>Sheet1!$C$2:$C$5</c:f>
              <c:numCache>
                <c:ptCount val="4"/>
                <c:pt idx="0">
                  <c:v>0.255</c:v>
                </c:pt>
                <c:pt idx="1">
                  <c:v>0.16</c:v>
                </c:pt>
                <c:pt idx="2">
                  <c:v>0.038</c:v>
                </c:pt>
                <c:pt idx="3">
                  <c:v>0.02</c:v>
                </c:pt>
              </c:numCache>
            </c:numRef>
          </c:val>
        </c:ser>
        <c:ser>
          <c:idx val="2"/>
          <c:order val="2"/>
          <c:tx>
            <c:strRef>
              <c:f>Sheet1!$D$1</c:f>
              <c:strCache>
                <c:ptCount val="1"/>
                <c:pt idx="0">
                  <c:v>One or more adverse mental or behavioral health symptom</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18-24</c:v>
                </c:pt>
                <c:pt idx="1">
                  <c:v>25-44</c:v>
                </c:pt>
                <c:pt idx="2">
                  <c:v>54-64</c:v>
                </c:pt>
                <c:pt idx="3">
                  <c:v>65 years and older</c:v>
                </c:pt>
              </c:strCache>
            </c:strRef>
          </c:cat>
          <c:val>
            <c:numRef>
              <c:f>Sheet1!$D$2:$D$5</c:f>
              <c:numCache>
                <c:ptCount val="4"/>
                <c:pt idx="0">
                  <c:v>0.749</c:v>
                </c:pt>
                <c:pt idx="1">
                  <c:v>0.519</c:v>
                </c:pt>
                <c:pt idx="2">
                  <c:v>0.295</c:v>
                </c:pt>
                <c:pt idx="3">
                  <c:v>0.151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Started or increased substance use to cope with pandemic-related stressor emotions*</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White, non-Hispanic</c:v>
                </c:pt>
                <c:pt idx="1">
                  <c:v>Black, non-Hispanic</c:v>
                </c:pt>
                <c:pt idx="2">
                  <c:v>Asian, non-Hispanic</c:v>
                </c:pt>
                <c:pt idx="3">
                  <c:v>Other race or multiple races, non-Hispanic**</c:v>
                </c:pt>
                <c:pt idx="4">
                  <c:v>Hispanic, any race(s)</c:v>
                </c:pt>
                <c:pt idx="5">
                  <c:v>Unknown</c:v>
                </c:pt>
              </c:strCache>
            </c:strRef>
          </c:cat>
          <c:val>
            <c:numRef>
              <c:f>Sheet1!$B$2:$B$7</c:f>
              <c:numCache>
                <c:ptCount val="6"/>
                <c:pt idx="0">
                  <c:v>0.106</c:v>
                </c:pt>
                <c:pt idx="1">
                  <c:v>0.184</c:v>
                </c:pt>
                <c:pt idx="2">
                  <c:v>0.067</c:v>
                </c:pt>
                <c:pt idx="3">
                  <c:v>0.11</c:v>
                </c:pt>
                <c:pt idx="4">
                  <c:v>0.219</c:v>
                </c:pt>
                <c:pt idx="5">
                  <c:v>0.18</c:v>
                </c:pt>
              </c:numCache>
            </c:numRef>
          </c:val>
        </c:ser>
        <c:ser>
          <c:idx val="1"/>
          <c:order val="1"/>
          <c:tx>
            <c:strRef>
              <c:f>Sheet1!$C$1</c:f>
              <c:strCache>
                <c:ptCount val="1"/>
                <c:pt idx="0">
                  <c:v>Seriously considered suicide in past 30 days</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White, non-Hispanic</c:v>
                </c:pt>
                <c:pt idx="1">
                  <c:v>Black, non-Hispanic</c:v>
                </c:pt>
                <c:pt idx="2">
                  <c:v>Asian, non-Hispanic</c:v>
                </c:pt>
                <c:pt idx="3">
                  <c:v>Other race or multiple races, non-Hispanic**</c:v>
                </c:pt>
                <c:pt idx="4">
                  <c:v>Hispanic, any race(s)</c:v>
                </c:pt>
                <c:pt idx="5">
                  <c:v>Unknown</c:v>
                </c:pt>
              </c:strCache>
            </c:strRef>
          </c:cat>
          <c:val>
            <c:numRef>
              <c:f>Sheet1!$C$2:$C$7</c:f>
              <c:numCache>
                <c:ptCount val="6"/>
                <c:pt idx="0">
                  <c:v>0.079</c:v>
                </c:pt>
                <c:pt idx="1">
                  <c:v>0.151</c:v>
                </c:pt>
                <c:pt idx="2">
                  <c:v>0.066</c:v>
                </c:pt>
                <c:pt idx="3">
                  <c:v>0.098</c:v>
                </c:pt>
                <c:pt idx="4">
                  <c:v>0.186</c:v>
                </c:pt>
                <c:pt idx="5">
                  <c:v>0.26</c:v>
                </c:pt>
              </c:numCache>
            </c:numRef>
          </c:val>
        </c:ser>
        <c:ser>
          <c:idx val="2"/>
          <c:order val="2"/>
          <c:tx>
            <c:strRef>
              <c:f>Sheet1!$D$1</c:f>
              <c:strCache>
                <c:ptCount val="1"/>
                <c:pt idx="0">
                  <c:v>One or more adverse mental or behavioral health symptom</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White, non-Hispanic</c:v>
                </c:pt>
                <c:pt idx="1">
                  <c:v>Black, non-Hispanic</c:v>
                </c:pt>
                <c:pt idx="2">
                  <c:v>Asian, non-Hispanic</c:v>
                </c:pt>
                <c:pt idx="3">
                  <c:v>Other race or multiple races, non-Hispanic**</c:v>
                </c:pt>
                <c:pt idx="4">
                  <c:v>Hispanic, any race(s)</c:v>
                </c:pt>
                <c:pt idx="5">
                  <c:v>Unknown</c:v>
                </c:pt>
              </c:strCache>
            </c:strRef>
          </c:cat>
          <c:val>
            <c:numRef>
              <c:f>Sheet1!$D$2:$D$7</c:f>
              <c:numCache>
                <c:ptCount val="6"/>
                <c:pt idx="0">
                  <c:v>0.378</c:v>
                </c:pt>
                <c:pt idx="1">
                  <c:v>0.442</c:v>
                </c:pt>
                <c:pt idx="2">
                  <c:v>0.319</c:v>
                </c:pt>
                <c:pt idx="3">
                  <c:v>0.438</c:v>
                </c:pt>
                <c:pt idx="4">
                  <c:v>0.521</c:v>
                </c:pt>
                <c:pt idx="5">
                  <c:v>0.48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Started or increased substance use to cope with pandemic-related stressor emotions*</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Less than high school diploma</c:v>
                </c:pt>
                <c:pt idx="1">
                  <c:v>High school diploma</c:v>
                </c:pt>
                <c:pt idx="2">
                  <c:v>Some college</c:v>
                </c:pt>
                <c:pt idx="3">
                  <c:v>Bachelor's degree</c:v>
                </c:pt>
                <c:pt idx="4">
                  <c:v>Professional degree</c:v>
                </c:pt>
                <c:pt idx="5">
                  <c:v>Unknown</c:v>
                </c:pt>
              </c:strCache>
            </c:strRef>
          </c:cat>
          <c:val>
            <c:numRef>
              <c:f>Sheet1!$B$2:$B$7</c:f>
              <c:numCache>
                <c:ptCount val="6"/>
                <c:pt idx="0">
                  <c:v>0.221</c:v>
                </c:pt>
                <c:pt idx="1">
                  <c:v>0.153</c:v>
                </c:pt>
                <c:pt idx="2">
                  <c:v>0.109</c:v>
                </c:pt>
                <c:pt idx="3">
                  <c:v>0.142</c:v>
                </c:pt>
                <c:pt idx="4">
                  <c:v>0.126</c:v>
                </c:pt>
                <c:pt idx="5">
                  <c:v>0.105</c:v>
                </c:pt>
              </c:numCache>
            </c:numRef>
          </c:val>
        </c:ser>
        <c:ser>
          <c:idx val="1"/>
          <c:order val="1"/>
          <c:tx>
            <c:strRef>
              <c:f>Sheet1!$C$1</c:f>
              <c:strCache>
                <c:ptCount val="1"/>
                <c:pt idx="0">
                  <c:v>Seriously considered suicide in past 30 days</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Less than high school diploma</c:v>
                </c:pt>
                <c:pt idx="1">
                  <c:v>High school diploma</c:v>
                </c:pt>
                <c:pt idx="2">
                  <c:v>Some college</c:v>
                </c:pt>
                <c:pt idx="3">
                  <c:v>Bachelor's degree</c:v>
                </c:pt>
                <c:pt idx="4">
                  <c:v>Professional degree</c:v>
                </c:pt>
                <c:pt idx="5">
                  <c:v>Unknown</c:v>
                </c:pt>
              </c:strCache>
            </c:strRef>
          </c:cat>
          <c:val>
            <c:numRef>
              <c:f>Sheet1!$C$2:$C$7</c:f>
              <c:numCache>
                <c:ptCount val="6"/>
                <c:pt idx="0">
                  <c:v>0.3</c:v>
                </c:pt>
                <c:pt idx="1">
                  <c:v>0.131</c:v>
                </c:pt>
                <c:pt idx="2">
                  <c:v>0.086</c:v>
                </c:pt>
                <c:pt idx="3">
                  <c:v>0.107</c:v>
                </c:pt>
                <c:pt idx="4">
                  <c:v>0.1</c:v>
                </c:pt>
                <c:pt idx="5">
                  <c:v>0.055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Women</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Mental health got worse over the last year during COVID-19</c:v>
                </c:pt>
                <c:pt idx="1">
                  <c:v>Mental health got worse over the last 10 years</c:v>
                </c:pt>
              </c:strCache>
            </c:strRef>
          </c:cat>
          <c:val>
            <c:numRef>
              <c:f>Sheet1!$B$2:$B$3</c:f>
              <c:numCache>
                <c:ptCount val="2"/>
                <c:pt idx="0">
                  <c:v>0.75</c:v>
                </c:pt>
                <c:pt idx="1">
                  <c:v>0.55</c:v>
                </c:pt>
              </c:numCache>
            </c:numRef>
          </c:val>
        </c:ser>
        <c:ser>
          <c:idx val="1"/>
          <c:order val="1"/>
          <c:tx>
            <c:strRef>
              <c:f>Sheet1!$C$1</c:f>
              <c:strCache>
                <c:ptCount val="1"/>
                <c:pt idx="0">
                  <c:v>Men</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Mental health got worse over the last year during COVID-19</c:v>
                </c:pt>
                <c:pt idx="1">
                  <c:v>Mental health got worse over the last 10 years</c:v>
                </c:pt>
              </c:strCache>
            </c:strRef>
          </c:cat>
          <c:val>
            <c:numRef>
              <c:f>Sheet1!$C$2:$C$3</c:f>
              <c:numCache>
                <c:ptCount val="2"/>
                <c:pt idx="0">
                  <c:v>0.49</c:v>
                </c:pt>
                <c:pt idx="1">
                  <c:v>0.36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adults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Started or increased substance use to cope with pandemic-related stressor emotions**</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Employed</c:v>
                </c:pt>
                <c:pt idx="1">
                  <c:v>Essential</c:v>
                </c:pt>
                <c:pt idx="2">
                  <c:v>Nonessential</c:v>
                </c:pt>
                <c:pt idx="3">
                  <c:v>Unemployed</c:v>
                </c:pt>
                <c:pt idx="4">
                  <c:v>Retired</c:v>
                </c:pt>
              </c:strCache>
            </c:strRef>
          </c:cat>
          <c:val>
            <c:numRef>
              <c:f>Sheet1!$B$2:$B$6</c:f>
              <c:numCache>
                <c:ptCount val="5"/>
                <c:pt idx="0">
                  <c:v>0.179</c:v>
                </c:pt>
                <c:pt idx="1">
                  <c:v>0.247</c:v>
                </c:pt>
                <c:pt idx="2">
                  <c:v>0.105</c:v>
                </c:pt>
                <c:pt idx="3">
                  <c:v>0.077</c:v>
                </c:pt>
                <c:pt idx="4">
                  <c:v>0.042</c:v>
                </c:pt>
              </c:numCache>
            </c:numRef>
          </c:val>
        </c:ser>
        <c:ser>
          <c:idx val="1"/>
          <c:order val="1"/>
          <c:tx>
            <c:strRef>
              <c:f>Sheet1!$C$1</c:f>
              <c:strCache>
                <c:ptCount val="1"/>
                <c:pt idx="0">
                  <c:v>Seriously considered suicide in past 30 days</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Employed</c:v>
                </c:pt>
                <c:pt idx="1">
                  <c:v>Essential</c:v>
                </c:pt>
                <c:pt idx="2">
                  <c:v>Nonessential</c:v>
                </c:pt>
                <c:pt idx="3">
                  <c:v>Unemployed</c:v>
                </c:pt>
                <c:pt idx="4">
                  <c:v>Retired</c:v>
                </c:pt>
              </c:strCache>
            </c:strRef>
          </c:cat>
          <c:val>
            <c:numRef>
              <c:f>Sheet1!$C$2:$C$6</c:f>
              <c:numCache>
                <c:ptCount val="5"/>
                <c:pt idx="0">
                  <c:v>0.15</c:v>
                </c:pt>
                <c:pt idx="1">
                  <c:v>0.217</c:v>
                </c:pt>
                <c:pt idx="2">
                  <c:v>0.078</c:v>
                </c:pt>
                <c:pt idx="3">
                  <c:v>0.047</c:v>
                </c:pt>
                <c:pt idx="4">
                  <c:v>0.025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Started or increased substance use to cope with pandemic-related stressor emotions*</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Northeast</c:v>
                </c:pt>
                <c:pt idx="1">
                  <c:v>Midwest</c:v>
                </c:pt>
                <c:pt idx="2">
                  <c:v>South</c:v>
                </c:pt>
                <c:pt idx="3">
                  <c:v>West</c:v>
                </c:pt>
              </c:strCache>
            </c:strRef>
          </c:cat>
          <c:val>
            <c:numRef>
              <c:f>Sheet1!$B$2:$B$5</c:f>
              <c:numCache>
                <c:ptCount val="4"/>
                <c:pt idx="0">
                  <c:v>0.128</c:v>
                </c:pt>
                <c:pt idx="1">
                  <c:v>0.09</c:v>
                </c:pt>
                <c:pt idx="2">
                  <c:v>0.154</c:v>
                </c:pt>
                <c:pt idx="3">
                  <c:v>0.14</c:v>
                </c:pt>
              </c:numCache>
            </c:numRef>
          </c:val>
        </c:ser>
        <c:ser>
          <c:idx val="1"/>
          <c:order val="1"/>
          <c:tx>
            <c:strRef>
              <c:f>Sheet1!$C$1</c:f>
              <c:strCache>
                <c:ptCount val="1"/>
                <c:pt idx="0">
                  <c:v>Seriously considered suicide in past 30 days</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Northeast</c:v>
                </c:pt>
                <c:pt idx="1">
                  <c:v>Midwest</c:v>
                </c:pt>
                <c:pt idx="2">
                  <c:v>South</c:v>
                </c:pt>
                <c:pt idx="3">
                  <c:v>West</c:v>
                </c:pt>
              </c:strCache>
            </c:strRef>
          </c:cat>
          <c:val>
            <c:numRef>
              <c:f>Sheet1!$C$2:$C$5</c:f>
              <c:numCache>
                <c:ptCount val="4"/>
                <c:pt idx="0">
                  <c:v>0.102</c:v>
                </c:pt>
                <c:pt idx="1">
                  <c:v>0.075</c:v>
                </c:pt>
                <c:pt idx="2">
                  <c:v>0.125</c:v>
                </c:pt>
                <c:pt idx="3">
                  <c:v>0.109</c:v>
                </c:pt>
              </c:numCache>
            </c:numRef>
          </c:val>
        </c:ser>
        <c:ser>
          <c:idx val="2"/>
          <c:order val="2"/>
          <c:tx>
            <c:strRef>
              <c:f>Sheet1!$D$1</c:f>
              <c:strCache>
                <c:ptCount val="1"/>
                <c:pt idx="0">
                  <c:v>One or more adverse mental or behavioral health symptom</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Northeast</c:v>
                </c:pt>
                <c:pt idx="1">
                  <c:v>Midwest</c:v>
                </c:pt>
                <c:pt idx="2">
                  <c:v>South</c:v>
                </c:pt>
                <c:pt idx="3">
                  <c:v>West</c:v>
                </c:pt>
              </c:strCache>
            </c:strRef>
          </c:cat>
          <c:val>
            <c:numRef>
              <c:f>Sheet1!$D$2:$D$5</c:f>
              <c:numCache>
                <c:ptCount val="4"/>
                <c:pt idx="0">
                  <c:v>0.371</c:v>
                </c:pt>
                <c:pt idx="1">
                  <c:v>0.361</c:v>
                </c:pt>
                <c:pt idx="2">
                  <c:v>0.444</c:v>
                </c:pt>
                <c:pt idx="3">
                  <c:v>0.43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Current depression</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White, non-Hispanic</c:v>
                </c:pt>
                <c:pt idx="1">
                  <c:v>Black, non-Hispanic</c:v>
                </c:pt>
                <c:pt idx="2">
                  <c:v>Hispanic/Latino</c:v>
                </c:pt>
                <c:pt idx="3">
                  <c:v>Other, non-Hispanic**</c:v>
                </c:pt>
              </c:strCache>
            </c:strRef>
          </c:cat>
          <c:val>
            <c:numRef>
              <c:f>Sheet1!$B$2:$B$5</c:f>
              <c:numCache>
                <c:ptCount val="4"/>
                <c:pt idx="0">
                  <c:v>0.253</c:v>
                </c:pt>
                <c:pt idx="1">
                  <c:v>0.277</c:v>
                </c:pt>
                <c:pt idx="2">
                  <c:v>0.403</c:v>
                </c:pt>
                <c:pt idx="3">
                  <c:v>0.314</c:v>
                </c:pt>
              </c:numCache>
            </c:numRef>
          </c:val>
        </c:ser>
        <c:ser>
          <c:idx val="1"/>
          <c:order val="1"/>
          <c:tx>
            <c:strRef>
              <c:f>Sheet1!$C$1</c:f>
              <c:strCache>
                <c:ptCount val="1"/>
                <c:pt idx="0">
                  <c:v>Sucidial thoughts/Ideation</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White, non-Hispanic</c:v>
                </c:pt>
                <c:pt idx="1">
                  <c:v>Black, non-Hispanic</c:v>
                </c:pt>
                <c:pt idx="2">
                  <c:v>Hispanic/Latino</c:v>
                </c:pt>
                <c:pt idx="3">
                  <c:v>Other, non-Hispanic**</c:v>
                </c:pt>
              </c:strCache>
            </c:strRef>
          </c:cat>
          <c:val>
            <c:numRef>
              <c:f>Sheet1!$C$2:$C$5</c:f>
              <c:numCache>
                <c:ptCount val="4"/>
                <c:pt idx="0">
                  <c:v>0.053</c:v>
                </c:pt>
                <c:pt idx="1">
                  <c:v>0.052</c:v>
                </c:pt>
                <c:pt idx="2">
                  <c:v>0.229</c:v>
                </c:pt>
                <c:pt idx="3">
                  <c:v>0.089</c:v>
                </c:pt>
              </c:numCache>
            </c:numRef>
          </c:val>
        </c:ser>
        <c:ser>
          <c:idx val="2"/>
          <c:order val="2"/>
          <c:tx>
            <c:strRef>
              <c:f>Sheet1!$D$1</c:f>
              <c:strCache>
                <c:ptCount val="1"/>
                <c:pt idx="0">
                  <c:v>Substance use increase or initiation</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White, non-Hispanic</c:v>
                </c:pt>
                <c:pt idx="1">
                  <c:v>Black, non-Hispanic</c:v>
                </c:pt>
                <c:pt idx="2">
                  <c:v>Hispanic/Latino</c:v>
                </c:pt>
                <c:pt idx="3">
                  <c:v>Other, non-Hispanic**</c:v>
                </c:pt>
              </c:strCache>
            </c:strRef>
          </c:cat>
          <c:val>
            <c:numRef>
              <c:f>Sheet1!$D$2:$D$5</c:f>
              <c:numCache>
                <c:ptCount val="4"/>
                <c:pt idx="0">
                  <c:v>0.143</c:v>
                </c:pt>
                <c:pt idx="1">
                  <c:v>0.156</c:v>
                </c:pt>
                <c:pt idx="2">
                  <c:v>0.369</c:v>
                </c:pt>
                <c:pt idx="3">
                  <c:v>0.151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respondants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Asian or Pacific Islander</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c:f>
              <c:strCache>
                <c:ptCount val="4"/>
                <c:pt idx="0">
                  <c:v>Average in 2019</c:v>
                </c:pt>
                <c:pt idx="1">
                  <c:v>May 2020</c:v>
                </c:pt>
                <c:pt idx="2">
                  <c:v>June 2020</c:v>
                </c:pt>
                <c:pt idx="3">
                  <c:v>July 2020</c:v>
                </c:pt>
              </c:strCache>
            </c:strRef>
          </c:cat>
          <c:val>
            <c:numRef>
              <c:f>Sheet1!$B$2:$B$5</c:f>
              <c:numCache>
                <c:ptCount val="4"/>
                <c:pt idx="0">
                  <c:v>37.97</c:v>
                </c:pt>
                <c:pt idx="1">
                  <c:v>38.38</c:v>
                </c:pt>
                <c:pt idx="2">
                  <c:v>38.54</c:v>
                </c:pt>
                <c:pt idx="3">
                  <c:v>41.75</c:v>
                </c:pt>
              </c:numCache>
            </c:numRef>
          </c:val>
          <c:smooth val="0"/>
        </c:ser>
        <c:ser>
          <c:idx val="1"/>
          <c:order val="1"/>
          <c:tx>
            <c:strRef>
              <c:f>Sheet1!$C$1</c:f>
              <c:strCache>
                <c:ptCount val="1"/>
                <c:pt idx="0">
                  <c:v>Black or African-American (non-Hispanic)</c:v>
                </c:pt>
              </c:strCache>
            </c:strRef>
          </c:tx>
          <c:spPr>
            <a:ln>
              <a:solidFill>
                <a:srgbClr val="0F283E"/>
              </a:solidFill>
            </a:ln>
          </c:spPr>
          <c:marker>
            <c:symbol val="circle"/>
            <c:spPr>
              <a:solidFill>
                <a:srgbClr val="0F283E"/>
              </a:solidFill>
              <a:ln>
                <a:solidFill>
                  <a:srgbClr val="0F283E"/>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c:f>
              <c:strCache>
                <c:ptCount val="4"/>
                <c:pt idx="0">
                  <c:v>Average in 2019</c:v>
                </c:pt>
                <c:pt idx="1">
                  <c:v>May 2020</c:v>
                </c:pt>
                <c:pt idx="2">
                  <c:v>June 2020</c:v>
                </c:pt>
                <c:pt idx="3">
                  <c:v>July 2020</c:v>
                </c:pt>
              </c:strCache>
            </c:strRef>
          </c:cat>
          <c:val>
            <c:numRef>
              <c:f>Sheet1!$C$2:$C$5</c:f>
              <c:numCache>
                <c:ptCount val="4"/>
                <c:pt idx="0">
                  <c:v>30.55</c:v>
                </c:pt>
                <c:pt idx="1">
                  <c:v>30.3</c:v>
                </c:pt>
                <c:pt idx="2">
                  <c:v>32.78</c:v>
                </c:pt>
                <c:pt idx="3">
                  <c:v>35.35</c:v>
                </c:pt>
              </c:numCache>
            </c:numRef>
          </c:val>
          <c:smooth val="0"/>
        </c:ser>
        <c:ser>
          <c:idx val="2"/>
          <c:order val="2"/>
          <c:tx>
            <c:strRef>
              <c:f>Sheet1!$D$1</c:f>
              <c:strCache>
                <c:ptCount val="1"/>
                <c:pt idx="0">
                  <c:v>Hispanic or Latino</c:v>
                </c:pt>
              </c:strCache>
            </c:strRef>
          </c:tx>
          <c:spPr>
            <a:ln>
              <a:solidFill>
                <a:srgbClr val="BABABA"/>
              </a:solidFill>
            </a:ln>
          </c:spPr>
          <c:marker>
            <c:symbol val="circle"/>
            <c:spPr>
              <a:solidFill>
                <a:srgbClr val="BABABA"/>
              </a:solidFill>
              <a:ln>
                <a:solidFill>
                  <a:srgbClr val="BABABA"/>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c:f>
              <c:strCache>
                <c:ptCount val="4"/>
                <c:pt idx="0">
                  <c:v>Average in 2019</c:v>
                </c:pt>
                <c:pt idx="1">
                  <c:v>May 2020</c:v>
                </c:pt>
                <c:pt idx="2">
                  <c:v>June 2020</c:v>
                </c:pt>
                <c:pt idx="3">
                  <c:v>July 2020</c:v>
                </c:pt>
              </c:strCache>
            </c:strRef>
          </c:cat>
          <c:val>
            <c:numRef>
              <c:f>Sheet1!$D$2:$D$5</c:f>
              <c:numCache>
                <c:ptCount val="4"/>
                <c:pt idx="0">
                  <c:v>31.85</c:v>
                </c:pt>
                <c:pt idx="1">
                  <c:v>31.7</c:v>
                </c:pt>
                <c:pt idx="2">
                  <c:v>34.97</c:v>
                </c:pt>
                <c:pt idx="3">
                  <c:v>35.9</c:v>
                </c:pt>
              </c:numCache>
            </c:numRef>
          </c:val>
          <c:smooth val="0"/>
        </c:ser>
        <c:ser>
          <c:idx val="3"/>
          <c:order val="3"/>
          <c:tx>
            <c:strRef>
              <c:f>Sheet1!$E$1</c:f>
              <c:strCache>
                <c:ptCount val="1"/>
                <c:pt idx="0">
                  <c:v>More than one of the above</c:v>
                </c:pt>
              </c:strCache>
            </c:strRef>
          </c:tx>
          <c:spPr>
            <a:ln>
              <a:solidFill>
                <a:srgbClr val="A60B0B"/>
              </a:solidFill>
            </a:ln>
          </c:spPr>
          <c:marker>
            <c:symbol val="circle"/>
            <c:spPr>
              <a:solidFill>
                <a:srgbClr val="A60B0B"/>
              </a:solidFill>
              <a:ln>
                <a:solidFill>
                  <a:srgbClr val="A60B0B"/>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c:f>
              <c:strCache>
                <c:ptCount val="4"/>
                <c:pt idx="0">
                  <c:v>Average in 2019</c:v>
                </c:pt>
                <c:pt idx="1">
                  <c:v>May 2020</c:v>
                </c:pt>
                <c:pt idx="2">
                  <c:v>June 2020</c:v>
                </c:pt>
                <c:pt idx="3">
                  <c:v>July 2020</c:v>
                </c:pt>
              </c:strCache>
            </c:strRef>
          </c:cat>
          <c:val>
            <c:numRef>
              <c:f>Sheet1!$E$2:$E$5</c:f>
              <c:numCache>
                <c:ptCount val="4"/>
                <c:pt idx="0">
                  <c:v>39.44</c:v>
                </c:pt>
                <c:pt idx="1">
                  <c:v>39.21</c:v>
                </c:pt>
                <c:pt idx="2">
                  <c:v>42.23</c:v>
                </c:pt>
                <c:pt idx="3">
                  <c:v>42.39</c:v>
                </c:pt>
              </c:numCache>
            </c:numRef>
          </c:val>
          <c:smooth val="0"/>
        </c:ser>
        <c:ser>
          <c:idx val="4"/>
          <c:order val="4"/>
          <c:tx>
            <c:strRef>
              <c:f>Sheet1!$F$1</c:f>
              <c:strCache>
                <c:ptCount val="1"/>
                <c:pt idx="0">
                  <c:v>White (non-Hispanic)</c:v>
                </c:pt>
              </c:strCache>
            </c:strRef>
          </c:tx>
          <c:spPr>
            <a:ln>
              <a:solidFill>
                <a:srgbClr val="87BC24"/>
              </a:solidFill>
            </a:ln>
          </c:spPr>
          <c:marker>
            <c:symbol val="circle"/>
            <c:spPr>
              <a:solidFill>
                <a:srgbClr val="87BC24"/>
              </a:solidFill>
              <a:ln>
                <a:solidFill>
                  <a:srgbClr val="87BC24"/>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c:f>
              <c:strCache>
                <c:ptCount val="4"/>
                <c:pt idx="0">
                  <c:v>Average in 2019</c:v>
                </c:pt>
                <c:pt idx="1">
                  <c:v>May 2020</c:v>
                </c:pt>
                <c:pt idx="2">
                  <c:v>June 2020</c:v>
                </c:pt>
                <c:pt idx="3">
                  <c:v>July 2020</c:v>
                </c:pt>
              </c:strCache>
            </c:strRef>
          </c:cat>
          <c:val>
            <c:numRef>
              <c:f>Sheet1!$F$2:$F$5</c:f>
              <c:numCache>
                <c:ptCount val="4"/>
                <c:pt idx="0">
                  <c:v>30.56</c:v>
                </c:pt>
                <c:pt idx="1">
                  <c:v>29.17</c:v>
                </c:pt>
                <c:pt idx="2">
                  <c:v>33.59</c:v>
                </c:pt>
                <c:pt idx="3">
                  <c:v>34.79</c:v>
                </c:pt>
              </c:numCache>
            </c:numRef>
          </c:val>
          <c:smooth val="0"/>
        </c:ser>
        <c:ser>
          <c:idx val="5"/>
          <c:order val="5"/>
          <c:tx>
            <c:strRef>
              <c:f>Sheet1!$G$1</c:f>
              <c:strCache>
                <c:ptCount val="1"/>
                <c:pt idx="0">
                  <c:v>Native American or American Indian</c:v>
                </c:pt>
              </c:strCache>
            </c:strRef>
          </c:tx>
          <c:spPr>
            <a:ln>
              <a:solidFill>
                <a:srgbClr val="EBB523"/>
              </a:solidFill>
            </a:ln>
          </c:spPr>
          <c:marker>
            <c:symbol val="circle"/>
            <c:spPr>
              <a:solidFill>
                <a:srgbClr val="EBB523"/>
              </a:solidFill>
              <a:ln>
                <a:solidFill>
                  <a:srgbClr val="EBB523"/>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c:f>
              <c:strCache>
                <c:ptCount val="4"/>
                <c:pt idx="0">
                  <c:v>Average in 2019</c:v>
                </c:pt>
                <c:pt idx="1">
                  <c:v>May 2020</c:v>
                </c:pt>
                <c:pt idx="2">
                  <c:v>June 2020</c:v>
                </c:pt>
                <c:pt idx="3">
                  <c:v>July 2020</c:v>
                </c:pt>
              </c:strCache>
            </c:strRef>
          </c:cat>
          <c:val>
            <c:numRef>
              <c:f>Sheet1!$G$2:$G$5</c:f>
              <c:numCache>
                <c:ptCount val="4"/>
                <c:pt idx="0">
                  <c:v>38.77</c:v>
                </c:pt>
                <c:pt idx="1">
                  <c:v>38.94</c:v>
                </c:pt>
                <c:pt idx="2">
                  <c:v>39.78</c:v>
                </c:pt>
                <c:pt idx="3">
                  <c:v>44.39</c:v>
                </c:pt>
              </c:numCache>
            </c:numRef>
          </c:val>
          <c:smooth val="0"/>
        </c:ser>
        <c:ser>
          <c:idx val="6"/>
          <c:order val="6"/>
          <c:tx>
            <c:strRef>
              <c:f>Sheet1!$H$1</c:f>
              <c:strCache>
                <c:ptCount val="1"/>
                <c:pt idx="0">
                  <c:v>Other</c:v>
                </c:pt>
              </c:strCache>
            </c:strRef>
          </c:tx>
          <c:spPr>
            <a:ln>
              <a:solidFill>
                <a:srgbClr val="5D2B76"/>
              </a:solidFill>
            </a:ln>
          </c:spPr>
          <c:marker>
            <c:symbol val="circle"/>
            <c:spPr>
              <a:solidFill>
                <a:srgbClr val="5D2B76"/>
              </a:solidFill>
              <a:ln>
                <a:solidFill>
                  <a:srgbClr val="5D2B76"/>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Sheet1!$A$2:$A$5</c:f>
              <c:strCache>
                <c:ptCount val="4"/>
                <c:pt idx="0">
                  <c:v>Average in 2019</c:v>
                </c:pt>
                <c:pt idx="1">
                  <c:v>May 2020</c:v>
                </c:pt>
                <c:pt idx="2">
                  <c:v>June 2020</c:v>
                </c:pt>
                <c:pt idx="3">
                  <c:v>July 2020</c:v>
                </c:pt>
              </c:strCache>
            </c:strRef>
          </c:cat>
          <c:val>
            <c:numRef>
              <c:f>Sheet1!$H$2:$H$5</c:f>
              <c:numCache>
                <c:ptCount val="4"/>
                <c:pt idx="0">
                  <c:v>42.06</c:v>
                </c:pt>
                <c:pt idx="1">
                  <c:v>40.65</c:v>
                </c:pt>
                <c:pt idx="2">
                  <c:v>40.65</c:v>
                </c:pt>
                <c:pt idx="3">
                  <c:v>44.78</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2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Significant increase</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Sheet1!$A$2:$A$10</c:f>
              <c:strCache>
                <c:ptCount val="9"/>
                <c:pt idx="0">
                  <c:v>Feelings of isolation or loneliness</c:v>
                </c:pt>
                <c:pt idx="1">
                  <c:v>Feelings of depression and/or anxiety</c:v>
                </c:pt>
                <c:pt idx="2">
                  <c:v>Feelings of burnout</c:v>
                </c:pt>
                <c:pt idx="3">
                  <c:v>Alcohol use</c:v>
                </c:pt>
                <c:pt idx="4">
                  <c:v>Poor nutrition</c:v>
                </c:pt>
                <c:pt idx="5">
                  <c:v>Smoking cigarettes</c:v>
                </c:pt>
                <c:pt idx="6">
                  <c:v>Use of other substances</c:v>
                </c:pt>
                <c:pt idx="7">
                  <c:v>Opioid use</c:v>
                </c:pt>
                <c:pt idx="8">
                  <c:v>Exercise</c:v>
                </c:pt>
              </c:strCache>
            </c:strRef>
          </c:cat>
          <c:val>
            <c:numRef>
              <c:f>Sheet1!$B$2:$B$9</c:f>
              <c:numCache>
                <c:ptCount val="8"/>
                <c:pt idx="0">
                  <c:v>0.48</c:v>
                </c:pt>
                <c:pt idx="1">
                  <c:v>0.46</c:v>
                </c:pt>
                <c:pt idx="2">
                  <c:v>0.38</c:v>
                </c:pt>
                <c:pt idx="3">
                  <c:v>0.17</c:v>
                </c:pt>
                <c:pt idx="4">
                  <c:v>0.2</c:v>
                </c:pt>
                <c:pt idx="5">
                  <c:v>0.14</c:v>
                </c:pt>
                <c:pt idx="6">
                  <c:v>0.11</c:v>
                </c:pt>
                <c:pt idx="7">
                  <c:v>0.09</c:v>
                </c:pt>
              </c:numCache>
            </c:numRef>
          </c:val>
        </c:ser>
        <c:ser>
          <c:idx val="1"/>
          <c:order val="1"/>
          <c:tx>
            <c:strRef>
              <c:f>Sheet1!$C$1</c:f>
              <c:strCache>
                <c:ptCount val="1"/>
                <c:pt idx="0">
                  <c:v>Moderate increase</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Sheet1!$A$2:$A$10</c:f>
              <c:strCache>
                <c:ptCount val="9"/>
                <c:pt idx="0">
                  <c:v>Feelings of isolation or loneliness</c:v>
                </c:pt>
                <c:pt idx="1">
                  <c:v>Feelings of depression and/or anxiety</c:v>
                </c:pt>
                <c:pt idx="2">
                  <c:v>Feelings of burnout</c:v>
                </c:pt>
                <c:pt idx="3">
                  <c:v>Alcohol use</c:v>
                </c:pt>
                <c:pt idx="4">
                  <c:v>Poor nutrition</c:v>
                </c:pt>
                <c:pt idx="5">
                  <c:v>Smoking cigarettes</c:v>
                </c:pt>
                <c:pt idx="6">
                  <c:v>Use of other substances</c:v>
                </c:pt>
                <c:pt idx="7">
                  <c:v>Opioid use</c:v>
                </c:pt>
                <c:pt idx="8">
                  <c:v>Exercise</c:v>
                </c:pt>
              </c:strCache>
            </c:strRef>
          </c:cat>
          <c:val>
            <c:numRef>
              <c:f>Sheet1!$C$2:$C$9</c:f>
              <c:numCache>
                <c:ptCount val="8"/>
                <c:pt idx="0">
                  <c:v>0.43</c:v>
                </c:pt>
                <c:pt idx="1">
                  <c:v>0.45</c:v>
                </c:pt>
                <c:pt idx="2">
                  <c:v>0.43</c:v>
                </c:pt>
                <c:pt idx="3">
                  <c:v>0.54</c:v>
                </c:pt>
                <c:pt idx="4">
                  <c:v>0.47</c:v>
                </c:pt>
                <c:pt idx="5">
                  <c:v>0.41</c:v>
                </c:pt>
                <c:pt idx="6">
                  <c:v>0.39</c:v>
                </c:pt>
                <c:pt idx="7">
                  <c:v>0.27</c:v>
                </c:pt>
              </c:numCache>
            </c:numRef>
          </c:val>
        </c:ser>
        <c:ser>
          <c:idx val="2"/>
          <c:order val="2"/>
          <c:tx>
            <c:strRef>
              <c:f>Sheet1!$D$1</c:f>
              <c:strCache>
                <c:ptCount val="1"/>
                <c:pt idx="0">
                  <c:v>Moderate decrease</c:v>
                </c:pt>
              </c:strCache>
            </c:strRef>
          </c:tx>
          <c:spPr>
            <a:solidFill>
              <a:srgbClr val="BABABA"/>
            </a:solidFill>
            <a:ln>
              <a:solidFill>
                <a:srgbClr val="BABABA"/>
              </a:solidFill>
            </a:ln>
          </c:spPr>
          <c:invertIfNegative val="0"/>
          <c:dLbls>
            <c:dLbl>
              <c:idx val="0"/>
              <c:txPr>
                <a:bodyPr/>
                <a:p>
                  <a:pPr>
                    <a:defRPr smtId="4294967295">
                      <a:noFill/>
                    </a:defRPr>
                  </a:pPr>
                  <a:endParaRPr smtId="4294967295">
                    <a:noFill/>
                  </a:endParaRPr>
                </a:p>
              </c:txPr>
              <c:showLegendKey val="0"/>
              <c:showVal val="1"/>
              <c:showCatName val="0"/>
              <c:showSerName val="0"/>
              <c:showPercent val="0"/>
              <c:showBubbleSize val="0"/>
              <c:extLst/>
            </c:dLbl>
            <c:dLbl>
              <c:idx val="1"/>
              <c:txPr>
                <a:bodyPr/>
                <a:p>
                  <a:pPr>
                    <a:defRPr smtId="4294967295">
                      <a:noFill/>
                    </a:defRPr>
                  </a:pPr>
                  <a:endParaRPr smtId="4294967295">
                    <a:noFill/>
                  </a:endParaRPr>
                </a:p>
              </c:txPr>
              <c:showLegendKey val="0"/>
              <c:showVal val="1"/>
              <c:showCatName val="0"/>
              <c:showSerName val="0"/>
              <c:showPercent val="0"/>
              <c:showBubbleSize val="0"/>
              <c:extLst/>
            </c:dLbl>
            <c:dLbl>
              <c:idx val="2"/>
              <c:txPr>
                <a:bodyPr/>
                <a:p>
                  <a:pPr>
                    <a:defRPr smtId="4294967295">
                      <a:noFill/>
                    </a:defRPr>
                  </a:pPr>
                  <a:endParaRPr smtId="4294967295">
                    <a:noFill/>
                  </a:endParaRPr>
                </a:p>
              </c:txPr>
              <c:showLegendKey val="0"/>
              <c:showVal val="1"/>
              <c:showCatName val="0"/>
              <c:showSerName val="0"/>
              <c:showPercent val="0"/>
              <c:showBubbleSize val="0"/>
              <c:extLst/>
            </c:dLbl>
            <c:dLbl>
              <c:idx val="3"/>
              <c:txPr>
                <a:bodyPr/>
                <a:p>
                  <a:pPr>
                    <a:defRPr smtId="4294967295">
                      <a:noFill/>
                    </a:defRPr>
                  </a:pPr>
                  <a:endParaRPr smtId="4294967295">
                    <a:noFill/>
                  </a:endParaRPr>
                </a:p>
              </c:txPr>
              <c:showLegendKey val="0"/>
              <c:showVal val="1"/>
              <c:showCatName val="0"/>
              <c:showSerName val="0"/>
              <c:showPercent val="0"/>
              <c:showBubbleSize val="0"/>
              <c:extLst/>
            </c:dLbl>
            <c:dLbl>
              <c:idx val="4"/>
              <c:txPr>
                <a:bodyPr/>
                <a:p>
                  <a:pPr>
                    <a:defRPr smtId="4294967295">
                      <a:noFill/>
                    </a:defRPr>
                  </a:pPr>
                  <a:endParaRPr smtId="4294967295">
                    <a:noFill/>
                  </a:endParaRPr>
                </a:p>
              </c:txPr>
              <c:showLegendKey val="0"/>
              <c:showVal val="1"/>
              <c:showCatName val="0"/>
              <c:showSerName val="0"/>
              <c:showPercent val="0"/>
              <c:showBubbleSize val="0"/>
              <c:extLst/>
            </c:dLbl>
            <c:dLbl>
              <c:idx val="5"/>
              <c:txPr>
                <a:bodyPr/>
                <a:p>
                  <a:pPr>
                    <a:defRPr smtId="4294967295">
                      <a:noFill/>
                    </a:defRPr>
                  </a:pPr>
                  <a:endParaRPr smtId="4294967295">
                    <a:noFill/>
                  </a:endParaRPr>
                </a:p>
              </c:txPr>
              <c:showLegendKey val="0"/>
              <c:showVal val="1"/>
              <c:showCatName val="0"/>
              <c:showSerName val="0"/>
              <c:showPercent val="0"/>
              <c:showBubbleSize val="0"/>
              <c:extLst/>
            </c:dLbl>
            <c:dLbl>
              <c:idx val="6"/>
              <c:txPr>
                <a:bodyPr/>
                <a:p>
                  <a:pPr>
                    <a:defRPr smtId="4294967295">
                      <a:noFill/>
                    </a:defRPr>
                  </a:pPr>
                  <a:endParaRPr smtId="4294967295">
                    <a:noFill/>
                  </a:endParaRPr>
                </a:p>
              </c:txPr>
              <c:showLegendKey val="0"/>
              <c:showVal val="1"/>
              <c:showCatName val="0"/>
              <c:showSerName val="0"/>
              <c:showPercent val="0"/>
              <c:showBubbleSize val="0"/>
              <c:extLst/>
            </c:dLbl>
            <c:dLbl>
              <c:idx val="7"/>
              <c:txPr>
                <a:bodyPr/>
                <a:p>
                  <a:pPr>
                    <a:defRPr smtId="4294967295">
                      <a:noFill/>
                    </a:defRPr>
                  </a:pPr>
                  <a:endParaRPr smtId="4294967295">
                    <a:noFill/>
                  </a:endParaRPr>
                </a:p>
              </c:txP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Sheet1!$A$2:$A$10</c:f>
              <c:strCache>
                <c:ptCount val="9"/>
                <c:pt idx="0">
                  <c:v>Feelings of isolation or loneliness</c:v>
                </c:pt>
                <c:pt idx="1">
                  <c:v>Feelings of depression and/or anxiety</c:v>
                </c:pt>
                <c:pt idx="2">
                  <c:v>Feelings of burnout</c:v>
                </c:pt>
                <c:pt idx="3">
                  <c:v>Alcohol use</c:v>
                </c:pt>
                <c:pt idx="4">
                  <c:v>Poor nutrition</c:v>
                </c:pt>
                <c:pt idx="5">
                  <c:v>Smoking cigarettes</c:v>
                </c:pt>
                <c:pt idx="6">
                  <c:v>Use of other substances</c:v>
                </c:pt>
                <c:pt idx="7">
                  <c:v>Opioid use</c:v>
                </c:pt>
                <c:pt idx="8">
                  <c:v>Exercise</c:v>
                </c:pt>
              </c:strCache>
            </c:strRef>
          </c:cat>
          <c:val>
            <c:numRef>
              <c:f>Sheet1!$D$2:$D$10</c:f>
              <c:numCache>
                <c:ptCount val="9"/>
                <c:pt idx="8">
                  <c:v>0.48</c:v>
                </c:pt>
              </c:numCache>
            </c:numRef>
          </c:val>
        </c:ser>
        <c:ser>
          <c:idx val="3"/>
          <c:order val="3"/>
          <c:tx>
            <c:strRef>
              <c:f>Sheet1!$E$1</c:f>
              <c:strCache>
                <c:ptCount val="1"/>
                <c:pt idx="0">
                  <c:v>Significant decrease</c:v>
                </c:pt>
              </c:strCache>
            </c:strRef>
          </c:tx>
          <c:spPr>
            <a:solidFill>
              <a:srgbClr val="A60B0B"/>
            </a:solidFill>
            <a:ln>
              <a:solidFill>
                <a:srgbClr val="A60B0B"/>
              </a:solidFill>
            </a:ln>
          </c:spPr>
          <c:invertIfNegative val="0"/>
          <c:dLbls>
            <c:dLbl>
              <c:idx val="0"/>
              <c:txPr>
                <a:bodyPr/>
                <a:p>
                  <a:pPr>
                    <a:defRPr smtId="4294967295">
                      <a:noFill/>
                    </a:defRPr>
                  </a:pPr>
                  <a:endParaRPr smtId="4294967295">
                    <a:noFill/>
                  </a:endParaRPr>
                </a:p>
              </c:txPr>
              <c:showLegendKey val="0"/>
              <c:showVal val="1"/>
              <c:showCatName val="0"/>
              <c:showSerName val="0"/>
              <c:showPercent val="0"/>
              <c:showBubbleSize val="0"/>
              <c:extLst/>
            </c:dLbl>
            <c:dLbl>
              <c:idx val="1"/>
              <c:txPr>
                <a:bodyPr/>
                <a:p>
                  <a:pPr>
                    <a:defRPr smtId="4294967295">
                      <a:noFill/>
                    </a:defRPr>
                  </a:pPr>
                  <a:endParaRPr smtId="4294967295">
                    <a:noFill/>
                  </a:endParaRPr>
                </a:p>
              </c:txPr>
              <c:showLegendKey val="0"/>
              <c:showVal val="1"/>
              <c:showCatName val="0"/>
              <c:showSerName val="0"/>
              <c:showPercent val="0"/>
              <c:showBubbleSize val="0"/>
              <c:extLst/>
            </c:dLbl>
            <c:dLbl>
              <c:idx val="2"/>
              <c:txPr>
                <a:bodyPr/>
                <a:p>
                  <a:pPr>
                    <a:defRPr smtId="4294967295">
                      <a:noFill/>
                    </a:defRPr>
                  </a:pPr>
                  <a:endParaRPr smtId="4294967295">
                    <a:noFill/>
                  </a:endParaRPr>
                </a:p>
              </c:txPr>
              <c:showLegendKey val="0"/>
              <c:showVal val="1"/>
              <c:showCatName val="0"/>
              <c:showSerName val="0"/>
              <c:showPercent val="0"/>
              <c:showBubbleSize val="0"/>
              <c:extLst/>
            </c:dLbl>
            <c:dLbl>
              <c:idx val="3"/>
              <c:txPr>
                <a:bodyPr/>
                <a:p>
                  <a:pPr>
                    <a:defRPr smtId="4294967295">
                      <a:noFill/>
                    </a:defRPr>
                  </a:pPr>
                  <a:endParaRPr smtId="4294967295">
                    <a:noFill/>
                  </a:endParaRPr>
                </a:p>
              </c:txPr>
              <c:showLegendKey val="0"/>
              <c:showVal val="1"/>
              <c:showCatName val="0"/>
              <c:showSerName val="0"/>
              <c:showPercent val="0"/>
              <c:showBubbleSize val="0"/>
              <c:extLst/>
            </c:dLbl>
            <c:dLbl>
              <c:idx val="4"/>
              <c:txPr>
                <a:bodyPr/>
                <a:p>
                  <a:pPr>
                    <a:defRPr smtId="4294967295">
                      <a:noFill/>
                    </a:defRPr>
                  </a:pPr>
                  <a:endParaRPr smtId="4294967295">
                    <a:noFill/>
                  </a:endParaRPr>
                </a:p>
              </c:txPr>
              <c:showLegendKey val="0"/>
              <c:showVal val="1"/>
              <c:showCatName val="0"/>
              <c:showSerName val="0"/>
              <c:showPercent val="0"/>
              <c:showBubbleSize val="0"/>
              <c:extLst/>
            </c:dLbl>
            <c:dLbl>
              <c:idx val="5"/>
              <c:txPr>
                <a:bodyPr/>
                <a:p>
                  <a:pPr>
                    <a:defRPr smtId="4294967295">
                      <a:noFill/>
                    </a:defRPr>
                  </a:pPr>
                  <a:endParaRPr smtId="4294967295">
                    <a:noFill/>
                  </a:endParaRPr>
                </a:p>
              </c:txPr>
              <c:showLegendKey val="0"/>
              <c:showVal val="1"/>
              <c:showCatName val="0"/>
              <c:showSerName val="0"/>
              <c:showPercent val="0"/>
              <c:showBubbleSize val="0"/>
              <c:extLst/>
            </c:dLbl>
            <c:dLbl>
              <c:idx val="6"/>
              <c:txPr>
                <a:bodyPr/>
                <a:p>
                  <a:pPr>
                    <a:defRPr smtId="4294967295">
                      <a:noFill/>
                    </a:defRPr>
                  </a:pPr>
                  <a:endParaRPr smtId="4294967295">
                    <a:noFill/>
                  </a:endParaRPr>
                </a:p>
              </c:txPr>
              <c:showLegendKey val="0"/>
              <c:showVal val="1"/>
              <c:showCatName val="0"/>
              <c:showSerName val="0"/>
              <c:showPercent val="0"/>
              <c:showBubbleSize val="0"/>
              <c:extLst/>
            </c:dLbl>
            <c:dLbl>
              <c:idx val="7"/>
              <c:txPr>
                <a:bodyPr/>
                <a:p>
                  <a:pPr>
                    <a:defRPr smtId="4294967295">
                      <a:noFill/>
                    </a:defRPr>
                  </a:pPr>
                  <a:endParaRPr smtId="4294967295">
                    <a:noFill/>
                  </a:endParaRPr>
                </a:p>
              </c:txP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Sheet1!$A$2:$A$10</c:f>
              <c:strCache>
                <c:ptCount val="9"/>
                <c:pt idx="0">
                  <c:v>Feelings of isolation or loneliness</c:v>
                </c:pt>
                <c:pt idx="1">
                  <c:v>Feelings of depression and/or anxiety</c:v>
                </c:pt>
                <c:pt idx="2">
                  <c:v>Feelings of burnout</c:v>
                </c:pt>
                <c:pt idx="3">
                  <c:v>Alcohol use</c:v>
                </c:pt>
                <c:pt idx="4">
                  <c:v>Poor nutrition</c:v>
                </c:pt>
                <c:pt idx="5">
                  <c:v>Smoking cigarettes</c:v>
                </c:pt>
                <c:pt idx="6">
                  <c:v>Use of other substances</c:v>
                </c:pt>
                <c:pt idx="7">
                  <c:v>Opioid use</c:v>
                </c:pt>
                <c:pt idx="8">
                  <c:v>Exercise</c:v>
                </c:pt>
              </c:strCache>
            </c:strRef>
          </c:cat>
          <c:val>
            <c:numRef>
              <c:f>Sheet1!$E$2:$E$10</c:f>
              <c:numCache>
                <c:ptCount val="9"/>
                <c:pt idx="8">
                  <c:v>0.18</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Depression</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Feb 16</c:v>
                </c:pt>
                <c:pt idx="1">
                  <c:v>Mar 16</c:v>
                </c:pt>
              </c:strCache>
            </c:strRef>
          </c:cat>
          <c:val>
            <c:numRef>
              <c:f>Sheet1!$B$2:$B$3</c:f>
              <c:numCache>
                <c:ptCount val="2"/>
                <c:pt idx="0">
                  <c:v>0.04</c:v>
                </c:pt>
                <c:pt idx="1">
                  <c:v>0.186</c:v>
                </c:pt>
              </c:numCache>
            </c:numRef>
          </c:val>
        </c:ser>
        <c:ser>
          <c:idx val="1"/>
          <c:order val="1"/>
          <c:tx>
            <c:strRef>
              <c:f>Sheet1!$C$1</c:f>
              <c:strCache>
                <c:ptCount val="1"/>
                <c:pt idx="0">
                  <c:v>Anxiety</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Feb 16</c:v>
                </c:pt>
                <c:pt idx="1">
                  <c:v>Mar 16</c:v>
                </c:pt>
              </c:strCache>
            </c:strRef>
          </c:cat>
          <c:val>
            <c:numRef>
              <c:f>Sheet1!$C$2:$C$3</c:f>
              <c:numCache>
                <c:ptCount val="2"/>
                <c:pt idx="0">
                  <c:v>0.023</c:v>
                </c:pt>
                <c:pt idx="1">
                  <c:v>0.341</c:v>
                </c:pt>
              </c:numCache>
            </c:numRef>
          </c:val>
        </c:ser>
        <c:ser>
          <c:idx val="2"/>
          <c:order val="2"/>
          <c:tx>
            <c:strRef>
              <c:f>Sheet1!$D$1</c:f>
              <c:strCache>
                <c:ptCount val="1"/>
                <c:pt idx="0">
                  <c:v>Insomnia</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Feb 16</c:v>
                </c:pt>
                <c:pt idx="1">
                  <c:v>Mar 16</c:v>
                </c:pt>
              </c:strCache>
            </c:strRef>
          </c:cat>
          <c:val>
            <c:numRef>
              <c:f>Sheet1!$D$2:$D$3</c:f>
              <c:numCache>
                <c:ptCount val="2"/>
                <c:pt idx="0">
                  <c:v>0.028</c:v>
                </c:pt>
                <c:pt idx="1">
                  <c:v>0.148</c:v>
                </c:pt>
              </c:numCache>
            </c:numRef>
          </c:val>
        </c:ser>
        <c:ser>
          <c:idx val="3"/>
          <c:order val="3"/>
          <c:tx>
            <c:strRef>
              <c:f>Sheet1!$E$1</c:f>
              <c:strCache>
                <c:ptCount val="1"/>
                <c:pt idx="0">
                  <c:v>Total</c:v>
                </c:pt>
              </c:strCache>
            </c:strRef>
          </c:tx>
          <c:spPr>
            <a:solidFill>
              <a:srgbClr val="C0C0C0"/>
            </a:solidFill>
            <a:ln>
              <a:solidFill>
                <a:srgbClr val="C0C0C0"/>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Feb 16</c:v>
                </c:pt>
                <c:pt idx="1">
                  <c:v>Mar 16</c:v>
                </c:pt>
              </c:strCache>
            </c:strRef>
          </c:cat>
          <c:val>
            <c:numRef>
              <c:f>Sheet1!$E$2:$E$3</c:f>
              <c:numCache>
                <c:ptCount val="2"/>
                <c:pt idx="0">
                  <c:v>0.035</c:v>
                </c:pt>
                <c:pt idx="1">
                  <c:v>0.21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 change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Much more difficult</c:v>
                </c:pt>
                <c:pt idx="1">
                  <c:v>Somewhat more difficult</c:v>
                </c:pt>
                <c:pt idx="2">
                  <c:v>No signifcant change in access</c:v>
                </c:pt>
                <c:pt idx="3">
                  <c:v>Less difficult</c:v>
                </c:pt>
              </c:strCache>
            </c:strRef>
          </c:cat>
          <c:val>
            <c:numRef>
              <c:f>Sheet1!$B$2:$B$5</c:f>
              <c:numCache>
                <c:ptCount val="4"/>
                <c:pt idx="0">
                  <c:v>0.233</c:v>
                </c:pt>
                <c:pt idx="1">
                  <c:v>0.368</c:v>
                </c:pt>
                <c:pt idx="2">
                  <c:v>0.349</c:v>
                </c:pt>
                <c:pt idx="3">
                  <c:v>0.051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students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Not at all concerned</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Sheet1!$A$2:$A$8</c:f>
              <c:strCache>
                <c:ptCount val="7"/>
                <c:pt idx="0">
                  <c:v>Having access to enough food (e.g., unable to go to a grocery store regularly, unable to leave home, etc.)</c:v>
                </c:pt>
                <c:pt idx="1">
                  <c:v>Accessing foods that are consistent with my current meal plan/style of eating</c:v>
                </c:pt>
                <c:pt idx="2">
                  <c:v>Worsening of my eating disorder due to a lack of structure</c:v>
                </c:pt>
                <c:pt idx="3">
                  <c:v>Worsening of my eating disorder due to a lack of social support</c:v>
                </c:pt>
                <c:pt idx="4">
                  <c:v>Worsening of my eating disorder due to increased time living in a triggering environment</c:v>
                </c:pt>
                <c:pt idx="5">
                  <c:v>Being able to afford the food I need for recovery due to loss of income related to COVID-19</c:v>
                </c:pt>
                <c:pt idx="6">
                  <c:v>Being able to afford eating disorder treatment due to loss of income related to COVID-19</c:v>
                </c:pt>
              </c:strCache>
            </c:strRef>
          </c:cat>
          <c:val>
            <c:numRef>
              <c:f>Sheet1!$B$2:$B$8</c:f>
              <c:numCache>
                <c:ptCount val="7"/>
                <c:pt idx="0">
                  <c:v>0.31</c:v>
                </c:pt>
                <c:pt idx="1">
                  <c:v>0.15</c:v>
                </c:pt>
                <c:pt idx="2">
                  <c:v>0.07</c:v>
                </c:pt>
                <c:pt idx="3">
                  <c:v>0.23</c:v>
                </c:pt>
                <c:pt idx="4">
                  <c:v>0.2</c:v>
                </c:pt>
                <c:pt idx="5">
                  <c:v>0.63</c:v>
                </c:pt>
                <c:pt idx="6">
                  <c:v>0.63</c:v>
                </c:pt>
              </c:numCache>
            </c:numRef>
          </c:val>
        </c:ser>
        <c:ser>
          <c:idx val="1"/>
          <c:order val="1"/>
          <c:tx>
            <c:strRef>
              <c:f>Sheet1!$C$1</c:f>
              <c:strCache>
                <c:ptCount val="1"/>
                <c:pt idx="0">
                  <c:v>Slightly concerned</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Sheet1!$A$2:$A$8</c:f>
              <c:strCache>
                <c:ptCount val="7"/>
                <c:pt idx="0">
                  <c:v>Having access to enough food (e.g., unable to go to a grocery store regularly, unable to leave home, etc.)</c:v>
                </c:pt>
                <c:pt idx="1">
                  <c:v>Accessing foods that are consistent with my current meal plan/style of eating</c:v>
                </c:pt>
                <c:pt idx="2">
                  <c:v>Worsening of my eating disorder due to a lack of structure</c:v>
                </c:pt>
                <c:pt idx="3">
                  <c:v>Worsening of my eating disorder due to a lack of social support</c:v>
                </c:pt>
                <c:pt idx="4">
                  <c:v>Worsening of my eating disorder due to increased time living in a triggering environment</c:v>
                </c:pt>
                <c:pt idx="5">
                  <c:v>Being able to afford the food I need for recovery due to loss of income related to COVID-19</c:v>
                </c:pt>
                <c:pt idx="6">
                  <c:v>Being able to afford eating disorder treatment due to loss of income related to COVID-19</c:v>
                </c:pt>
              </c:strCache>
            </c:strRef>
          </c:cat>
          <c:val>
            <c:numRef>
              <c:f>Sheet1!$C$2:$C$8</c:f>
              <c:numCache>
                <c:ptCount val="7"/>
                <c:pt idx="0">
                  <c:v>0.31</c:v>
                </c:pt>
                <c:pt idx="1">
                  <c:v>0.24</c:v>
                </c:pt>
                <c:pt idx="2">
                  <c:v>0.14</c:v>
                </c:pt>
                <c:pt idx="3">
                  <c:v>0.18</c:v>
                </c:pt>
                <c:pt idx="4">
                  <c:v>0.22</c:v>
                </c:pt>
                <c:pt idx="5">
                  <c:v>0.19</c:v>
                </c:pt>
                <c:pt idx="6">
                  <c:v>0.15</c:v>
                </c:pt>
              </c:numCache>
            </c:numRef>
          </c:val>
        </c:ser>
        <c:ser>
          <c:idx val="2"/>
          <c:order val="2"/>
          <c:tx>
            <c:strRef>
              <c:f>Sheet1!$D$1</c:f>
              <c:strCache>
                <c:ptCount val="1"/>
                <c:pt idx="0">
                  <c:v>Somewhat concerned</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Sheet1!$A$2:$A$8</c:f>
              <c:strCache>
                <c:ptCount val="7"/>
                <c:pt idx="0">
                  <c:v>Having access to enough food (e.g., unable to go to a grocery store regularly, unable to leave home, etc.)</c:v>
                </c:pt>
                <c:pt idx="1">
                  <c:v>Accessing foods that are consistent with my current meal plan/style of eating</c:v>
                </c:pt>
                <c:pt idx="2">
                  <c:v>Worsening of my eating disorder due to a lack of structure</c:v>
                </c:pt>
                <c:pt idx="3">
                  <c:v>Worsening of my eating disorder due to a lack of social support</c:v>
                </c:pt>
                <c:pt idx="4">
                  <c:v>Worsening of my eating disorder due to increased time living in a triggering environment</c:v>
                </c:pt>
                <c:pt idx="5">
                  <c:v>Being able to afford the food I need for recovery due to loss of income related to COVID-19</c:v>
                </c:pt>
                <c:pt idx="6">
                  <c:v>Being able to afford eating disorder treatment due to loss of income related to COVID-19</c:v>
                </c:pt>
              </c:strCache>
            </c:strRef>
          </c:cat>
          <c:val>
            <c:numRef>
              <c:f>Sheet1!$D$2:$D$8</c:f>
              <c:numCache>
                <c:ptCount val="7"/>
                <c:pt idx="0">
                  <c:v>0.26</c:v>
                </c:pt>
                <c:pt idx="1">
                  <c:v>0.3</c:v>
                </c:pt>
                <c:pt idx="2">
                  <c:v>0.26</c:v>
                </c:pt>
                <c:pt idx="3">
                  <c:v>0.27</c:v>
                </c:pt>
                <c:pt idx="4">
                  <c:v>0.19</c:v>
                </c:pt>
                <c:pt idx="5">
                  <c:v>0.1</c:v>
                </c:pt>
                <c:pt idx="6">
                  <c:v>0.09</c:v>
                </c:pt>
              </c:numCache>
            </c:numRef>
          </c:val>
        </c:ser>
        <c:ser>
          <c:idx val="3"/>
          <c:order val="3"/>
          <c:tx>
            <c:strRef>
              <c:f>Sheet1!$E$1</c:f>
              <c:strCache>
                <c:ptCount val="1"/>
                <c:pt idx="0">
                  <c:v>Very concerned</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Sheet1!$A$2:$A$8</c:f>
              <c:strCache>
                <c:ptCount val="7"/>
                <c:pt idx="0">
                  <c:v>Having access to enough food (e.g., unable to go to a grocery store regularly, unable to leave home, etc.)</c:v>
                </c:pt>
                <c:pt idx="1">
                  <c:v>Accessing foods that are consistent with my current meal plan/style of eating</c:v>
                </c:pt>
                <c:pt idx="2">
                  <c:v>Worsening of my eating disorder due to a lack of structure</c:v>
                </c:pt>
                <c:pt idx="3">
                  <c:v>Worsening of my eating disorder due to a lack of social support</c:v>
                </c:pt>
                <c:pt idx="4">
                  <c:v>Worsening of my eating disorder due to increased time living in a triggering environment</c:v>
                </c:pt>
                <c:pt idx="5">
                  <c:v>Being able to afford the food I need for recovery due to loss of income related to COVID-19</c:v>
                </c:pt>
                <c:pt idx="6">
                  <c:v>Being able to afford eating disorder treatment due to loss of income related to COVID-19</c:v>
                </c:pt>
              </c:strCache>
            </c:strRef>
          </c:cat>
          <c:val>
            <c:numRef>
              <c:f>Sheet1!$E$2:$E$8</c:f>
              <c:numCache>
                <c:ptCount val="7"/>
                <c:pt idx="0">
                  <c:v>0.13</c:v>
                </c:pt>
                <c:pt idx="1">
                  <c:v>0.31</c:v>
                </c:pt>
                <c:pt idx="2">
                  <c:v>0.53</c:v>
                </c:pt>
                <c:pt idx="3">
                  <c:v>0.32</c:v>
                </c:pt>
                <c:pt idx="4">
                  <c:v>0.39</c:v>
                </c:pt>
                <c:pt idx="5">
                  <c:v>0.08</c:v>
                </c:pt>
                <c:pt idx="6">
                  <c:v>0.12</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Gen Z adults</c:v>
                </c:pt>
                <c:pt idx="1">
                  <c:v>Millennials</c:v>
                </c:pt>
                <c:pt idx="2">
                  <c:v>Gen X</c:v>
                </c:pt>
                <c:pt idx="3">
                  <c:v>Boomers</c:v>
                </c:pt>
                <c:pt idx="4">
                  <c:v>Older adults</c:v>
                </c:pt>
              </c:strCache>
            </c:strRef>
          </c:cat>
          <c:val>
            <c:numRef>
              <c:f>Sheet1!$B$2:$B$6</c:f>
              <c:numCache>
                <c:ptCount val="5"/>
                <c:pt idx="0">
                  <c:v>0.34</c:v>
                </c:pt>
                <c:pt idx="1">
                  <c:v>0.19</c:v>
                </c:pt>
                <c:pt idx="2">
                  <c:v>0.21</c:v>
                </c:pt>
                <c:pt idx="3">
                  <c:v>0.12</c:v>
                </c:pt>
                <c:pt idx="4">
                  <c:v>0.08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Signigicantly or somewhat improved</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Sheet1!$A$2:$A$7</c:f>
              <c:strCache>
                <c:ptCount val="6"/>
                <c:pt idx="0">
                  <c:v>2021</c:v>
                </c:pt>
                <c:pt idx="1">
                  <c:v>Gen Z</c:v>
                </c:pt>
                <c:pt idx="2">
                  <c:v>Emerging Milleniials</c:v>
                </c:pt>
                <c:pt idx="3">
                  <c:v>Established Millennials</c:v>
                </c:pt>
                <c:pt idx="4">
                  <c:v>Gen X</c:v>
                </c:pt>
                <c:pt idx="5">
                  <c:v>Boomers</c:v>
                </c:pt>
              </c:strCache>
            </c:strRef>
          </c:cat>
          <c:val>
            <c:numRef>
              <c:f>Sheet1!$B$2:$B$7</c:f>
              <c:numCache>
                <c:ptCount val="6"/>
                <c:pt idx="0">
                  <c:v>0.22</c:v>
                </c:pt>
                <c:pt idx="1">
                  <c:v>0.28</c:v>
                </c:pt>
                <c:pt idx="2">
                  <c:v>0.31</c:v>
                </c:pt>
                <c:pt idx="3">
                  <c:v>0.32</c:v>
                </c:pt>
                <c:pt idx="4">
                  <c:v>0.14</c:v>
                </c:pt>
                <c:pt idx="5">
                  <c:v>0.04</c:v>
                </c:pt>
              </c:numCache>
            </c:numRef>
          </c:val>
        </c:ser>
        <c:ser>
          <c:idx val="1"/>
          <c:order val="1"/>
          <c:tx>
            <c:strRef>
              <c:f>Sheet1!$C$1</c:f>
              <c:strCache>
                <c:ptCount val="1"/>
                <c:pt idx="0">
                  <c:v>No real change</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Sheet1!$A$2:$A$7</c:f>
              <c:strCache>
                <c:ptCount val="6"/>
                <c:pt idx="0">
                  <c:v>2021</c:v>
                </c:pt>
                <c:pt idx="1">
                  <c:v>Gen Z</c:v>
                </c:pt>
                <c:pt idx="2">
                  <c:v>Emerging Milleniials</c:v>
                </c:pt>
                <c:pt idx="3">
                  <c:v>Established Millennials</c:v>
                </c:pt>
                <c:pt idx="4">
                  <c:v>Gen X</c:v>
                </c:pt>
                <c:pt idx="5">
                  <c:v>Boomers</c:v>
                </c:pt>
              </c:strCache>
            </c:strRef>
          </c:cat>
          <c:val>
            <c:numRef>
              <c:f>Sheet1!$C$2:$C$7</c:f>
              <c:numCache>
                <c:ptCount val="6"/>
                <c:pt idx="0">
                  <c:v>0.4</c:v>
                </c:pt>
                <c:pt idx="1">
                  <c:v>0.26</c:v>
                </c:pt>
                <c:pt idx="2">
                  <c:v>0.29</c:v>
                </c:pt>
                <c:pt idx="3">
                  <c:v>0.3</c:v>
                </c:pt>
                <c:pt idx="4">
                  <c:v>0.45</c:v>
                </c:pt>
                <c:pt idx="5">
                  <c:v>0.6</c:v>
                </c:pt>
              </c:numCache>
            </c:numRef>
          </c:val>
        </c:ser>
        <c:ser>
          <c:idx val="2"/>
          <c:order val="2"/>
          <c:tx>
            <c:strRef>
              <c:f>Sheet1!$D$1</c:f>
              <c:strCache>
                <c:ptCount val="1"/>
                <c:pt idx="0">
                  <c:v>Significantly or somewhat declined</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Sheet1!$A$2:$A$7</c:f>
              <c:strCache>
                <c:ptCount val="6"/>
                <c:pt idx="0">
                  <c:v>2021</c:v>
                </c:pt>
                <c:pt idx="1">
                  <c:v>Gen Z</c:v>
                </c:pt>
                <c:pt idx="2">
                  <c:v>Emerging Milleniials</c:v>
                </c:pt>
                <c:pt idx="3">
                  <c:v>Established Millennials</c:v>
                </c:pt>
                <c:pt idx="4">
                  <c:v>Gen X</c:v>
                </c:pt>
                <c:pt idx="5">
                  <c:v>Boomers</c:v>
                </c:pt>
              </c:strCache>
            </c:strRef>
          </c:cat>
          <c:val>
            <c:numRef>
              <c:f>Sheet1!$D$2:$D$7</c:f>
              <c:numCache>
                <c:ptCount val="6"/>
                <c:pt idx="0">
                  <c:v>0.4</c:v>
                </c:pt>
                <c:pt idx="1">
                  <c:v>0.46</c:v>
                </c:pt>
                <c:pt idx="2">
                  <c:v>0.41</c:v>
                </c:pt>
                <c:pt idx="3">
                  <c:v>0.37</c:v>
                </c:pt>
                <c:pt idx="4">
                  <c:v>0.41</c:v>
                </c:pt>
                <c:pt idx="5">
                  <c:v>0.35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2018</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Total</c:v>
                </c:pt>
                <c:pt idx="1">
                  <c:v>18 to 29 years of age</c:v>
                </c:pt>
                <c:pt idx="2">
                  <c:v>Hispanic</c:v>
                </c:pt>
                <c:pt idx="3">
                  <c:v>Household income &lt;35,000 USD</c:v>
                </c:pt>
              </c:strCache>
            </c:strRef>
          </c:cat>
          <c:val>
            <c:numRef>
              <c:f>Sheet1!$B$2:$B$5</c:f>
              <c:numCache>
                <c:ptCount val="4"/>
                <c:pt idx="0">
                  <c:v>0.039</c:v>
                </c:pt>
                <c:pt idx="1">
                  <c:v>0.037</c:v>
                </c:pt>
                <c:pt idx="2">
                  <c:v>0.044</c:v>
                </c:pt>
                <c:pt idx="3">
                  <c:v>0.079</c:v>
                </c:pt>
              </c:numCache>
            </c:numRef>
          </c:val>
        </c:ser>
        <c:ser>
          <c:idx val="1"/>
          <c:order val="1"/>
          <c:tx>
            <c:strRef>
              <c:f>Sheet1!$C$1</c:f>
              <c:strCache>
                <c:ptCount val="1"/>
                <c:pt idx="0">
                  <c:v>April 2020</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Total</c:v>
                </c:pt>
                <c:pt idx="1">
                  <c:v>18 to 29 years of age</c:v>
                </c:pt>
                <c:pt idx="2">
                  <c:v>Hispanic</c:v>
                </c:pt>
                <c:pt idx="3">
                  <c:v>Household income &lt;35,000 USD</c:v>
                </c:pt>
              </c:strCache>
            </c:strRef>
          </c:cat>
          <c:val>
            <c:numRef>
              <c:f>Sheet1!$C$2:$C$5</c:f>
              <c:numCache>
                <c:ptCount val="4"/>
                <c:pt idx="0">
                  <c:v>0.136</c:v>
                </c:pt>
                <c:pt idx="1">
                  <c:v>0.24</c:v>
                </c:pt>
                <c:pt idx="2">
                  <c:v>0.183</c:v>
                </c:pt>
                <c:pt idx="3">
                  <c:v>0.193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Worry</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Jan-Mar 2018</c:v>
                </c:pt>
                <c:pt idx="1">
                  <c:v>Apr-Jun 2018</c:v>
                </c:pt>
                <c:pt idx="2">
                  <c:v>Jul-Sep 2018</c:v>
                </c:pt>
                <c:pt idx="3">
                  <c:v>Oct-Dec 2018</c:v>
                </c:pt>
                <c:pt idx="4">
                  <c:v>Jan-Mar 2019</c:v>
                </c:pt>
                <c:pt idx="5">
                  <c:v>Apr-Jun 2019</c:v>
                </c:pt>
                <c:pt idx="6">
                  <c:v>Jul-Aug 2019</c:v>
                </c:pt>
                <c:pt idx="7">
                  <c:v>Sep-Oct 2019</c:v>
                </c:pt>
                <c:pt idx="8">
                  <c:v>Mar-Apr 2020</c:v>
                </c:pt>
                <c:pt idx="9">
                  <c:v>Apr 2020</c:v>
                </c:pt>
                <c:pt idx="10">
                  <c:v>Apr-May 2020</c:v>
                </c:pt>
                <c:pt idx="11">
                  <c:v>Jul 2020</c:v>
                </c:pt>
              </c:strCache>
            </c:strRef>
          </c:cat>
          <c:val>
            <c:numRef>
              <c:f>Sheet1!$B$2:$B$13</c:f>
              <c:numCache>
                <c:ptCount val="12"/>
                <c:pt idx="0">
                  <c:v>0.38</c:v>
                </c:pt>
                <c:pt idx="1">
                  <c:v>0.37</c:v>
                </c:pt>
                <c:pt idx="2">
                  <c:v>0.37</c:v>
                </c:pt>
                <c:pt idx="3">
                  <c:v>0.4</c:v>
                </c:pt>
                <c:pt idx="4">
                  <c:v>0.36</c:v>
                </c:pt>
                <c:pt idx="5">
                  <c:v>0.38</c:v>
                </c:pt>
                <c:pt idx="6">
                  <c:v>0.38</c:v>
                </c:pt>
                <c:pt idx="7">
                  <c:v>0.58</c:v>
                </c:pt>
                <c:pt idx="8">
                  <c:v>0.59</c:v>
                </c:pt>
                <c:pt idx="9">
                  <c:v>0.55</c:v>
                </c:pt>
                <c:pt idx="10">
                  <c:v>0.47</c:v>
                </c:pt>
                <c:pt idx="11">
                  <c:v>0.49</c:v>
                </c:pt>
              </c:numCache>
            </c:numRef>
          </c:val>
          <c:smooth val="0"/>
        </c:ser>
        <c:ser>
          <c:idx val="1"/>
          <c:order val="1"/>
          <c:tx>
            <c:strRef>
              <c:f>Sheet1!$C$1</c:f>
              <c:strCache>
                <c:ptCount val="1"/>
                <c:pt idx="0">
                  <c:v>Stress</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Jan-Mar 2018</c:v>
                </c:pt>
                <c:pt idx="1">
                  <c:v>Apr-Jun 2018</c:v>
                </c:pt>
                <c:pt idx="2">
                  <c:v>Jul-Sep 2018</c:v>
                </c:pt>
                <c:pt idx="3">
                  <c:v>Oct-Dec 2018</c:v>
                </c:pt>
                <c:pt idx="4">
                  <c:v>Jan-Mar 2019</c:v>
                </c:pt>
                <c:pt idx="5">
                  <c:v>Apr-Jun 2019</c:v>
                </c:pt>
                <c:pt idx="6">
                  <c:v>Jul-Aug 2019</c:v>
                </c:pt>
                <c:pt idx="7">
                  <c:v>Sep-Oct 2019</c:v>
                </c:pt>
                <c:pt idx="8">
                  <c:v>Mar-Apr 2020</c:v>
                </c:pt>
                <c:pt idx="9">
                  <c:v>Apr 2020</c:v>
                </c:pt>
                <c:pt idx="10">
                  <c:v>Apr-May 2020</c:v>
                </c:pt>
                <c:pt idx="11">
                  <c:v>Jul 2020</c:v>
                </c:pt>
              </c:strCache>
            </c:strRef>
          </c:cat>
          <c:val>
            <c:numRef>
              <c:f>Sheet1!$C$2:$C$13</c:f>
              <c:numCache>
                <c:ptCount val="12"/>
                <c:pt idx="0">
                  <c:v>0.46</c:v>
                </c:pt>
                <c:pt idx="1">
                  <c:v>0.46</c:v>
                </c:pt>
                <c:pt idx="2">
                  <c:v>0.44</c:v>
                </c:pt>
                <c:pt idx="3">
                  <c:v>0.48</c:v>
                </c:pt>
                <c:pt idx="4">
                  <c:v>0.44</c:v>
                </c:pt>
                <c:pt idx="5">
                  <c:v>0.47</c:v>
                </c:pt>
                <c:pt idx="6">
                  <c:v>0.46</c:v>
                </c:pt>
                <c:pt idx="7">
                  <c:v>0.6</c:v>
                </c:pt>
                <c:pt idx="8">
                  <c:v>0.6</c:v>
                </c:pt>
                <c:pt idx="9">
                  <c:v>0.56</c:v>
                </c:pt>
                <c:pt idx="10">
                  <c:v>0.53</c:v>
                </c:pt>
                <c:pt idx="11">
                  <c:v>0.54</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3"/>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800" smtId="4294967295"/>
      </a:pPr>
      <a:endParaRPr sz="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Excellent or very good</c:v>
                </c:pt>
                <c:pt idx="1">
                  <c:v>Good</c:v>
                </c:pt>
                <c:pt idx="2">
                  <c:v>Fair or poor</c:v>
                </c:pt>
              </c:strCache>
            </c:strRef>
          </c:cat>
          <c:val>
            <c:numRef>
              <c:f>Sheet1!$B$2:$B$4</c:f>
              <c:numCache>
                <c:ptCount val="3"/>
                <c:pt idx="0">
                  <c:v>0.65</c:v>
                </c:pt>
                <c:pt idx="1">
                  <c:v>0.27</c:v>
                </c:pt>
                <c:pt idx="2">
                  <c:v>0.08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Percentage of adults aged 50-80</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A few more weeks</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Sheet1!$A$2:$A$4</c:f>
              <c:strCache>
                <c:ptCount val="3"/>
                <c:pt idx="0">
                  <c:v>18-44 years old</c:v>
                </c:pt>
                <c:pt idx="1">
                  <c:v>45-64 years old</c:v>
                </c:pt>
                <c:pt idx="2">
                  <c:v>65 years and older</c:v>
                </c:pt>
              </c:strCache>
            </c:strRef>
          </c:cat>
          <c:val>
            <c:numRef>
              <c:f>Sheet1!$B$2:$B$4</c:f>
              <c:numCache>
                <c:ptCount val="3"/>
                <c:pt idx="0">
                  <c:v>0.18</c:v>
                </c:pt>
                <c:pt idx="1">
                  <c:v>0.19</c:v>
                </c:pt>
                <c:pt idx="2">
                  <c:v>0.16</c:v>
                </c:pt>
              </c:numCache>
            </c:numRef>
          </c:val>
        </c:ser>
        <c:ser>
          <c:idx val="1"/>
          <c:order val="1"/>
          <c:tx>
            <c:strRef>
              <c:f>Sheet1!$C$1</c:f>
              <c:strCache>
                <c:ptCount val="1"/>
                <c:pt idx="0">
                  <c:v>A few more months</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Sheet1!$A$2:$A$4</c:f>
              <c:strCache>
                <c:ptCount val="3"/>
                <c:pt idx="0">
                  <c:v>18-44 years old</c:v>
                </c:pt>
                <c:pt idx="1">
                  <c:v>45-64 years old</c:v>
                </c:pt>
                <c:pt idx="2">
                  <c:v>65 years and older</c:v>
                </c:pt>
              </c:strCache>
            </c:strRef>
          </c:cat>
          <c:val>
            <c:numRef>
              <c:f>Sheet1!$C$2:$C$4</c:f>
              <c:numCache>
                <c:ptCount val="3"/>
                <c:pt idx="0">
                  <c:v>0.21</c:v>
                </c:pt>
                <c:pt idx="1">
                  <c:v>0.17</c:v>
                </c:pt>
                <c:pt idx="2">
                  <c:v>0.18</c:v>
                </c:pt>
              </c:numCache>
            </c:numRef>
          </c:val>
        </c:ser>
        <c:ser>
          <c:idx val="2"/>
          <c:order val="2"/>
          <c:tx>
            <c:strRef>
              <c:f>Sheet1!$D$1</c:f>
              <c:strCache>
                <c:ptCount val="1"/>
                <c:pt idx="0">
                  <c:v>As long as is necessary</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Sheet1!$A$2:$A$4</c:f>
              <c:strCache>
                <c:ptCount val="3"/>
                <c:pt idx="0">
                  <c:v>18-44 years old</c:v>
                </c:pt>
                <c:pt idx="1">
                  <c:v>45-64 years old</c:v>
                </c:pt>
                <c:pt idx="2">
                  <c:v>65 years and older</c:v>
                </c:pt>
              </c:strCache>
            </c:strRef>
          </c:cat>
          <c:val>
            <c:numRef>
              <c:f>Sheet1!$D$2:$D$4</c:f>
              <c:numCache>
                <c:ptCount val="3"/>
                <c:pt idx="0">
                  <c:v>0.35</c:v>
                </c:pt>
                <c:pt idx="1">
                  <c:v>0.56</c:v>
                </c:pt>
                <c:pt idx="2">
                  <c:v>0.62</c:v>
                </c:pt>
              </c:numCache>
            </c:numRef>
          </c:val>
        </c:ser>
        <c:ser>
          <c:idx val="3"/>
          <c:order val="3"/>
          <c:tx>
            <c:strRef>
              <c:f>Sheet1!$E$1</c:f>
              <c:strCache>
                <c:ptCount val="1"/>
                <c:pt idx="0">
                  <c:v>Already experiencing harm</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Sheet1!$A$2:$A$4</c:f>
              <c:strCache>
                <c:ptCount val="3"/>
                <c:pt idx="0">
                  <c:v>18-44 years old</c:v>
                </c:pt>
                <c:pt idx="1">
                  <c:v>45-64 years old</c:v>
                </c:pt>
                <c:pt idx="2">
                  <c:v>65 years and older</c:v>
                </c:pt>
              </c:strCache>
            </c:strRef>
          </c:cat>
          <c:val>
            <c:numRef>
              <c:f>Sheet1!$E$2:$E$4</c:f>
              <c:numCache>
                <c:ptCount val="3"/>
                <c:pt idx="0">
                  <c:v>0.26</c:v>
                </c:pt>
                <c:pt idx="1">
                  <c:v>0.09</c:v>
                </c:pt>
                <c:pt idx="2">
                  <c:v>0.05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C0F891C2-98C3-4E7B-8FF4-4A91D86DEB5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154B46BD-4A28-48BD-B6B8-15359FDD06B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49313FD7-896B-45CA-8B0B-DC8F748F8AC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2394836-BFE7-402D-B55B-B821B8CC148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B8C76119-D48D-4BAC-96AF-C8C5B9B9EE0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86C638D8-5FB5-4BF1-A462-AAD77298074F}"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2BDF8795-EAA2-40D7-8B23-504130846F90}"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D32344B7-3608-404F-A4A6-9EB40565D985}"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19F22F91-AEAD-4C91-B557-5B6B52167536}"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1AAA2175-F75E-43B5-8457-8D51255FAD5D}"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E86CAC99-0B12-4CDC-960A-CB059EB2916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74188/covid-psychological-distress-us-and-covid-impact-by-group" TargetMode="External" /><Relationship Id="rId6" Type="http://schemas.openxmlformats.org/officeDocument/2006/relationships/chart" Target="../charts/chart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9684/daily-worry-stress-us-adults-and-covid-impact"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3468/us-older-adults-mental-health-during-covid"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9578/social-distancing-mental-emotional-stamina-us-by-age"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9615/covid-repercussion-texts-to-disaster-distress-helpline-us" TargetMode="External" /><Relationship Id="rId6" Type="http://schemas.openxmlformats.org/officeDocument/2006/relationships/chart" Target="../charts/chart10.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67055/anxiety-since-last-year-us-adults" TargetMode="External" /><Relationship Id="rId6" Type="http://schemas.openxmlformats.org/officeDocument/2006/relationships/chart" Target="../charts/chart1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21102/anxiety-depression-symptoms-before-since-covid-pandemic-us" TargetMode="External" /><Relationship Id="rId6" Type="http://schemas.openxmlformats.org/officeDocument/2006/relationships/chart" Target="../charts/chart1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21142/anxiety-depression-symptoms-during-covid-pandemic-us"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2658/anxiety-symptoms-us-adults-by-date-past-week" TargetMode="External" /><Relationship Id="rId6" Type="http://schemas.openxmlformats.org/officeDocument/2006/relationships/chart" Target="../charts/chart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4.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0.xml" TargetMode="Internal" /><Relationship Id="rId2" Type="http://schemas.openxmlformats.org/officeDocument/2006/relationships/image" Target="../media/image3.emf" /><Relationship Id="rId20" Type="http://schemas.openxmlformats.org/officeDocument/2006/relationships/slide" Target="slide21.xml" TargetMode="Internal" /><Relationship Id="rId21" Type="http://schemas.openxmlformats.org/officeDocument/2006/relationships/slide" Target="slide22.xml" TargetMode="Internal" /><Relationship Id="rId22" Type="http://schemas.openxmlformats.org/officeDocument/2006/relationships/slide" Target="slide23.xml" TargetMode="Internal" /><Relationship Id="rId23" Type="http://schemas.openxmlformats.org/officeDocument/2006/relationships/slide" Target="slide24.xml" TargetMode="Internal" /><Relationship Id="rId24" Type="http://schemas.openxmlformats.org/officeDocument/2006/relationships/slide" Target="slide25.xml" TargetMode="Internal" /><Relationship Id="rId25" Type="http://schemas.openxmlformats.org/officeDocument/2006/relationships/slide" Target="slide26.xml" TargetMode="Internal" /><Relationship Id="rId26" Type="http://schemas.openxmlformats.org/officeDocument/2006/relationships/slide" Target="slide27.xml" TargetMode="Internal" /><Relationship Id="rId27" Type="http://schemas.openxmlformats.org/officeDocument/2006/relationships/slide" Target="slide28.xml" TargetMode="Internal" /><Relationship Id="rId28" Type="http://schemas.openxmlformats.org/officeDocument/2006/relationships/slide" Target="slide29.xml" TargetMode="Internal" /><Relationship Id="rId29" Type="http://schemas.openxmlformats.org/officeDocument/2006/relationships/slide" Target="slide31.xml" TargetMode="Internal" /><Relationship Id="rId3" Type="http://schemas.openxmlformats.org/officeDocument/2006/relationships/image" Target="../media/image4.emf" /><Relationship Id="rId30" Type="http://schemas.openxmlformats.org/officeDocument/2006/relationships/slide" Target="slide32.xml" TargetMode="Internal" /><Relationship Id="rId31" Type="http://schemas.openxmlformats.org/officeDocument/2006/relationships/slide" Target="slide33.xml" TargetMode="Internal" /><Relationship Id="rId32" Type="http://schemas.openxmlformats.org/officeDocument/2006/relationships/slide" Target="slide34.xml" TargetMode="Internal" /><Relationship Id="rId33" Type="http://schemas.openxmlformats.org/officeDocument/2006/relationships/slide" Target="slide35.xml" TargetMode="Internal" /><Relationship Id="rId34" Type="http://schemas.openxmlformats.org/officeDocument/2006/relationships/slide" Target="slide36.xml" TargetMode="Internal" /><Relationship Id="rId35" Type="http://schemas.openxmlformats.org/officeDocument/2006/relationships/slide" Target="slide37.xml" TargetMode="Internal" /><Relationship Id="rId36" Type="http://schemas.openxmlformats.org/officeDocument/2006/relationships/slide" Target="slide38.xml" TargetMode="Internal" /><Relationship Id="rId37" Type="http://schemas.openxmlformats.org/officeDocument/2006/relationships/slide" Target="slide39.xml" TargetMode="Internal" /><Relationship Id="rId38" Type="http://schemas.openxmlformats.org/officeDocument/2006/relationships/slide" Target="slide41.xml" TargetMode="Internal" /><Relationship Id="rId39" Type="http://schemas.openxmlformats.org/officeDocument/2006/relationships/slide" Target="slide42.xml" TargetMode="Internal" /><Relationship Id="rId4" Type="http://schemas.openxmlformats.org/officeDocument/2006/relationships/image" Target="../media/image5.emf" /><Relationship Id="rId5" Type="http://schemas.openxmlformats.org/officeDocument/2006/relationships/slide" Target="slide5.xml" TargetMode="Internal" /><Relationship Id="rId6" Type="http://schemas.openxmlformats.org/officeDocument/2006/relationships/slide" Target="slide6.xml" TargetMode="Internal" /><Relationship Id="rId7" Type="http://schemas.openxmlformats.org/officeDocument/2006/relationships/slide" Target="slide7.xml" TargetMode="Internal" /><Relationship Id="rId8" Type="http://schemas.openxmlformats.org/officeDocument/2006/relationships/slide" Target="slide8.xml" TargetMode="Internal" /><Relationship Id="rId9" Type="http://schemas.openxmlformats.org/officeDocument/2006/relationships/slide" Target="slide9.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2661/anxiety-symptoms-us-adults-by-gender-past-week" TargetMode="External" /><Relationship Id="rId6" Type="http://schemas.openxmlformats.org/officeDocument/2006/relationships/chart" Target="../charts/chart1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2438/depressive-symptoms-us-adults-in-last-week" TargetMode="External" /><Relationship Id="rId6" Type="http://schemas.openxmlformats.org/officeDocument/2006/relationships/chart" Target="../charts/chart16.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2653/depressive-symptoms-us-adults-by-gender-past-week" TargetMode="External" /><Relationship Id="rId6" Type="http://schemas.openxmlformats.org/officeDocument/2006/relationships/chart" Target="../charts/chart17.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21163/anxiety-depression-symptoms-during-covid-pandemic-by-age-us" TargetMode="External" /><Relationship Id="rId6" Type="http://schemas.openxmlformats.org/officeDocument/2006/relationships/chart" Target="../charts/chart18.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73425/covid-related-anxiety-depression-by-income-us-adults" TargetMode="External" /><Relationship Id="rId6" Type="http://schemas.openxmlformats.org/officeDocument/2006/relationships/chart" Target="../charts/chart19.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73432/covid-related-anxiety-depression-us-adults-by-education" TargetMode="External" /><Relationship Id="rId6" Type="http://schemas.openxmlformats.org/officeDocument/2006/relationships/chart" Target="../charts/chart20.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70039/share-of-us-mental-health-screenings-with-anxiety-by-ethnicity" TargetMode="External" /><Relationship Id="rId6" Type="http://schemas.openxmlformats.org/officeDocument/2006/relationships/chart" Target="../charts/chart21.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70036/anxiety-depression-share-us-by-ethnicity-coronavirus" TargetMode="External" /><Relationship Id="rId6" Type="http://schemas.openxmlformats.org/officeDocument/2006/relationships/chart" Target="../charts/chart22.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70163/anxiety-among-us-mental-screenings-by-ethnicity" TargetMode="External" /><Relationship Id="rId6" Type="http://schemas.openxmlformats.org/officeDocument/2006/relationships/chart" Target="../charts/chart23.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3613/us-older-adults-feeling-stressed-anxious-or-depressed" TargetMode="External" /><Relationship Id="rId6" Type="http://schemas.openxmlformats.org/officeDocument/2006/relationships/chart" Target="../charts/chart24.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slide" Target="slide43.xml" TargetMode="Internal" /><Relationship Id="rId6" Type="http://schemas.openxmlformats.org/officeDocument/2006/relationships/slide" Target="slide44.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8437/mental-health-substance-abuse-suicide-ideation-covid" TargetMode="External" /><Relationship Id="rId6" Type="http://schemas.openxmlformats.org/officeDocument/2006/relationships/chart" Target="../charts/chart25.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8474/mental-health-substance-abuse-suicide-ideation-covid-gender" TargetMode="External" /><Relationship Id="rId6" Type="http://schemas.openxmlformats.org/officeDocument/2006/relationships/chart" Target="../charts/chart26.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8482/mental-health-substance-abuse-suicide-ideation-covid-age" TargetMode="External" /><Relationship Id="rId6" Type="http://schemas.openxmlformats.org/officeDocument/2006/relationships/chart" Target="../charts/chart27.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8491/mental-health-substance-abuse-suicide-ideation-covid-race" TargetMode="External" /><Relationship Id="rId6" Type="http://schemas.openxmlformats.org/officeDocument/2006/relationships/chart" Target="../charts/chart28.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73447/us-adult-substance-use-suicide-ideation-covid-by-education" TargetMode="External" /><Relationship Id="rId6" Type="http://schemas.openxmlformats.org/officeDocument/2006/relationships/chart" Target="../charts/chart29.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73497/mental-health-substance-abuse-suicide-ideation-covid-employment" TargetMode="External" /><Relationship Id="rId6" Type="http://schemas.openxmlformats.org/officeDocument/2006/relationships/chart" Target="../charts/chart30.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8508/mental-health-substance-abuse-suicide-ideation-covid-region" TargetMode="External" /><Relationship Id="rId6" Type="http://schemas.openxmlformats.org/officeDocument/2006/relationships/chart" Target="../charts/chart31.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12272/current-depression-suicidal-thoughts-ideation-substance-use-us-adults-prevalence-by-race" TargetMode="External" /><Relationship Id="rId6" Type="http://schemas.openxmlformats.org/officeDocument/2006/relationships/chart" Target="../charts/chart32.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70299/coronavirus-and-suicidal-ideation-us-by-ethnicity" TargetMode="External" /><Relationship Id="rId6" Type="http://schemas.openxmlformats.org/officeDocument/2006/relationships/chart" Target="../charts/chart3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3398/health-behavior-outcome-changes-during-pandemic-us" TargetMode="External" /><Relationship Id="rId6" Type="http://schemas.openxmlformats.org/officeDocument/2006/relationships/chart" Target="../charts/chart34.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3527/mental-health-meds-prescription-change-past-week-us" TargetMode="External" /><Relationship Id="rId6" Type="http://schemas.openxmlformats.org/officeDocument/2006/relationships/chart" Target="../charts/chart35.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84588/college-students-mental-health-care-access-impact-by-covid-pandemic" TargetMode="External" /><Relationship Id="rId6" Type="http://schemas.openxmlformats.org/officeDocument/2006/relationships/chart" Target="../charts/chart36.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30783/covid-impact-concerns-on-eating-disorders-united-states" TargetMode="External" /><Relationship Id="rId6" Type="http://schemas.openxmlformats.org/officeDocument/2006/relationships/chart" Target="../charts/chart37.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20143/mental-stress-changes-by-month-us" TargetMode="External" /><Relationship Id="rId6" Type="http://schemas.openxmlformats.org/officeDocument/2006/relationships/chart" Target="../charts/char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40896/us-adult-mental-health-changes-covid-vs-last-ten-years" TargetMode="External" /><Relationship Id="rId6" Type="http://schemas.openxmlformats.org/officeDocument/2006/relationships/chart" Target="../charts/char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41055/us-adults-mental-health-changes-covid-vs-last-ten-years-by-gender" TargetMode="External" /><Relationship Id="rId6" Type="http://schemas.openxmlformats.org/officeDocument/2006/relationships/chart" Target="../charts/chart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33672/mental-health-worse-adults-past-year-united-states-generation" TargetMode="External" /><Relationship Id="rId6" Type="http://schemas.openxmlformats.org/officeDocument/2006/relationships/chart" Target="../charts/chart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60145/employee-mental-health-changes-covid-19-by-generation" TargetMode="External" /><Relationship Id="rId6" Type="http://schemas.openxmlformats.org/officeDocument/2006/relationships/chart" Target="../charts/chart5.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POLITICS &amp; SOCIETY</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0000"/>
          </a:bodyPr>
          <a:lstStyle/>
          <a:p>
            <a:pPr algn="l">
              <a:lnSpc>
                <a:spcPct val="100000"/>
              </a:lnSpc>
              <a:spcAft>
                <a:spcPct val="20000"/>
              </a:spcAft>
            </a:pPr>
            <a:r>
              <a:rPr sz="3800">
                <a:solidFill>
                  <a:srgbClr val="0F2741"/>
                </a:solidFill>
                <a:latin typeface="Open Sans Light"/>
              </a:rPr>
              <a:t>Impact of the COVID-19 pandemic on mental health in the U.S.</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demographic groups which reported the highest levels of psychological distress in the U.S. in April 2020, coinciding with the COVID-19 pandemic, were those aged 18-29 years, Hispanic individuals, and those with a household income of below 35,000 U.S. dollars. This statistic shows a comparison between 2018 and April 2020 for these select groups, detailing the percentage of U.S. respondents who reported symptoms of serious psychological distress.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April 7 to 13, 2020; 18 years and older; * April 2020 measures are from wave 1 of the Johns Hopkins COVID-19 Civic Life and Public Health Survey, fielded April 7-13, 2020 (N=1468 adults aged ≥18 years). 2018 Measures of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Expert(s) (E. McGinty et al.); Journal of the American Medical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select U.S. demographic groups who reported symptoms of serious psychological distress in 2018 and during COVID-19 pandemic*</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U.S. adults with psychological distress before and during COVID-19 by group</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share of people who reported experiencing significant stress and worry increased dramatically in the first half of March 2020, coinciding with the COVID-19 outbreak. This statistic shows the percentage of U.S. respondents who reported feeling stress or worry during a lot of the previous day, between January 2018 and July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January 2018 to July 2020; around 10,000; 18 years and older</a:t>
            </a:r>
          </a:p>
          <a:p>
            <a:r>
              <a:rPr sz="600" b="1">
                <a:solidFill>
                  <a:srgbClr val="0F2741"/>
                </a:solidFill>
                <a:latin typeface="Open Sans"/>
              </a:rPr>
              <a:t>Source(s): </a:t>
            </a:r>
            <a:r>
              <a:rPr sz="600" b="0">
                <a:solidFill>
                  <a:srgbClr val="0F2741"/>
                </a:solidFill>
                <a:latin typeface="Open Sans"/>
              </a:rPr>
              <a:t>Gallup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adults who reported daily experiences of worry and stress between January 2018 and July 2020*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U.S. adults who experienced daily worry or stress 2018-2020</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2021 survey, 65 percent of U.S. adults aged 50-80 years rated their mental health as excellent during the COVID-19 pandemic.This statistic shows the percentage of older adults in the U.S. who rated their mental health as excellent, good, or poor during the COVID-19 pandemic as of January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January 2021; 2,023 respondents; 50-80 years</a:t>
            </a:r>
          </a:p>
          <a:p>
            <a:r>
              <a:rPr sz="600" b="1">
                <a:solidFill>
                  <a:srgbClr val="0F2741"/>
                </a:solidFill>
                <a:latin typeface="Open Sans"/>
              </a:rPr>
              <a:t>Source(s): </a:t>
            </a:r>
            <a:r>
              <a:rPr sz="600" b="0">
                <a:solidFill>
                  <a:srgbClr val="0F2741"/>
                </a:solidFill>
                <a:latin typeface="Open Sans"/>
              </a:rPr>
              <a:t>IHPI (National Poll on Healthy Aging); Ipsos North America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older adults in the U.S. who rated their mental health as excellent, good, or poor during the COVID-19 pandemic as of January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Mental health status among older U.S. adults during COVID pandemic as of Jan. 2021</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April 2020, Those aged 18 to 44 were more likely to report they were already experiencing emotional and mental suffering due to lockdown compared to those in older age groups. This statistic shows the mental and emotional stamina among U.S. adults for COVID-19 hardship due to social distancing practices and business/school closures, by age group, according to a survey conducted in April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April 6 to 12, 2020; 7,931 respondents; 18 years and older</a:t>
            </a:r>
          </a:p>
          <a:p>
            <a:r>
              <a:rPr sz="600" b="1">
                <a:solidFill>
                  <a:srgbClr val="0F2741"/>
                </a:solidFill>
                <a:latin typeface="Open Sans"/>
              </a:rPr>
              <a:t>Source(s): </a:t>
            </a:r>
            <a:r>
              <a:rPr sz="600" b="0">
                <a:solidFill>
                  <a:srgbClr val="0F2741"/>
                </a:solidFill>
                <a:latin typeface="Open Sans"/>
              </a:rPr>
              <a:t>Gallup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99400" y="1882800"/>
            <a:ext cx="2590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Percentage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adults able to follow social distancing for select time periods before their mental health suffers as of April 2020, by age</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Mental and emotional stamina U.S. adults for social distancing by age April 2020</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There was a significant increase in the number of texts messages to the SAMHSA's Disaster Distress Helpline in April 2020, as compared with the same time in the previous year, highlighting a significant mental health repercussion of COVID-19. This statistic shows the number of texts to the Disaster Distress Helpline comparing April 2019 and April 2020. The Disaster Distress Helpline is maintained by the Substance Abuse and Mental Health Services Administration (SAMHSA) and provides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April 2019 to April 2020</a:t>
            </a:r>
          </a:p>
          <a:p>
            <a:r>
              <a:rPr sz="600" b="1">
                <a:solidFill>
                  <a:srgbClr val="0F2741"/>
                </a:solidFill>
                <a:latin typeface="Open Sans"/>
              </a:rPr>
              <a:t>Source(s): </a:t>
            </a:r>
            <a:r>
              <a:rPr sz="600" b="0">
                <a:solidFill>
                  <a:srgbClr val="0F2741"/>
                </a:solidFill>
                <a:latin typeface="Open Sans"/>
              </a:rPr>
              <a:t>IHPL; SAMHSA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texts to SAMHSA's Disaster Distress Helpline in April 2019 and April 2020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Texts to U.S. Disaster Distress Helpline with COVID-19 effect 2019 vs. 2020</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Anxiety and depression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the data, 41 percent of respondents indicated that they were more anxious in 2021 than they were the year before. This has decreased from 2020 where 62 percent reported being more anxious than in year 2019. This statistic displays the percentage of U.S. adults that were either more or less anxious than the previous year in 2020 and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September 14-16, 2020 and March 26-April 5, 2021; 1,000 respondents; 18 years and older</a:t>
            </a:r>
          </a:p>
          <a:p>
            <a:r>
              <a:rPr sz="600" b="1">
                <a:solidFill>
                  <a:srgbClr val="0F2741"/>
                </a:solidFill>
                <a:latin typeface="Open Sans"/>
              </a:rPr>
              <a:t>Source(s): </a:t>
            </a:r>
            <a:r>
              <a:rPr sz="600" b="0">
                <a:solidFill>
                  <a:srgbClr val="0F2741"/>
                </a:solidFill>
                <a:latin typeface="Open Sans"/>
              </a:rPr>
              <a:t>APA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adults that were more anxious this year than the previous year in 2020 and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adults that were more anxious than the previous year in 2020 and 2021</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United States, the average share of adults reporting symptoms indicative of an anxiety or depressive disorder rose from 11 percent in 2019 to over 41 percent by the beginning of 2021. This statistic shows the percentage of adults reporting symptoms of an anxiety or depressive disorder in the United States from January to June 2019 versus January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January to June 2019 and January 2021; 18 years and older</a:t>
            </a:r>
          </a:p>
          <a:p>
            <a:r>
              <a:rPr sz="600" b="1">
                <a:solidFill>
                  <a:srgbClr val="0F2741"/>
                </a:solidFill>
                <a:latin typeface="Open Sans"/>
              </a:rPr>
              <a:t>Source(s): </a:t>
            </a:r>
            <a:r>
              <a:rPr sz="600" b="0">
                <a:solidFill>
                  <a:srgbClr val="0F2741"/>
                </a:solidFill>
                <a:latin typeface="Open Sans"/>
              </a:rPr>
              <a:t>CDC; Kaiser Family Foundation; US Census Bureau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Percentage of adults reporting symptoms of an anxiety or depressive disorder in the United States from January to June 2019 versus January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adults reporting symptoms of anxiety or depression, Jan.-June 2019 vs. Jan. 2021</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January 2021, nearly 36 percent of adults in the United States reported symptoms indicative of an anxiety disorder during the COVID-19 pandemic. This statistic shows the percentage of adults reporting symptoms of an anxiety or depressive disorder in the United States during the pandemic, as of January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January 6 to 18, 2021; 57,042 respondents; 18 years and older</a:t>
            </a:r>
          </a:p>
          <a:p>
            <a:r>
              <a:rPr sz="600" b="1">
                <a:solidFill>
                  <a:srgbClr val="0F2741"/>
                </a:solidFill>
                <a:latin typeface="Open Sans"/>
              </a:rPr>
              <a:t>Source(s): </a:t>
            </a:r>
            <a:r>
              <a:rPr sz="600" b="0">
                <a:solidFill>
                  <a:srgbClr val="0F2741"/>
                </a:solidFill>
                <a:latin typeface="Open Sans"/>
              </a:rPr>
              <a:t>CDC; Kaiser Family Foundation; US Census Bureau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Percentage of adults reporting symptoms of an anxiety or depressive disorder in the United States during the COVID-19 pandemic, as of January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adults reporting symptoms of anxiety or depression during the COVID-19 pandemic</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March 29 to April 10, 2023, around 28 percent of U.S. adults reported symptoms of anxiety disorder in the past two weeks. This statistic shows the percentage of U.S. respondents over the age of 18 who reported symptoms of anxiety disorder in the last seven days or two weeks, between April 23, 2020 and April 10,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April 23, 2020 to April 10, 2023; 54,483 respondents; 18 years and older</a:t>
            </a:r>
          </a:p>
          <a:p>
            <a:r>
              <a:rPr sz="600" b="1">
                <a:solidFill>
                  <a:srgbClr val="0F2741"/>
                </a:solidFill>
                <a:latin typeface="Open Sans"/>
              </a:rPr>
              <a:t>Source(s): </a:t>
            </a:r>
            <a:r>
              <a:rPr sz="600" b="0">
                <a:solidFill>
                  <a:srgbClr val="0F2741"/>
                </a:solidFill>
                <a:latin typeface="Open Sans"/>
              </a:rPr>
              <a:t>CDC (NHIS); NCHS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Percentage of respondents in the U.S. who reported symptoms of anxiety disorder in the last seven days or two weeks from April 2020 to April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adults who reported anxiety disorder symptoms from Apr. 2020-Apr. 2023</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04</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Mental stress changes among U.S. adults, April 2020 to January 2021, by month</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05</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adults' mental health: better or worse during COVID vs past ten years, 2021</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06</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Worsened mental health during COVID vs last 10 years, U.S. adults in 2021, by gender</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07</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U.S. adults whose mental health was worse in 2020 vs 2019, by generation</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08</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COVID-19 pandemic impact on mental health of U.S. employees in 2021, by generation</a:t>
            </a:r>
          </a:p>
        </p:txBody>
      </p:sp>
      <p:sp>
        <p:nvSpPr>
          <p:cNvPr id="18" name="New shape" title=""/>
          <p:cNvSpPr/>
          <p:nvPr/>
        </p:nvSpPr>
        <p:spPr>
          <a:xfrm>
            <a:off x="55440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19" name="New shape" title=""/>
          <p:cNvSpPr/>
          <p:nvPr/>
        </p:nvSpPr>
        <p:spPr>
          <a:xfrm>
            <a:off x="5868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U.S. adults with psychological distress before and during COVID-19 by group</a:t>
            </a:r>
          </a:p>
        </p:txBody>
      </p:sp>
      <p:sp>
        <p:nvSpPr>
          <p:cNvPr id="20" name="New shape" title=""/>
          <p:cNvSpPr/>
          <p:nvPr/>
        </p:nvSpPr>
        <p:spPr>
          <a:xfrm>
            <a:off x="5544000" y="3137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1" name="New shape" title=""/>
          <p:cNvSpPr/>
          <p:nvPr/>
        </p:nvSpPr>
        <p:spPr>
          <a:xfrm>
            <a:off x="586800" y="3137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U.S. adults who experienced daily worry or stress 2018-2020</a:t>
            </a:r>
          </a:p>
        </p:txBody>
      </p:sp>
      <p:sp>
        <p:nvSpPr>
          <p:cNvPr id="22" name="New shape" title=""/>
          <p:cNvSpPr/>
          <p:nvPr/>
        </p:nvSpPr>
        <p:spPr>
          <a:xfrm>
            <a:off x="5544000" y="3308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3" name="New shape" title=""/>
          <p:cNvSpPr/>
          <p:nvPr/>
        </p:nvSpPr>
        <p:spPr>
          <a:xfrm>
            <a:off x="586800" y="3308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Mental health status among older U.S. adults during COVID pandemic as of Jan. 2021</a:t>
            </a:r>
          </a:p>
        </p:txBody>
      </p:sp>
      <p:sp>
        <p:nvSpPr>
          <p:cNvPr id="24" name="New shape" title=""/>
          <p:cNvSpPr/>
          <p:nvPr/>
        </p:nvSpPr>
        <p:spPr>
          <a:xfrm>
            <a:off x="5544000" y="3478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5" name="New shape" title=""/>
          <p:cNvSpPr/>
          <p:nvPr/>
        </p:nvSpPr>
        <p:spPr>
          <a:xfrm>
            <a:off x="586800" y="3478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Mental and emotional stamina U.S. adults for social distancing by age April 2020</a:t>
            </a:r>
          </a:p>
        </p:txBody>
      </p:sp>
      <p:sp>
        <p:nvSpPr>
          <p:cNvPr id="26" name="New shape" title=""/>
          <p:cNvSpPr/>
          <p:nvPr/>
        </p:nvSpPr>
        <p:spPr>
          <a:xfrm>
            <a:off x="5544000" y="3648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13</a:t>
            </a:r>
          </a:p>
        </p:txBody>
      </p:sp>
      <p:sp>
        <p:nvSpPr>
          <p:cNvPr id="27" name="New shape" title=""/>
          <p:cNvSpPr/>
          <p:nvPr/>
        </p:nvSpPr>
        <p:spPr>
          <a:xfrm>
            <a:off x="586800" y="3648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Texts to U.S. Disaster Distress Helpline with COVID-19 effect 2019 vs. 2020</a:t>
            </a:r>
          </a:p>
        </p:txBody>
      </p:sp>
      <p:sp>
        <p:nvSpPr>
          <p:cNvPr id="28" name="New shape" title=""/>
          <p:cNvSpPr/>
          <p:nvPr/>
        </p:nvSpPr>
        <p:spPr>
          <a:xfrm>
            <a:off x="586800" y="394602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Anxiety and depression</a:t>
            </a:r>
          </a:p>
        </p:txBody>
      </p:sp>
      <p:sp>
        <p:nvSpPr>
          <p:cNvPr id="29" name="New shape" titl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0" name="New shape" titl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adults that were more anxious than the previous year in 2020 and 2021</a:t>
            </a:r>
          </a:p>
        </p:txBody>
      </p:sp>
      <p:sp>
        <p:nvSpPr>
          <p:cNvPr id="31" name="New shape" titl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2" name="New shape" titl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adults reporting symptoms of anxiety or depression, Jan.-June 2019 vs. Jan. 2021</a:t>
            </a:r>
          </a:p>
        </p:txBody>
      </p:sp>
      <p:sp>
        <p:nvSpPr>
          <p:cNvPr id="33" name="New shape" title=""/>
          <p:cNvSpPr/>
          <p:nvPr/>
        </p:nvSpPr>
        <p:spPr>
          <a:xfrm>
            <a:off x="5544000" y="4520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4" name="New shape" title=""/>
          <p:cNvSpPr/>
          <p:nvPr/>
        </p:nvSpPr>
        <p:spPr>
          <a:xfrm>
            <a:off x="586800" y="4520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adults reporting symptoms of anxiety or depression during the COVID-19 pandemic</a:t>
            </a:r>
          </a:p>
        </p:txBody>
      </p:sp>
      <p:sp>
        <p:nvSpPr>
          <p:cNvPr id="35" name="New shape" title=""/>
          <p:cNvSpPr/>
          <p:nvPr/>
        </p:nvSpPr>
        <p:spPr>
          <a:xfrm>
            <a:off x="5544000" y="46903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6" name="New shape" title=""/>
          <p:cNvSpPr/>
          <p:nvPr/>
        </p:nvSpPr>
        <p:spPr>
          <a:xfrm>
            <a:off x="586800" y="46903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adults who reported anxiety disorder symptoms from Apr. 2020-Apr. 2023</a:t>
            </a:r>
          </a:p>
        </p:txBody>
      </p:sp>
      <p:sp>
        <p:nvSpPr>
          <p:cNvPr id="37" name="New shape" title=""/>
          <p:cNvSpPr/>
          <p:nvPr/>
        </p:nvSpPr>
        <p:spPr>
          <a:xfrm>
            <a:off x="5544000" y="48605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8" name="New shape" title=""/>
          <p:cNvSpPr/>
          <p:nvPr/>
        </p:nvSpPr>
        <p:spPr>
          <a:xfrm>
            <a:off x="586800" y="48605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adults with anxiety disorder symptoms from Apr. 2020-Apr. 2023, by gender</a:t>
            </a:r>
          </a:p>
        </p:txBody>
      </p:sp>
      <p:sp>
        <p:nvSpPr>
          <p:cNvPr id="39" name="New shape" title=""/>
          <p:cNvSpPr/>
          <p:nvPr/>
        </p:nvSpPr>
        <p:spPr>
          <a:xfrm>
            <a:off x="5544000" y="50308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20</a:t>
            </a:r>
          </a:p>
        </p:txBody>
      </p:sp>
      <p:sp>
        <p:nvSpPr>
          <p:cNvPr id="40" name="New shape" title=""/>
          <p:cNvSpPr/>
          <p:nvPr/>
        </p:nvSpPr>
        <p:spPr>
          <a:xfrm>
            <a:off x="586800" y="50308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adults who reported depressive symptoms in the last week Apr. 2020-Apr. 2023</a:t>
            </a:r>
          </a:p>
        </p:txBody>
      </p:sp>
      <p:sp>
        <p:nvSpPr>
          <p:cNvPr id="41" name="New shape" title=""/>
          <p:cNvSpPr/>
          <p:nvPr/>
        </p:nvSpPr>
        <p:spPr>
          <a:xfrm>
            <a:off x="5544000" y="52011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21</a:t>
            </a:r>
          </a:p>
        </p:txBody>
      </p:sp>
      <p:sp>
        <p:nvSpPr>
          <p:cNvPr id="42" name="New shape" title=""/>
          <p:cNvSpPr/>
          <p:nvPr/>
        </p:nvSpPr>
        <p:spPr>
          <a:xfrm>
            <a:off x="586800" y="52011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adults who reported depressive symptoms from Apr. 2020-Apr. 2023, by gender</a:t>
            </a:r>
          </a:p>
        </p:txBody>
      </p:sp>
      <p:sp>
        <p:nvSpPr>
          <p:cNvPr id="43" name="New shape" title=""/>
          <p:cNvSpPr/>
          <p:nvPr/>
        </p:nvSpPr>
        <p:spPr>
          <a:xfrm>
            <a:off x="5544000" y="53714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22</a:t>
            </a:r>
          </a:p>
        </p:txBody>
      </p:sp>
      <p:sp>
        <p:nvSpPr>
          <p:cNvPr id="44" name="New shape" title=""/>
          <p:cNvSpPr/>
          <p:nvPr/>
        </p:nvSpPr>
        <p:spPr>
          <a:xfrm>
            <a:off x="586800" y="53714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adults with anxiety or depression symptoms as of Dec. 2020, by age</a:t>
            </a:r>
          </a:p>
        </p:txBody>
      </p:sp>
      <p:sp>
        <p:nvSpPr>
          <p:cNvPr id="45"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23</a:t>
            </a:r>
          </a:p>
        </p:txBody>
      </p:sp>
      <p:sp>
        <p:nvSpPr>
          <p:cNvPr id="46"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adults with anxiety/depression due to COVID-19 pandemic by income U.S. 2020</a:t>
            </a:r>
          </a:p>
        </p:txBody>
      </p:sp>
      <p:sp>
        <p:nvSpPr>
          <p:cNvPr id="47"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24</a:t>
            </a:r>
          </a:p>
        </p:txBody>
      </p:sp>
      <p:sp>
        <p:nvSpPr>
          <p:cNvPr id="48"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Adults with anxiety/depression due to COVID-19 pandemic by education U.S. 2020</a:t>
            </a:r>
          </a:p>
        </p:txBody>
      </p:sp>
      <p:sp>
        <p:nvSpPr>
          <p:cNvPr id="49" name="New shape" titl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25</a:t>
            </a:r>
          </a:p>
        </p:txBody>
      </p:sp>
      <p:sp>
        <p:nvSpPr>
          <p:cNvPr id="50" name="New shape" titl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U.S. mental health screenings with anxiety 2019-2020, by ethnicity</a:t>
            </a:r>
          </a:p>
        </p:txBody>
      </p:sp>
      <p:sp>
        <p:nvSpPr>
          <p:cNvPr id="51" name="New shape" title=""/>
          <p:cNvSpPr/>
          <p:nvPr/>
        </p:nvSpPr>
        <p:spPr>
          <a:xfrm>
            <a:off x="109152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26</a:t>
            </a:r>
          </a:p>
        </p:txBody>
      </p:sp>
      <p:sp>
        <p:nvSpPr>
          <p:cNvPr id="52" name="New shape" title=""/>
          <p:cNvSpPr/>
          <p:nvPr/>
        </p:nvSpPr>
        <p:spPr>
          <a:xfrm>
            <a:off x="59580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Americans reporting anxiety/depression before and during 2020 pandemic by ethnicity</a:t>
            </a:r>
          </a:p>
        </p:txBody>
      </p:sp>
      <p:sp>
        <p:nvSpPr>
          <p:cNvPr id="53" name="New shape" title=""/>
          <p:cNvSpPr/>
          <p:nvPr/>
        </p:nvSpPr>
        <p:spPr>
          <a:xfrm>
            <a:off x="10915200" y="25639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27</a:t>
            </a:r>
          </a:p>
        </p:txBody>
      </p:sp>
      <p:sp>
        <p:nvSpPr>
          <p:cNvPr id="54" name="New shape" title=""/>
          <p:cNvSpPr/>
          <p:nvPr/>
        </p:nvSpPr>
        <p:spPr>
          <a:xfrm>
            <a:off x="5958000" y="25639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anxiety among U.S. mental screenings April-August 2020, by race/ethnicity</a:t>
            </a:r>
          </a:p>
        </p:txBody>
      </p:sp>
      <p:sp>
        <p:nvSpPr>
          <p:cNvPr id="55" name="New shape" title=""/>
          <p:cNvSpPr/>
          <p:nvPr/>
        </p:nvSpPr>
        <p:spPr>
          <a:xfrm>
            <a:off x="10915200" y="273419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28</a:t>
            </a:r>
          </a:p>
        </p:txBody>
      </p:sp>
      <p:sp>
        <p:nvSpPr>
          <p:cNvPr id="56" name="New shape" title=""/>
          <p:cNvSpPr/>
          <p:nvPr/>
        </p:nvSpPr>
        <p:spPr>
          <a:xfrm>
            <a:off x="5958000" y="273419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Depression, stress, and anxiety among older U.S. adults past 2 weeks, Jan. 2021</a:t>
            </a:r>
          </a:p>
        </p:txBody>
      </p:sp>
      <p:sp>
        <p:nvSpPr>
          <p:cNvPr id="57" name="New shape" title=""/>
          <p:cNvSpPr/>
          <p:nvPr/>
        </p:nvSpPr>
        <p:spPr>
          <a:xfrm>
            <a:off x="5958000" y="3031468"/>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Substance use and suicidal ideation</a:t>
            </a:r>
          </a:p>
        </p:txBody>
      </p:sp>
      <p:sp>
        <p:nvSpPr>
          <p:cNvPr id="58"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30</a:t>
            </a:r>
          </a:p>
        </p:txBody>
      </p:sp>
      <p:sp>
        <p:nvSpPr>
          <p:cNvPr id="59"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Mental health and substance abuse problems during COVID-19 in the U.S. in June 2020</a:t>
            </a:r>
          </a:p>
        </p:txBody>
      </p:sp>
      <p:sp>
        <p:nvSpPr>
          <p:cNvPr id="60"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31</a:t>
            </a:r>
          </a:p>
        </p:txBody>
      </p:sp>
      <p:sp>
        <p:nvSpPr>
          <p:cNvPr id="61"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mental health and substance abuse problems during COVID-19 June 2020, by gender</a:t>
            </a:r>
          </a:p>
        </p:txBody>
      </p:sp>
      <p:sp>
        <p:nvSpPr>
          <p:cNvPr id="62" name="New shape" titl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32</a:t>
            </a:r>
          </a:p>
        </p:txBody>
      </p:sp>
      <p:sp>
        <p:nvSpPr>
          <p:cNvPr id="63" name="New shape" titl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mental health and substance abuse problems during COVID-19 June 2020, by age</a:t>
            </a:r>
          </a:p>
        </p:txBody>
      </p:sp>
      <p:sp>
        <p:nvSpPr>
          <p:cNvPr id="64" name="New shape" title=""/>
          <p:cNvSpPr/>
          <p:nvPr/>
        </p:nvSpPr>
        <p:spPr>
          <a:xfrm>
            <a:off x="10915200" y="3775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33</a:t>
            </a:r>
          </a:p>
        </p:txBody>
      </p:sp>
      <p:sp>
        <p:nvSpPr>
          <p:cNvPr id="65" name="New shape" title=""/>
          <p:cNvSpPr/>
          <p:nvPr/>
        </p:nvSpPr>
        <p:spPr>
          <a:xfrm>
            <a:off x="5958000" y="3775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mental health and substance abuse problems during COVID-19 June 2020, by race</a:t>
            </a:r>
          </a:p>
        </p:txBody>
      </p:sp>
      <p:sp>
        <p:nvSpPr>
          <p:cNvPr id="66" name="New shape" title=""/>
          <p:cNvSpPr/>
          <p:nvPr/>
        </p:nvSpPr>
        <p:spPr>
          <a:xfrm>
            <a:off x="10915200" y="394602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3" action="ppaction://hlinksldjump">
                  <a:extLst>
                    <a:ext uri="{A12FA001-AC4F-418D-AE19-62706E023703}">
                      <ahyp:hlinkClr xmlns:ahyp="http://schemas.microsoft.com/office/drawing/2018/hyperlinkcolor" val="tx"/>
                    </a:ext>
                  </a:extLst>
                </a:hlinkClick>
              </a:rPr>
              <a:t>34</a:t>
            </a:r>
          </a:p>
        </p:txBody>
      </p:sp>
      <p:sp>
        <p:nvSpPr>
          <p:cNvPr id="67" name="New shape" title=""/>
          <p:cNvSpPr/>
          <p:nvPr/>
        </p:nvSpPr>
        <p:spPr>
          <a:xfrm>
            <a:off x="5958000" y="394602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substance use und suicide ideation during COVID-19 by education level 2020</a:t>
            </a:r>
          </a:p>
        </p:txBody>
      </p:sp>
      <p:sp>
        <p:nvSpPr>
          <p:cNvPr id="68" name="New shape" title=""/>
          <p:cNvSpPr/>
          <p:nvPr/>
        </p:nvSpPr>
        <p:spPr>
          <a:xfrm>
            <a:off x="10915200" y="411630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4" action="ppaction://hlinksldjump">
                  <a:extLst>
                    <a:ext uri="{A12FA001-AC4F-418D-AE19-62706E023703}">
                      <ahyp:hlinkClr xmlns:ahyp="http://schemas.microsoft.com/office/drawing/2018/hyperlinkcolor" val="tx"/>
                    </a:ext>
                  </a:extLst>
                </a:hlinkClick>
              </a:rPr>
              <a:t>35</a:t>
            </a:r>
          </a:p>
        </p:txBody>
      </p:sp>
      <p:sp>
        <p:nvSpPr>
          <p:cNvPr id="69" name="New shape" title=""/>
          <p:cNvSpPr/>
          <p:nvPr/>
        </p:nvSpPr>
        <p:spPr>
          <a:xfrm>
            <a:off x="5958000" y="411630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mental health and substance abuse during COVID-19 June 2020, by employment</a:t>
            </a:r>
          </a:p>
        </p:txBody>
      </p:sp>
      <p:sp>
        <p:nvSpPr>
          <p:cNvPr id="70" name="New shape" title=""/>
          <p:cNvSpPr/>
          <p:nvPr/>
        </p:nvSpPr>
        <p:spPr>
          <a:xfrm>
            <a:off x="10915200" y="428657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5" action="ppaction://hlinksldjump">
                  <a:extLst>
                    <a:ext uri="{A12FA001-AC4F-418D-AE19-62706E023703}">
                      <ahyp:hlinkClr xmlns:ahyp="http://schemas.microsoft.com/office/drawing/2018/hyperlinkcolor" val="tx"/>
                    </a:ext>
                  </a:extLst>
                </a:hlinkClick>
              </a:rPr>
              <a:t>36</a:t>
            </a:r>
          </a:p>
        </p:txBody>
      </p:sp>
      <p:sp>
        <p:nvSpPr>
          <p:cNvPr id="71" name="New shape" title=""/>
          <p:cNvSpPr/>
          <p:nvPr/>
        </p:nvSpPr>
        <p:spPr>
          <a:xfrm>
            <a:off x="5958000" y="428657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mental health and substance abuse problems during COVID-19 June 2020, by region</a:t>
            </a:r>
          </a:p>
        </p:txBody>
      </p:sp>
      <p:sp>
        <p:nvSpPr>
          <p:cNvPr id="72" name="New shape" title=""/>
          <p:cNvSpPr/>
          <p:nvPr/>
        </p:nvSpPr>
        <p:spPr>
          <a:xfrm>
            <a:off x="10915200" y="445685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6" action="ppaction://hlinksldjump">
                  <a:extLst>
                    <a:ext uri="{A12FA001-AC4F-418D-AE19-62706E023703}">
                      <ahyp:hlinkClr xmlns:ahyp="http://schemas.microsoft.com/office/drawing/2018/hyperlinkcolor" val="tx"/>
                    </a:ext>
                  </a:extLst>
                </a:hlinkClick>
              </a:rPr>
              <a:t>37</a:t>
            </a:r>
          </a:p>
        </p:txBody>
      </p:sp>
      <p:sp>
        <p:nvSpPr>
          <p:cNvPr id="73" name="New shape" title=""/>
          <p:cNvSpPr/>
          <p:nvPr/>
        </p:nvSpPr>
        <p:spPr>
          <a:xfrm>
            <a:off x="5958000" y="445685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U.S. adults with mental health/substance issues from Apr.-May 2020, by race</a:t>
            </a:r>
          </a:p>
        </p:txBody>
      </p:sp>
      <p:sp>
        <p:nvSpPr>
          <p:cNvPr id="74" name="New shape" title=""/>
          <p:cNvSpPr/>
          <p:nvPr/>
        </p:nvSpPr>
        <p:spPr>
          <a:xfrm>
            <a:off x="10915200" y="462713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7" action="ppaction://hlinksldjump">
                  <a:extLst>
                    <a:ext uri="{A12FA001-AC4F-418D-AE19-62706E023703}">
                      <ahyp:hlinkClr xmlns:ahyp="http://schemas.microsoft.com/office/drawing/2018/hyperlinkcolor" val="tx"/>
                    </a:ext>
                  </a:extLst>
                </a:hlinkClick>
              </a:rPr>
              <a:t>38</a:t>
            </a:r>
          </a:p>
        </p:txBody>
      </p:sp>
      <p:sp>
        <p:nvSpPr>
          <p:cNvPr id="75" name="New shape" title=""/>
          <p:cNvSpPr/>
          <p:nvPr/>
        </p:nvSpPr>
        <p:spPr>
          <a:xfrm>
            <a:off x="5958000" y="462713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respondents reporting suicidal ideation by ethnicity U.S. 2019 vs 2020</a:t>
            </a:r>
          </a:p>
        </p:txBody>
      </p:sp>
      <p:sp>
        <p:nvSpPr>
          <p:cNvPr id="76" name="New shape" title=""/>
          <p:cNvSpPr/>
          <p:nvPr/>
        </p:nvSpPr>
        <p:spPr>
          <a:xfrm>
            <a:off x="5958000" y="492441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Miscellaneous</a:t>
            </a:r>
          </a:p>
        </p:txBody>
      </p:sp>
      <p:sp>
        <p:nvSpPr>
          <p:cNvPr id="77" name="New shape" title=""/>
          <p:cNvSpPr/>
          <p:nvPr/>
        </p:nvSpPr>
        <p:spPr>
          <a:xfrm>
            <a:off x="10915200" y="51578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8" action="ppaction://hlinksldjump">
                  <a:extLst>
                    <a:ext uri="{A12FA001-AC4F-418D-AE19-62706E023703}">
                      <ahyp:hlinkClr xmlns:ahyp="http://schemas.microsoft.com/office/drawing/2018/hyperlinkcolor" val="tx"/>
                    </a:ext>
                  </a:extLst>
                </a:hlinkClick>
              </a:rPr>
              <a:t>40</a:t>
            </a:r>
          </a:p>
        </p:txBody>
      </p:sp>
      <p:sp>
        <p:nvSpPr>
          <p:cNvPr id="78" name="New shape" title=""/>
          <p:cNvSpPr/>
          <p:nvPr/>
        </p:nvSpPr>
        <p:spPr>
          <a:xfrm>
            <a:off x="5958000" y="51578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Health changes during the COVID-19 pandemic among U.S. patients, as of April 2021</a:t>
            </a:r>
          </a:p>
        </p:txBody>
      </p:sp>
      <p:sp>
        <p:nvSpPr>
          <p:cNvPr id="79" name="New shape" title=""/>
          <p:cNvSpPr/>
          <p:nvPr/>
        </p:nvSpPr>
        <p:spPr>
          <a:xfrm>
            <a:off x="10915200" y="53281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9" action="ppaction://hlinksldjump">
                  <a:extLst>
                    <a:ext uri="{A12FA001-AC4F-418D-AE19-62706E023703}">
                      <ahyp:hlinkClr xmlns:ahyp="http://schemas.microsoft.com/office/drawing/2018/hyperlinkcolor" val="tx"/>
                    </a:ext>
                  </a:extLst>
                </a:hlinkClick>
              </a:rPr>
              <a:t>41</a:t>
            </a:r>
          </a:p>
        </p:txBody>
      </p:sp>
      <p:sp>
        <p:nvSpPr>
          <p:cNvPr id="80" name="New shape" title=""/>
          <p:cNvSpPr/>
          <p:nvPr/>
        </p:nvSpPr>
        <p:spPr>
          <a:xfrm>
            <a:off x="5958000" y="53281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Change in prescriptions filled for mental health medications, U.S. Feb.-Mar. 2020</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March 29 to April 10, 2023, around 32 percent of U.S. women and 24 percent of men reported symptoms of anxiety disorder in the past two weeks. This statistic shows the percentage of U.S. respondents over the age of 18 who reported symptoms of anxiety disorder in the last seven days or two weeks from April 23, 2020 to April 10, 2023, by gender.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April 23, 2020 to April 10, 2023; 54,483 respondents; 18 years and older</a:t>
            </a:r>
          </a:p>
          <a:p>
            <a:r>
              <a:rPr sz="600" b="1">
                <a:solidFill>
                  <a:srgbClr val="0F2741"/>
                </a:solidFill>
                <a:latin typeface="Open Sans"/>
              </a:rPr>
              <a:t>Source(s): </a:t>
            </a:r>
            <a:r>
              <a:rPr sz="600" b="0">
                <a:solidFill>
                  <a:srgbClr val="0F2741"/>
                </a:solidFill>
                <a:latin typeface="Open Sans"/>
              </a:rPr>
              <a:t>CDC (NHIS); NCHS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10000"/>
          </a:bodyPr>
          <a:lstStyle/>
          <a:p>
            <a:pPr algn="l">
              <a:lnSpc>
                <a:spcPct val="100000"/>
              </a:lnSpc>
              <a:spcAft>
                <a:spcPct val="20000"/>
              </a:spcAft>
            </a:pPr>
            <a:r>
              <a:rPr sz="2500">
                <a:solidFill>
                  <a:srgbClr val="0F2741"/>
                </a:solidFill>
                <a:latin typeface="Open Sans Light"/>
              </a:rPr>
              <a:t>Percentage of respondents in the U.S. who reported symptoms of anxiety disorder in the last seven days or two weeks from April 2020 to April 2023, by gender*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adults with anxiety disorder symptoms from Apr. 2020-Apr. 2023, by gender</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March 29 to April 10, 2023, around 21 percent of U.S. adults reported symptoms of depressive disorder in the past two weeks. This statistic shows the percentage of U.S. respondents over the age of 18 who reported symptoms of depressive disorder in the last seven days or two weeks, between April 23, 2020 and April 10,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April 23, 2020 to April 10, 2023; 54,483 respondents; 18 years and older</a:t>
            </a:r>
          </a:p>
          <a:p>
            <a:r>
              <a:rPr sz="600" b="1">
                <a:solidFill>
                  <a:srgbClr val="0F2741"/>
                </a:solidFill>
                <a:latin typeface="Open Sans"/>
              </a:rPr>
              <a:t>Source(s): </a:t>
            </a:r>
            <a:r>
              <a:rPr sz="600" b="0">
                <a:solidFill>
                  <a:srgbClr val="0F2741"/>
                </a:solidFill>
                <a:latin typeface="Open Sans"/>
              </a:rPr>
              <a:t>CDC (NHIS); NCHS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Percentage of respondents in the U.S. who reported symptoms of depressive disorder in the last seven days or two weeks from April 2020 to April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adults who reported depressive symptoms in the last week Apr. 2020-Apr. 2023</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March 29 to April 10, 2023, around 22 percent of women in the U.S. recently felt symptoms of depressive disorder in the past two weeks, compared to 20 percent of men. This statistic shows the percentage of U.S. respondents over the age of 18 years who reported symptoms of depressive disorder in the last seven days or two weeks, between April 23, 2020 and April 10, 2023, by gender.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April 23, 2020 to April 10, 2023; 54,483 respondents; 18 years and older</a:t>
            </a:r>
          </a:p>
          <a:p>
            <a:r>
              <a:rPr sz="600" b="1">
                <a:solidFill>
                  <a:srgbClr val="0F2741"/>
                </a:solidFill>
                <a:latin typeface="Open Sans"/>
              </a:rPr>
              <a:t>Source(s): </a:t>
            </a:r>
            <a:r>
              <a:rPr sz="600" b="0">
                <a:solidFill>
                  <a:srgbClr val="0F2741"/>
                </a:solidFill>
                <a:latin typeface="Open Sans"/>
              </a:rPr>
              <a:t>CDC (NHIS); NCHS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a:bodyPr>
          <a:lstStyle/>
          <a:p>
            <a:pPr algn="l">
              <a:lnSpc>
                <a:spcPct val="100000"/>
              </a:lnSpc>
              <a:spcAft>
                <a:spcPct val="20000"/>
              </a:spcAft>
            </a:pPr>
            <a:r>
              <a:rPr sz="2500">
                <a:solidFill>
                  <a:srgbClr val="0F2741"/>
                </a:solidFill>
                <a:latin typeface="Open Sans Light"/>
              </a:rPr>
              <a:t>Percentage of respondents in the U.S. who reported symptoms of depressive disorder in the last seven days or two weeks from April 2020 to April 2023, by gender*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adults who reported depressive symptoms from Apr. 2020-Apr. 2023, by gender</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December 2020, nearly 49 percent of adults in the United States between the ages of 25 to 29 years reported symptoms indicative of an anxiety or depressive disorder during the COVID-19 pandemic. This statistic shows the percentage of adults reporting symptoms of an anxiety or depressive disorder in the United States during the COVID-19 pandemic, as of December 21, 2020, by age.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December 9 to 21, 2020; 60,063 respondents; 18 years and older</a:t>
            </a:r>
          </a:p>
          <a:p>
            <a:r>
              <a:rPr sz="600" b="1">
                <a:solidFill>
                  <a:srgbClr val="0F2741"/>
                </a:solidFill>
                <a:latin typeface="Open Sans"/>
              </a:rPr>
              <a:t>Source(s): </a:t>
            </a:r>
            <a:r>
              <a:rPr sz="600" b="0">
                <a:solidFill>
                  <a:srgbClr val="0F2741"/>
                </a:solidFill>
                <a:latin typeface="Open Sans"/>
              </a:rPr>
              <a:t>CDC; Kaiser Family Foundation; US Census Bureau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Percentage of adults reporting symptoms of an anxiety or depressive disorder in the United States during the COVID-19 pandemic, as of Dec. 2020, by age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adults with anxiety or depression symptoms as of Dec. 2020, by age</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June 24 to June 30, 2020, nearly 31 percent of surveyed adult Americans with a household income under 25,000 U.S. dollars reported symptoms of anxiety and depressive disorder related to the COVID-19 pandemic. This statistic illustrates the percentage of U.S. adults who were considered symptomatic for anxiety and depressive disorder related to the COVID-19 pandemic, by household income.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June 24 to 30, 2020; base: 5,470; 18 years and older; * Those who scored ≥3 out of 6 on the Generalized Anxiety Disorder (GAD-2) and Patient Health Questionnaire (PHQ-2) subscales were considered symptomatic for anxiety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CDC; MMWR; Qualtrics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adults who reported anxiety and depressive disorders related to COVID-19 pandemic as of June 2020, by household income*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adults with anxiety/depression due to COVID-19 pandemic by income U.S. 2020</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June 24 to June 30, 2020, around 20 percent of surveyed adult Americans with a professional degree reported symptoms of anxiety and depressive disorders related to the COVID-19 pandemic. This statistic illustrates the percentage of U.S. adults who were considered symptomatic for anxiety and depressive disorder due to the COVID-19 pandemic, by education level.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June 24 to 30, 2020; base: 5,470; 18 years and older; * Those who scored ≥3 out of 6 on the Generalized Anxiety Disorder (GAD-2) and Patient Health Questionnaire (PHQ-2) subscales were considered symptomatic for anxiety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CDC; MMWR; Qualtrics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74000" y="1882800"/>
            <a:ext cx="2641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Percentage of respondents </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adults who reported anxiety and depressive disorders related to COVID-19 pandemic as of June 2020, by education*</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Adults with anxiety/depression due to COVID-19 pandemic by education U.S. 2020</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All racial/ethnic groups surveyed showed an increase in moderate to severe anxiety from 2019 to 2020, most likey due to the COVID-19 pandemic. This statistics shows the percentage of U.S. adults showing moderate to severe anxiety during voluntary mental health screenings in 2019 and 2020, by ethnicity.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2019 and 2020</a:t>
            </a:r>
          </a:p>
          <a:p>
            <a:r>
              <a:rPr sz="600" b="1">
                <a:solidFill>
                  <a:srgbClr val="0F2741"/>
                </a:solidFill>
                <a:latin typeface="Open Sans"/>
              </a:rPr>
              <a:t>Source(s): </a:t>
            </a:r>
            <a:r>
              <a:rPr sz="600" b="0">
                <a:solidFill>
                  <a:srgbClr val="0F2741"/>
                </a:solidFill>
                <a:latin typeface="Open Sans"/>
              </a:rPr>
              <a:t>Mental Health America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adults showing moderate to severe anxiety during voluntary mental health screenings in 2019 and 2020, by ethnicity*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U.S. mental health screenings with anxiety 2019-2020, by ethnicity</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Of the individuals who reported anxiety (GAD-7) and depression (PHQ-9) in the United States, some 52 percent were white (non-Hispanic) during 2020, while the percentage was significantly higher in 2019 with almost 58 percent. This statistic shows the percentage of Americans who reported anxiety (GAD-7) and depression (PHQ-9) before the pandemic in 2019 and during the pandemic in 2020, by race/ethnicity.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2019 and 2020; 2019: 213,810 screens; 2020: 390,965 screens; * Anxiety (GAD-7), depression (PHQ-9): self-reported questionnaires for screening and severity measuring of generalized anxiety disorder and depression,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Mental Health America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99400" y="1882800"/>
            <a:ext cx="2590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Percentage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Americans who reported anxiety and depression in 2019 and during the COVID-19 pandemic, by ethnicity*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Americans reporting anxiety/depression before and during 2020 pandemic by ethnicity</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All racial/ethnic groups surveyed showed an increase in moderate to severe anxiety from May to July in 2020, coinciding with the COVID-19 pandemic. This statistic shows the percentage of U.S. respondents who were reported to have anxiety (PHQ-9) after a voluntary mental health screening, from April to August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April 22 to August 11, 2020; * PHQ-9: self-reported questionnaires for screening and severity measuring of depression.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Mental Health America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moderate to severe anxiety among voluntary mental health screenings in the U.S. from April to August 2020, by ethnicity*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anxiety among U.S. mental screenings April-August 2020, by race/ethnicity</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January 2021, around 28 percent of adults aged 50-80 years felt depressed or hopeless for several days or more within the past two weeks. Moreover, 44 percent reported feeling stressed.This statistic displays the percentage of older adults in the U.S. who felt depressed, stressed, or nervous for several days or more within the past two weeks as of January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January 2021; 2,023 respondents; 50-80 years</a:t>
            </a:r>
          </a:p>
          <a:p>
            <a:r>
              <a:rPr sz="600" b="1">
                <a:solidFill>
                  <a:srgbClr val="0F2741"/>
                </a:solidFill>
                <a:latin typeface="Open Sans"/>
              </a:rPr>
              <a:t>Source(s): </a:t>
            </a:r>
            <a:r>
              <a:rPr sz="600" b="0">
                <a:solidFill>
                  <a:srgbClr val="0F2741"/>
                </a:solidFill>
                <a:latin typeface="Open Sans"/>
              </a:rPr>
              <a:t>IHPI (National Poll on Healthy Aging); Ipsos North America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Percentage of older adults in the U.S. who felt depressed, stressed, or nervous for several days or more within the past two weeks as of January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Depression, stress, and anxiety among older U.S. adults past 2 weeks, Jan. 2021</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a:t>
            </a:r>
          </a:p>
        </p:txBody>
      </p:sp>
      <p:sp>
        <p:nvSpPr>
          <p:cNvPr id="7" name="New shape" title=""/>
          <p:cNvSpPr/>
          <p:nvPr/>
        </p:nvSpPr>
        <p:spPr>
          <a:xfrm>
            <a:off x="55440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42</a:t>
            </a:r>
          </a:p>
        </p:txBody>
      </p:sp>
      <p:sp>
        <p:nvSpPr>
          <p:cNvPr id="8" name="New shape" title=""/>
          <p:cNvSpPr/>
          <p:nvPr/>
        </p:nvSpPr>
        <p:spPr>
          <a:xfrm>
            <a:off x="5868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college students whose mental health access was affected by COVID-19, May 2020</a:t>
            </a:r>
          </a:p>
        </p:txBody>
      </p:sp>
      <p:sp>
        <p:nvSpPr>
          <p:cNvPr id="9" name="New shape" title=""/>
          <p:cNvSpPr/>
          <p:nvPr/>
        </p:nvSpPr>
        <p:spPr>
          <a:xfrm>
            <a:off x="55440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43</a:t>
            </a:r>
          </a:p>
        </p:txBody>
      </p:sp>
      <p:sp>
        <p:nvSpPr>
          <p:cNvPr id="10" name="New shape" title=""/>
          <p:cNvSpPr/>
          <p:nvPr/>
        </p:nvSpPr>
        <p:spPr>
          <a:xfrm>
            <a:off x="5868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Concerns about impact of COVID-19 on those with eating disorders in the U.S. in 2020</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Substance use and suicidal ideation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June 24 to June 30, 2020, around 40.9 percent of adults aged 18 years or older in the U.S. reported having one or more adverse mental or behavioral health symptoms during the COVID-19 pandemic. This statistic illustrates the percentage of U.S. adults who reported adverse mental health symptoms, increased substance use, and suicidal ideation during COVID-19 pandemic from June 24 to 30,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from June 24 to 30, 2020; 5,470 respondents; 18 years and older; * 104 respondents selected "Prefer not to answer."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CDC; MMWR; Qualtrics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a:bodyPr>
          <a:lstStyle/>
          <a:p>
            <a:pPr algn="l">
              <a:lnSpc>
                <a:spcPct val="100000"/>
              </a:lnSpc>
              <a:spcAft>
                <a:spcPct val="20000"/>
              </a:spcAft>
            </a:pPr>
            <a:r>
              <a:rPr sz="2500">
                <a:solidFill>
                  <a:srgbClr val="0F2741"/>
                </a:solidFill>
                <a:latin typeface="Open Sans Light"/>
              </a:rPr>
              <a:t>Percentage of U.S. adults with adverse mental health symptoms, increased substance use, or suicidal ideation during the COVID-19 pandemic from June 24 to 30, 2020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Mental health and substance abuse problems during COVID-19 in the U.S. in June 2020</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June 24 to June 30, 2020, around 41.4 percent of females aged 18 years or older in the U.S. reported having one or more adverse mental or behavioral health symptoms during the COVID-19 pandemic. This statistic illustrates the percentage of U.S. adults who reported adverse mental health symptoms, increased substance use, and suicidal ideation during COVID-19 pandemic from June 24 to 30, 2020, by gender.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from June 24 to 30, 2020; 5,470 respondents; 18 years and older; * 104 respondents selected "Prefer not to answer."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CDC; MMWR; Qualtrics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0000"/>
          </a:bodyPr>
          <a:lstStyle/>
          <a:p>
            <a:pPr algn="l">
              <a:lnSpc>
                <a:spcPct val="100000"/>
              </a:lnSpc>
              <a:spcAft>
                <a:spcPct val="20000"/>
              </a:spcAft>
            </a:pPr>
            <a:r>
              <a:rPr sz="2500">
                <a:solidFill>
                  <a:srgbClr val="0F2741"/>
                </a:solidFill>
                <a:latin typeface="Open Sans Light"/>
              </a:rPr>
              <a:t>Percentage of U.S. adults with adverse mental health symptoms, increased substance use, or suicidal ideation during the COVID-19 pandemic from June 24 to 30, 2020, by gender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mental health and substance abuse problems during COVID-19 June 2020, by gender</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June 24 to June 30, 2020, around 74.9 percent of adults aged 18 to 24 years in the U.S. reported having one or more adverse mental or behavioral health symptoms during the COVID-19 pandemic. This statistic illustrates the percentage of U.S. adults who reported adverse mental health symptoms, increased substance use, and suicidal ideation during COVID-19 pandemic from June 24 to 30, 2020, by age.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from June 24 to 30, 2020; 5,470 respondents; 18 years and older; * 104 respondents selected "Prefer not to answer."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CDC; MMWR; Qualtrics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a:bodyPr>
          <a:lstStyle/>
          <a:p>
            <a:pPr algn="l">
              <a:lnSpc>
                <a:spcPct val="100000"/>
              </a:lnSpc>
              <a:spcAft>
                <a:spcPct val="20000"/>
              </a:spcAft>
            </a:pPr>
            <a:r>
              <a:rPr sz="2500">
                <a:solidFill>
                  <a:srgbClr val="0F2741"/>
                </a:solidFill>
                <a:latin typeface="Open Sans Light"/>
              </a:rPr>
              <a:t>Percentage of U.S. adults with adverse mental health symptoms, increased substance use, or suicidal ideation during the COVID-19 pandemic from June 24 to 30, 2020, by age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mental health and substance abuse problems during COVID-19 June 2020, by age</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June 24 to June 30, 2020, around 52.1 percent of Hispanic adults aged 18 years and older in the U.S. reported having one or more adverse mental or behavioral health symptoms during the COVID-19 pandemic. This statistic illustrates the percentage of U.S. adults who reported adverse mental health symptoms, increased substance use, and suicidal ideation during COVID-19 pandemic from June 24 to 30, 2020, by race.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from June 24 to 30, 2020; 5,470 respondents; 18 years and older; * 104 respondents selected "Prefer not to answer." ** The Other race or multiple races, non-Hispanic category includes respondents who identified as not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CDC; MMWR; Qualtrics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a:bodyPr>
          <a:lstStyle/>
          <a:p>
            <a:pPr algn="l">
              <a:lnSpc>
                <a:spcPct val="100000"/>
              </a:lnSpc>
              <a:spcAft>
                <a:spcPct val="20000"/>
              </a:spcAft>
            </a:pPr>
            <a:r>
              <a:rPr sz="2500">
                <a:solidFill>
                  <a:srgbClr val="0F2741"/>
                </a:solidFill>
                <a:latin typeface="Open Sans Light"/>
              </a:rPr>
              <a:t>Percentage of U.S. adults with adverse mental health symptoms, increased substance use, or suicidal ideation during the COVID-19 pandemic from June 24 to 30, 2020, by race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mental health and substance abuse problems during COVID-19 June 2020, by race</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June 24 to June 30, 2020, around 22 percent of respondents with education of less than high school diploma reported an increase in substance use to cope with COVID-19 related stressor emotions. This statistic illustrates the percentage of U.S. adults who reported increased substance use or suicidal ideation related to the COVID-19 pandemic, by education level.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June 24 to 30, 2020; base: 5,470; 18 years and older; * 104 respondents selected "Prefer not to answer."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CDC; MMWR; Qualtrics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adults with increased substance use or suicidal ideation related to COVID-19 pandemic as of June 2020, by education level</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substance use und suicide ideation during COVID-19 by education level 2020</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June 24 to June 30, 2020, around 22 percent of essential workers in the U.S. reported seriously considering suicide in the past month. This statistic illustrates the percentage of U.S. adults who reported increased substance use or suicidal ideation related to the COVID-19 pandemic, by employment status.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from June 24 to 30, 2020; base: 5,470; 18 years and older; * Essential worker status was self-reported. For this analysis, students who were not separately employed as essential workers were considered nonessential workers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CDC; MMWR; Qualtrics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adults with increased substance use or suicidal ideation related to COVID-19 pandemic as of June 2020, by employment status*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mental health and substance abuse during COVID-19 June 2020, by employment</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June 24 to June 30, 2020, around 44.4 percent of adults living in the South in the U.S. reported having one or more adverse mental or behavioral health symptoms during the COVID-19 pandemic. This statistic illustrates the percentage of U.S. adults who reported adverse mental health symptoms, increased substance use, and suicidal ideation during COVID-19 pandemic from June 24 to 30, 2020, by region.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from June 24 to 30, 2020; 5,470 respondents; 18 years and older; * 104 respondents selected "Prefer not to answer." Region classification was determined by using the U.S. Census Bureau`s Census Regions and Divisions of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CDC; MMWR; Qualtrics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0000"/>
          </a:bodyPr>
          <a:lstStyle/>
          <a:p>
            <a:pPr algn="l">
              <a:lnSpc>
                <a:spcPct val="100000"/>
              </a:lnSpc>
              <a:spcAft>
                <a:spcPct val="20000"/>
              </a:spcAft>
            </a:pPr>
            <a:r>
              <a:rPr sz="2500">
                <a:solidFill>
                  <a:srgbClr val="0F2741"/>
                </a:solidFill>
                <a:latin typeface="Open Sans Light"/>
              </a:rPr>
              <a:t>Percentage of U.S. adults with adverse mental health symptoms, increased substance use, or suicidal ideation during the COVID-19 pandemic from June 24 to 30, 2020, by region</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mental health and substance abuse problems during COVID-19 June 2020, by region</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April to May 2020, around 23 percent of Hispanic/Latino adults reported having suicidal thoughts/ideation in the last 30 days, compared to around 5.3 percent of white, non-Hispanic adults. The COVID-19 pandemic has resulted in increased mental health issues and greater instances of substance abuse among many people. This statistic illustrates the prevalence of current depression, suicidal thoughts/ideation, and substance use increase or initiation among U.S. adults from April to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1,004 respondents; 18 years and older; * Current depression is defined as a score of ≥10 on the eight-item Patient Health Questionnaire (PHQ-8). The PHQ-8 is adapted from the nine-item PHQ (PHQ-9), which is based on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CDC; MMWR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Prevalence of current depression, suicidal thoughts/ideation, and substance use increase or initiation among U.S. adults from April to May 2020, by race*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U.S. adults with mental health/substance issues from Apr.-May 2020, by race</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All racial/ethnic groups surveyed showed an increase in suicidal ideation from May to July in 2020. For most groups, the 2020 values are similar or higher than the 2019 average, coinciding with the COVID-19 outbreak. This statistic shows the percentage of U.S. respondents who reported "thoughts that you would be better off dead, or of hurting yourself" more than half of the days or nearly every day in 2019 in comparison to the months of May, June and July in 2020, by race/ethnicity.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2019 and 2020; * PHQ-9: self-reported questionnaires for screening and severity measuring of depression. Perdsons who reported suicidal ideation more than half or nearly every day.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Mental Health America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Americans who reported suicidal ideation in 2019 and during the COVID-19 pandemic, by ethnicity*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respondents reporting suicidal ideation by ethnicity U.S. 2019 vs 2020</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Miscellaneous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United States, 54 percent of health care providers indicated that their patients have reported a moderate increase in alcohol consumption habits since the beginning of the COVID-19 pandemic in March 2020. This statistic shows clinician-reported changes in selected health behaviors and outcomes among patients during the COVID-19 pandemic in the U.S., as of April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March and April 2021; 1,039 respondents; Nurses, physicians, physician assistants and nurse practitioners</a:t>
            </a:r>
          </a:p>
          <a:p>
            <a:r>
              <a:rPr sz="600" b="1">
                <a:solidFill>
                  <a:srgbClr val="0F2741"/>
                </a:solidFill>
                <a:latin typeface="Open Sans"/>
              </a:rPr>
              <a:t>Source(s): </a:t>
            </a:r>
            <a:r>
              <a:rPr sz="600" b="0">
                <a:solidFill>
                  <a:srgbClr val="0F2741"/>
                </a:solidFill>
                <a:latin typeface="Open Sans"/>
              </a:rPr>
              <a:t>PwC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99400" y="1882800"/>
            <a:ext cx="2590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Percentage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40</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Clinician-reported changes in selected health behaviors and outcomes among patients during the COVID-19 pandemic in the U.S., as of April 2021</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Health changes during the COVID-19 pandemic among U.S. patients, as of April 2021</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Based on prescription claims of commercially insured individuals, weekly prescriptions for anti-anxiety medications increased 34.1 percent from mid-February to mid-March. This statistic shows the percent change in prescriptions filled per week for mental health medications in the U.S., from February 16 to March 15, 2020, by condition.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February 16 to March 15, 2020; * Data is based on an analysis of prescription claims for antidepressant, anti-anxiety and anti-insomnia medications filled between January 19, 2020 and March 15, 2020, among a sample of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Express Scripts Inc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 change in prescriptions filled per week in the U.S. for mental health medications, from Feb. 16 to Mar. 15, 2020, by condition*</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Change in prescriptions filled for mental health medications, U.S. Feb.-Mar. 2020</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May 2020, around 23.3 percent of college students in the United States who sought mental health care, stated they felt that their access to mental health care became much more difficult due to the COVID-19 pandemic. This statistic illustrates the percentage of college students in the United States whose mental health care access was affected by COVID-19 as of May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From March to May 2020; 18,764 respondents; Students from 14 campuses</a:t>
            </a:r>
          </a:p>
          <a:p>
            <a:r>
              <a:rPr sz="600" b="1">
                <a:solidFill>
                  <a:srgbClr val="0F2741"/>
                </a:solidFill>
                <a:latin typeface="Open Sans"/>
              </a:rPr>
              <a:t>Source(s): </a:t>
            </a:r>
            <a:r>
              <a:rPr sz="600" b="0">
                <a:solidFill>
                  <a:srgbClr val="0F2741"/>
                </a:solidFill>
                <a:latin typeface="Open Sans"/>
              </a:rPr>
              <a:t>Healthy Minds Network; NCHA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college students in the United States whose mental health care access was affected by COVID-19 as of May 2020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college students whose mental health access was affected by COVID-19, May 2020</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 survey from May 2020, found that around 53 percent of respondents with an eating disorder in the United States were very concerned about their eating disorder worsening due to a lack of structure because of the COVID-19 pandemic. This statistic shows the percentage of U.S. respondents with eating disorders who had select concerns regarding the impact of COVID-19 on their disorder as of May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From April 8 to May 6, 2020; 511 respondents; Those with a self-reported eating disorder</a:t>
            </a:r>
          </a:p>
          <a:p>
            <a:r>
              <a:rPr sz="600" b="1">
                <a:solidFill>
                  <a:srgbClr val="0F2741"/>
                </a:solidFill>
                <a:latin typeface="Open Sans"/>
              </a:rPr>
              <a:t>Source(s): </a:t>
            </a:r>
            <a:r>
              <a:rPr sz="600" b="0">
                <a:solidFill>
                  <a:srgbClr val="0F2741"/>
                </a:solidFill>
                <a:latin typeface="Open Sans"/>
              </a:rPr>
              <a:t>Expert(s) (Termorshuizen et al.); Wiley (International Journal of Eating Disorders)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respondents with eating disorders with select concerns regarding the impact of COVID-19 on their disorder as of May 2020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Concerns about impact of COVID-19 on those with eating disorders in the U.S. in 2020</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44</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Alight Solutions</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APA</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CDC</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CDC (NHIS)</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EvolveMKD</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Expert(s) (E. McGinty et al.)</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Expert(s) (Termorshuizen et al.)</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Express Scripts Inc</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Gallup</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Harris Poll (Stress in America Survey)</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Healthy Minds Network</a:t>
            </a:r>
          </a:p>
        </p:txBody>
      </p:sp>
      <p:sp>
        <p:nvSpPr>
          <p:cNvPr id="18" name="New shape" titl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IHPI (National Poll on Healthy Aging)</a:t>
            </a:r>
          </a:p>
        </p:txBody>
      </p:sp>
      <p:sp>
        <p:nvSpPr>
          <p:cNvPr id="19" name="New shape" titl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IHPL</a:t>
            </a:r>
          </a:p>
        </p:txBody>
      </p:sp>
      <p:sp>
        <p:nvSpPr>
          <p:cNvPr id="20" name="New shape" titl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Ipsos</a:t>
            </a:r>
          </a:p>
        </p:txBody>
      </p:sp>
      <p:sp>
        <p:nvSpPr>
          <p:cNvPr id="21" name="New shape" title=""/>
          <p:cNvSpPr/>
          <p:nvPr/>
        </p:nvSpPr>
        <p:spPr>
          <a:xfrm>
            <a:off x="496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Ipsos North America</a:t>
            </a:r>
          </a:p>
        </p:txBody>
      </p:sp>
      <p:sp>
        <p:nvSpPr>
          <p:cNvPr id="22" name="New shape" title=""/>
          <p:cNvSpPr/>
          <p:nvPr/>
        </p:nvSpPr>
        <p:spPr>
          <a:xfrm>
            <a:off x="496800" y="443194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Journal of the American Medical Association</a:t>
            </a:r>
          </a:p>
        </p:txBody>
      </p:sp>
      <p:sp>
        <p:nvSpPr>
          <p:cNvPr id="23" name="New shape" title=""/>
          <p:cNvSpPr/>
          <p:nvPr/>
        </p:nvSpPr>
        <p:spPr>
          <a:xfrm>
            <a:off x="496800" y="460189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Kaiser Family Foundation</a:t>
            </a:r>
          </a:p>
        </p:txBody>
      </p:sp>
      <p:sp>
        <p:nvSpPr>
          <p:cNvPr id="24" name="New shape" title=""/>
          <p:cNvSpPr/>
          <p:nvPr/>
        </p:nvSpPr>
        <p:spPr>
          <a:xfrm>
            <a:off x="496800" y="477183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Mental Health America</a:t>
            </a:r>
          </a:p>
        </p:txBody>
      </p:sp>
      <p:sp>
        <p:nvSpPr>
          <p:cNvPr id="25" name="New shape" title=""/>
          <p:cNvSpPr/>
          <p:nvPr/>
        </p:nvSpPr>
        <p:spPr>
          <a:xfrm>
            <a:off x="496800" y="494177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MMWR</a:t>
            </a:r>
          </a:p>
        </p:txBody>
      </p:sp>
      <p:sp>
        <p:nvSpPr>
          <p:cNvPr id="26" name="New shape" title=""/>
          <p:cNvSpPr/>
          <p:nvPr/>
        </p:nvSpPr>
        <p:spPr>
          <a:xfrm>
            <a:off x="496800" y="511171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Morneau Shepell</a:t>
            </a:r>
          </a:p>
        </p:txBody>
      </p:sp>
      <p:sp>
        <p:nvSpPr>
          <p:cNvPr id="27" name="New shape" title=""/>
          <p:cNvSpPr/>
          <p:nvPr/>
        </p:nvSpPr>
        <p:spPr>
          <a:xfrm>
            <a:off x="496800" y="528166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National Business Group on Health</a:t>
            </a:r>
          </a:p>
        </p:txBody>
      </p:sp>
      <p:sp>
        <p:nvSpPr>
          <p:cNvPr id="28" name="New shape" title=""/>
          <p:cNvSpPr/>
          <p:nvPr/>
        </p:nvSpPr>
        <p:spPr>
          <a:xfrm>
            <a:off x="496800" y="545160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NCHA</a:t>
            </a:r>
          </a:p>
        </p:txBody>
      </p:sp>
      <p:sp>
        <p:nvSpPr>
          <p:cNvPr id="29" name="New shape" title=""/>
          <p:cNvSpPr/>
          <p:nvPr/>
        </p:nvSpPr>
        <p:spPr>
          <a:xfrm>
            <a:off x="6094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NCHS</a:t>
            </a:r>
          </a:p>
        </p:txBody>
      </p:sp>
      <p:sp>
        <p:nvSpPr>
          <p:cNvPr id="30" name="New shape" title=""/>
          <p:cNvSpPr/>
          <p:nvPr/>
        </p:nvSpPr>
        <p:spPr>
          <a:xfrm>
            <a:off x="6094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PwC</a:t>
            </a:r>
          </a:p>
        </p:txBody>
      </p:sp>
      <p:sp>
        <p:nvSpPr>
          <p:cNvPr id="31" name="New shape" title=""/>
          <p:cNvSpPr/>
          <p:nvPr/>
        </p:nvSpPr>
        <p:spPr>
          <a:xfrm>
            <a:off x="6094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PwC (Health Research Institute (HRI))</a:t>
            </a:r>
          </a:p>
        </p:txBody>
      </p:sp>
      <p:sp>
        <p:nvSpPr>
          <p:cNvPr id="32" name="New shape" title=""/>
          <p:cNvSpPr/>
          <p:nvPr/>
        </p:nvSpPr>
        <p:spPr>
          <a:xfrm>
            <a:off x="6094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Qualtrics</a:t>
            </a:r>
          </a:p>
        </p:txBody>
      </p:sp>
      <p:sp>
        <p:nvSpPr>
          <p:cNvPr id="33" name="New shape" title=""/>
          <p:cNvSpPr/>
          <p:nvPr/>
        </p:nvSpPr>
        <p:spPr>
          <a:xfrm>
            <a:off x="6094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SAMHSA</a:t>
            </a:r>
          </a:p>
        </p:txBody>
      </p:sp>
      <p:sp>
        <p:nvSpPr>
          <p:cNvPr id="34" name="New shape" title=""/>
          <p:cNvSpPr/>
          <p:nvPr/>
        </p:nvSpPr>
        <p:spPr>
          <a:xfrm>
            <a:off x="6094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US Census Bureau</a:t>
            </a:r>
          </a:p>
        </p:txBody>
      </p:sp>
      <p:sp>
        <p:nvSpPr>
          <p:cNvPr id="35" name="New shape" title=""/>
          <p:cNvSpPr/>
          <p:nvPr/>
        </p:nvSpPr>
        <p:spPr>
          <a:xfrm>
            <a:off x="6094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Wiley (International Journal of Eating Disorders)</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January 2021, 23 percent of adults in the U.S. reported having more mental stress than the previous month, while only 9 percent reported less mental stress. This statistic shows the changes in mental stress among adults in the U.S. from April 2020 to January 2021, by month.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April 2020 to January 2021; 5,000 respondents; 18 years and older</a:t>
            </a:r>
          </a:p>
          <a:p>
            <a:r>
              <a:rPr sz="600" b="1">
                <a:solidFill>
                  <a:srgbClr val="0F2741"/>
                </a:solidFill>
                <a:latin typeface="Open Sans"/>
              </a:rPr>
              <a:t>Source(s): </a:t>
            </a:r>
            <a:r>
              <a:rPr sz="600" b="0">
                <a:solidFill>
                  <a:srgbClr val="0F2741"/>
                </a:solidFill>
                <a:latin typeface="Open Sans"/>
              </a:rPr>
              <a:t>Morneau Shepell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Changes in mental stress among adults in the U.S. from April 2020 to January 2021, by month</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Mental stress changes among U.S. adults, April 2020 to January 2021, by month</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Among the U.S. adults who said their mental health changed, nearly two-thirds said it worsened during the pandemic. In comparison, under half said it worsened in the last 10 years. This statistic illustrates the percentage of U.S. adults who said their mental health had gotten worse or better over the last 10 years and specifically during COVID-19 as of March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August 2020 and March 2021; 1,000 respondents; 18 years and older</a:t>
            </a:r>
          </a:p>
          <a:p>
            <a:r>
              <a:rPr sz="600" b="1">
                <a:solidFill>
                  <a:srgbClr val="0F2741"/>
                </a:solidFill>
                <a:latin typeface="Open Sans"/>
              </a:rPr>
              <a:t>Source(s): </a:t>
            </a:r>
            <a:r>
              <a:rPr sz="600" b="0">
                <a:solidFill>
                  <a:srgbClr val="0F2741"/>
                </a:solidFill>
                <a:latin typeface="Open Sans"/>
              </a:rPr>
              <a:t>EvolveMKD; Ipsos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adults who reported their mental health worsened or improved during COVID-19 vs the last ten years as of March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adults' mental health: better or worse during COVID vs past ten years, 2021</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Among U.S. adults who said their mental health has changed, more women than men said their mental health had worsened during the COVID-19 pandemic and the last 10 years in general, excluding COVID-19.This statistic illustrates the percentage of U.S. adults who said their mental health has gotten worse over the last 10 years and specifically over the last year during COVID-19 as of March 2021, by gender.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August 2020 and March 2021; 1,000 respondents; 18 years and older</a:t>
            </a:r>
          </a:p>
          <a:p>
            <a:r>
              <a:rPr sz="600" b="1">
                <a:solidFill>
                  <a:srgbClr val="0F2741"/>
                </a:solidFill>
                <a:latin typeface="Open Sans"/>
              </a:rPr>
              <a:t>Source(s): </a:t>
            </a:r>
            <a:r>
              <a:rPr sz="600" b="0">
                <a:solidFill>
                  <a:srgbClr val="0F2741"/>
                </a:solidFill>
                <a:latin typeface="Open Sans"/>
              </a:rPr>
              <a:t>EvolveMKD; Ipsos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adults who reported their mental health worsened during COVID-19 vs the last ten years as of March 2021, by gender*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Worsened mental health during COVID vs last 10 years, U.S. adults in 2021, by gender</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Around 1 in 3 Generation Z adults (aged 18 to 23) stated their mental health was worse in 2020 compared to last year. This statistic shows the percentage of adults in the United States who reported worse mental health in 2020 compared to a year ago.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From August 4 to 26, 2020; 3,409 respondents; 18 years and older</a:t>
            </a:r>
          </a:p>
          <a:p>
            <a:r>
              <a:rPr sz="600" b="1">
                <a:solidFill>
                  <a:srgbClr val="0F2741"/>
                </a:solidFill>
                <a:latin typeface="Open Sans"/>
              </a:rPr>
              <a:t>Source(s): </a:t>
            </a:r>
            <a:r>
              <a:rPr sz="600" b="0">
                <a:solidFill>
                  <a:srgbClr val="0F2741"/>
                </a:solidFill>
                <a:latin typeface="Open Sans"/>
              </a:rPr>
              <a:t>APA; Harris Poll (Stress in America Survey)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66100" y="1882800"/>
            <a:ext cx="2057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Percentage of adults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adults in the United States who stated their mental health was worse in 2020 compared to a year ago, by generation</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U.S. adults whose mental health was worse in 2020 vs 2019, by generation</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the first quarter of 2021, four in ten U.S. employees stated that the pandemic caused their mental health to decline. This was highest among Gen Z and lowest among Boomers. This statistic shows the percentage of U.S. employees who said COVID-19 had an impact on their mental health as of 2021, by generation.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First quarter of 2021; 2,501 respondents</a:t>
            </a:r>
          </a:p>
          <a:p>
            <a:r>
              <a:rPr sz="600" b="1">
                <a:solidFill>
                  <a:srgbClr val="0F2741"/>
                </a:solidFill>
                <a:latin typeface="Open Sans"/>
              </a:rPr>
              <a:t>Source(s): </a:t>
            </a:r>
            <a:r>
              <a:rPr sz="600" b="0">
                <a:solidFill>
                  <a:srgbClr val="0F2741"/>
                </a:solidFill>
                <a:latin typeface="Open Sans"/>
              </a:rPr>
              <a:t>Alight Solutions; National Business Group on Health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Percentage of U.S. employees who said the COVID-19 pandemic had an impact on their mental health as of 2021, by generation</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COVID-19 pandemic impact on mental health of U.S. employees in 2021, by generation</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351</Paragraphs>
  <Slides>45</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45</vt:i4>
      </vt:variant>
    </vt:vector>
  </HeadingPairs>
  <TitlesOfParts>
    <vt:vector baseType="lpstr" size="50">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2023-05-17T09:15:28.505</cp:lastPrinted>
  <dcterms:created xsi:type="dcterms:W3CDTF">2023-05-17T07:15:28Z</dcterms:created>
  <dcterms:modified xsi:type="dcterms:W3CDTF">2023-05-17T07:15:28Z</dcterms:modified>
</cp:coreProperties>
</file>