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79" r:id="rId6"/>
    <p:sldId id="281" r:id="rId7"/>
    <p:sldId id="282" r:id="rId8"/>
    <p:sldId id="280" r:id="rId9"/>
    <p:sldId id="283" r:id="rId10"/>
    <p:sldId id="284" r:id="rId11"/>
    <p:sldId id="285" r:id="rId12"/>
    <p:sldId id="286" r:id="rId13"/>
    <p:sldId id="287" r:id="rId14"/>
    <p:sldId id="289" r:id="rId15"/>
    <p:sldId id="288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013" y="320675"/>
            <a:ext cx="9440862" cy="1828800"/>
          </a:xfrm>
        </p:spPr>
        <p:txBody>
          <a:bodyPr>
            <a:normAutofit/>
          </a:bodyPr>
          <a:lstStyle/>
          <a:p>
            <a:r>
              <a:rPr lang="en-US" dirty="0"/>
              <a:t>Comparing The Regression Models (Used Phone Dataset)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3" y="4183857"/>
            <a:ext cx="9440862" cy="1049337"/>
          </a:xfrm>
        </p:spPr>
        <p:txBody>
          <a:bodyPr>
            <a:normAutofit/>
          </a:bodyPr>
          <a:lstStyle/>
          <a:p>
            <a:r>
              <a:rPr lang="en-US" dirty="0"/>
              <a:t>Presented By: Si Thu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C9A62-0BBC-4640-B72B-64E07F18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3BFE-07F5-47B5-B06B-BFD77F02B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435560"/>
          </a:xfrm>
        </p:spPr>
        <p:txBody>
          <a:bodyPr/>
          <a:lstStyle/>
          <a:p>
            <a:r>
              <a:rPr lang="en-US" dirty="0"/>
              <a:t>KNN Regressor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97BA-F82D-4280-91C2-B8A0D54A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290713"/>
            <a:ext cx="4764764" cy="3454923"/>
          </a:xfrm>
        </p:spPr>
        <p:txBody>
          <a:bodyPr/>
          <a:lstStyle/>
          <a:p>
            <a:r>
              <a:rPr lang="en-US" dirty="0"/>
              <a:t>Finding the best K-value</a:t>
            </a:r>
          </a:p>
          <a:p>
            <a:pPr lvl="1"/>
            <a:r>
              <a:rPr lang="en-US" dirty="0"/>
              <a:t>The best K-value = 15.</a:t>
            </a:r>
          </a:p>
          <a:p>
            <a:pPr marL="285750" lvl="1" indent="-285750" defTabSz="114300"/>
            <a:r>
              <a:rPr lang="en-US" dirty="0"/>
              <a:t>Implementation the KNN regressor model.</a:t>
            </a:r>
          </a:p>
          <a:p>
            <a:pPr marL="285750" lvl="1" indent="-285750" defTabSz="114300"/>
            <a:r>
              <a:rPr lang="en-US" dirty="0"/>
              <a:t>Training and Testing evaluation result are as follow:</a:t>
            </a:r>
          </a:p>
          <a:p>
            <a:pPr marL="0" lvl="1" indent="0" defTabSz="11430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A2FD4B-51C8-4A84-AB7C-D80EEC3A8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855153"/>
            <a:ext cx="4779582" cy="435560"/>
          </a:xfrm>
        </p:spPr>
        <p:txBody>
          <a:bodyPr/>
          <a:lstStyle/>
          <a:p>
            <a:r>
              <a:rPr lang="en-US" dirty="0"/>
              <a:t>Ridge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71C01C-64A7-4D61-ACAB-ADC5456AC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5" y="2290713"/>
            <a:ext cx="4904391" cy="3454923"/>
          </a:xfrm>
        </p:spPr>
        <p:txBody>
          <a:bodyPr/>
          <a:lstStyle/>
          <a:p>
            <a:r>
              <a:rPr lang="en-US" sz="1600" dirty="0"/>
              <a:t>Finding the best Alpha value</a:t>
            </a:r>
          </a:p>
          <a:p>
            <a:pPr lvl="1"/>
            <a:r>
              <a:rPr lang="en-US" dirty="0"/>
              <a:t>The best Alpha value = 10.</a:t>
            </a:r>
          </a:p>
          <a:p>
            <a:r>
              <a:rPr lang="en-US" sz="1600" dirty="0"/>
              <a:t>Implementation the Ridge regression model</a:t>
            </a:r>
          </a:p>
          <a:p>
            <a:r>
              <a:rPr lang="en-US" sz="1600" dirty="0"/>
              <a:t>Training and Testing evaluation result are as follow: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8812-E32D-436A-97B6-C7763E7D9183}"/>
              </a:ext>
            </a:extLst>
          </p:cNvPr>
          <p:cNvSpPr txBox="1"/>
          <p:nvPr/>
        </p:nvSpPr>
        <p:spPr>
          <a:xfrm>
            <a:off x="10281374" y="6209122"/>
            <a:ext cx="172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Cont’d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5A67E-73AB-472D-A027-59648F83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2" y="3859923"/>
            <a:ext cx="4769848" cy="1541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41C08E-B492-42D4-A9F8-FEB9DE35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82" y="3859922"/>
            <a:ext cx="4764764" cy="16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8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C9A62-0BBC-4640-B72B-64E07F18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97BA-F82D-4280-91C2-B8A0D54A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843583"/>
          </a:xfrm>
        </p:spPr>
        <p:txBody>
          <a:bodyPr/>
          <a:lstStyle/>
          <a:p>
            <a:r>
              <a:rPr lang="en-US" dirty="0"/>
              <a:t>Finding the best Alpha value</a:t>
            </a:r>
          </a:p>
          <a:p>
            <a:pPr lvl="1"/>
            <a:r>
              <a:rPr lang="en-US" dirty="0"/>
              <a:t>The best Alpha value = 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0.0003351602650938841</a:t>
            </a:r>
            <a:r>
              <a:rPr lang="en-US" dirty="0"/>
              <a:t>.</a:t>
            </a:r>
          </a:p>
          <a:p>
            <a:pPr marL="285750" lvl="1" indent="-285750" defTabSz="114300"/>
            <a:r>
              <a:rPr lang="en-US" dirty="0"/>
              <a:t>Implementation the Lasso regression model.</a:t>
            </a:r>
          </a:p>
          <a:p>
            <a:pPr marL="285750" lvl="1" indent="-285750" defTabSz="114300"/>
            <a:r>
              <a:rPr lang="en-US" dirty="0"/>
              <a:t>Training and Testing evaluation result are as follow:</a:t>
            </a:r>
          </a:p>
          <a:p>
            <a:pPr marL="0" lvl="1" indent="0" defTabSz="11430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3BFE-07F5-47B5-B06B-BFD77F02B3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3795" y="1536700"/>
            <a:ext cx="10221912" cy="434975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b="1" dirty="0"/>
              <a:t>Lasso Regression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7C3AFB-261B-4CB1-B62D-C9248EFB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19" y="3998241"/>
            <a:ext cx="5369713" cy="19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5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505-92CE-4FC6-930E-57D08DC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all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C9359-DC1C-43CB-BEB7-B35D4AC84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10" y="1866899"/>
            <a:ext cx="10682980" cy="3581793"/>
          </a:xfrm>
        </p:spPr>
      </p:pic>
    </p:spTree>
    <p:extLst>
      <p:ext uri="{BB962C8B-B14F-4D97-AF65-F5344CB8AC3E}">
        <p14:creationId xmlns:p14="http://schemas.microsoft.com/office/powerpoint/2010/main" val="332887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AF5-C18F-4182-95CF-E66D81E4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Observation and Limitation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7DA7D-49B0-468A-984C-EE56BE7A1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7A9A-A1BE-4AB3-BAFA-EAC3C99D1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recommended the Lasso Regression Model by the results of all models.</a:t>
            </a:r>
          </a:p>
          <a:p>
            <a:r>
              <a:rPr lang="en-US" dirty="0"/>
              <a:t>Lasso Regression model have highest R-squared(r2) score in testing data.</a:t>
            </a:r>
          </a:p>
          <a:p>
            <a:r>
              <a:rPr lang="en-US" dirty="0"/>
              <a:t>Linear, Ridge and Lasso regressions models of the evaluation results (MAE, MSE &amp; r2) is nearly similar.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E5AB1-3A13-44AA-A65B-F1168A47A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957E3-D76D-4540-A728-FB0E797568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Normalized Used Price  &amp; Normalized New Price, these two features have normalized number.</a:t>
            </a:r>
          </a:p>
          <a:p>
            <a:r>
              <a:rPr lang="en-US" dirty="0"/>
              <a:t>Device models are not included in this dataset.</a:t>
            </a:r>
          </a:p>
          <a:p>
            <a:r>
              <a:rPr lang="en-US" dirty="0"/>
              <a:t>Some of device brand are not used in our country (e.g. </a:t>
            </a:r>
            <a:r>
              <a:rPr lang="en-US" dirty="0" err="1"/>
              <a:t>Alacetel</a:t>
            </a:r>
            <a:r>
              <a:rPr lang="en-US" dirty="0"/>
              <a:t>, Lava, </a:t>
            </a:r>
            <a:r>
              <a:rPr lang="en-US" dirty="0" err="1"/>
              <a:t>Celkon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83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C3557-FCA7-4074-88CF-372D2034C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92D050"/>
                </a:solidFill>
              </a:rPr>
              <a:t>“Thank You”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99A0B9-23AA-4733-8CEC-AAEEDABB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59988"/>
            <a:ext cx="9440034" cy="104986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8117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39" y="521676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/>
              <a:t>Agenda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39" y="2013802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Dataset Source</a:t>
            </a:r>
          </a:p>
          <a:p>
            <a:pPr marL="36900" indent="0">
              <a:buNone/>
            </a:pPr>
            <a:r>
              <a:rPr lang="en-US" sz="2400" dirty="0"/>
              <a:t>Objectives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EDA</a:t>
            </a:r>
          </a:p>
          <a:p>
            <a:pPr marL="36900" lvl="0" indent="0">
              <a:buNone/>
            </a:pPr>
            <a:r>
              <a:rPr lang="en-US" sz="2400" dirty="0"/>
              <a:t>Implementation</a:t>
            </a:r>
          </a:p>
          <a:p>
            <a:pPr marL="36900" lvl="0" indent="0">
              <a:buNone/>
            </a:pPr>
            <a:r>
              <a:rPr lang="en-US" sz="2400" dirty="0"/>
              <a:t>Observation and Limitation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3DDD-D308-4D7B-A724-7C5C580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EE44-A9B7-4F9D-8848-7F475B9F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was acquired from Dr. Myo Thida in Supervised Machine Learning Course (Parami University).</a:t>
            </a:r>
          </a:p>
          <a:p>
            <a:r>
              <a:rPr lang="en-US" dirty="0"/>
              <a:t>This dataset containing used phone price records of 3454 entries and total 15 columns.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AD49E-7D3F-4824-902E-EC022E57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85" y="3640015"/>
            <a:ext cx="2127738" cy="19606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6226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73FD-9805-4A1B-8792-93789548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F4C8-9134-48D9-9C4A-4F0E5830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the regression models of this dataset and comparing their performance can help in selecting the best model.</a:t>
            </a:r>
          </a:p>
          <a:p>
            <a:r>
              <a:rPr lang="en-US" dirty="0"/>
              <a:t>To develop the accuracy of predicted value from different regression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7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22D9-A420-4CFC-9C2F-5BCBD4CD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49" y="389793"/>
            <a:ext cx="10353762" cy="753208"/>
          </a:xfrm>
        </p:spPr>
        <p:txBody>
          <a:bodyPr>
            <a:normAutofit/>
          </a:bodyPr>
          <a:lstStyle/>
          <a:p>
            <a:r>
              <a:rPr lang="en-US" b="1" i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1741-4B66-4F54-915E-23966C35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6273"/>
            <a:ext cx="10353762" cy="4122127"/>
          </a:xfrm>
        </p:spPr>
        <p:txBody>
          <a:bodyPr numCol="2">
            <a:normAutofit fontScale="925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Device Brand (Object: Separated by One-hot Encoding Method)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OS (Object: Separated by One-hot Encoding Method)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Screen size (Float)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4g (Object: yes or no replace to 1 or 0)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5g (Object: yes or no replace to 1 or 0)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Rear camera MP ( Float)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Front camera MP (Float)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RAM (Float)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Battery (Float)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Weight (Float)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Release Year (Int)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Days Used (Int)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Normalized Used Price (Float)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Normalized New Price (Float)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269147-7026-4C37-AF5B-06653F45D5F7}"/>
              </a:ext>
            </a:extLst>
          </p:cNvPr>
          <p:cNvSpPr txBox="1">
            <a:spLocks/>
          </p:cNvSpPr>
          <p:nvPr/>
        </p:nvSpPr>
        <p:spPr>
          <a:xfrm>
            <a:off x="852249" y="1373065"/>
            <a:ext cx="10353762" cy="7532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This data set has 15 features and 3454 records. Features are as follows:</a:t>
            </a:r>
          </a:p>
        </p:txBody>
      </p:sp>
    </p:spTree>
    <p:extLst>
      <p:ext uri="{BB962C8B-B14F-4D97-AF65-F5344CB8AC3E}">
        <p14:creationId xmlns:p14="http://schemas.microsoft.com/office/powerpoint/2010/main" val="78079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A84-CAC3-41D9-8CD9-3A7098A7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8" y="93786"/>
            <a:ext cx="6017475" cy="1058006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6938F-1311-4952-A8F8-A71A8158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6" y="1151792"/>
            <a:ext cx="5979981" cy="24149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Shown the dataset info : </a:t>
            </a:r>
          </a:p>
          <a:p>
            <a:pPr lvl="1"/>
            <a:r>
              <a:rPr lang="en-US" dirty="0"/>
              <a:t>Shown the data </a:t>
            </a:r>
            <a:r>
              <a:rPr lang="en-US" dirty="0" err="1"/>
              <a:t>describition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Check the features and missing values.</a:t>
            </a:r>
          </a:p>
          <a:p>
            <a:pPr lvl="1"/>
            <a:r>
              <a:rPr lang="en-US" dirty="0"/>
              <a:t>Filling the missing values (I filled up the Median number).</a:t>
            </a:r>
          </a:p>
          <a:p>
            <a:pPr marL="404813" lvl="1" indent="-342900"/>
            <a:r>
              <a:rPr lang="en-US" dirty="0"/>
              <a:t>Finding the outlier data and remove its.</a:t>
            </a:r>
          </a:p>
          <a:p>
            <a:pPr marL="61913" lvl="1" indent="0">
              <a:buNone/>
            </a:pPr>
            <a:r>
              <a:rPr lang="en-US" dirty="0"/>
              <a:t>										Cont’d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68E97E-5982-43D8-B0ED-CB1C9C92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49" y="539260"/>
            <a:ext cx="5979981" cy="6054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A9B459-DD72-4655-B736-E2E84857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2" y="3837251"/>
            <a:ext cx="5838385" cy="29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1362-3C9B-4096-9114-89FFDFD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6096000" cy="674077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8714-A6A6-427C-AC76-DE92E4DD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647"/>
            <a:ext cx="6096000" cy="3253153"/>
          </a:xfrm>
        </p:spPr>
        <p:txBody>
          <a:bodyPr/>
          <a:lstStyle/>
          <a:p>
            <a:r>
              <a:rPr lang="en-US" dirty="0"/>
              <a:t>Features ( Device Brand &amp; OS) changed from objective to number using the One-hot encoding method.</a:t>
            </a:r>
          </a:p>
          <a:p>
            <a:r>
              <a:rPr lang="en-US" dirty="0"/>
              <a:t>Features (4G &amp; 5G) changed from objective to number using the replace function from yes/no to 1 and 0.</a:t>
            </a:r>
          </a:p>
          <a:p>
            <a:r>
              <a:rPr lang="en-US" dirty="0"/>
              <a:t>Shown the Heat Map.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D1534-7D42-4E02-9785-4090C493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09" y="114299"/>
            <a:ext cx="5795101" cy="6277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AF8B95-32F9-4D45-A717-8ECEBFF6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35" y="4114800"/>
            <a:ext cx="291668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6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57A-8996-4C7B-93E0-40A8583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2C5394-11BB-4C85-B725-B94C9689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Train Test Split:</a:t>
            </a:r>
          </a:p>
          <a:p>
            <a:r>
              <a:rPr lang="en-US" dirty="0"/>
              <a:t>Test size = 30%</a:t>
            </a:r>
          </a:p>
          <a:p>
            <a:pPr marL="36900" indent="0">
              <a:buNone/>
            </a:pPr>
            <a:r>
              <a:rPr lang="en-US" dirty="0"/>
              <a:t>	999 entries</a:t>
            </a:r>
          </a:p>
          <a:p>
            <a:r>
              <a:rPr lang="en-US" dirty="0"/>
              <a:t>Train Size = 70%</a:t>
            </a:r>
          </a:p>
          <a:p>
            <a:pPr marL="36900" indent="0">
              <a:buNone/>
            </a:pPr>
            <a:r>
              <a:rPr lang="en-US" dirty="0"/>
              <a:t>	 2328 entries</a:t>
            </a:r>
          </a:p>
          <a:p>
            <a:r>
              <a:rPr lang="en-US" dirty="0"/>
              <a:t>Random state used 42</a:t>
            </a:r>
          </a:p>
          <a:p>
            <a:pPr marL="810000" lvl="2" indent="0">
              <a:buNone/>
            </a:pPr>
            <a:r>
              <a:rPr lang="en-US" dirty="0"/>
              <a:t>																			Cont’d</a:t>
            </a:r>
          </a:p>
        </p:txBody>
      </p:sp>
    </p:spTree>
    <p:extLst>
      <p:ext uri="{BB962C8B-B14F-4D97-AF65-F5344CB8AC3E}">
        <p14:creationId xmlns:p14="http://schemas.microsoft.com/office/powerpoint/2010/main" val="114701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31D84-ED23-40B2-A4C4-9FE5ABB6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C37B69-BAD8-43E6-B0BC-8660A9969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B23070-6A4F-4D91-A87E-DE160CE5B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282" y="2702103"/>
            <a:ext cx="4764764" cy="3043533"/>
          </a:xfrm>
        </p:spPr>
        <p:txBody>
          <a:bodyPr/>
          <a:lstStyle/>
          <a:p>
            <a:r>
              <a:rPr lang="en-US" dirty="0"/>
              <a:t>Implementation of Linear Regression Model.</a:t>
            </a:r>
          </a:p>
          <a:p>
            <a:r>
              <a:rPr lang="en-US" dirty="0"/>
              <a:t>Training and Testing evaluation result are as follow: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C82892-86DB-40A9-B3AC-E56B45089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E29D12-9D2D-4DAF-A372-A4E8001813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From my Polynomial Regression Model have Over-fitting Problem.</a:t>
            </a:r>
          </a:p>
          <a:p>
            <a:r>
              <a:rPr lang="en-US" dirty="0"/>
              <a:t>So I drop this model.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6920B-2B1B-46DB-9ED0-E92C5FA2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95" y="3965330"/>
            <a:ext cx="3971614" cy="1345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3FA207-C0D4-4183-8C4B-FB95DA0B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45" y="3965330"/>
            <a:ext cx="4631623" cy="1345224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08E21472-1F16-4090-B2D9-5C011111774B}"/>
              </a:ext>
            </a:extLst>
          </p:cNvPr>
          <p:cNvSpPr txBox="1">
            <a:spLocks/>
          </p:cNvSpPr>
          <p:nvPr/>
        </p:nvSpPr>
        <p:spPr>
          <a:xfrm>
            <a:off x="10135997" y="5926352"/>
            <a:ext cx="1865541" cy="6804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+mn-lt"/>
                <a:ea typeface="+mn-ea"/>
                <a:cs typeface="+mn-cs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93189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{B6CE6A19-BF62-47E3-A32D-9BDC2C2E4793}tf55705232_win32</Template>
  <TotalTime>334</TotalTime>
  <Words>585</Words>
  <Application>Microsoft Office PowerPoint</Application>
  <PresentationFormat>Widescreen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Courier New</vt:lpstr>
      <vt:lpstr>Goudy Old Style</vt:lpstr>
      <vt:lpstr>Wingdings 2</vt:lpstr>
      <vt:lpstr>SlateVTI</vt:lpstr>
      <vt:lpstr>Comparing The Regression Models (Used Phone Dataset)</vt:lpstr>
      <vt:lpstr>Agenda </vt:lpstr>
      <vt:lpstr>Dataset Source</vt:lpstr>
      <vt:lpstr>Objectives</vt:lpstr>
      <vt:lpstr>Features</vt:lpstr>
      <vt:lpstr>EDA</vt:lpstr>
      <vt:lpstr>EDA</vt:lpstr>
      <vt:lpstr>Implementation</vt:lpstr>
      <vt:lpstr>Implementation</vt:lpstr>
      <vt:lpstr>Implementation</vt:lpstr>
      <vt:lpstr>Implementation</vt:lpstr>
      <vt:lpstr>Result of all Models</vt:lpstr>
      <vt:lpstr>Observation and Limitation</vt:lpstr>
      <vt:lpstr>“Thank You”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Regression Models (Used Phone Dataset)</dc:title>
  <dc:creator>Si Thu</dc:creator>
  <cp:lastModifiedBy>Si Thu</cp:lastModifiedBy>
  <cp:revision>18</cp:revision>
  <dcterms:created xsi:type="dcterms:W3CDTF">2023-04-01T10:55:56Z</dcterms:created>
  <dcterms:modified xsi:type="dcterms:W3CDTF">2023-04-01T16:30:19Z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