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webextensions/webextension1.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notesMasterIdLst>
    <p:notesMasterId r:id="rId37"/>
  </p:notesMasterIdLst>
  <p:sldIdLst>
    <p:sldId id="256" r:id="rId3"/>
    <p:sldId id="318" r:id="rId4"/>
    <p:sldId id="286" r:id="rId5"/>
    <p:sldId id="288" r:id="rId6"/>
    <p:sldId id="319" r:id="rId7"/>
    <p:sldId id="352" r:id="rId8"/>
    <p:sldId id="320" r:id="rId9"/>
    <p:sldId id="321" r:id="rId10"/>
    <p:sldId id="322" r:id="rId11"/>
    <p:sldId id="354" r:id="rId12"/>
    <p:sldId id="369" r:id="rId13"/>
    <p:sldId id="356" r:id="rId14"/>
    <p:sldId id="357" r:id="rId15"/>
    <p:sldId id="323" r:id="rId16"/>
    <p:sldId id="325" r:id="rId17"/>
    <p:sldId id="370" r:id="rId18"/>
    <p:sldId id="371" r:id="rId19"/>
    <p:sldId id="358" r:id="rId20"/>
    <p:sldId id="359" r:id="rId21"/>
    <p:sldId id="360" r:id="rId22"/>
    <p:sldId id="361" r:id="rId23"/>
    <p:sldId id="362" r:id="rId24"/>
    <p:sldId id="289" r:id="rId25"/>
    <p:sldId id="332" r:id="rId26"/>
    <p:sldId id="363" r:id="rId27"/>
    <p:sldId id="364" r:id="rId28"/>
    <p:sldId id="290" r:id="rId29"/>
    <p:sldId id="338" r:id="rId30"/>
    <p:sldId id="365" r:id="rId31"/>
    <p:sldId id="366" r:id="rId32"/>
    <p:sldId id="367" r:id="rId33"/>
    <p:sldId id="368" r:id="rId34"/>
    <p:sldId id="350" r:id="rId35"/>
    <p:sldId id="372" r:id="rId36"/>
  </p:sldIdLst>
  <p:sldSz cx="9144000" cy="514191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1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8967A"/>
    <a:srgbClr val="00B069"/>
    <a:srgbClr val="E8644E"/>
    <a:srgbClr val="AFD1C2"/>
    <a:srgbClr val="F4F4F4"/>
    <a:srgbClr val="DDDDDD"/>
    <a:srgbClr val="E34326"/>
    <a:srgbClr val="95C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39" autoAdjust="0"/>
  </p:normalViewPr>
  <p:slideViewPr>
    <p:cSldViewPr>
      <p:cViewPr varScale="1">
        <p:scale>
          <a:sx n="138" d="100"/>
          <a:sy n="138" d="100"/>
        </p:scale>
        <p:origin x="834" y="120"/>
      </p:cViewPr>
      <p:guideLst>
        <p:guide orient="horz" pos="1619"/>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D69061-D87B-47AA-A027-7C3EED17D405}" type="datetimeFigureOut">
              <a:rPr lang="zh-CN" altLang="en-US" smtClean="0"/>
              <a:t>2024/9/19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822AF7-B43B-42D1-9D90-8B3902631B7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10</a:t>
            </a:fld>
            <a:endParaRPr lang="zh-CN" altLang="en-US"/>
          </a:p>
        </p:txBody>
      </p:sp>
    </p:spTree>
    <p:extLst>
      <p:ext uri="{BB962C8B-B14F-4D97-AF65-F5344CB8AC3E}">
        <p14:creationId xmlns:p14="http://schemas.microsoft.com/office/powerpoint/2010/main" val="3809908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11</a:t>
            </a:fld>
            <a:endParaRPr lang="zh-CN" altLang="en-US"/>
          </a:p>
        </p:txBody>
      </p:sp>
    </p:spTree>
    <p:extLst>
      <p:ext uri="{BB962C8B-B14F-4D97-AF65-F5344CB8AC3E}">
        <p14:creationId xmlns:p14="http://schemas.microsoft.com/office/powerpoint/2010/main" val="1831534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12</a:t>
            </a:fld>
            <a:endParaRPr lang="zh-CN" altLang="en-US"/>
          </a:p>
        </p:txBody>
      </p:sp>
    </p:spTree>
    <p:extLst>
      <p:ext uri="{BB962C8B-B14F-4D97-AF65-F5344CB8AC3E}">
        <p14:creationId xmlns:p14="http://schemas.microsoft.com/office/powerpoint/2010/main" val="29542641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13</a:t>
            </a:fld>
            <a:endParaRPr lang="zh-CN" altLang="en-US"/>
          </a:p>
        </p:txBody>
      </p:sp>
    </p:spTree>
    <p:extLst>
      <p:ext uri="{BB962C8B-B14F-4D97-AF65-F5344CB8AC3E}">
        <p14:creationId xmlns:p14="http://schemas.microsoft.com/office/powerpoint/2010/main" val="181064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14</a:t>
            </a:fld>
            <a:endParaRPr lang="zh-CN" altLang="en-US"/>
          </a:p>
        </p:txBody>
      </p:sp>
    </p:spTree>
    <p:extLst>
      <p:ext uri="{BB962C8B-B14F-4D97-AF65-F5344CB8AC3E}">
        <p14:creationId xmlns:p14="http://schemas.microsoft.com/office/powerpoint/2010/main" val="1001746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15</a:t>
            </a:fld>
            <a:endParaRPr lang="zh-CN" altLang="en-US"/>
          </a:p>
        </p:txBody>
      </p:sp>
    </p:spTree>
    <p:extLst>
      <p:ext uri="{BB962C8B-B14F-4D97-AF65-F5344CB8AC3E}">
        <p14:creationId xmlns:p14="http://schemas.microsoft.com/office/powerpoint/2010/main" val="3689606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16</a:t>
            </a:fld>
            <a:endParaRPr lang="zh-CN" altLang="en-US"/>
          </a:p>
        </p:txBody>
      </p:sp>
    </p:spTree>
    <p:extLst>
      <p:ext uri="{BB962C8B-B14F-4D97-AF65-F5344CB8AC3E}">
        <p14:creationId xmlns:p14="http://schemas.microsoft.com/office/powerpoint/2010/main" val="520535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17</a:t>
            </a:fld>
            <a:endParaRPr lang="zh-CN" altLang="en-US"/>
          </a:p>
        </p:txBody>
      </p:sp>
    </p:spTree>
    <p:extLst>
      <p:ext uri="{BB962C8B-B14F-4D97-AF65-F5344CB8AC3E}">
        <p14:creationId xmlns:p14="http://schemas.microsoft.com/office/powerpoint/2010/main" val="138232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18</a:t>
            </a:fld>
            <a:endParaRPr lang="zh-CN" altLang="en-US"/>
          </a:p>
        </p:txBody>
      </p:sp>
    </p:spTree>
    <p:extLst>
      <p:ext uri="{BB962C8B-B14F-4D97-AF65-F5344CB8AC3E}">
        <p14:creationId xmlns:p14="http://schemas.microsoft.com/office/powerpoint/2010/main" val="16290660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19</a:t>
            </a:fld>
            <a:endParaRPr lang="zh-CN" altLang="en-US"/>
          </a:p>
        </p:txBody>
      </p:sp>
    </p:spTree>
    <p:extLst>
      <p:ext uri="{BB962C8B-B14F-4D97-AF65-F5344CB8AC3E}">
        <p14:creationId xmlns:p14="http://schemas.microsoft.com/office/powerpoint/2010/main" val="199673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a:t>
            </a:fld>
            <a:endParaRPr lang="zh-CN" altLang="en-US"/>
          </a:p>
        </p:txBody>
      </p:sp>
    </p:spTree>
    <p:extLst>
      <p:ext uri="{BB962C8B-B14F-4D97-AF65-F5344CB8AC3E}">
        <p14:creationId xmlns:p14="http://schemas.microsoft.com/office/powerpoint/2010/main" val="1697559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20</a:t>
            </a:fld>
            <a:endParaRPr lang="zh-CN" altLang="en-US"/>
          </a:p>
        </p:txBody>
      </p:sp>
    </p:spTree>
    <p:extLst>
      <p:ext uri="{BB962C8B-B14F-4D97-AF65-F5344CB8AC3E}">
        <p14:creationId xmlns:p14="http://schemas.microsoft.com/office/powerpoint/2010/main" val="24139581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21</a:t>
            </a:fld>
            <a:endParaRPr lang="zh-CN" altLang="en-US"/>
          </a:p>
        </p:txBody>
      </p:sp>
    </p:spTree>
    <p:extLst>
      <p:ext uri="{BB962C8B-B14F-4D97-AF65-F5344CB8AC3E}">
        <p14:creationId xmlns:p14="http://schemas.microsoft.com/office/powerpoint/2010/main" val="325282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22</a:t>
            </a:fld>
            <a:endParaRPr lang="zh-CN" altLang="en-US"/>
          </a:p>
        </p:txBody>
      </p:sp>
    </p:spTree>
    <p:extLst>
      <p:ext uri="{BB962C8B-B14F-4D97-AF65-F5344CB8AC3E}">
        <p14:creationId xmlns:p14="http://schemas.microsoft.com/office/powerpoint/2010/main" val="3436595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24</a:t>
            </a:fld>
            <a:endParaRPr lang="zh-CN" altLang="en-US"/>
          </a:p>
        </p:txBody>
      </p:sp>
    </p:spTree>
    <p:extLst>
      <p:ext uri="{BB962C8B-B14F-4D97-AF65-F5344CB8AC3E}">
        <p14:creationId xmlns:p14="http://schemas.microsoft.com/office/powerpoint/2010/main" val="36464351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25</a:t>
            </a:fld>
            <a:endParaRPr lang="zh-CN" altLang="en-US"/>
          </a:p>
        </p:txBody>
      </p:sp>
    </p:spTree>
    <p:extLst>
      <p:ext uri="{BB962C8B-B14F-4D97-AF65-F5344CB8AC3E}">
        <p14:creationId xmlns:p14="http://schemas.microsoft.com/office/powerpoint/2010/main" val="7498802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26</a:t>
            </a:fld>
            <a:endParaRPr lang="zh-CN" altLang="en-US"/>
          </a:p>
        </p:txBody>
      </p:sp>
    </p:spTree>
    <p:extLst>
      <p:ext uri="{BB962C8B-B14F-4D97-AF65-F5344CB8AC3E}">
        <p14:creationId xmlns:p14="http://schemas.microsoft.com/office/powerpoint/2010/main" val="42838000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28</a:t>
            </a:fld>
            <a:endParaRPr lang="zh-CN" altLang="en-US"/>
          </a:p>
        </p:txBody>
      </p:sp>
    </p:spTree>
    <p:extLst>
      <p:ext uri="{BB962C8B-B14F-4D97-AF65-F5344CB8AC3E}">
        <p14:creationId xmlns:p14="http://schemas.microsoft.com/office/powerpoint/2010/main" val="3920677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29</a:t>
            </a:fld>
            <a:endParaRPr lang="zh-CN" altLang="en-US"/>
          </a:p>
        </p:txBody>
      </p:sp>
    </p:spTree>
    <p:extLst>
      <p:ext uri="{BB962C8B-B14F-4D97-AF65-F5344CB8AC3E}">
        <p14:creationId xmlns:p14="http://schemas.microsoft.com/office/powerpoint/2010/main" val="83334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30</a:t>
            </a:fld>
            <a:endParaRPr lang="zh-CN" altLang="en-US"/>
          </a:p>
        </p:txBody>
      </p:sp>
    </p:spTree>
    <p:extLst>
      <p:ext uri="{BB962C8B-B14F-4D97-AF65-F5344CB8AC3E}">
        <p14:creationId xmlns:p14="http://schemas.microsoft.com/office/powerpoint/2010/main" val="36530953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31</a:t>
            </a:fld>
            <a:endParaRPr lang="zh-CN" altLang="en-US"/>
          </a:p>
        </p:txBody>
      </p:sp>
    </p:spTree>
    <p:extLst>
      <p:ext uri="{BB962C8B-B14F-4D97-AF65-F5344CB8AC3E}">
        <p14:creationId xmlns:p14="http://schemas.microsoft.com/office/powerpoint/2010/main" val="2177466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822AF7-B43B-42D1-9D90-8B3902631B78}" type="slidenum">
              <a:rPr lang="zh-CN" altLang="en-US" smtClean="0"/>
              <a:t>32</a:t>
            </a:fld>
            <a:endParaRPr lang="zh-CN" altLang="en-US"/>
          </a:p>
        </p:txBody>
      </p:sp>
    </p:spTree>
    <p:extLst>
      <p:ext uri="{BB962C8B-B14F-4D97-AF65-F5344CB8AC3E}">
        <p14:creationId xmlns:p14="http://schemas.microsoft.com/office/powerpoint/2010/main" val="29930698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33</a:t>
            </a:fld>
            <a:endParaRPr lang="zh-CN" altLang="en-US"/>
          </a:p>
        </p:txBody>
      </p:sp>
    </p:spTree>
    <p:extLst>
      <p:ext uri="{BB962C8B-B14F-4D97-AF65-F5344CB8AC3E}">
        <p14:creationId xmlns:p14="http://schemas.microsoft.com/office/powerpoint/2010/main" val="179903356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34</a:t>
            </a:fld>
            <a:endParaRPr lang="zh-CN" altLang="en-US"/>
          </a:p>
        </p:txBody>
      </p:sp>
    </p:spTree>
    <p:extLst>
      <p:ext uri="{BB962C8B-B14F-4D97-AF65-F5344CB8AC3E}">
        <p14:creationId xmlns:p14="http://schemas.microsoft.com/office/powerpoint/2010/main" val="1392320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5</a:t>
            </a:fld>
            <a:endParaRPr lang="zh-CN" altLang="en-US"/>
          </a:p>
        </p:txBody>
      </p:sp>
    </p:spTree>
    <p:extLst>
      <p:ext uri="{BB962C8B-B14F-4D97-AF65-F5344CB8AC3E}">
        <p14:creationId xmlns:p14="http://schemas.microsoft.com/office/powerpoint/2010/main" val="38157099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6</a:t>
            </a:fld>
            <a:endParaRPr lang="zh-CN" altLang="en-US"/>
          </a:p>
        </p:txBody>
      </p:sp>
    </p:spTree>
    <p:extLst>
      <p:ext uri="{BB962C8B-B14F-4D97-AF65-F5344CB8AC3E}">
        <p14:creationId xmlns:p14="http://schemas.microsoft.com/office/powerpoint/2010/main" val="3318629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7</a:t>
            </a:fld>
            <a:endParaRPr lang="zh-CN" altLang="en-US"/>
          </a:p>
        </p:txBody>
      </p:sp>
    </p:spTree>
    <p:extLst>
      <p:ext uri="{BB962C8B-B14F-4D97-AF65-F5344CB8AC3E}">
        <p14:creationId xmlns:p14="http://schemas.microsoft.com/office/powerpoint/2010/main" val="10317820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8</a:t>
            </a:fld>
            <a:endParaRPr lang="zh-CN" altLang="en-US"/>
          </a:p>
        </p:txBody>
      </p:sp>
    </p:spTree>
    <p:extLst>
      <p:ext uri="{BB962C8B-B14F-4D97-AF65-F5344CB8AC3E}">
        <p14:creationId xmlns:p14="http://schemas.microsoft.com/office/powerpoint/2010/main" val="25392934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D822AF7-B43B-42D1-9D90-8B3902631B78}" type="slidenum">
              <a:rPr lang="zh-CN" altLang="en-US" smtClean="0"/>
              <a:t>9</a:t>
            </a:fld>
            <a:endParaRPr lang="zh-CN" altLang="en-US"/>
          </a:p>
        </p:txBody>
      </p:sp>
    </p:spTree>
    <p:extLst>
      <p:ext uri="{BB962C8B-B14F-4D97-AF65-F5344CB8AC3E}">
        <p14:creationId xmlns:p14="http://schemas.microsoft.com/office/powerpoint/2010/main" val="3192842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0338"/>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BC088370-8DAE-4DFB-BA80-5477734FAEC9}"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F5890C0C-BAE6-41DE-B9DF-BDC13225F8FE}"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F4AB8238-091D-492F-AEBA-33DE5B366E0F}" type="slidenum">
              <a:rPr lang="zh-CN" altLang="zh-CN"/>
              <a:t>‹#›</a:t>
            </a:fld>
            <a:endParaRPr lang="zh-CN"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375"/>
            <a:ext cx="6858000" cy="17907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2700338"/>
            <a:ext cx="6858000" cy="12414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54EB319-C780-4DD6-BFA7-2AF343AF8E20}" type="slidenum">
              <a:rPr lang="zh-CN" altLang="zh-CN"/>
              <a:t>‹#›</a:t>
            </a:fld>
            <a:endParaRPr lang="zh-CN"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11616E4-80F2-40CF-9F4D-53A72183AD08}" type="slidenum">
              <a:rPr lang="zh-CN" altLang="zh-CN"/>
              <a:t>‹#›</a:t>
            </a:fld>
            <a:endParaRPr lang="zh-CN"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836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3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9727083B-9AB2-4573-BF80-EDD5E012A0E7}" type="slidenum">
              <a:rPr lang="zh-CN" altLang="zh-CN"/>
              <a:t>‹#›</a:t>
            </a:fld>
            <a:endParaRPr lang="zh-CN"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7F13EF04-2C77-427B-8F90-402868F8547A}" type="slidenum">
              <a:rPr lang="zh-CN" altLang="zh-CN"/>
              <a:t>‹#›</a:t>
            </a:fld>
            <a:endParaRPr lang="zh-CN"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050"/>
            <a:ext cx="7886700" cy="995363"/>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8013"/>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013"/>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496130C8-66FD-4A80-8D44-7926DB91B494}" type="slidenum">
              <a:rPr lang="zh-CN" altLang="zh-CN"/>
              <a:t>‹#›</a:t>
            </a:fld>
            <a:endParaRPr lang="zh-CN"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7943656-E31A-496A-A7A0-485B8B27A807}" type="slidenum">
              <a:rPr lang="zh-CN" altLang="zh-CN"/>
              <a:t>‹#›</a:t>
            </a:fld>
            <a:endParaRPr lang="zh-CN"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C4E6B808-F034-4ADC-A778-550119480F69}" type="slidenum">
              <a:rPr lang="zh-CN" altLang="zh-CN"/>
              <a:t>‹#›</a:t>
            </a:fld>
            <a:endParaRPr lang="zh-CN"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39775"/>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226EEA2A-5135-4E4D-B980-E0723BA60314}"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6479AA90-7629-48D1-9BAB-7AC097034900}" type="slidenum">
              <a:rPr lang="zh-CN" altLang="zh-CN"/>
              <a:t>‹#›</a:t>
            </a:fld>
            <a:endParaRPr lang="zh-CN"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39775"/>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A3C15C44-DEAF-4277-9FB6-E6524CBE5CC3}" type="slidenum">
              <a:rPr lang="zh-CN" altLang="zh-CN"/>
              <a:t>‹#›</a:t>
            </a:fld>
            <a:endParaRPr lang="zh-CN"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A7A643D7-282D-45EE-B701-D2FC18E4BFC7}" type="slidenum">
              <a:rPr lang="zh-CN" altLang="zh-CN"/>
              <a:t>‹#›</a:t>
            </a:fld>
            <a:endParaRPr lang="zh-CN"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62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6375"/>
            <a:ext cx="6019800" cy="43862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0263251-6F85-4B48-AE9E-5AB5DCD2D9BC}"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8363"/>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441700"/>
            <a:ext cx="7886700" cy="1123950"/>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zh-CN" altLang="zh-CN"/>
          </a:p>
        </p:txBody>
      </p:sp>
      <p:sp>
        <p:nvSpPr>
          <p:cNvPr id="5" name="Rectangle 5"/>
          <p:cNvSpPr>
            <a:spLocks noGrp="1" noChangeArrowheads="1"/>
          </p:cNvSpPr>
          <p:nvPr>
            <p:ph type="ftr" sz="quarter" idx="11"/>
          </p:nvPr>
        </p:nvSpPr>
        <p:spPr/>
        <p:txBody>
          <a:bodyPr/>
          <a:lstStyle>
            <a:lvl1pPr>
              <a:defRPr/>
            </a:lvl1pPr>
          </a:lstStyle>
          <a:p>
            <a:pPr>
              <a:defRPr/>
            </a:pPr>
            <a:endParaRPr lang="zh-CN" altLang="zh-CN"/>
          </a:p>
        </p:txBody>
      </p:sp>
      <p:sp>
        <p:nvSpPr>
          <p:cNvPr id="6" name="Rectangle 6"/>
          <p:cNvSpPr>
            <a:spLocks noGrp="1" noChangeArrowheads="1"/>
          </p:cNvSpPr>
          <p:nvPr>
            <p:ph type="sldNum" sz="quarter" idx="12"/>
          </p:nvPr>
        </p:nvSpPr>
        <p:spPr/>
        <p:txBody>
          <a:bodyPr/>
          <a:lstStyle>
            <a:lvl1pPr>
              <a:defRPr/>
            </a:lvl1pPr>
          </a:lstStyle>
          <a:p>
            <a:pPr>
              <a:defRPr/>
            </a:pPr>
            <a:fld id="{26660776-4B7A-458A-9D49-96BC13043049}" type="slidenum">
              <a:rPr lang="zh-CN" altLang="zh-CN"/>
              <a:t>‹#›</a:t>
            </a:fld>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0"/>
            <a:ext cx="4038600" cy="33924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F0A650C-2727-4134-B2DD-49620B3C376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3050"/>
            <a:ext cx="7886700" cy="995363"/>
          </a:xfrm>
        </p:spPr>
        <p:txBody>
          <a:bodyPr/>
          <a:lstStyle/>
          <a:p>
            <a:r>
              <a:rPr lang="zh-CN" altLang="en-US"/>
              <a:t>单击此处编辑母版标题样式</a:t>
            </a:r>
          </a:p>
        </p:txBody>
      </p:sp>
      <p:sp>
        <p:nvSpPr>
          <p:cNvPr id="3" name="文本占位符 2"/>
          <p:cNvSpPr>
            <a:spLocks noGrp="1"/>
          </p:cNvSpPr>
          <p:nvPr>
            <p:ph type="body" idx="1"/>
          </p:nvPr>
        </p:nvSpPr>
        <p:spPr>
          <a:xfrm>
            <a:off x="630238" y="1260475"/>
            <a:ext cx="3868737"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1878013"/>
            <a:ext cx="3868737"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260475"/>
            <a:ext cx="3887788" cy="6175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1878013"/>
            <a:ext cx="3887788" cy="27622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zh-CN" altLang="zh-CN"/>
          </a:p>
        </p:txBody>
      </p:sp>
      <p:sp>
        <p:nvSpPr>
          <p:cNvPr id="8" name="Rectangle 5"/>
          <p:cNvSpPr>
            <a:spLocks noGrp="1" noChangeArrowheads="1"/>
          </p:cNvSpPr>
          <p:nvPr>
            <p:ph type="ftr" sz="quarter" idx="11"/>
          </p:nvPr>
        </p:nvSpPr>
        <p:spPr/>
        <p:txBody>
          <a:bodyPr/>
          <a:lstStyle>
            <a:lvl1pPr>
              <a:defRPr/>
            </a:lvl1pPr>
          </a:lstStyle>
          <a:p>
            <a:pPr>
              <a:defRPr/>
            </a:pPr>
            <a:endParaRPr lang="zh-CN" altLang="zh-CN"/>
          </a:p>
        </p:txBody>
      </p:sp>
      <p:sp>
        <p:nvSpPr>
          <p:cNvPr id="9" name="Rectangle 6"/>
          <p:cNvSpPr>
            <a:spLocks noGrp="1" noChangeArrowheads="1"/>
          </p:cNvSpPr>
          <p:nvPr>
            <p:ph type="sldNum" sz="quarter" idx="12"/>
          </p:nvPr>
        </p:nvSpPr>
        <p:spPr/>
        <p:txBody>
          <a:bodyPr/>
          <a:lstStyle>
            <a:lvl1pPr>
              <a:defRPr/>
            </a:lvl1pPr>
          </a:lstStyle>
          <a:p>
            <a:pPr>
              <a:defRPr/>
            </a:pPr>
            <a:fld id="{CC987AA1-8B3E-4F48-AF14-AE1A47179EFE}"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zh-CN" altLang="zh-CN"/>
          </a:p>
        </p:txBody>
      </p:sp>
      <p:sp>
        <p:nvSpPr>
          <p:cNvPr id="4" name="Rectangle 5"/>
          <p:cNvSpPr>
            <a:spLocks noGrp="1" noChangeArrowheads="1"/>
          </p:cNvSpPr>
          <p:nvPr>
            <p:ph type="ftr" sz="quarter" idx="11"/>
          </p:nvPr>
        </p:nvSpPr>
        <p:spPr/>
        <p:txBody>
          <a:bodyPr/>
          <a:lstStyle>
            <a:lvl1pPr>
              <a:defRPr/>
            </a:lvl1pPr>
          </a:lstStyle>
          <a:p>
            <a:pPr>
              <a:defRPr/>
            </a:pPr>
            <a:endParaRPr lang="zh-CN" altLang="zh-CN"/>
          </a:p>
        </p:txBody>
      </p:sp>
      <p:sp>
        <p:nvSpPr>
          <p:cNvPr id="5" name="Rectangle 6"/>
          <p:cNvSpPr>
            <a:spLocks noGrp="1" noChangeArrowheads="1"/>
          </p:cNvSpPr>
          <p:nvPr>
            <p:ph type="sldNum" sz="quarter" idx="12"/>
          </p:nvPr>
        </p:nvSpPr>
        <p:spPr/>
        <p:txBody>
          <a:bodyPr/>
          <a:lstStyle>
            <a:lvl1pPr>
              <a:defRPr/>
            </a:lvl1pPr>
          </a:lstStyle>
          <a:p>
            <a:pPr>
              <a:defRPr/>
            </a:pPr>
            <a:fld id="{E53B6D61-245C-42CE-8418-3A839E2DB277}"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zh-CN" altLang="zh-CN"/>
          </a:p>
        </p:txBody>
      </p:sp>
      <p:sp>
        <p:nvSpPr>
          <p:cNvPr id="3" name="Rectangle 5"/>
          <p:cNvSpPr>
            <a:spLocks noGrp="1" noChangeArrowheads="1"/>
          </p:cNvSpPr>
          <p:nvPr>
            <p:ph type="ftr" sz="quarter" idx="11"/>
          </p:nvPr>
        </p:nvSpPr>
        <p:spPr/>
        <p:txBody>
          <a:bodyPr/>
          <a:lstStyle>
            <a:lvl1pPr>
              <a:defRPr/>
            </a:lvl1pPr>
          </a:lstStyle>
          <a:p>
            <a:pPr>
              <a:defRPr/>
            </a:pPr>
            <a:endParaRPr lang="zh-CN" altLang="zh-CN"/>
          </a:p>
        </p:txBody>
      </p:sp>
      <p:sp>
        <p:nvSpPr>
          <p:cNvPr id="4" name="Rectangle 6"/>
          <p:cNvSpPr>
            <a:spLocks noGrp="1" noChangeArrowheads="1"/>
          </p:cNvSpPr>
          <p:nvPr>
            <p:ph type="sldNum" sz="quarter" idx="12"/>
          </p:nvPr>
        </p:nvSpPr>
        <p:spPr/>
        <p:txBody>
          <a:bodyPr/>
          <a:lstStyle>
            <a:lvl1pPr>
              <a:defRPr/>
            </a:lvl1pPr>
          </a:lstStyle>
          <a:p>
            <a:pPr>
              <a:defRPr/>
            </a:pPr>
            <a:fld id="{883EE7F0-DC5E-409B-BE0A-FF8F3CE65925}"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739775"/>
            <a:ext cx="4629150" cy="36544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526C5FA2-AB5F-4ABC-B0D8-976253F245F2}"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739775"/>
            <a:ext cx="4629150" cy="36544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1543050"/>
            <a:ext cx="2949575" cy="28575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p:txBody>
          <a:bodyPr/>
          <a:lstStyle>
            <a:lvl1pPr>
              <a:defRPr/>
            </a:lvl1pPr>
          </a:lstStyle>
          <a:p>
            <a:pPr>
              <a:defRPr/>
            </a:pPr>
            <a:fld id="{D964D477-ED69-4504-B9F5-F3411BC8CD91}"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1027"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28"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endParaRPr lang="zh-CN" altLang="zh-CN"/>
          </a:p>
        </p:txBody>
      </p:sp>
      <p:sp>
        <p:nvSpPr>
          <p:cNvPr id="1029"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zh-CN"/>
          </a:p>
        </p:txBody>
      </p:sp>
      <p:sp>
        <p:nvSpPr>
          <p:cNvPr id="1030"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4B764F66-27FC-4A4D-B963-DD6E13BCA956}"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06375"/>
            <a:ext cx="8229600"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zh-CN"/>
              <a:t>单击此处编辑母版标题样式</a:t>
            </a:r>
          </a:p>
        </p:txBody>
      </p:sp>
      <p:sp>
        <p:nvSpPr>
          <p:cNvPr id="3075" name="Rectangle 3"/>
          <p:cNvSpPr>
            <a:spLocks noGrp="1" noChangeArrowheads="1"/>
          </p:cNvSpPr>
          <p:nvPr>
            <p:ph type="body" idx="1"/>
          </p:nvPr>
        </p:nvSpPr>
        <p:spPr bwMode="auto">
          <a:xfrm>
            <a:off x="457200" y="1200150"/>
            <a:ext cx="8229600" cy="3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3076" name="Rectangle 4"/>
          <p:cNvSpPr>
            <a:spLocks noGrp="1" noChangeArrowheads="1"/>
          </p:cNvSpPr>
          <p:nvPr>
            <p:ph type="dt" sz="half" idx="2"/>
          </p:nvPr>
        </p:nvSpPr>
        <p:spPr bwMode="auto">
          <a:xfrm>
            <a:off x="457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400"/>
            </a:lvl1pPr>
          </a:lstStyle>
          <a:p>
            <a:pPr>
              <a:defRPr/>
            </a:pPr>
            <a:endParaRPr lang="zh-CN" altLang="zh-CN"/>
          </a:p>
        </p:txBody>
      </p:sp>
      <p:sp>
        <p:nvSpPr>
          <p:cNvPr id="3077" name="Rectangle 5"/>
          <p:cNvSpPr>
            <a:spLocks noGrp="1" noChangeArrowheads="1"/>
          </p:cNvSpPr>
          <p:nvPr>
            <p:ph type="ftr" sz="quarter" idx="3"/>
          </p:nvPr>
        </p:nvSpPr>
        <p:spPr bwMode="auto">
          <a:xfrm>
            <a:off x="3124200" y="4683125"/>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lvl1pPr>
          </a:lstStyle>
          <a:p>
            <a:pPr>
              <a:defRPr/>
            </a:pPr>
            <a:endParaRPr lang="zh-CN" altLang="zh-CN"/>
          </a:p>
        </p:txBody>
      </p:sp>
      <p:sp>
        <p:nvSpPr>
          <p:cNvPr id="3078" name="Rectangle 6"/>
          <p:cNvSpPr>
            <a:spLocks noGrp="1" noChangeArrowheads="1"/>
          </p:cNvSpPr>
          <p:nvPr>
            <p:ph type="sldNum" sz="quarter" idx="4"/>
          </p:nvPr>
        </p:nvSpPr>
        <p:spPr bwMode="auto">
          <a:xfrm>
            <a:off x="6553200" y="4683125"/>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58DC14F7-225F-40C1-8ABC-C7896CD29206}"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hen1024.github.io/when/xin.html"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png"/><Relationship Id="rId4" Type="http://schemas.microsoft.com/office/2011/relationships/webextension" Target="../webextensions/webextension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7" name="Rectangle 392"/>
          <p:cNvSpPr>
            <a:spLocks noChangeArrowheads="1"/>
          </p:cNvSpPr>
          <p:nvPr/>
        </p:nvSpPr>
        <p:spPr bwMode="auto">
          <a:xfrm>
            <a:off x="1492647" y="1418828"/>
            <a:ext cx="6155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ea typeface="微软雅黑" panose="020B0503020204020204" pitchFamily="34" charset="-122"/>
              </a:rPr>
              <a:t>对当前我国会计研究的反思与展望</a:t>
            </a:r>
            <a:endParaRPr lang="zh-CN" altLang="zh-CN" b="1" dirty="0">
              <a:solidFill>
                <a:schemeClr val="bg1"/>
              </a:solidFill>
              <a:ea typeface="微软雅黑" panose="020B0503020204020204" pitchFamily="34" charset="-122"/>
            </a:endParaRPr>
          </a:p>
        </p:txBody>
      </p:sp>
      <p:sp>
        <p:nvSpPr>
          <p:cNvPr id="4438" name="Rectangle 393"/>
          <p:cNvSpPr>
            <a:spLocks noChangeArrowheads="1"/>
          </p:cNvSpPr>
          <p:nvPr/>
        </p:nvSpPr>
        <p:spPr bwMode="auto">
          <a:xfrm>
            <a:off x="4130948" y="3519209"/>
            <a:ext cx="247984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solidFill>
                  <a:srgbClr val="FFFFFF"/>
                </a:solidFill>
              </a:rPr>
              <a:t>《</a:t>
            </a:r>
            <a:r>
              <a:rPr lang="zh-CN" altLang="en-US" sz="2000" dirty="0">
                <a:solidFill>
                  <a:srgbClr val="FFFFFF"/>
                </a:solidFill>
              </a:rPr>
              <a:t>会计研究</a:t>
            </a:r>
            <a:r>
              <a:rPr lang="en-US" altLang="zh-CN" sz="2000" dirty="0">
                <a:solidFill>
                  <a:srgbClr val="FFFFFF"/>
                </a:solidFill>
              </a:rPr>
              <a:t>》2023-06</a:t>
            </a:r>
          </a:p>
        </p:txBody>
      </p:sp>
      <p:sp>
        <p:nvSpPr>
          <p:cNvPr id="4439" name="Rectangle 394"/>
          <p:cNvSpPr>
            <a:spLocks noChangeArrowheads="1"/>
          </p:cNvSpPr>
          <p:nvPr/>
        </p:nvSpPr>
        <p:spPr bwMode="auto">
          <a:xfrm>
            <a:off x="4067944" y="3055267"/>
            <a:ext cx="244403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dirty="0">
                <a:solidFill>
                  <a:schemeClr val="bg1"/>
                </a:solidFill>
              </a:rPr>
              <a:t>——</a:t>
            </a:r>
            <a:r>
              <a:rPr lang="zh-CN" altLang="en-US" sz="2000" dirty="0">
                <a:solidFill>
                  <a:schemeClr val="bg1"/>
                </a:solidFill>
              </a:rPr>
              <a:t>赵治纲、于瑶</a:t>
            </a:r>
            <a:endParaRPr lang="en-US" altLang="zh-CN" sz="2000" dirty="0">
              <a:solidFill>
                <a:schemeClr val="bg1"/>
              </a:solidFill>
            </a:endParaRPr>
          </a:p>
        </p:txBody>
      </p:sp>
      <p:sp>
        <p:nvSpPr>
          <p:cNvPr id="4440" name="Rectangle 395"/>
          <p:cNvSpPr>
            <a:spLocks noChangeArrowheads="1"/>
          </p:cNvSpPr>
          <p:nvPr/>
        </p:nvSpPr>
        <p:spPr bwMode="auto">
          <a:xfrm>
            <a:off x="3203848" y="4527996"/>
            <a:ext cx="927100" cy="203200"/>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000" dirty="0">
                <a:solidFill>
                  <a:schemeClr val="bg1"/>
                </a:solidFill>
              </a:rPr>
              <a:t>分享人：文豪</a:t>
            </a:r>
            <a:endParaRPr lang="zh-CN" altLang="zh-CN" sz="1000" dirty="0">
              <a:solidFill>
                <a:schemeClr val="bg1"/>
              </a:solidFill>
            </a:endParaRPr>
          </a:p>
        </p:txBody>
      </p:sp>
      <p:sp>
        <p:nvSpPr>
          <p:cNvPr id="4441" name="Rectangle 396"/>
          <p:cNvSpPr>
            <a:spLocks noChangeArrowheads="1"/>
          </p:cNvSpPr>
          <p:nvPr/>
        </p:nvSpPr>
        <p:spPr bwMode="auto">
          <a:xfrm>
            <a:off x="5013052" y="4527996"/>
            <a:ext cx="927100" cy="203200"/>
          </a:xfrm>
          <a:prstGeom prst="rect">
            <a:avLst/>
          </a:prstGeom>
          <a:solidFill>
            <a:srgbClr val="00965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1000" dirty="0">
                <a:solidFill>
                  <a:schemeClr val="bg1"/>
                </a:solidFill>
              </a:rPr>
              <a:t>20</a:t>
            </a:r>
            <a:r>
              <a:rPr lang="en-US" altLang="zh-CN" sz="1000" dirty="0">
                <a:solidFill>
                  <a:schemeClr val="bg1"/>
                </a:solidFill>
              </a:rPr>
              <a:t>24-09-19</a:t>
            </a:r>
            <a:endParaRPr lang="zh-CN" altLang="zh-CN" sz="10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3500524" cy="86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2" name="图片 1">
            <a:extLst>
              <a:ext uri="{FF2B5EF4-FFF2-40B4-BE49-F238E27FC236}">
                <a16:creationId xmlns:a16="http://schemas.microsoft.com/office/drawing/2014/main" id="{D357D66E-DD6B-22DF-53B4-B68BE488A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680" y="1582531"/>
            <a:ext cx="3848637" cy="2962688"/>
          </a:xfrm>
          <a:prstGeom prst="rect">
            <a:avLst/>
          </a:prstGeom>
        </p:spPr>
      </p:pic>
      <p:sp>
        <p:nvSpPr>
          <p:cNvPr id="3" name="文本框 2">
            <a:extLst>
              <a:ext uri="{FF2B5EF4-FFF2-40B4-BE49-F238E27FC236}">
                <a16:creationId xmlns:a16="http://schemas.microsoft.com/office/drawing/2014/main" id="{E149E3DB-CD4E-6E45-7E26-167E2C64B09E}"/>
              </a:ext>
            </a:extLst>
          </p:cNvPr>
          <p:cNvSpPr txBox="1"/>
          <p:nvPr/>
        </p:nvSpPr>
        <p:spPr>
          <a:xfrm>
            <a:off x="6588224" y="1778868"/>
            <a:ext cx="2448272" cy="923330"/>
          </a:xfrm>
          <a:prstGeom prst="rect">
            <a:avLst/>
          </a:prstGeom>
          <a:noFill/>
        </p:spPr>
        <p:txBody>
          <a:bodyPr wrap="square" rtlCol="0">
            <a:spAutoFit/>
          </a:bodyPr>
          <a:lstStyle/>
          <a:p>
            <a:r>
              <a:rPr lang="zh-CN" altLang="en-US" sz="1800" dirty="0">
                <a:solidFill>
                  <a:schemeClr val="bg1"/>
                </a:solidFill>
                <a:latin typeface="微软雅黑" panose="020B0503020204020204" pitchFamily="34" charset="-122"/>
                <a:ea typeface="微软雅黑" panose="020B0503020204020204" pitchFamily="34" charset="-122"/>
              </a:rPr>
              <a:t>我国会计学者在国际会计学术界的影响力逐步提升。</a:t>
            </a:r>
            <a:endParaRPr lang="zh-CN" altLang="en-US" dirty="0"/>
          </a:p>
        </p:txBody>
      </p:sp>
      <p:sp>
        <p:nvSpPr>
          <p:cNvPr id="5" name="文本框 4">
            <a:extLst>
              <a:ext uri="{FF2B5EF4-FFF2-40B4-BE49-F238E27FC236}">
                <a16:creationId xmlns:a16="http://schemas.microsoft.com/office/drawing/2014/main" id="{CD15587B-C322-7CE2-149C-4F9A06870667}"/>
              </a:ext>
            </a:extLst>
          </p:cNvPr>
          <p:cNvSpPr txBox="1"/>
          <p:nvPr/>
        </p:nvSpPr>
        <p:spPr>
          <a:xfrm>
            <a:off x="-1" y="2357254"/>
            <a:ext cx="2647681" cy="861774"/>
          </a:xfrm>
          <a:prstGeom prst="rect">
            <a:avLst/>
          </a:prstGeom>
          <a:noFill/>
        </p:spPr>
        <p:txBody>
          <a:bodyPr wrap="square" rtlCol="0">
            <a:spAutoFit/>
          </a:bodyPr>
          <a:lstStyle/>
          <a:p>
            <a:r>
              <a:rPr lang="en-US" altLang="zh-CN" sz="1000" dirty="0">
                <a:solidFill>
                  <a:schemeClr val="bg1"/>
                </a:solidFill>
                <a:latin typeface="微软雅黑" panose="020B0503020204020204" pitchFamily="34" charset="-122"/>
                <a:ea typeface="微软雅黑" panose="020B0503020204020204" pitchFamily="34" charset="-122"/>
              </a:rPr>
              <a:t>《Accounting Review》</a:t>
            </a:r>
          </a:p>
          <a:p>
            <a:r>
              <a:rPr lang="en-US" altLang="zh-CN" sz="1000" dirty="0">
                <a:solidFill>
                  <a:schemeClr val="bg1"/>
                </a:solidFill>
                <a:latin typeface="微软雅黑" panose="020B0503020204020204" pitchFamily="34" charset="-122"/>
                <a:ea typeface="微软雅黑" panose="020B0503020204020204" pitchFamily="34" charset="-122"/>
              </a:rPr>
              <a:t>《Journal of Accounting Research》</a:t>
            </a:r>
          </a:p>
          <a:p>
            <a:r>
              <a:rPr lang="en-US" altLang="zh-CN" sz="1000" dirty="0">
                <a:solidFill>
                  <a:schemeClr val="bg1"/>
                </a:solidFill>
                <a:latin typeface="微软雅黑" panose="020B0503020204020204" pitchFamily="34" charset="-122"/>
                <a:ea typeface="微软雅黑" panose="020B0503020204020204" pitchFamily="34" charset="-122"/>
              </a:rPr>
              <a:t>《Journal of Accounting &amp; Economics》</a:t>
            </a:r>
          </a:p>
          <a:p>
            <a:r>
              <a:rPr lang="en-US" altLang="zh-CN" sz="1000" dirty="0">
                <a:solidFill>
                  <a:schemeClr val="bg1"/>
                </a:solidFill>
                <a:latin typeface="微软雅黑" panose="020B0503020204020204" pitchFamily="34" charset="-122"/>
                <a:ea typeface="微软雅黑" panose="020B0503020204020204" pitchFamily="34" charset="-122"/>
              </a:rPr>
              <a:t>《Contemporary Accounting Research》</a:t>
            </a:r>
          </a:p>
          <a:p>
            <a:r>
              <a:rPr lang="en-US" altLang="zh-CN" sz="1000" dirty="0">
                <a:solidFill>
                  <a:schemeClr val="bg1"/>
                </a:solidFill>
                <a:latin typeface="微软雅黑" panose="020B0503020204020204" pitchFamily="34" charset="-122"/>
                <a:ea typeface="微软雅黑" panose="020B0503020204020204" pitchFamily="34" charset="-122"/>
              </a:rPr>
              <a:t>《Review of Accounting Studies》</a:t>
            </a:r>
          </a:p>
        </p:txBody>
      </p:sp>
      <p:cxnSp>
        <p:nvCxnSpPr>
          <p:cNvPr id="9" name="直接箭头连接符 8">
            <a:extLst>
              <a:ext uri="{FF2B5EF4-FFF2-40B4-BE49-F238E27FC236}">
                <a16:creationId xmlns:a16="http://schemas.microsoft.com/office/drawing/2014/main" id="{5DAE4E3B-17B3-9BB4-9A26-5821D0139F89}"/>
              </a:ext>
            </a:extLst>
          </p:cNvPr>
          <p:cNvCxnSpPr/>
          <p:nvPr/>
        </p:nvCxnSpPr>
        <p:spPr bwMode="auto">
          <a:xfrm flipH="1">
            <a:off x="1691680" y="1992186"/>
            <a:ext cx="2016224" cy="506762"/>
          </a:xfrm>
          <a:prstGeom prst="straightConnector1">
            <a:avLst/>
          </a:prstGeom>
          <a:solidFill>
            <a:schemeClr val="accent1"/>
          </a:solidFill>
          <a:ln w="9525" cap="flat" cmpd="sng" algn="ctr">
            <a:solidFill>
              <a:schemeClr val="tx1"/>
            </a:solidFill>
            <a:prstDash val="solid"/>
            <a:round/>
            <a:headEnd type="none" w="med" len="med"/>
            <a:tailEnd type="triangle"/>
          </a:ln>
        </p:spPr>
      </p:cxnSp>
      <p:sp>
        <p:nvSpPr>
          <p:cNvPr id="10" name="椭圆 9">
            <a:extLst>
              <a:ext uri="{FF2B5EF4-FFF2-40B4-BE49-F238E27FC236}">
                <a16:creationId xmlns:a16="http://schemas.microsoft.com/office/drawing/2014/main" id="{1A860EF6-EAC9-EB31-0236-A81468207221}"/>
              </a:ext>
            </a:extLst>
          </p:cNvPr>
          <p:cNvSpPr/>
          <p:nvPr/>
        </p:nvSpPr>
        <p:spPr bwMode="auto">
          <a:xfrm>
            <a:off x="2843808" y="2524138"/>
            <a:ext cx="3096344" cy="379727"/>
          </a:xfrm>
          <a:prstGeom prst="ellipse">
            <a:avLst/>
          </a:prstGeom>
          <a:noFill/>
          <a:ln w="19050"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p:txBody>
      </p:sp>
      <p:sp>
        <p:nvSpPr>
          <p:cNvPr id="4" name="灯片编号占位符 3">
            <a:extLst>
              <a:ext uri="{FF2B5EF4-FFF2-40B4-BE49-F238E27FC236}">
                <a16:creationId xmlns:a16="http://schemas.microsoft.com/office/drawing/2014/main" id="{31FFCDF2-F8AA-6402-B2B6-D6F364388B00}"/>
              </a:ext>
            </a:extLst>
          </p:cNvPr>
          <p:cNvSpPr>
            <a:spLocks noGrp="1"/>
          </p:cNvSpPr>
          <p:nvPr>
            <p:ph type="sldNum" sz="quarter" idx="12"/>
          </p:nvPr>
        </p:nvSpPr>
        <p:spPr/>
        <p:txBody>
          <a:bodyPr/>
          <a:lstStyle/>
          <a:p>
            <a:pPr>
              <a:defRPr/>
            </a:pPr>
            <a:fld id="{883EE7F0-DC5E-409B-BE0A-FF8F3CE65925}" type="slidenum">
              <a:rPr lang="zh-CN" altLang="zh-CN" smtClean="0"/>
              <a:t>10</a:t>
            </a:fld>
            <a:endParaRPr lang="zh-CN" altLang="zh-CN"/>
          </a:p>
        </p:txBody>
      </p:sp>
    </p:spTree>
    <p:extLst>
      <p:ext uri="{BB962C8B-B14F-4D97-AF65-F5344CB8AC3E}">
        <p14:creationId xmlns:p14="http://schemas.microsoft.com/office/powerpoint/2010/main" val="1081319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ID="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fill="hold"/>
                                        <p:tgtEl>
                                          <p:spTgt spid="5"/>
                                        </p:tgtEl>
                                        <p:attrNameLst>
                                          <p:attrName>ppt_x</p:attrName>
                                        </p:attrNameLst>
                                      </p:cBhvr>
                                      <p:tavLst>
                                        <p:tav tm="0">
                                          <p:val>
                                            <p:strVal val="#ppt_x"/>
                                          </p:val>
                                        </p:tav>
                                        <p:tav tm="100000">
                                          <p:val>
                                            <p:strVal val="#ppt_x"/>
                                          </p:val>
                                        </p:tav>
                                      </p:tavLst>
                                    </p:anim>
                                    <p:anim calcmode="lin" valueType="num">
                                      <p:cBhvr additive="base">
                                        <p:cTn id="29" dur="500" fill="hold"/>
                                        <p:tgtEl>
                                          <p:spTgt spid="5"/>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 calcmode="lin" valueType="num">
                                      <p:cBhvr additive="base">
                                        <p:cTn id="33" dur="500" fill="hold"/>
                                        <p:tgtEl>
                                          <p:spTgt spid="10"/>
                                        </p:tgtEl>
                                        <p:attrNameLst>
                                          <p:attrName>ppt_x</p:attrName>
                                        </p:attrNameLst>
                                      </p:cBhvr>
                                      <p:tavLst>
                                        <p:tav tm="0">
                                          <p:val>
                                            <p:strVal val="#ppt_x"/>
                                          </p:val>
                                        </p:tav>
                                        <p:tav tm="100000">
                                          <p:val>
                                            <p:strVal val="#ppt_x"/>
                                          </p:val>
                                        </p:tav>
                                      </p:tavLst>
                                    </p:anim>
                                    <p:anim calcmode="lin" valueType="num">
                                      <p:cBhvr additive="base">
                                        <p:cTn id="34" dur="500" fill="hold"/>
                                        <p:tgtEl>
                                          <p:spTgt spid="10"/>
                                        </p:tgtEl>
                                        <p:attrNameLst>
                                          <p:attrName>ppt_y</p:attrName>
                                        </p:attrNameLst>
                                      </p:cBhvr>
                                      <p:tavLst>
                                        <p:tav tm="0">
                                          <p:val>
                                            <p:strVal val="1+#ppt_h/2"/>
                                          </p:val>
                                        </p:tav>
                                        <p:tav tm="100000">
                                          <p:val>
                                            <p:strVal val="#ppt_y"/>
                                          </p:val>
                                        </p:tav>
                                      </p:tavLst>
                                    </p:anim>
                                  </p:childTnLst>
                                </p:cTn>
                              </p:par>
                            </p:childTnLst>
                          </p:cTn>
                        </p:par>
                        <p:par>
                          <p:cTn id="35" fill="hold">
                            <p:stCondLst>
                              <p:cond delay="2500"/>
                            </p:stCondLst>
                            <p:childTnLst>
                              <p:par>
                                <p:cTn id="36" presetID="2" presetClass="entr" presetSubtype="4" fill="hold" grpId="0" nodeType="afterEffect">
                                  <p:stCondLst>
                                    <p:cond delay="1000"/>
                                  </p:stCondLst>
                                  <p:childTnLst>
                                    <p:set>
                                      <p:cBhvr>
                                        <p:cTn id="37" dur="1" fill="hold">
                                          <p:stCondLst>
                                            <p:cond delay="0"/>
                                          </p:stCondLst>
                                        </p:cTn>
                                        <p:tgtEl>
                                          <p:spTgt spid="3"/>
                                        </p:tgtEl>
                                        <p:attrNameLst>
                                          <p:attrName>style.visibility</p:attrName>
                                        </p:attrNameLst>
                                      </p:cBhvr>
                                      <p:to>
                                        <p:strVal val="visible"/>
                                      </p:to>
                                    </p:set>
                                    <p:anim calcmode="lin" valueType="num">
                                      <p:cBhvr additive="base">
                                        <p:cTn id="38" dur="250" fill="hold"/>
                                        <p:tgtEl>
                                          <p:spTgt spid="3"/>
                                        </p:tgtEl>
                                        <p:attrNameLst>
                                          <p:attrName>ppt_x</p:attrName>
                                        </p:attrNameLst>
                                      </p:cBhvr>
                                      <p:tavLst>
                                        <p:tav tm="0">
                                          <p:val>
                                            <p:strVal val="#ppt_x"/>
                                          </p:val>
                                        </p:tav>
                                        <p:tav tm="100000">
                                          <p:val>
                                            <p:strVal val="#ppt_x"/>
                                          </p:val>
                                        </p:tav>
                                      </p:tavLst>
                                    </p:anim>
                                    <p:anim calcmode="lin" valueType="num">
                                      <p:cBhvr additive="base">
                                        <p:cTn id="39" dur="25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P spid="3" grpId="0"/>
      <p:bldP spid="5" grpId="0"/>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以中国制度为研究背景的文章正在形成一支有重要影响力的会计文献分支，涉及中国政治和监管机构、中国与外国投资者的关系以及中国的独特数据和监管冲击等具体问题。</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pic>
        <p:nvPicPr>
          <p:cNvPr id="5" name="图片 4">
            <a:extLst>
              <a:ext uri="{FF2B5EF4-FFF2-40B4-BE49-F238E27FC236}">
                <a16:creationId xmlns:a16="http://schemas.microsoft.com/office/drawing/2014/main" id="{18CA449E-C476-0855-0929-AA25780880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592" y="1490836"/>
            <a:ext cx="7842504" cy="2566416"/>
          </a:xfrm>
          <a:prstGeom prst="rect">
            <a:avLst/>
          </a:prstGeom>
        </p:spPr>
      </p:pic>
      <p:sp>
        <p:nvSpPr>
          <p:cNvPr id="2" name="灯片编号占位符 1">
            <a:extLst>
              <a:ext uri="{FF2B5EF4-FFF2-40B4-BE49-F238E27FC236}">
                <a16:creationId xmlns:a16="http://schemas.microsoft.com/office/drawing/2014/main" id="{C8BD8428-FD1C-133B-641F-E91DAA035555}"/>
              </a:ext>
            </a:extLst>
          </p:cNvPr>
          <p:cNvSpPr>
            <a:spLocks noGrp="1"/>
          </p:cNvSpPr>
          <p:nvPr>
            <p:ph type="sldNum" sz="quarter" idx="12"/>
          </p:nvPr>
        </p:nvSpPr>
        <p:spPr/>
        <p:txBody>
          <a:bodyPr/>
          <a:lstStyle/>
          <a:p>
            <a:pPr>
              <a:defRPr/>
            </a:pPr>
            <a:fld id="{883EE7F0-DC5E-409B-BE0A-FF8F3CE65925}" type="slidenum">
              <a:rPr lang="zh-CN" altLang="zh-CN" smtClean="0"/>
              <a:t>11</a:t>
            </a:fld>
            <a:endParaRPr lang="zh-CN" altLang="zh-CN"/>
          </a:p>
        </p:txBody>
      </p:sp>
    </p:spTree>
    <p:extLst>
      <p:ext uri="{BB962C8B-B14F-4D97-AF65-F5344CB8AC3E}">
        <p14:creationId xmlns:p14="http://schemas.microsoft.com/office/powerpoint/2010/main" val="2867565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（二）国际会计学术影响力日益提升</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在</a:t>
            </a:r>
            <a:r>
              <a:rPr lang="en-US" altLang="zh-CN" sz="1600" dirty="0">
                <a:solidFill>
                  <a:schemeClr val="bg1"/>
                </a:solidFill>
                <a:latin typeface="微软雅黑" panose="020B0503020204020204" pitchFamily="34" charset="-122"/>
                <a:ea typeface="微软雅黑" panose="020B0503020204020204" pitchFamily="34" charset="-122"/>
              </a:rPr>
              <a:t>2012-2022</a:t>
            </a:r>
            <a:r>
              <a:rPr lang="zh-CN" altLang="en-US" sz="1600" dirty="0">
                <a:solidFill>
                  <a:schemeClr val="bg1"/>
                </a:solidFill>
                <a:latin typeface="微软雅黑" panose="020B0503020204020204" pitchFamily="34" charset="-122"/>
                <a:ea typeface="微软雅黑" panose="020B0503020204020204" pitchFamily="34" charset="-122"/>
              </a:rPr>
              <a:t>年中国作者中国故事的</a:t>
            </a:r>
            <a:r>
              <a:rPr lang="en-US" altLang="zh-CN" sz="1600" dirty="0">
                <a:solidFill>
                  <a:schemeClr val="bg1"/>
                </a:solidFill>
                <a:latin typeface="微软雅黑" panose="020B0503020204020204" pitchFamily="34" charset="-122"/>
                <a:ea typeface="微软雅黑" panose="020B0503020204020204" pitchFamily="34" charset="-122"/>
              </a:rPr>
              <a:t>60</a:t>
            </a:r>
            <a:r>
              <a:rPr lang="zh-CN" altLang="en-US" sz="1600" dirty="0">
                <a:solidFill>
                  <a:schemeClr val="bg1"/>
                </a:solidFill>
                <a:latin typeface="微软雅黑" panose="020B0503020204020204" pitchFamily="34" charset="-122"/>
                <a:ea typeface="微软雅黑" panose="020B0503020204020204" pitchFamily="34" charset="-122"/>
              </a:rPr>
              <a:t>篇文献中，有三方面突出贡献。</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其一，将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审计研究</a:t>
            </a:r>
            <a:r>
              <a:rPr lang="zh-CN" altLang="en-US" sz="1600" dirty="0">
                <a:solidFill>
                  <a:schemeClr val="bg1"/>
                </a:solidFill>
                <a:latin typeface="微软雅黑" panose="020B0503020204020204" pitchFamily="34" charset="-122"/>
                <a:ea typeface="微软雅黑" panose="020B0503020204020204" pitchFamily="34" charset="-122"/>
              </a:rPr>
              <a:t>视角从需求方拓展至供给方，从审计师事务所维度讨论审计经济后果。审计研究不再局限于被审计单位，开始回答</a:t>
            </a:r>
            <a:r>
              <a:rPr lang="zh-CN" altLang="en-US" sz="1600" dirty="0">
                <a:latin typeface="宋体" panose="02010600030101010101" pitchFamily="2" charset="-122"/>
              </a:rPr>
              <a:t>审计机构自身</a:t>
            </a:r>
            <a:r>
              <a:rPr lang="zh-CN" altLang="en-US" sz="1600" dirty="0">
                <a:solidFill>
                  <a:schemeClr val="bg1"/>
                </a:solidFill>
                <a:latin typeface="微软雅黑" panose="020B0503020204020204" pitchFamily="34" charset="-122"/>
                <a:ea typeface="微软雅黑" panose="020B0503020204020204" pitchFamily="34" charset="-122"/>
              </a:rPr>
              <a:t>的</a:t>
            </a:r>
            <a:r>
              <a:rPr lang="zh-CN" altLang="en-US" sz="1600" dirty="0">
                <a:latin typeface="宋体" panose="02010600030101010101" pitchFamily="2" charset="-122"/>
              </a:rPr>
              <a:t>所有权</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并购活动</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审计师自身特征</a:t>
            </a:r>
            <a:r>
              <a:rPr lang="zh-CN" altLang="en-US" sz="1600" dirty="0">
                <a:solidFill>
                  <a:schemeClr val="bg1"/>
                </a:solidFill>
                <a:latin typeface="微软雅黑" panose="020B0503020204020204" pitchFamily="34" charset="-122"/>
                <a:ea typeface="微软雅黑" panose="020B0503020204020204" pitchFamily="34" charset="-122"/>
              </a:rPr>
              <a:t>等导致的经济后果。</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其二，国有企业在我国经济发展中具有重要地位，这使得利用我国政府主导的改革冲击，能够从会计视角很好的回答处理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政府与市场</a:t>
            </a:r>
            <a:r>
              <a:rPr lang="zh-CN" altLang="en-US" sz="1600" dirty="0">
                <a:solidFill>
                  <a:schemeClr val="bg1"/>
                </a:solidFill>
                <a:latin typeface="微软雅黑" panose="020B0503020204020204" pitchFamily="34" charset="-122"/>
                <a:ea typeface="微软雅黑" panose="020B0503020204020204" pitchFamily="34" charset="-122"/>
              </a:rPr>
              <a:t>关系的重要问题。</a:t>
            </a:r>
            <a:r>
              <a:rPr lang="zh-CN" altLang="en-US" sz="1600" dirty="0">
                <a:latin typeface="宋体" panose="02010600030101010101" pitchFamily="2" charset="-122"/>
              </a:rPr>
              <a:t>考核机制设计</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政治关联与税收</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反腐败</a:t>
            </a:r>
            <a:r>
              <a:rPr lang="zh-CN" altLang="en-US" sz="1600" dirty="0">
                <a:solidFill>
                  <a:schemeClr val="bg1"/>
                </a:solidFill>
                <a:latin typeface="微软雅黑" panose="020B0503020204020204" pitchFamily="34" charset="-122"/>
                <a:ea typeface="微软雅黑" panose="020B0503020204020204" pitchFamily="34" charset="-122"/>
              </a:rPr>
              <a:t>等话题。</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其三，我国作为全球最大的发展中国家，拥有最具改革活力与上升潜力的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新兴资本市场</a:t>
            </a:r>
            <a:r>
              <a:rPr lang="zh-CN" altLang="en-US" sz="1600" dirty="0">
                <a:solidFill>
                  <a:schemeClr val="bg1"/>
                </a:solidFill>
                <a:latin typeface="微软雅黑" panose="020B0503020204020204" pitchFamily="34" charset="-122"/>
                <a:ea typeface="微软雅黑" panose="020B0503020204020204" pitchFamily="34" charset="-122"/>
              </a:rPr>
              <a:t>，上述研究有助于明确促进新兴资本市场发展的机制路径。如</a:t>
            </a:r>
            <a:r>
              <a:rPr lang="zh-CN" altLang="en-US" sz="1600" dirty="0">
                <a:latin typeface="宋体" panose="02010600030101010101" pitchFamily="2" charset="-122"/>
              </a:rPr>
              <a:t>资本市场并购效率问题</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中小股东保护改革</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互动式或实地调研等新型信息获取路径的经济后果</a:t>
            </a:r>
            <a:r>
              <a:rPr lang="zh-CN" altLang="en-US" sz="1600" dirty="0">
                <a:solidFill>
                  <a:schemeClr val="bg1"/>
                </a:solidFill>
                <a:latin typeface="微软雅黑" panose="020B0503020204020204" pitchFamily="34" charset="-122"/>
                <a:ea typeface="微软雅黑" panose="020B0503020204020204" pitchFamily="34" charset="-122"/>
              </a:rPr>
              <a:t>等。上述研究为向国际传递中国声音和提供中国经济发展经验贡献了力量。</a:t>
            </a: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C60D6578-868B-86C8-9E1F-F79EF72C53CB}"/>
              </a:ext>
            </a:extLst>
          </p:cNvPr>
          <p:cNvSpPr>
            <a:spLocks noGrp="1"/>
          </p:cNvSpPr>
          <p:nvPr>
            <p:ph type="sldNum" sz="quarter" idx="12"/>
          </p:nvPr>
        </p:nvSpPr>
        <p:spPr/>
        <p:txBody>
          <a:bodyPr/>
          <a:lstStyle/>
          <a:p>
            <a:pPr>
              <a:defRPr/>
            </a:pPr>
            <a:fld id="{883EE7F0-DC5E-409B-BE0A-FF8F3CE65925}" type="slidenum">
              <a:rPr lang="zh-CN" altLang="zh-CN" smtClean="0"/>
              <a:t>12</a:t>
            </a:fld>
            <a:endParaRPr lang="zh-CN" altLang="zh-CN"/>
          </a:p>
        </p:txBody>
      </p:sp>
    </p:spTree>
    <p:extLst>
      <p:ext uri="{BB962C8B-B14F-4D97-AF65-F5344CB8AC3E}">
        <p14:creationId xmlns:p14="http://schemas.microsoft.com/office/powerpoint/2010/main" val="19992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13314"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5" name="Rectangle 3"/>
          <p:cNvSpPr>
            <a:spLocks noChangeArrowheads="1"/>
          </p:cNvSpPr>
          <p:nvPr/>
        </p:nvSpPr>
        <p:spPr bwMode="auto">
          <a:xfrm>
            <a:off x="3924300" y="2211388"/>
            <a:ext cx="3311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微软雅黑" panose="020B0503020204020204" pitchFamily="34" charset="-122"/>
              </a:rPr>
              <a:t>对会计研究现存问题的深入剖析</a:t>
            </a:r>
            <a:endParaRPr lang="zh-CN" altLang="zh-CN" sz="1800" dirty="0">
              <a:solidFill>
                <a:schemeClr val="bg1"/>
              </a:solidFill>
              <a:ea typeface="微软雅黑" panose="020B0503020204020204" pitchFamily="34" charset="-122"/>
            </a:endParaRPr>
          </a:p>
        </p:txBody>
      </p:sp>
      <p:sp>
        <p:nvSpPr>
          <p:cNvPr id="13316" name="Rectangle 4"/>
          <p:cNvSpPr>
            <a:spLocks noChangeArrowheads="1"/>
          </p:cNvSpPr>
          <p:nvPr/>
        </p:nvSpPr>
        <p:spPr bwMode="auto">
          <a:xfrm>
            <a:off x="3843338" y="2786980"/>
            <a:ext cx="331152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尽管过去十年我国会计研究取得了上述成就与进步，但是当前我国会计研究日益脱离实际、基础理论研究匮乏和实证研究过度等问题也十分突出。从会计学术研究选题、理论分析、研究方法、研究结论几个构成要素来看，目前我国会计研究存在以下五大问题。</a:t>
            </a:r>
          </a:p>
        </p:txBody>
      </p:sp>
      <p:sp>
        <p:nvSpPr>
          <p:cNvPr id="13317"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02</a:t>
            </a:r>
          </a:p>
        </p:txBody>
      </p:sp>
      <p:grpSp>
        <p:nvGrpSpPr>
          <p:cNvPr id="13318" name="Group 6"/>
          <p:cNvGrpSpPr/>
          <p:nvPr/>
        </p:nvGrpSpPr>
        <p:grpSpPr bwMode="auto">
          <a:xfrm>
            <a:off x="2955925" y="1624013"/>
            <a:ext cx="533400" cy="530225"/>
            <a:chOff x="0" y="0"/>
            <a:chExt cx="336" cy="334"/>
          </a:xfrm>
        </p:grpSpPr>
        <p:sp>
          <p:nvSpPr>
            <p:cNvPr id="13319"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13320" name="Group 8"/>
            <p:cNvGrpSpPr/>
            <p:nvPr/>
          </p:nvGrpSpPr>
          <p:grpSpPr bwMode="auto">
            <a:xfrm>
              <a:off x="90" y="59"/>
              <a:ext cx="147" cy="209"/>
              <a:chOff x="0" y="0"/>
              <a:chExt cx="365" cy="524"/>
            </a:xfrm>
          </p:grpSpPr>
          <p:sp>
            <p:nvSpPr>
              <p:cNvPr id="13321" name="Freeform 9"/>
              <p:cNvSpPr/>
              <p:nvPr/>
            </p:nvSpPr>
            <p:spPr bwMode="auto">
              <a:xfrm>
                <a:off x="131" y="287"/>
                <a:ext cx="66" cy="48"/>
              </a:xfrm>
              <a:custGeom>
                <a:avLst/>
                <a:gdLst>
                  <a:gd name="T0" fmla="*/ 112 w 33"/>
                  <a:gd name="T1" fmla="*/ 96 h 24"/>
                  <a:gd name="T2" fmla="*/ 4 w 33"/>
                  <a:gd name="T3" fmla="*/ 48 h 24"/>
                  <a:gd name="T4" fmla="*/ 20 w 33"/>
                  <a:gd name="T5" fmla="*/ 16 h 24"/>
                  <a:gd name="T6" fmla="*/ 48 w 33"/>
                  <a:gd name="T7" fmla="*/ 4 h 24"/>
                  <a:gd name="T8" fmla="*/ 116 w 33"/>
                  <a:gd name="T9" fmla="*/ 36 h 24"/>
                  <a:gd name="T10" fmla="*/ 128 w 33"/>
                  <a:gd name="T11" fmla="*/ 64 h 24"/>
                  <a:gd name="T12" fmla="*/ 112 w 33"/>
                  <a:gd name="T13" fmla="*/ 96 h 2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3" h="24">
                    <a:moveTo>
                      <a:pt x="28" y="24"/>
                    </a:moveTo>
                    <a:cubicBezTo>
                      <a:pt x="28" y="24"/>
                      <a:pt x="0" y="11"/>
                      <a:pt x="1" y="12"/>
                    </a:cubicBezTo>
                    <a:cubicBezTo>
                      <a:pt x="2" y="13"/>
                      <a:pt x="5" y="4"/>
                      <a:pt x="5" y="4"/>
                    </a:cubicBezTo>
                    <a:cubicBezTo>
                      <a:pt x="6" y="1"/>
                      <a:pt x="9" y="0"/>
                      <a:pt x="12" y="1"/>
                    </a:cubicBezTo>
                    <a:cubicBezTo>
                      <a:pt x="29" y="9"/>
                      <a:pt x="29" y="9"/>
                      <a:pt x="29" y="9"/>
                    </a:cubicBezTo>
                    <a:cubicBezTo>
                      <a:pt x="32" y="10"/>
                      <a:pt x="33" y="13"/>
                      <a:pt x="32" y="16"/>
                    </a:cubicBezTo>
                    <a:lnTo>
                      <a:pt x="28" y="24"/>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2" name="Freeform 10"/>
              <p:cNvSpPr/>
              <p:nvPr/>
            </p:nvSpPr>
            <p:spPr bwMode="auto">
              <a:xfrm>
                <a:off x="235" y="0"/>
                <a:ext cx="96" cy="102"/>
              </a:xfrm>
              <a:custGeom>
                <a:avLst/>
                <a:gdLst>
                  <a:gd name="T0" fmla="*/ 132 w 48"/>
                  <a:gd name="T1" fmla="*/ 188 h 51"/>
                  <a:gd name="T2" fmla="*/ 108 w 48"/>
                  <a:gd name="T3" fmla="*/ 200 h 51"/>
                  <a:gd name="T4" fmla="*/ 12 w 48"/>
                  <a:gd name="T5" fmla="*/ 156 h 51"/>
                  <a:gd name="T6" fmla="*/ 4 w 48"/>
                  <a:gd name="T7" fmla="*/ 132 h 51"/>
                  <a:gd name="T8" fmla="*/ 60 w 48"/>
                  <a:gd name="T9" fmla="*/ 0 h 51"/>
                  <a:gd name="T10" fmla="*/ 192 w 48"/>
                  <a:gd name="T11" fmla="*/ 56 h 51"/>
                  <a:gd name="T12" fmla="*/ 132 w 48"/>
                  <a:gd name="T13" fmla="*/ 188 h 5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8" h="51">
                    <a:moveTo>
                      <a:pt x="33" y="47"/>
                    </a:moveTo>
                    <a:cubicBezTo>
                      <a:pt x="32" y="50"/>
                      <a:pt x="29" y="51"/>
                      <a:pt x="27" y="50"/>
                    </a:cubicBezTo>
                    <a:cubicBezTo>
                      <a:pt x="3" y="39"/>
                      <a:pt x="3" y="39"/>
                      <a:pt x="3" y="39"/>
                    </a:cubicBezTo>
                    <a:cubicBezTo>
                      <a:pt x="1" y="38"/>
                      <a:pt x="0" y="35"/>
                      <a:pt x="1" y="33"/>
                    </a:cubicBezTo>
                    <a:cubicBezTo>
                      <a:pt x="15" y="0"/>
                      <a:pt x="15" y="0"/>
                      <a:pt x="15" y="0"/>
                    </a:cubicBezTo>
                    <a:cubicBezTo>
                      <a:pt x="48" y="14"/>
                      <a:pt x="48" y="14"/>
                      <a:pt x="48" y="14"/>
                    </a:cubicBezTo>
                    <a:lnTo>
                      <a:pt x="33" y="47"/>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3" name="Freeform 11"/>
              <p:cNvSpPr/>
              <p:nvPr/>
            </p:nvSpPr>
            <p:spPr bwMode="auto">
              <a:xfrm>
                <a:off x="137" y="46"/>
                <a:ext cx="186" cy="241"/>
              </a:xfrm>
              <a:custGeom>
                <a:avLst/>
                <a:gdLst>
                  <a:gd name="T0" fmla="*/ 208 w 93"/>
                  <a:gd name="T1" fmla="*/ 468 h 120"/>
                  <a:gd name="T2" fmla="*/ 180 w 93"/>
                  <a:gd name="T3" fmla="*/ 480 h 120"/>
                  <a:gd name="T4" fmla="*/ 16 w 93"/>
                  <a:gd name="T5" fmla="*/ 408 h 120"/>
                  <a:gd name="T6" fmla="*/ 4 w 93"/>
                  <a:gd name="T7" fmla="*/ 376 h 120"/>
                  <a:gd name="T8" fmla="*/ 164 w 93"/>
                  <a:gd name="T9" fmla="*/ 16 h 120"/>
                  <a:gd name="T10" fmla="*/ 192 w 93"/>
                  <a:gd name="T11" fmla="*/ 4 h 120"/>
                  <a:gd name="T12" fmla="*/ 356 w 93"/>
                  <a:gd name="T13" fmla="*/ 80 h 120"/>
                  <a:gd name="T14" fmla="*/ 368 w 93"/>
                  <a:gd name="T15" fmla="*/ 108 h 120"/>
                  <a:gd name="T16" fmla="*/ 208 w 93"/>
                  <a:gd name="T17" fmla="*/ 468 h 1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3" h="120">
                    <a:moveTo>
                      <a:pt x="52" y="116"/>
                    </a:moveTo>
                    <a:cubicBezTo>
                      <a:pt x="51" y="119"/>
                      <a:pt x="48" y="120"/>
                      <a:pt x="45" y="119"/>
                    </a:cubicBezTo>
                    <a:cubicBezTo>
                      <a:pt x="4" y="101"/>
                      <a:pt x="4" y="101"/>
                      <a:pt x="4" y="101"/>
                    </a:cubicBezTo>
                    <a:cubicBezTo>
                      <a:pt x="1" y="99"/>
                      <a:pt x="0" y="96"/>
                      <a:pt x="1" y="93"/>
                    </a:cubicBezTo>
                    <a:cubicBezTo>
                      <a:pt x="41" y="4"/>
                      <a:pt x="41" y="4"/>
                      <a:pt x="41" y="4"/>
                    </a:cubicBezTo>
                    <a:cubicBezTo>
                      <a:pt x="42" y="1"/>
                      <a:pt x="45" y="0"/>
                      <a:pt x="48" y="1"/>
                    </a:cubicBezTo>
                    <a:cubicBezTo>
                      <a:pt x="89" y="20"/>
                      <a:pt x="89" y="20"/>
                      <a:pt x="89" y="20"/>
                    </a:cubicBezTo>
                    <a:cubicBezTo>
                      <a:pt x="92" y="21"/>
                      <a:pt x="93" y="24"/>
                      <a:pt x="92" y="27"/>
                    </a:cubicBezTo>
                    <a:lnTo>
                      <a:pt x="52" y="11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4" name="Freeform 12"/>
              <p:cNvSpPr/>
              <p:nvPr/>
            </p:nvSpPr>
            <p:spPr bwMode="auto">
              <a:xfrm>
                <a:off x="116" y="233"/>
                <a:ext cx="125" cy="96"/>
              </a:xfrm>
              <a:custGeom>
                <a:avLst/>
                <a:gdLst>
                  <a:gd name="T0" fmla="*/ 216 w 62"/>
                  <a:gd name="T1" fmla="*/ 176 h 48"/>
                  <a:gd name="T2" fmla="*/ 183 w 62"/>
                  <a:gd name="T3" fmla="*/ 188 h 48"/>
                  <a:gd name="T4" fmla="*/ 16 w 62"/>
                  <a:gd name="T5" fmla="*/ 116 h 48"/>
                  <a:gd name="T6" fmla="*/ 4 w 62"/>
                  <a:gd name="T7" fmla="*/ 84 h 48"/>
                  <a:gd name="T8" fmla="*/ 44 w 62"/>
                  <a:gd name="T9" fmla="*/ 0 h 48"/>
                  <a:gd name="T10" fmla="*/ 252 w 62"/>
                  <a:gd name="T11" fmla="*/ 92 h 48"/>
                  <a:gd name="T12" fmla="*/ 216 w 62"/>
                  <a:gd name="T13" fmla="*/ 176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2" h="48">
                    <a:moveTo>
                      <a:pt x="53" y="44"/>
                    </a:moveTo>
                    <a:cubicBezTo>
                      <a:pt x="51" y="47"/>
                      <a:pt x="48" y="48"/>
                      <a:pt x="45" y="47"/>
                    </a:cubicBezTo>
                    <a:cubicBezTo>
                      <a:pt x="4" y="29"/>
                      <a:pt x="4" y="29"/>
                      <a:pt x="4" y="29"/>
                    </a:cubicBezTo>
                    <a:cubicBezTo>
                      <a:pt x="1" y="28"/>
                      <a:pt x="0" y="24"/>
                      <a:pt x="1" y="21"/>
                    </a:cubicBezTo>
                    <a:cubicBezTo>
                      <a:pt x="11" y="0"/>
                      <a:pt x="11" y="0"/>
                      <a:pt x="11" y="0"/>
                    </a:cubicBezTo>
                    <a:cubicBezTo>
                      <a:pt x="62" y="23"/>
                      <a:pt x="62" y="23"/>
                      <a:pt x="62" y="23"/>
                    </a:cubicBezTo>
                    <a:lnTo>
                      <a:pt x="53" y="44"/>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5" name="Freeform 13"/>
              <p:cNvSpPr/>
              <p:nvPr/>
            </p:nvSpPr>
            <p:spPr bwMode="auto">
              <a:xfrm>
                <a:off x="58" y="170"/>
                <a:ext cx="307" cy="288"/>
              </a:xfrm>
              <a:custGeom>
                <a:avLst/>
                <a:gdLst>
                  <a:gd name="T0" fmla="*/ 616 w 153"/>
                  <a:gd name="T1" fmla="*/ 260 h 143"/>
                  <a:gd name="T2" fmla="*/ 371 w 153"/>
                  <a:gd name="T3" fmla="*/ 4 h 143"/>
                  <a:gd name="T4" fmla="*/ 351 w 153"/>
                  <a:gd name="T5" fmla="*/ 20 h 143"/>
                  <a:gd name="T6" fmla="*/ 351 w 153"/>
                  <a:gd name="T7" fmla="*/ 64 h 143"/>
                  <a:gd name="T8" fmla="*/ 371 w 153"/>
                  <a:gd name="T9" fmla="*/ 97 h 143"/>
                  <a:gd name="T10" fmla="*/ 524 w 153"/>
                  <a:gd name="T11" fmla="*/ 264 h 143"/>
                  <a:gd name="T12" fmla="*/ 331 w 153"/>
                  <a:gd name="T13" fmla="*/ 483 h 143"/>
                  <a:gd name="T14" fmla="*/ 0 w 153"/>
                  <a:gd name="T15" fmla="*/ 483 h 143"/>
                  <a:gd name="T16" fmla="*/ 0 w 153"/>
                  <a:gd name="T17" fmla="*/ 580 h 143"/>
                  <a:gd name="T18" fmla="*/ 331 w 153"/>
                  <a:gd name="T19" fmla="*/ 580 h 143"/>
                  <a:gd name="T20" fmla="*/ 616 w 153"/>
                  <a:gd name="T21" fmla="*/ 260 h 1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53" h="143">
                    <a:moveTo>
                      <a:pt x="153" y="64"/>
                    </a:moveTo>
                    <a:cubicBezTo>
                      <a:pt x="153" y="16"/>
                      <a:pt x="92" y="1"/>
                      <a:pt x="92" y="1"/>
                    </a:cubicBezTo>
                    <a:cubicBezTo>
                      <a:pt x="89" y="0"/>
                      <a:pt x="87" y="1"/>
                      <a:pt x="87" y="5"/>
                    </a:cubicBezTo>
                    <a:cubicBezTo>
                      <a:pt x="87" y="16"/>
                      <a:pt x="87" y="16"/>
                      <a:pt x="87" y="16"/>
                    </a:cubicBezTo>
                    <a:cubicBezTo>
                      <a:pt x="87" y="20"/>
                      <a:pt x="89" y="23"/>
                      <a:pt x="92" y="24"/>
                    </a:cubicBezTo>
                    <a:cubicBezTo>
                      <a:pt x="92" y="24"/>
                      <a:pt x="130" y="35"/>
                      <a:pt x="130" y="65"/>
                    </a:cubicBezTo>
                    <a:cubicBezTo>
                      <a:pt x="130" y="94"/>
                      <a:pt x="101" y="119"/>
                      <a:pt x="82" y="119"/>
                    </a:cubicBezTo>
                    <a:cubicBezTo>
                      <a:pt x="71" y="119"/>
                      <a:pt x="0" y="119"/>
                      <a:pt x="0" y="119"/>
                    </a:cubicBezTo>
                    <a:cubicBezTo>
                      <a:pt x="0" y="143"/>
                      <a:pt x="0" y="143"/>
                      <a:pt x="0" y="143"/>
                    </a:cubicBezTo>
                    <a:cubicBezTo>
                      <a:pt x="0" y="143"/>
                      <a:pt x="52" y="143"/>
                      <a:pt x="82" y="143"/>
                    </a:cubicBezTo>
                    <a:cubicBezTo>
                      <a:pt x="115" y="143"/>
                      <a:pt x="153" y="113"/>
                      <a:pt x="153" y="64"/>
                    </a:cubicBez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6" name="Freeform 14"/>
              <p:cNvSpPr/>
              <p:nvPr/>
            </p:nvSpPr>
            <p:spPr bwMode="auto">
              <a:xfrm>
                <a:off x="0" y="498"/>
                <a:ext cx="299" cy="26"/>
              </a:xfrm>
              <a:custGeom>
                <a:avLst/>
                <a:gdLst>
                  <a:gd name="T0" fmla="*/ 600 w 149"/>
                  <a:gd name="T1" fmla="*/ 32 h 13"/>
                  <a:gd name="T2" fmla="*/ 580 w 149"/>
                  <a:gd name="T3" fmla="*/ 52 h 13"/>
                  <a:gd name="T4" fmla="*/ 0 w 149"/>
                  <a:gd name="T5" fmla="*/ 52 h 13"/>
                  <a:gd name="T6" fmla="*/ 0 w 149"/>
                  <a:gd name="T7" fmla="*/ 0 h 13"/>
                  <a:gd name="T8" fmla="*/ 580 w 149"/>
                  <a:gd name="T9" fmla="*/ 0 h 13"/>
                  <a:gd name="T10" fmla="*/ 600 w 149"/>
                  <a:gd name="T11" fmla="*/ 24 h 13"/>
                  <a:gd name="T12" fmla="*/ 600 w 149"/>
                  <a:gd name="T13" fmla="*/ 32 h 13"/>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9" h="13">
                    <a:moveTo>
                      <a:pt x="149" y="8"/>
                    </a:moveTo>
                    <a:cubicBezTo>
                      <a:pt x="149" y="11"/>
                      <a:pt x="147" y="13"/>
                      <a:pt x="144" y="13"/>
                    </a:cubicBezTo>
                    <a:cubicBezTo>
                      <a:pt x="0" y="13"/>
                      <a:pt x="0" y="13"/>
                      <a:pt x="0" y="13"/>
                    </a:cubicBezTo>
                    <a:cubicBezTo>
                      <a:pt x="0" y="0"/>
                      <a:pt x="0" y="0"/>
                      <a:pt x="0" y="0"/>
                    </a:cubicBezTo>
                    <a:cubicBezTo>
                      <a:pt x="144" y="0"/>
                      <a:pt x="144" y="0"/>
                      <a:pt x="144" y="0"/>
                    </a:cubicBezTo>
                    <a:cubicBezTo>
                      <a:pt x="147" y="0"/>
                      <a:pt x="149" y="3"/>
                      <a:pt x="149" y="6"/>
                    </a:cubicBezTo>
                    <a:lnTo>
                      <a:pt x="149" y="8"/>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27" name="Oval 15"/>
              <p:cNvSpPr>
                <a:spLocks noChangeArrowheads="1"/>
              </p:cNvSpPr>
              <p:nvPr/>
            </p:nvSpPr>
            <p:spPr bwMode="auto">
              <a:xfrm>
                <a:off x="197" y="136"/>
                <a:ext cx="102" cy="103"/>
              </a:xfrm>
              <a:prstGeom prst="ellipse">
                <a:avLst/>
              </a:pr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8" name="Oval 16"/>
              <p:cNvSpPr>
                <a:spLocks noChangeArrowheads="1"/>
              </p:cNvSpPr>
              <p:nvPr/>
            </p:nvSpPr>
            <p:spPr bwMode="auto">
              <a:xfrm>
                <a:off x="213" y="152"/>
                <a:ext cx="72" cy="71"/>
              </a:xfrm>
              <a:prstGeom prst="ellipse">
                <a:avLst/>
              </a:pr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29" name="Freeform 17"/>
              <p:cNvSpPr/>
              <p:nvPr/>
            </p:nvSpPr>
            <p:spPr bwMode="auto">
              <a:xfrm>
                <a:off x="143" y="409"/>
                <a:ext cx="180" cy="115"/>
              </a:xfrm>
              <a:custGeom>
                <a:avLst/>
                <a:gdLst>
                  <a:gd name="T0" fmla="*/ 344 w 90"/>
                  <a:gd name="T1" fmla="*/ 232 h 57"/>
                  <a:gd name="T2" fmla="*/ 0 w 90"/>
                  <a:gd name="T3" fmla="*/ 232 h 57"/>
                  <a:gd name="T4" fmla="*/ 0 w 90"/>
                  <a:gd name="T5" fmla="*/ 0 h 57"/>
                  <a:gd name="T6" fmla="*/ 172 w 90"/>
                  <a:gd name="T7" fmla="*/ 0 h 57"/>
                  <a:gd name="T8" fmla="*/ 348 w 90"/>
                  <a:gd name="T9" fmla="*/ 220 h 57"/>
                  <a:gd name="T10" fmla="*/ 344 w 90"/>
                  <a:gd name="T11" fmla="*/ 232 h 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57">
                    <a:moveTo>
                      <a:pt x="86" y="57"/>
                    </a:moveTo>
                    <a:cubicBezTo>
                      <a:pt x="81" y="57"/>
                      <a:pt x="0" y="57"/>
                      <a:pt x="0" y="57"/>
                    </a:cubicBezTo>
                    <a:cubicBezTo>
                      <a:pt x="0" y="0"/>
                      <a:pt x="0" y="0"/>
                      <a:pt x="0" y="0"/>
                    </a:cubicBezTo>
                    <a:cubicBezTo>
                      <a:pt x="43" y="0"/>
                      <a:pt x="43" y="0"/>
                      <a:pt x="43" y="0"/>
                    </a:cubicBezTo>
                    <a:cubicBezTo>
                      <a:pt x="87" y="54"/>
                      <a:pt x="87" y="54"/>
                      <a:pt x="87" y="54"/>
                    </a:cubicBezTo>
                    <a:cubicBezTo>
                      <a:pt x="87" y="54"/>
                      <a:pt x="90" y="57"/>
                      <a:pt x="86" y="5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330" name="Oval 18"/>
              <p:cNvSpPr>
                <a:spLocks noChangeArrowheads="1"/>
              </p:cNvSpPr>
              <p:nvPr/>
            </p:nvSpPr>
            <p:spPr bwMode="auto">
              <a:xfrm>
                <a:off x="231" y="168"/>
                <a:ext cx="36" cy="39"/>
              </a:xfrm>
              <a:prstGeom prst="ellipse">
                <a:avLst/>
              </a:pr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1" name="Oval 19"/>
              <p:cNvSpPr>
                <a:spLocks noChangeArrowheads="1"/>
              </p:cNvSpPr>
              <p:nvPr/>
            </p:nvSpPr>
            <p:spPr bwMode="auto">
              <a:xfrm>
                <a:off x="163" y="425"/>
                <a:ext cx="22" cy="23"/>
              </a:xfrm>
              <a:prstGeom prst="ellipse">
                <a:avLst/>
              </a:prstGeom>
              <a:solidFill>
                <a:srgbClr val="403833"/>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32" name="Oval 20"/>
              <p:cNvSpPr>
                <a:spLocks noChangeArrowheads="1"/>
              </p:cNvSpPr>
              <p:nvPr/>
            </p:nvSpPr>
            <p:spPr bwMode="auto">
              <a:xfrm>
                <a:off x="159" y="498"/>
                <a:ext cx="22" cy="22"/>
              </a:xfrm>
              <a:prstGeom prst="ellipse">
                <a:avLst/>
              </a:prstGeom>
              <a:solidFill>
                <a:srgbClr val="403833"/>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Tree>
    <p:extLst>
      <p:ext uri="{BB962C8B-B14F-4D97-AF65-F5344CB8AC3E}">
        <p14:creationId xmlns:p14="http://schemas.microsoft.com/office/powerpoint/2010/main" val="1057976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1</a:t>
            </a:r>
            <a:r>
              <a:rPr lang="zh-CN" altLang="en-US" sz="1600" b="1" dirty="0">
                <a:latin typeface="微软雅黑" panose="020B0503020204020204" pitchFamily="34" charset="-122"/>
                <a:ea typeface="微软雅黑" panose="020B0503020204020204" pitchFamily="34" charset="-122"/>
              </a:rPr>
              <a:t>：研究会计“真问题”呈下降趋势</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作为一门应用性极强的社会科学，会计学天然具备源于实践的特质。会计研究问题要成为“真问题”需要判断对于该问题的解决是否能产生两个维度的作用，即</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指导实践的作用</a:t>
            </a:r>
            <a:r>
              <a:rPr lang="zh-CN" altLang="en-US" sz="1600" dirty="0">
                <a:solidFill>
                  <a:schemeClr val="bg1"/>
                </a:solidFill>
                <a:latin typeface="微软雅黑" panose="020B0503020204020204" pitchFamily="34" charset="-122"/>
                <a:ea typeface="微软雅黑" panose="020B0503020204020204" pitchFamily="34" charset="-122"/>
              </a:rPr>
              <a:t>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服务理论发展</a:t>
            </a:r>
            <a:r>
              <a:rPr lang="zh-CN" altLang="en-US" sz="1600" dirty="0">
                <a:solidFill>
                  <a:schemeClr val="bg1"/>
                </a:solidFill>
                <a:latin typeface="微软雅黑" panose="020B0503020204020204" pitchFamily="34" charset="-122"/>
                <a:ea typeface="微软雅黑" panose="020B0503020204020204" pitchFamily="34" charset="-122"/>
              </a:rPr>
              <a:t>的作用。然而会计学发展至今，向其他学科的理论溢出服务效应始终有限，那么当前会计学术研究的生命力就应当取决于指导实践的能力。</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会计学者，尤其部分高校的青年会计学者，始终面临着对企业实践了解和会计实务经验欠缺的尴尬，研究容易追求时髦话题和空洞概念，而在解释其作用机理，挖掘有价值的研究方向上，存在不足。</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962DF7D-A339-9D7E-C25B-30B9B5C1F061}"/>
              </a:ext>
            </a:extLst>
          </p:cNvPr>
          <p:cNvSpPr>
            <a:spLocks noGrp="1"/>
          </p:cNvSpPr>
          <p:nvPr>
            <p:ph type="sldNum" sz="quarter" idx="12"/>
          </p:nvPr>
        </p:nvSpPr>
        <p:spPr/>
        <p:txBody>
          <a:bodyPr/>
          <a:lstStyle/>
          <a:p>
            <a:pPr>
              <a:defRPr/>
            </a:pPr>
            <a:fld id="{883EE7F0-DC5E-409B-BE0A-FF8F3CE65925}" type="slidenum">
              <a:rPr lang="zh-CN" altLang="zh-CN" smtClean="0"/>
              <a:t>14</a:t>
            </a:fld>
            <a:endParaRPr lang="zh-CN" altLang="zh-CN"/>
          </a:p>
        </p:txBody>
      </p:sp>
    </p:spTree>
    <p:extLst>
      <p:ext uri="{BB962C8B-B14F-4D97-AF65-F5344CB8AC3E}">
        <p14:creationId xmlns:p14="http://schemas.microsoft.com/office/powerpoint/2010/main" val="1743230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177">
                                            <p:txEl>
                                              <p:pRg st="5" end="5"/>
                                            </p:txEl>
                                          </p:spTgt>
                                        </p:tgtEl>
                                        <p:attrNameLst>
                                          <p:attrName>style.visibility</p:attrName>
                                        </p:attrNameLst>
                                      </p:cBhvr>
                                      <p:to>
                                        <p:strVal val="visible"/>
                                      </p:to>
                                    </p:set>
                                    <p:anim calcmode="lin" valueType="num">
                                      <p:cBhvr additive="base">
                                        <p:cTn id="22"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奇葩式选题</a:t>
            </a:r>
            <a:r>
              <a:rPr lang="zh-CN" altLang="en-US" sz="1600" dirty="0">
                <a:solidFill>
                  <a:schemeClr val="bg1"/>
                </a:solidFill>
                <a:latin typeface="微软雅黑" panose="020B0503020204020204" pitchFamily="34" charset="-122"/>
                <a:ea typeface="微软雅黑" panose="020B0503020204020204" pitchFamily="34" charset="-122"/>
              </a:rPr>
              <a:t>”与“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跟风式</a:t>
            </a:r>
            <a:r>
              <a:rPr lang="zh-CN" altLang="en-US" sz="1600" dirty="0">
                <a:solidFill>
                  <a:schemeClr val="bg1"/>
                </a:solidFill>
                <a:latin typeface="微软雅黑" panose="020B0503020204020204" pitchFamily="34" charset="-122"/>
                <a:ea typeface="微软雅黑" panose="020B0503020204020204" pitchFamily="34" charset="-122"/>
              </a:rPr>
              <a:t>”研究日益盛行。在选题上存在较大争议的话题，往往源自我国学者对西方会计学术选题的模仿或拓展。“有趣”不应成为优秀会计选题标准，会计学者更应当关注研究话题对于当前会计理论发展的重要性与解决国家发展中面临的实践问题的价值。例如</a:t>
            </a:r>
            <a:r>
              <a:rPr lang="zh-CN" altLang="en-US" sz="1600" dirty="0">
                <a:latin typeface="宋体" panose="02010600030101010101" pitchFamily="2" charset="-122"/>
              </a:rPr>
              <a:t>管理者面部特征</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高铁开通</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独立董事性别</a:t>
            </a:r>
            <a:r>
              <a:rPr lang="zh-CN" altLang="en-US" sz="1600" dirty="0">
                <a:solidFill>
                  <a:schemeClr val="bg1"/>
                </a:solidFill>
                <a:latin typeface="微软雅黑" panose="020B0503020204020204" pitchFamily="34" charset="-122"/>
                <a:ea typeface="微软雅黑" panose="020B0503020204020204" pitchFamily="34" charset="-122"/>
              </a:rPr>
              <a:t>等话题。这些研究在核心理论上并未做出显著创新，理论研究价值匮乏，尤其导致出现一些缺乏现实解释力的“奇葩式选题”，根源在于研究者并不了解研究内容的真实背景。再如对</a:t>
            </a:r>
            <a:r>
              <a:rPr lang="zh-CN" altLang="en-US" sz="1600" dirty="0">
                <a:latin typeface="宋体" panose="02010600030101010101" pitchFamily="2" charset="-122"/>
              </a:rPr>
              <a:t>管理者自信自恋</a:t>
            </a:r>
            <a:r>
              <a:rPr lang="zh-CN" altLang="en-US" sz="1600" dirty="0">
                <a:solidFill>
                  <a:schemeClr val="bg1"/>
                </a:solidFill>
                <a:latin typeface="微软雅黑" panose="020B0503020204020204" pitchFamily="34" charset="-122"/>
                <a:ea typeface="微软雅黑" panose="020B0503020204020204" pitchFamily="34" charset="-122"/>
              </a:rPr>
              <a:t>的度量，事实上很难通过简单的指标进行刻画，可能更需要依赖实验研究等方法。并且西方市场环境中存在大量的职业经理人，因而这类研究有学术市场。但在中国，由家族企业或者国有企业组成的市场中，这些企业选聘经理人有其特殊的规则，讨论管理者心理特征的经济后果，进而为选聘提供指导的价值可能并不突出。</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9A676EFC-E076-0ABE-73DF-3BA77A0F600D}"/>
              </a:ext>
            </a:extLst>
          </p:cNvPr>
          <p:cNvSpPr>
            <a:spLocks noGrp="1"/>
          </p:cNvSpPr>
          <p:nvPr>
            <p:ph type="sldNum" sz="quarter" idx="12"/>
          </p:nvPr>
        </p:nvSpPr>
        <p:spPr/>
        <p:txBody>
          <a:bodyPr/>
          <a:lstStyle/>
          <a:p>
            <a:pPr>
              <a:defRPr/>
            </a:pPr>
            <a:fld id="{883EE7F0-DC5E-409B-BE0A-FF8F3CE65925}" type="slidenum">
              <a:rPr lang="zh-CN" altLang="zh-CN" smtClean="0"/>
              <a:t>15</a:t>
            </a:fld>
            <a:endParaRPr lang="zh-CN" altLang="zh-CN"/>
          </a:p>
        </p:txBody>
      </p:sp>
    </p:spTree>
    <p:extLst>
      <p:ext uri="{BB962C8B-B14F-4D97-AF65-F5344CB8AC3E}">
        <p14:creationId xmlns:p14="http://schemas.microsoft.com/office/powerpoint/2010/main" val="16754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二是，部分研究选题</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过度拓展</a:t>
            </a:r>
            <a:r>
              <a:rPr lang="zh-CN" altLang="en-US" sz="1600" dirty="0">
                <a:solidFill>
                  <a:schemeClr val="bg1"/>
                </a:solidFill>
                <a:latin typeface="微软雅黑" panose="020B0503020204020204" pitchFamily="34" charset="-122"/>
                <a:ea typeface="微软雅黑" panose="020B0503020204020204" pitchFamily="34" charset="-122"/>
              </a:rPr>
              <a:t>，日益</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脱离会计学科</a:t>
            </a:r>
            <a:r>
              <a:rPr lang="zh-CN" altLang="en-US" sz="1600" dirty="0">
                <a:solidFill>
                  <a:schemeClr val="bg1"/>
                </a:solidFill>
                <a:latin typeface="微软雅黑" panose="020B0503020204020204" pitchFamily="34" charset="-122"/>
                <a:ea typeface="微软雅黑" panose="020B0503020204020204" pitchFamily="34" charset="-122"/>
              </a:rPr>
              <a:t>。拓展研究边界，应当以优先回答会计领域重要问题为前提。会计学术研究体现出的“交叉性”，应当是在强化自身学科体系基础上的跨学科交叉式研究，应当有利于构建和拓展会计学术理论体系，而不是仅仅为其他学科研究提供数据。当前会计学者的研究方向，与</a:t>
            </a:r>
            <a:r>
              <a:rPr lang="zh-CN" altLang="en-US" sz="1600" dirty="0">
                <a:latin typeface="宋体" panose="02010600030101010101" pitchFamily="2" charset="-122"/>
              </a:rPr>
              <a:t>金融学</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经济学</a:t>
            </a:r>
            <a:r>
              <a:rPr lang="zh-CN" altLang="en-US" sz="1600" dirty="0">
                <a:solidFill>
                  <a:schemeClr val="bg1"/>
                </a:solidFill>
                <a:latin typeface="微软雅黑" panose="020B0503020204020204" pitchFamily="34" charset="-122"/>
                <a:ea typeface="微软雅黑" panose="020B0503020204020204" pitchFamily="34" charset="-122"/>
              </a:rPr>
              <a:t>甚至</a:t>
            </a:r>
            <a:r>
              <a:rPr lang="zh-CN" altLang="en-US" sz="1600" dirty="0">
                <a:latin typeface="宋体" panose="02010600030101010101" pitchFamily="2" charset="-122"/>
              </a:rPr>
              <a:t>心理学</a:t>
            </a:r>
            <a:r>
              <a:rPr lang="zh-CN" altLang="en-US" sz="1600" dirty="0">
                <a:solidFill>
                  <a:schemeClr val="bg1"/>
                </a:solidFill>
                <a:latin typeface="微软雅黑" panose="020B0503020204020204" pitchFamily="34" charset="-122"/>
                <a:ea typeface="微软雅黑" panose="020B0503020204020204" pitchFamily="34" charset="-122"/>
              </a:rPr>
              <a:t>学者的研究方向愈发雷同，研究选题缺少立足本学科的理论创新，并未对会计领域重要问题给与解答，转而向其他学科靠近，存在投机倾向。由于对上市公司的研究具有数据优势，当前研究范式又倾向于实证研究，凡是企业层面的问题就是会计问题正在成为一种选题趋势。是否所有</a:t>
            </a:r>
            <a:r>
              <a:rPr lang="zh-CN" altLang="en-US" sz="1600" dirty="0">
                <a:latin typeface="宋体" panose="02010600030101010101" pitchFamily="2" charset="-122"/>
              </a:rPr>
              <a:t>企业层面的问题都是会计学术问题</a:t>
            </a:r>
            <a:r>
              <a:rPr lang="zh-CN" altLang="en-US" sz="1600" dirty="0">
                <a:solidFill>
                  <a:schemeClr val="bg1"/>
                </a:solidFill>
                <a:latin typeface="微软雅黑" panose="020B0503020204020204" pitchFamily="34" charset="-122"/>
                <a:ea typeface="微软雅黑" panose="020B0503020204020204" pitchFamily="34" charset="-122"/>
              </a:rPr>
              <a:t>？会计学科的研究选题与企业管理等方向又有何区别？当会计学者“万金油”的特征越发明显时，将进一步拉大会计学术研究与会计实践的距离，弱化会计学科自身的生命力，加剧会计学的发展危机。</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C388CFC7-7AA4-A1E9-4C17-BCCED86EACB5}"/>
              </a:ext>
            </a:extLst>
          </p:cNvPr>
          <p:cNvSpPr>
            <a:spLocks noGrp="1"/>
          </p:cNvSpPr>
          <p:nvPr>
            <p:ph type="sldNum" sz="quarter" idx="12"/>
          </p:nvPr>
        </p:nvSpPr>
        <p:spPr/>
        <p:txBody>
          <a:bodyPr/>
          <a:lstStyle/>
          <a:p>
            <a:pPr>
              <a:defRPr/>
            </a:pPr>
            <a:fld id="{883EE7F0-DC5E-409B-BE0A-FF8F3CE65925}" type="slidenum">
              <a:rPr lang="zh-CN" altLang="zh-CN" smtClean="0"/>
              <a:t>16</a:t>
            </a:fld>
            <a:endParaRPr lang="zh-CN" altLang="zh-CN"/>
          </a:p>
        </p:txBody>
      </p:sp>
    </p:spTree>
    <p:extLst>
      <p:ext uri="{BB962C8B-B14F-4D97-AF65-F5344CB8AC3E}">
        <p14:creationId xmlns:p14="http://schemas.microsoft.com/office/powerpoint/2010/main" val="9756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3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三是，部分研究选题存在“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新瓶装旧酒</a:t>
            </a:r>
            <a:r>
              <a:rPr lang="zh-CN" altLang="en-US" sz="1600" dirty="0">
                <a:solidFill>
                  <a:schemeClr val="bg1"/>
                </a:solidFill>
                <a:latin typeface="微软雅黑" panose="020B0503020204020204" pitchFamily="34" charset="-122"/>
                <a:ea typeface="微软雅黑" panose="020B0503020204020204" pitchFamily="34" charset="-122"/>
              </a:rPr>
              <a:t>”现象。在经济发展转型时期，政策变革加快，宏观层面的新理念、新思路不断涌现。为迎合“</a:t>
            </a:r>
            <a:r>
              <a:rPr lang="zh-CN" altLang="en-US" sz="1600" dirty="0">
                <a:latin typeface="宋体" panose="02010600030101010101" pitchFamily="2" charset="-122"/>
              </a:rPr>
              <a:t>宏观化</a:t>
            </a:r>
            <a:r>
              <a:rPr lang="zh-CN" altLang="en-US" sz="1600" dirty="0">
                <a:solidFill>
                  <a:schemeClr val="bg1"/>
                </a:solidFill>
                <a:latin typeface="微软雅黑" panose="020B0503020204020204" pitchFamily="34" charset="-122"/>
                <a:ea typeface="微软雅黑" panose="020B0503020204020204" pitchFamily="34" charset="-122"/>
              </a:rPr>
              <a:t>”的研究趋势，实现文章的快速发表，部分研究在未搞懂搞通宏观经济问题的前提下，直接套用宏观层面的新概念。在实际研究过程中，也并未深挖新理论或新方法，采用未经充分论证的某一会计变量进行度量，使得对问题的讨论片面甚至偏离宏观问题本身。将“旧问题”冠之以“新帽子”的研究缺乏实质性创新，对理论与实践发展的贡献不足，甚至可能引发舆论对国家宏观决策与理论体系的错误认识。</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7A221B59-00DE-45F2-1D75-13D6433537C2}"/>
              </a:ext>
            </a:extLst>
          </p:cNvPr>
          <p:cNvSpPr>
            <a:spLocks noGrp="1"/>
          </p:cNvSpPr>
          <p:nvPr>
            <p:ph type="sldNum" sz="quarter" idx="12"/>
          </p:nvPr>
        </p:nvSpPr>
        <p:spPr/>
        <p:txBody>
          <a:bodyPr/>
          <a:lstStyle/>
          <a:p>
            <a:pPr>
              <a:defRPr/>
            </a:pPr>
            <a:fld id="{883EE7F0-DC5E-409B-BE0A-FF8F3CE65925}" type="slidenum">
              <a:rPr lang="zh-CN" altLang="zh-CN" smtClean="0"/>
              <a:t>17</a:t>
            </a:fld>
            <a:endParaRPr lang="zh-CN" altLang="zh-CN"/>
          </a:p>
        </p:txBody>
      </p:sp>
    </p:spTree>
    <p:extLst>
      <p:ext uri="{BB962C8B-B14F-4D97-AF65-F5344CB8AC3E}">
        <p14:creationId xmlns:p14="http://schemas.microsoft.com/office/powerpoint/2010/main" val="1566179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16" presetClass="entr" presetSubtype="21"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barn(inVertical)">
                                      <p:cBhvr>
                                        <p:cTn id="12"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：亟待解决的重大战略性会计问题研究不深</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传统会计理论与方法越来越难以解释社会经济发展规律并提供前瞻性的信息。数字时代下，日新月异的数字技术带来诸多会计理论与现实问题。</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数据</a:t>
            </a:r>
            <a:r>
              <a:rPr lang="zh-CN" altLang="en-US" sz="1600" dirty="0">
                <a:solidFill>
                  <a:schemeClr val="bg1"/>
                </a:solidFill>
                <a:latin typeface="微软雅黑" panose="020B0503020204020204" pitchFamily="34" charset="-122"/>
                <a:ea typeface="微软雅黑" panose="020B0503020204020204" pitchFamily="34" charset="-122"/>
              </a:rPr>
              <a:t>已经成为推动我国经济高质量发展的关键要素。但现行会计准则下编制的会计报告，仍然侧重对有形资产信息的披露，非实体资产信息确认、计量和披露存在严重缺失或不足。当企业的价值创造更多依赖</a:t>
            </a:r>
            <a:r>
              <a:rPr lang="zh-CN" altLang="en-US" sz="1600" dirty="0">
                <a:latin typeface="宋体" panose="02010600030101010101" pitchFamily="2" charset="-122"/>
              </a:rPr>
              <a:t>非实体资产时</a:t>
            </a:r>
            <a:r>
              <a:rPr lang="zh-CN" altLang="en-US" sz="1600" dirty="0">
                <a:solidFill>
                  <a:schemeClr val="bg1"/>
                </a:solidFill>
                <a:latin typeface="微软雅黑" panose="020B0503020204020204" pitchFamily="34" charset="-122"/>
                <a:ea typeface="微软雅黑" panose="020B0503020204020204" pitchFamily="34" charset="-122"/>
              </a:rPr>
              <a:t>，会计报告反映的账面价值与企业真实价值之间的偏离也不断提高，从而导致了会计报表“信息相关性危机”。另外，</a:t>
            </a:r>
            <a:r>
              <a:rPr lang="zh-CN" altLang="en-US" sz="1600" dirty="0">
                <a:latin typeface="宋体" panose="02010600030101010101" pitchFamily="2" charset="-122"/>
              </a:rPr>
              <a:t>数据资产会计标准</a:t>
            </a:r>
            <a:r>
              <a:rPr lang="zh-CN" altLang="en-US" sz="1600" dirty="0">
                <a:solidFill>
                  <a:schemeClr val="bg1"/>
                </a:solidFill>
                <a:latin typeface="微软雅黑" panose="020B0503020204020204" pitchFamily="34" charset="-122"/>
                <a:ea typeface="微软雅黑" panose="020B0503020204020204" pitchFamily="34" charset="-122"/>
              </a:rPr>
              <a:t>依然没有根本性突破，这不仅事关数据交易能否活跃、数据资产能否投融资以及能否激活地方新财源，更事关我国数字经济的有序发展和未来数据资产会计标准的国际话语权之争。</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E0A5A8E1-19E3-D282-4D51-C324EA687C28}"/>
              </a:ext>
            </a:extLst>
          </p:cNvPr>
          <p:cNvSpPr>
            <a:spLocks noGrp="1"/>
          </p:cNvSpPr>
          <p:nvPr>
            <p:ph type="sldNum" sz="quarter" idx="12"/>
          </p:nvPr>
        </p:nvSpPr>
        <p:spPr/>
        <p:txBody>
          <a:bodyPr/>
          <a:lstStyle/>
          <a:p>
            <a:pPr>
              <a:defRPr/>
            </a:pPr>
            <a:fld id="{883EE7F0-DC5E-409B-BE0A-FF8F3CE65925}" type="slidenum">
              <a:rPr lang="zh-CN" altLang="zh-CN" smtClean="0"/>
              <a:t>18</a:t>
            </a:fld>
            <a:endParaRPr lang="zh-CN" altLang="zh-CN"/>
          </a:p>
        </p:txBody>
      </p:sp>
    </p:spTree>
    <p:extLst>
      <p:ext uri="{BB962C8B-B14F-4D97-AF65-F5344CB8AC3E}">
        <p14:creationId xmlns:p14="http://schemas.microsoft.com/office/powerpoint/2010/main" val="134286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2</a:t>
            </a:r>
            <a:r>
              <a:rPr lang="zh-CN" altLang="en-US" sz="1600" b="1" dirty="0">
                <a:latin typeface="微软雅黑" panose="020B0503020204020204" pitchFamily="34" charset="-122"/>
                <a:ea typeface="微软雅黑" panose="020B0503020204020204" pitchFamily="34" charset="-122"/>
              </a:rPr>
              <a:t>：亟待解决的重大战略性会计问题研究不深</a:t>
            </a:r>
            <a:endParaRPr lang="en-US" altLang="zh-CN" sz="14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数字经济时代另一个尚未得到解答的重大课题是如何修订</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无形资产会计准则</a:t>
            </a:r>
            <a:r>
              <a:rPr lang="zh-CN" altLang="en-US" sz="1600" dirty="0">
                <a:solidFill>
                  <a:schemeClr val="bg1"/>
                </a:solidFill>
                <a:latin typeface="微软雅黑" panose="020B0503020204020204" pitchFamily="34" charset="-122"/>
                <a:ea typeface="微软雅黑" panose="020B0503020204020204" pitchFamily="34" charset="-122"/>
              </a:rPr>
              <a:t>。一是，大量</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无形资产难以被确认</a:t>
            </a:r>
            <a:r>
              <a:rPr lang="zh-CN" altLang="en-US" sz="1600" dirty="0">
                <a:solidFill>
                  <a:schemeClr val="bg1"/>
                </a:solidFill>
                <a:latin typeface="微软雅黑" panose="020B0503020204020204" pitchFamily="34" charset="-122"/>
                <a:ea typeface="微软雅黑" panose="020B0503020204020204" pitchFamily="34" charset="-122"/>
              </a:rPr>
              <a:t>。在研究阶段与开发阶段难以准确界定的情况下，面临审计压力，大量研发支出以费用形式体现在报表当中，绩效指标被严重扭曲。数字经济时代，价值创造依赖智力资本，而智力资本可能并不由企业拥有或控制，或存在难以可靠计量的问题，使得这类非实体资产难以入账。二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后续计量</a:t>
            </a:r>
            <a:r>
              <a:rPr lang="zh-CN" altLang="en-US" sz="1600" dirty="0">
                <a:solidFill>
                  <a:schemeClr val="bg1"/>
                </a:solidFill>
                <a:latin typeface="微软雅黑" panose="020B0503020204020204" pitchFamily="34" charset="-122"/>
                <a:ea typeface="微软雅黑" panose="020B0503020204020204" pitchFamily="34" charset="-122"/>
              </a:rPr>
              <a:t>对于无形资产价值变化反映不足。无形资产后续计量按照一定规则对无形资产价值进行摊销。但随着无形资产形式的多样化，并不是所有无形资产都会在价值创造过程中发生价值减损，有的甚至随时间积累出现价值提升，导致摊销的后续计量方式可能与无形资产价值变动方向产生矛盾。</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ED30787B-2A7B-41C7-56C4-E5FA7D290936}"/>
              </a:ext>
            </a:extLst>
          </p:cNvPr>
          <p:cNvSpPr>
            <a:spLocks noGrp="1"/>
          </p:cNvSpPr>
          <p:nvPr>
            <p:ph type="sldNum" sz="quarter" idx="12"/>
          </p:nvPr>
        </p:nvSpPr>
        <p:spPr/>
        <p:txBody>
          <a:bodyPr/>
          <a:lstStyle/>
          <a:p>
            <a:pPr>
              <a:defRPr/>
            </a:pPr>
            <a:fld id="{883EE7F0-DC5E-409B-BE0A-FF8F3CE65925}" type="slidenum">
              <a:rPr lang="zh-CN" altLang="zh-CN" smtClean="0"/>
              <a:t>19</a:t>
            </a:fld>
            <a:endParaRPr lang="zh-CN" altLang="zh-CN"/>
          </a:p>
        </p:txBody>
      </p:sp>
    </p:spTree>
    <p:extLst>
      <p:ext uri="{BB962C8B-B14F-4D97-AF65-F5344CB8AC3E}">
        <p14:creationId xmlns:p14="http://schemas.microsoft.com/office/powerpoint/2010/main" val="87024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177">
                                            <p:txEl>
                                              <p:pRg st="3" end="3"/>
                                            </p:txEl>
                                          </p:spTgt>
                                        </p:tgtEl>
                                        <p:attrNameLst>
                                          <p:attrName>style.visibility</p:attrName>
                                        </p:attrNameLst>
                                      </p:cBhvr>
                                      <p:to>
                                        <p:strVal val="visible"/>
                                      </p:to>
                                    </p:set>
                                    <p:anim calcmode="lin" valueType="num">
                                      <p:cBhvr additive="base">
                                        <p:cTn id="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12250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000" b="1" dirty="0">
                <a:solidFill>
                  <a:srgbClr val="95C1AD"/>
                </a:solidFill>
              </a:rPr>
              <a:t>Abstract</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80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会计发展离不开我国经济发展和时代进步，会计研究更离不开中国国情和中国问题。本文对新时代十年我国会计研究的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主要成就</a:t>
            </a:r>
            <a:r>
              <a:rPr lang="zh-CN" altLang="en-US" sz="1600" dirty="0">
                <a:solidFill>
                  <a:schemeClr val="bg1"/>
                </a:solidFill>
                <a:latin typeface="微软雅黑" panose="020B0503020204020204" pitchFamily="34" charset="-122"/>
                <a:ea typeface="微软雅黑" panose="020B0503020204020204" pitchFamily="34" charset="-122"/>
              </a:rPr>
              <a:t>进行了系统梳理，并着重指出当前会计研究存在日益脱离实际、基础理论研究匮乏和实证研究过度等“</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五大问题</a:t>
            </a:r>
            <a:r>
              <a:rPr lang="zh-CN" altLang="en-US" sz="1600" dirty="0">
                <a:solidFill>
                  <a:schemeClr val="bg1"/>
                </a:solidFill>
                <a:latin typeface="微软雅黑" panose="020B0503020204020204" pitchFamily="34" charset="-122"/>
                <a:ea typeface="微软雅黑" panose="020B0503020204020204" pitchFamily="34" charset="-122"/>
              </a:rPr>
              <a:t>”，进而围绕现行科研考核制度、会计学术生态、博士生培养机制进行了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系统反思</a:t>
            </a:r>
            <a:r>
              <a:rPr lang="zh-CN" altLang="en-US" sz="1600" dirty="0">
                <a:solidFill>
                  <a:schemeClr val="bg1"/>
                </a:solidFill>
                <a:latin typeface="微软雅黑" panose="020B0503020204020204" pitchFamily="34" charset="-122"/>
                <a:ea typeface="微软雅黑" panose="020B0503020204020204" pitchFamily="34" charset="-122"/>
              </a:rPr>
              <a:t>。最后，从如何繁荣会计学术研究视角，提出需把握和处理好理论发展与实践创新、会计学科与其他学科、实证研究与规范研究等在内的“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五大关系</a:t>
            </a:r>
            <a:r>
              <a:rPr lang="zh-CN" altLang="en-US" sz="1600" dirty="0">
                <a:solidFill>
                  <a:schemeClr val="bg1"/>
                </a:solidFill>
                <a:latin typeface="微软雅黑" panose="020B0503020204020204" pitchFamily="34" charset="-122"/>
                <a:ea typeface="微软雅黑" panose="020B0503020204020204" pitchFamily="34" charset="-122"/>
              </a:rPr>
              <a:t>”，为倡导我国会计学者聚焦研究“真问题”，着力构建我国会计研究自主话语体系，以及促进会计研究进入高质量发展阶段提供参考。</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2A017003-8892-1F06-5B0C-9A28B699FB4B}"/>
              </a:ext>
            </a:extLst>
          </p:cNvPr>
          <p:cNvSpPr>
            <a:spLocks noGrp="1"/>
          </p:cNvSpPr>
          <p:nvPr>
            <p:ph type="sldNum" sz="quarter" idx="12"/>
          </p:nvPr>
        </p:nvSpPr>
        <p:spPr/>
        <p:txBody>
          <a:bodyPr/>
          <a:lstStyle/>
          <a:p>
            <a:pPr>
              <a:defRPr/>
            </a:pPr>
            <a:fld id="{883EE7F0-DC5E-409B-BE0A-FF8F3CE65925}" type="slidenum">
              <a:rPr lang="zh-CN" altLang="zh-CN" smtClean="0"/>
              <a:t>2</a:t>
            </a:fld>
            <a:endParaRPr lang="zh-CN" altLang="zh-CN"/>
          </a:p>
        </p:txBody>
      </p:sp>
    </p:spTree>
    <p:extLst>
      <p:ext uri="{BB962C8B-B14F-4D97-AF65-F5344CB8AC3E}">
        <p14:creationId xmlns:p14="http://schemas.microsoft.com/office/powerpoint/2010/main" val="2907275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Effect transition="in" filter="fade">
                                      <p:cBhvr>
                                        <p:cTn id="7" dur="500"/>
                                        <p:tgtEl>
                                          <p:spTgt spid="7177"/>
                                        </p:tgtEl>
                                      </p:cBhvr>
                                    </p:animEffect>
                                    <p:anim calcmode="lin" valueType="num">
                                      <p:cBhvr>
                                        <p:cTn id="8" dur="500" fill="hold"/>
                                        <p:tgtEl>
                                          <p:spTgt spid="7177"/>
                                        </p:tgtEl>
                                        <p:attrNameLst>
                                          <p:attrName>ppt_x</p:attrName>
                                        </p:attrNameLst>
                                      </p:cBhvr>
                                      <p:tavLst>
                                        <p:tav tm="0">
                                          <p:val>
                                            <p:strVal val="#ppt_x"/>
                                          </p:val>
                                        </p:tav>
                                        <p:tav tm="100000">
                                          <p:val>
                                            <p:strVal val="#ppt_x"/>
                                          </p:val>
                                        </p:tav>
                                      </p:tavLst>
                                    </p:anim>
                                    <p:anim calcmode="lin" valueType="num">
                                      <p:cBhvr>
                                        <p:cTn id="9" dur="500" fill="hold"/>
                                        <p:tgtEl>
                                          <p:spTgt spid="717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8"/>
                                        </p:tgtEl>
                                        <p:attrNameLst>
                                          <p:attrName>style.visibility</p:attrName>
                                        </p:attrNameLst>
                                      </p:cBhvr>
                                      <p:to>
                                        <p:strVal val="visible"/>
                                      </p:to>
                                    </p:set>
                                    <p:animEffect transition="in" filter="fade">
                                      <p:cBhvr>
                                        <p:cTn id="12" dur="500"/>
                                        <p:tgtEl>
                                          <p:spTgt spid="7178"/>
                                        </p:tgtEl>
                                      </p:cBhvr>
                                    </p:animEffect>
                                    <p:anim calcmode="lin" valueType="num">
                                      <p:cBhvr>
                                        <p:cTn id="13" dur="500" fill="hold"/>
                                        <p:tgtEl>
                                          <p:spTgt spid="7178"/>
                                        </p:tgtEl>
                                        <p:attrNameLst>
                                          <p:attrName>ppt_x</p:attrName>
                                        </p:attrNameLst>
                                      </p:cBhvr>
                                      <p:tavLst>
                                        <p:tav tm="0">
                                          <p:val>
                                            <p:strVal val="#ppt_x"/>
                                          </p:val>
                                        </p:tav>
                                        <p:tav tm="100000">
                                          <p:val>
                                            <p:strVal val="#ppt_x"/>
                                          </p:val>
                                        </p:tav>
                                      </p:tavLst>
                                    </p:anim>
                                    <p:anim calcmode="lin" valueType="num">
                                      <p:cBhvr>
                                        <p:cTn id="14" dur="500" fill="hold"/>
                                        <p:tgtEl>
                                          <p:spTgt spid="717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3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3</a:t>
            </a:r>
            <a:r>
              <a:rPr lang="zh-CN" altLang="en-US" sz="1600" b="1" dirty="0">
                <a:latin typeface="微软雅黑" panose="020B0503020204020204" pitchFamily="34" charset="-122"/>
                <a:ea typeface="微软雅黑" panose="020B0503020204020204" pitchFamily="34" charset="-122"/>
              </a:rPr>
              <a:t>：会计基础理论研究存在明显不足</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对近十年</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会计学术成果的梳理发现，会计研究严重依赖其他学科的基础理论，这包括金融学、经济学、心理学、法学等。这种依赖也在逐步将会计学推向自身理论的“空心化”，究竟哪些基础理论属于会计学？“思想性”的会计学术研究正在成为稀缺资源。当前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基础理论</a:t>
            </a:r>
            <a:r>
              <a:rPr lang="zh-CN" altLang="en-US" sz="1600" dirty="0">
                <a:solidFill>
                  <a:schemeClr val="bg1"/>
                </a:solidFill>
                <a:latin typeface="微软雅黑" panose="020B0503020204020204" pitchFamily="34" charset="-122"/>
                <a:ea typeface="微软雅黑" panose="020B0503020204020204" pitchFamily="34" charset="-122"/>
              </a:rPr>
              <a:t>研究的问题主要表现在以下两个方面。</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一是，盲目利用西方理论解释中国会计问题。</a:t>
            </a:r>
            <a:r>
              <a:rPr lang="zh-CN" altLang="en-US" sz="1600" dirty="0"/>
              <a:t>企业破产风险。</a:t>
            </a:r>
            <a:endParaRPr lang="en-US" altLang="zh-CN" sz="1600" dirty="0"/>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二是，基础理论匮乏导致的“万能机制”问题。</a:t>
            </a:r>
            <a:r>
              <a:rPr lang="zh-CN" altLang="en-US" sz="1600" dirty="0"/>
              <a:t>缓解代理问题或降低信息不对称等理论。</a:t>
            </a:r>
            <a:endParaRPr lang="zh-CN" altLang="en-US"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9E34658-011C-E4C4-EC33-A284515F2CD6}"/>
              </a:ext>
            </a:extLst>
          </p:cNvPr>
          <p:cNvSpPr>
            <a:spLocks noGrp="1"/>
          </p:cNvSpPr>
          <p:nvPr>
            <p:ph type="sldNum" sz="quarter" idx="12"/>
          </p:nvPr>
        </p:nvSpPr>
        <p:spPr/>
        <p:txBody>
          <a:bodyPr/>
          <a:lstStyle/>
          <a:p>
            <a:pPr>
              <a:defRPr/>
            </a:pPr>
            <a:fld id="{883EE7F0-DC5E-409B-BE0A-FF8F3CE65925}" type="slidenum">
              <a:rPr lang="zh-CN" altLang="zh-CN" smtClean="0"/>
              <a:t>20</a:t>
            </a:fld>
            <a:endParaRPr lang="zh-CN" altLang="zh-CN"/>
          </a:p>
        </p:txBody>
      </p:sp>
    </p:spTree>
    <p:extLst>
      <p:ext uri="{BB962C8B-B14F-4D97-AF65-F5344CB8AC3E}">
        <p14:creationId xmlns:p14="http://schemas.microsoft.com/office/powerpoint/2010/main" val="371809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7177">
                                            <p:txEl>
                                              <p:pRg st="5" end="5"/>
                                            </p:txEl>
                                          </p:spTgt>
                                        </p:tgtEl>
                                        <p:attrNameLst>
                                          <p:attrName>style.visibility</p:attrName>
                                        </p:attrNameLst>
                                      </p:cBhvr>
                                      <p:to>
                                        <p:strVal val="visible"/>
                                      </p:to>
                                    </p:set>
                                    <p:anim calcmode="lin" valueType="num">
                                      <p:cBhvr additive="base">
                                        <p:cTn id="22"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7177">
                                            <p:txEl>
                                              <p:pRg st="5" end="5"/>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7177">
                                            <p:txEl>
                                              <p:pRg st="7" end="7"/>
                                            </p:txEl>
                                          </p:spTgt>
                                        </p:tgtEl>
                                        <p:attrNameLst>
                                          <p:attrName>style.visibility</p:attrName>
                                        </p:attrNameLst>
                                      </p:cBhvr>
                                      <p:to>
                                        <p:strVal val="visible"/>
                                      </p:to>
                                    </p:set>
                                    <p:anim calcmode="lin" valueType="num">
                                      <p:cBhvr additive="base">
                                        <p:cTn id="27" dur="500" fill="hold"/>
                                        <p:tgtEl>
                                          <p:spTgt spid="7177">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22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4</a:t>
            </a:r>
            <a:r>
              <a:rPr lang="zh-CN" altLang="en-US" sz="1600" b="1" dirty="0">
                <a:latin typeface="微软雅黑" panose="020B0503020204020204" pitchFamily="34" charset="-122"/>
                <a:ea typeface="微软雅黑" panose="020B0503020204020204" pitchFamily="34" charset="-122"/>
              </a:rPr>
              <a:t>：研究方法出现严重的“唯实证”倾向</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近年来我国会计学术界出现了不分情况，不分场合地使用数学方法和模型的问题，甚至出现了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过度</a:t>
            </a:r>
            <a:r>
              <a:rPr lang="zh-CN" altLang="en-US" sz="1600" dirty="0">
                <a:solidFill>
                  <a:schemeClr val="bg1"/>
                </a:solidFill>
                <a:latin typeface="微软雅黑" panose="020B0503020204020204" pitchFamily="34" charset="-122"/>
                <a:ea typeface="微软雅黑" panose="020B0503020204020204" pitchFamily="34" charset="-122"/>
              </a:rPr>
              <a:t>“数学化”“模型化”的倾向。或一味追求数学模型的严格和准确，忽视了新的思想、观点和见解；或依托数学技巧，追求复杂甚至冗余的数学模型；或沉迷数学游戏，忽视了对问题本身的思考，其结果是使简单问题复杂化，用“众所不知”的语言去讲述众所周知的道理。研究者过度依赖</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档案式实证</a:t>
            </a:r>
            <a:r>
              <a:rPr lang="zh-CN" altLang="en-US" sz="1600" dirty="0">
                <a:solidFill>
                  <a:schemeClr val="bg1"/>
                </a:solidFill>
                <a:latin typeface="微软雅黑" panose="020B0503020204020204" pitchFamily="34" charset="-122"/>
                <a:ea typeface="微软雅黑" panose="020B0503020204020204" pitchFamily="34" charset="-122"/>
              </a:rPr>
              <a:t>研究方法。缺乏实验研究、问卷调查、案例研究。缺乏对研究模型和研究方法的论证与创新。样本与检验方法存在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主观操纵</a:t>
            </a:r>
            <a:r>
              <a:rPr lang="zh-CN" altLang="en-US" sz="1600" dirty="0">
                <a:solidFill>
                  <a:schemeClr val="bg1"/>
                </a:solidFill>
                <a:latin typeface="微软雅黑" panose="020B0503020204020204" pitchFamily="34" charset="-122"/>
                <a:ea typeface="微软雅黑" panose="020B0503020204020204" pitchFamily="34" charset="-122"/>
              </a:rPr>
              <a:t>问题。现有结论后有过程。</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A0E7E663-9D99-62E7-B96C-A91C99DA4232}"/>
              </a:ext>
            </a:extLst>
          </p:cNvPr>
          <p:cNvSpPr>
            <a:spLocks noGrp="1"/>
          </p:cNvSpPr>
          <p:nvPr>
            <p:ph type="sldNum" sz="quarter" idx="12"/>
          </p:nvPr>
        </p:nvSpPr>
        <p:spPr/>
        <p:txBody>
          <a:bodyPr/>
          <a:lstStyle/>
          <a:p>
            <a:pPr>
              <a:defRPr/>
            </a:pPr>
            <a:fld id="{883EE7F0-DC5E-409B-BE0A-FF8F3CE65925}" type="slidenum">
              <a:rPr lang="zh-CN" altLang="zh-CN" smtClean="0"/>
              <a:t>21</a:t>
            </a:fld>
            <a:endParaRPr lang="zh-CN" altLang="zh-CN"/>
          </a:p>
        </p:txBody>
      </p:sp>
    </p:spTree>
    <p:extLst>
      <p:ext uri="{BB962C8B-B14F-4D97-AF65-F5344CB8AC3E}">
        <p14:creationId xmlns:p14="http://schemas.microsoft.com/office/powerpoint/2010/main" val="167427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二、对会计研究现存问题的深入剖析</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问题</a:t>
            </a:r>
            <a:r>
              <a:rPr lang="en-US" altLang="zh-CN" sz="1600" b="1" dirty="0">
                <a:latin typeface="微软雅黑" panose="020B0503020204020204" pitchFamily="34" charset="-122"/>
                <a:ea typeface="微软雅黑" panose="020B0503020204020204" pitchFamily="34" charset="-122"/>
              </a:rPr>
              <a:t>5</a:t>
            </a:r>
            <a:r>
              <a:rPr lang="zh-CN" altLang="en-US" sz="1600" b="1" dirty="0">
                <a:latin typeface="微软雅黑" panose="020B0503020204020204" pitchFamily="34" charset="-122"/>
                <a:ea typeface="微软雅黑" panose="020B0503020204020204" pitchFamily="34" charset="-122"/>
              </a:rPr>
              <a:t>：研究结论缺乏实践价值分析</a:t>
            </a:r>
            <a:endParaRPr lang="en-US" altLang="zh-CN" sz="1600" b="1"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西方会计学术体系更侧重对客观事实与逻辑的揭示，相对弱化了研究结论在实践应用中的讨论，这种倾向源于将会计学术研究不断向经济学学术体系靠近的初衷，强调它的科学性。但在我国目前经济发展需求下，除不断提升研究的科学性外，也应当积极通过学术研究与讨论提升</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研究结论</a:t>
            </a:r>
            <a:r>
              <a:rPr lang="zh-CN" altLang="en-US" sz="1600" dirty="0">
                <a:solidFill>
                  <a:schemeClr val="bg1"/>
                </a:solidFill>
                <a:latin typeface="微软雅黑" panose="020B0503020204020204" pitchFamily="34" charset="-122"/>
                <a:ea typeface="微软雅黑" panose="020B0503020204020204" pitchFamily="34" charset="-122"/>
              </a:rPr>
              <a:t>对实践工作的指导作用，发挥中国本土会计学术研究的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社会价值</a:t>
            </a:r>
            <a:r>
              <a:rPr lang="zh-CN" altLang="en-US" sz="1600" dirty="0">
                <a:solidFill>
                  <a:schemeClr val="bg1"/>
                </a:solidFill>
                <a:latin typeface="微软雅黑" panose="020B0503020204020204" pitchFamily="34" charset="-122"/>
                <a:ea typeface="微软雅黑" panose="020B0503020204020204" pitchFamily="34" charset="-122"/>
              </a:rPr>
              <a:t>。会计体系中诸多变量存在天然的勾稽关系，通过复杂的模型推导或检验，得到“常识”性的会计研究结论，无疑是对学术资源的浪费。利用复杂技术检验“常识”的研究应当摒弃。强化会计学术研究结论通俗化的传播，为发挥高价值研究成果在指导实践中的作用提供渠道，防止学术研究成为学术界内部的“自娱自乐”。</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7483D29-5BA1-AA11-69A5-090643A2CD9B}"/>
              </a:ext>
            </a:extLst>
          </p:cNvPr>
          <p:cNvSpPr>
            <a:spLocks noGrp="1"/>
          </p:cNvSpPr>
          <p:nvPr>
            <p:ph type="sldNum" sz="quarter" idx="12"/>
          </p:nvPr>
        </p:nvSpPr>
        <p:spPr/>
        <p:txBody>
          <a:bodyPr/>
          <a:lstStyle/>
          <a:p>
            <a:pPr>
              <a:defRPr/>
            </a:pPr>
            <a:fld id="{883EE7F0-DC5E-409B-BE0A-FF8F3CE65925}" type="slidenum">
              <a:rPr lang="zh-CN" altLang="zh-CN" smtClean="0"/>
              <a:t>22</a:t>
            </a:fld>
            <a:endParaRPr lang="zh-CN" altLang="zh-CN"/>
          </a:p>
        </p:txBody>
      </p:sp>
    </p:spTree>
    <p:extLst>
      <p:ext uri="{BB962C8B-B14F-4D97-AF65-F5344CB8AC3E}">
        <p14:creationId xmlns:p14="http://schemas.microsoft.com/office/powerpoint/2010/main" val="35510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Effect transition="in" filter="fade">
                                      <p:cBhvr>
                                        <p:cTn id="7" dur="500"/>
                                        <p:tgtEl>
                                          <p:spTgt spid="7177">
                                            <p:txEl>
                                              <p:pRg st="0" end="0"/>
                                            </p:txEl>
                                          </p:spTgt>
                                        </p:tgtEl>
                                      </p:cBhvr>
                                    </p:animEffect>
                                    <p:anim calcmode="lin" valueType="num">
                                      <p:cBhvr>
                                        <p:cTn id="8"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7177">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21" fill="hold" grpId="0" nodeType="afterEffect">
                                  <p:stCondLst>
                                    <p:cond delay="0"/>
                                  </p:stCondLst>
                                  <p:childTnLst>
                                    <p:set>
                                      <p:cBhvr>
                                        <p:cTn id="12" dur="1" fill="hold">
                                          <p:stCondLst>
                                            <p:cond delay="0"/>
                                          </p:stCondLst>
                                        </p:cTn>
                                        <p:tgtEl>
                                          <p:spTgt spid="7178"/>
                                        </p:tgtEl>
                                        <p:attrNameLst>
                                          <p:attrName>style.visibility</p:attrName>
                                        </p:attrNameLst>
                                      </p:cBhvr>
                                      <p:to>
                                        <p:strVal val="visible"/>
                                      </p:to>
                                    </p:set>
                                    <p:animEffect transition="in" filter="barn(inVertical)">
                                      <p:cBhvr>
                                        <p:cTn id="13" dur="500"/>
                                        <p:tgtEl>
                                          <p:spTgt spid="7178"/>
                                        </p:tgtEl>
                                      </p:cBhvr>
                                    </p:animEffect>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 calcmode="lin" valueType="num">
                                      <p:cBhvr additive="base">
                                        <p:cTn id="17"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1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20482"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83" name="Rectangle 3"/>
          <p:cNvSpPr>
            <a:spLocks noChangeArrowheads="1"/>
          </p:cNvSpPr>
          <p:nvPr/>
        </p:nvSpPr>
        <p:spPr bwMode="auto">
          <a:xfrm>
            <a:off x="3924300" y="2211388"/>
            <a:ext cx="388806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latin typeface="微软雅黑" panose="020B0503020204020204" pitchFamily="34" charset="-122"/>
                <a:ea typeface="微软雅黑" panose="020B0503020204020204" pitchFamily="34" charset="-122"/>
              </a:rPr>
              <a:t>三、对会计研究问题根源的系统反思</a:t>
            </a:r>
            <a:endParaRPr lang="zh-CN" altLang="zh-CN" sz="1800" b="1" dirty="0">
              <a:solidFill>
                <a:schemeClr val="bg1"/>
              </a:solidFill>
              <a:latin typeface="微软雅黑" panose="020B0503020204020204" pitchFamily="34" charset="-122"/>
              <a:ea typeface="微软雅黑" panose="020B0503020204020204" pitchFamily="34" charset="-122"/>
            </a:endParaRPr>
          </a:p>
        </p:txBody>
      </p:sp>
      <p:sp>
        <p:nvSpPr>
          <p:cNvPr id="20484" name="Rectangle 4"/>
          <p:cNvSpPr>
            <a:spLocks noChangeArrowheads="1"/>
          </p:cNvSpPr>
          <p:nvPr/>
        </p:nvSpPr>
        <p:spPr bwMode="auto">
          <a:xfrm>
            <a:off x="3843338" y="2786980"/>
            <a:ext cx="33115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科研考核制度</a:t>
            </a:r>
          </a:p>
          <a:p>
            <a:pPr eaLnBrk="1" hangingPunct="1">
              <a:spcBef>
                <a:spcPct val="0"/>
              </a:spcBef>
              <a:buFontTx/>
              <a:buNone/>
            </a:pPr>
            <a:r>
              <a:rPr lang="zh-CN" altLang="en-US" sz="800" dirty="0">
                <a:solidFill>
                  <a:schemeClr val="bg1"/>
                </a:solidFill>
              </a:rPr>
              <a:t>学术生态环境</a:t>
            </a:r>
            <a:endParaRPr lang="en-US" altLang="zh-CN" sz="800" dirty="0">
              <a:solidFill>
                <a:schemeClr val="bg1"/>
              </a:solidFill>
            </a:endParaRPr>
          </a:p>
          <a:p>
            <a:pPr eaLnBrk="1" hangingPunct="1">
              <a:spcBef>
                <a:spcPct val="0"/>
              </a:spcBef>
              <a:buFontTx/>
              <a:buNone/>
            </a:pPr>
            <a:r>
              <a:rPr lang="zh-CN" altLang="en-US" sz="800" dirty="0">
                <a:solidFill>
                  <a:schemeClr val="bg1"/>
                </a:solidFill>
              </a:rPr>
              <a:t>人才培养机制</a:t>
            </a:r>
            <a:endParaRPr lang="en-US" altLang="zh-CN" sz="800" dirty="0">
              <a:solidFill>
                <a:schemeClr val="bg1"/>
              </a:solidFill>
            </a:endParaRPr>
          </a:p>
        </p:txBody>
      </p:sp>
      <p:sp>
        <p:nvSpPr>
          <p:cNvPr id="20485"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a:solidFill>
                  <a:srgbClr val="95C1AD"/>
                </a:solidFill>
              </a:rPr>
              <a:t>03</a:t>
            </a:r>
          </a:p>
        </p:txBody>
      </p:sp>
      <p:grpSp>
        <p:nvGrpSpPr>
          <p:cNvPr id="20486" name="Group 6"/>
          <p:cNvGrpSpPr/>
          <p:nvPr/>
        </p:nvGrpSpPr>
        <p:grpSpPr bwMode="auto">
          <a:xfrm>
            <a:off x="2947988" y="1624013"/>
            <a:ext cx="533400" cy="530225"/>
            <a:chOff x="0" y="0"/>
            <a:chExt cx="336" cy="334"/>
          </a:xfrm>
        </p:grpSpPr>
        <p:sp>
          <p:nvSpPr>
            <p:cNvPr id="20487"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0488" name="Group 8"/>
            <p:cNvGrpSpPr/>
            <p:nvPr/>
          </p:nvGrpSpPr>
          <p:grpSpPr bwMode="auto">
            <a:xfrm>
              <a:off x="80" y="80"/>
              <a:ext cx="200" cy="167"/>
              <a:chOff x="0" y="0"/>
              <a:chExt cx="361" cy="302"/>
            </a:xfrm>
          </p:grpSpPr>
          <p:sp>
            <p:nvSpPr>
              <p:cNvPr id="20489" name="Freeform 9"/>
              <p:cNvSpPr/>
              <p:nvPr/>
            </p:nvSpPr>
            <p:spPr bwMode="auto">
              <a:xfrm>
                <a:off x="12" y="36"/>
                <a:ext cx="349" cy="266"/>
              </a:xfrm>
              <a:custGeom>
                <a:avLst/>
                <a:gdLst>
                  <a:gd name="T0" fmla="*/ 680 w 174"/>
                  <a:gd name="T1" fmla="*/ 536 h 132"/>
                  <a:gd name="T2" fmla="*/ 140 w 174"/>
                  <a:gd name="T3" fmla="*/ 536 h 132"/>
                  <a:gd name="T4" fmla="*/ 124 w 174"/>
                  <a:gd name="T5" fmla="*/ 520 h 132"/>
                  <a:gd name="T6" fmla="*/ 140 w 174"/>
                  <a:gd name="T7" fmla="*/ 504 h 132"/>
                  <a:gd name="T8" fmla="*/ 664 w 174"/>
                  <a:gd name="T9" fmla="*/ 504 h 132"/>
                  <a:gd name="T10" fmla="*/ 664 w 174"/>
                  <a:gd name="T11" fmla="*/ 36 h 132"/>
                  <a:gd name="T12" fmla="*/ 16 w 174"/>
                  <a:gd name="T13" fmla="*/ 36 h 132"/>
                  <a:gd name="T14" fmla="*/ 0 w 174"/>
                  <a:gd name="T15" fmla="*/ 16 h 132"/>
                  <a:gd name="T16" fmla="*/ 16 w 174"/>
                  <a:gd name="T17" fmla="*/ 0 h 132"/>
                  <a:gd name="T18" fmla="*/ 680 w 174"/>
                  <a:gd name="T19" fmla="*/ 0 h 132"/>
                  <a:gd name="T20" fmla="*/ 700 w 174"/>
                  <a:gd name="T21" fmla="*/ 16 h 132"/>
                  <a:gd name="T22" fmla="*/ 700 w 174"/>
                  <a:gd name="T23" fmla="*/ 520 h 132"/>
                  <a:gd name="T24" fmla="*/ 680 w 174"/>
                  <a:gd name="T25" fmla="*/ 536 h 13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4" h="132">
                    <a:moveTo>
                      <a:pt x="169" y="132"/>
                    </a:moveTo>
                    <a:cubicBezTo>
                      <a:pt x="35" y="132"/>
                      <a:pt x="35" y="132"/>
                      <a:pt x="35" y="132"/>
                    </a:cubicBezTo>
                    <a:cubicBezTo>
                      <a:pt x="33" y="132"/>
                      <a:pt x="31" y="130"/>
                      <a:pt x="31" y="128"/>
                    </a:cubicBezTo>
                    <a:cubicBezTo>
                      <a:pt x="31" y="126"/>
                      <a:pt x="33" y="124"/>
                      <a:pt x="35" y="124"/>
                    </a:cubicBezTo>
                    <a:cubicBezTo>
                      <a:pt x="165" y="124"/>
                      <a:pt x="165" y="124"/>
                      <a:pt x="165" y="124"/>
                    </a:cubicBezTo>
                    <a:cubicBezTo>
                      <a:pt x="165" y="9"/>
                      <a:pt x="165" y="9"/>
                      <a:pt x="165" y="9"/>
                    </a:cubicBezTo>
                    <a:cubicBezTo>
                      <a:pt x="4" y="9"/>
                      <a:pt x="4" y="9"/>
                      <a:pt x="4" y="9"/>
                    </a:cubicBezTo>
                    <a:cubicBezTo>
                      <a:pt x="2" y="9"/>
                      <a:pt x="0" y="7"/>
                      <a:pt x="0" y="4"/>
                    </a:cubicBezTo>
                    <a:cubicBezTo>
                      <a:pt x="0" y="2"/>
                      <a:pt x="2" y="0"/>
                      <a:pt x="4" y="0"/>
                    </a:cubicBezTo>
                    <a:cubicBezTo>
                      <a:pt x="169" y="0"/>
                      <a:pt x="169" y="0"/>
                      <a:pt x="169" y="0"/>
                    </a:cubicBezTo>
                    <a:cubicBezTo>
                      <a:pt x="172" y="0"/>
                      <a:pt x="174" y="2"/>
                      <a:pt x="174" y="4"/>
                    </a:cubicBezTo>
                    <a:cubicBezTo>
                      <a:pt x="174" y="128"/>
                      <a:pt x="174" y="128"/>
                      <a:pt x="174" y="128"/>
                    </a:cubicBezTo>
                    <a:cubicBezTo>
                      <a:pt x="174" y="130"/>
                      <a:pt x="172" y="132"/>
                      <a:pt x="169" y="132"/>
                    </a:cubicBezTo>
                    <a:close/>
                  </a:path>
                </a:pathLst>
              </a:custGeom>
              <a:solidFill>
                <a:srgbClr val="F1F0E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0" name="Freeform 10"/>
              <p:cNvSpPr/>
              <p:nvPr/>
            </p:nvSpPr>
            <p:spPr bwMode="auto">
              <a:xfrm>
                <a:off x="8" y="6"/>
                <a:ext cx="56" cy="215"/>
              </a:xfrm>
              <a:custGeom>
                <a:avLst/>
                <a:gdLst>
                  <a:gd name="T0" fmla="*/ 112 w 28"/>
                  <a:gd name="T1" fmla="*/ 113 h 107"/>
                  <a:gd name="T2" fmla="*/ 112 w 28"/>
                  <a:gd name="T3" fmla="*/ 72 h 107"/>
                  <a:gd name="T4" fmla="*/ 112 w 28"/>
                  <a:gd name="T5" fmla="*/ 0 h 107"/>
                  <a:gd name="T6" fmla="*/ 80 w 28"/>
                  <a:gd name="T7" fmla="*/ 0 h 107"/>
                  <a:gd name="T8" fmla="*/ 80 w 28"/>
                  <a:gd name="T9" fmla="*/ 0 h 107"/>
                  <a:gd name="T10" fmla="*/ 0 w 28"/>
                  <a:gd name="T11" fmla="*/ 0 h 107"/>
                  <a:gd name="T12" fmla="*/ 4 w 28"/>
                  <a:gd name="T13" fmla="*/ 72 h 107"/>
                  <a:gd name="T14" fmla="*/ 4 w 28"/>
                  <a:gd name="T15" fmla="*/ 113 h 107"/>
                  <a:gd name="T16" fmla="*/ 4 w 28"/>
                  <a:gd name="T17" fmla="*/ 113 h 107"/>
                  <a:gd name="T18" fmla="*/ 4 w 28"/>
                  <a:gd name="T19" fmla="*/ 352 h 107"/>
                  <a:gd name="T20" fmla="*/ 112 w 28"/>
                  <a:gd name="T21" fmla="*/ 352 h 107"/>
                  <a:gd name="T22" fmla="*/ 112 w 28"/>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8" h="107">
                    <a:moveTo>
                      <a:pt x="28" y="28"/>
                    </a:moveTo>
                    <a:cubicBezTo>
                      <a:pt x="28" y="18"/>
                      <a:pt x="28" y="18"/>
                      <a:pt x="28" y="18"/>
                    </a:cubicBezTo>
                    <a:cubicBezTo>
                      <a:pt x="27" y="11"/>
                      <a:pt x="28" y="0"/>
                      <a:pt x="28" y="0"/>
                    </a:cubicBezTo>
                    <a:cubicBezTo>
                      <a:pt x="20" y="0"/>
                      <a:pt x="20" y="0"/>
                      <a:pt x="20" y="0"/>
                    </a:cubicBezTo>
                    <a:cubicBezTo>
                      <a:pt x="20" y="0"/>
                      <a:pt x="20" y="0"/>
                      <a:pt x="20" y="0"/>
                    </a:cubicBezTo>
                    <a:cubicBezTo>
                      <a:pt x="0" y="0"/>
                      <a:pt x="0" y="0"/>
                      <a:pt x="0" y="0"/>
                    </a:cubicBezTo>
                    <a:cubicBezTo>
                      <a:pt x="0" y="0"/>
                      <a:pt x="1" y="11"/>
                      <a:pt x="1" y="18"/>
                    </a:cubicBezTo>
                    <a:cubicBezTo>
                      <a:pt x="1" y="28"/>
                      <a:pt x="1" y="28"/>
                      <a:pt x="1" y="28"/>
                    </a:cubicBezTo>
                    <a:cubicBezTo>
                      <a:pt x="1" y="28"/>
                      <a:pt x="1" y="28"/>
                      <a:pt x="1" y="28"/>
                    </a:cubicBezTo>
                    <a:cubicBezTo>
                      <a:pt x="1" y="28"/>
                      <a:pt x="1" y="66"/>
                      <a:pt x="1" y="87"/>
                    </a:cubicBezTo>
                    <a:cubicBezTo>
                      <a:pt x="1" y="107"/>
                      <a:pt x="28" y="107"/>
                      <a:pt x="28" y="87"/>
                    </a:cubicBezTo>
                    <a:cubicBezTo>
                      <a:pt x="28" y="67"/>
                      <a:pt x="28" y="28"/>
                      <a:pt x="28"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1" name="Freeform 11"/>
              <p:cNvSpPr/>
              <p:nvPr/>
            </p:nvSpPr>
            <p:spPr bwMode="auto">
              <a:xfrm>
                <a:off x="18" y="97"/>
                <a:ext cx="38" cy="112"/>
              </a:xfrm>
              <a:custGeom>
                <a:avLst/>
                <a:gdLst>
                  <a:gd name="T0" fmla="*/ 0 w 19"/>
                  <a:gd name="T1" fmla="*/ 0 h 56"/>
                  <a:gd name="T2" fmla="*/ 0 w 19"/>
                  <a:gd name="T3" fmla="*/ 164 h 56"/>
                  <a:gd name="T4" fmla="*/ 76 w 19"/>
                  <a:gd name="T5" fmla="*/ 164 h 56"/>
                  <a:gd name="T6" fmla="*/ 76 w 19"/>
                  <a:gd name="T7" fmla="*/ 0 h 56"/>
                  <a:gd name="T8" fmla="*/ 0 w 19"/>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6">
                    <a:moveTo>
                      <a:pt x="0" y="0"/>
                    </a:moveTo>
                    <a:cubicBezTo>
                      <a:pt x="0" y="0"/>
                      <a:pt x="0" y="28"/>
                      <a:pt x="0" y="41"/>
                    </a:cubicBezTo>
                    <a:cubicBezTo>
                      <a:pt x="0" y="56"/>
                      <a:pt x="19" y="55"/>
                      <a:pt x="19" y="41"/>
                    </a:cubicBezTo>
                    <a:cubicBezTo>
                      <a:pt x="19" y="29"/>
                      <a:pt x="19" y="0"/>
                      <a:pt x="19" y="0"/>
                    </a:cubicBezTo>
                    <a:lnTo>
                      <a:pt x="0" y="0"/>
                    </a:lnTo>
                    <a:close/>
                  </a:path>
                </a:pathLst>
              </a:custGeom>
              <a:solidFill>
                <a:srgbClr val="FAAB1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2" name="Freeform 12"/>
              <p:cNvSpPr/>
              <p:nvPr/>
            </p:nvSpPr>
            <p:spPr bwMode="auto">
              <a:xfrm>
                <a:off x="133" y="6"/>
                <a:ext cx="54" cy="215"/>
              </a:xfrm>
              <a:custGeom>
                <a:avLst/>
                <a:gdLst>
                  <a:gd name="T0" fmla="*/ 104 w 27"/>
                  <a:gd name="T1" fmla="*/ 113 h 107"/>
                  <a:gd name="T2" fmla="*/ 104 w 27"/>
                  <a:gd name="T3" fmla="*/ 72 h 107"/>
                  <a:gd name="T4" fmla="*/ 108 w 27"/>
                  <a:gd name="T5" fmla="*/ 0 h 107"/>
                  <a:gd name="T6" fmla="*/ 76 w 27"/>
                  <a:gd name="T7" fmla="*/ 0 h 107"/>
                  <a:gd name="T8" fmla="*/ 76 w 27"/>
                  <a:gd name="T9" fmla="*/ 0 h 107"/>
                  <a:gd name="T10" fmla="*/ 0 w 27"/>
                  <a:gd name="T11" fmla="*/ 0 h 107"/>
                  <a:gd name="T12" fmla="*/ 0 w 27"/>
                  <a:gd name="T13" fmla="*/ 72 h 107"/>
                  <a:gd name="T14" fmla="*/ 0 w 27"/>
                  <a:gd name="T15" fmla="*/ 113 h 107"/>
                  <a:gd name="T16" fmla="*/ 0 w 27"/>
                  <a:gd name="T17" fmla="*/ 113 h 107"/>
                  <a:gd name="T18" fmla="*/ 0 w 27"/>
                  <a:gd name="T19" fmla="*/ 352 h 107"/>
                  <a:gd name="T20" fmla="*/ 104 w 27"/>
                  <a:gd name="T21" fmla="*/ 352 h 107"/>
                  <a:gd name="T22" fmla="*/ 104 w 27"/>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 h="107">
                    <a:moveTo>
                      <a:pt x="26" y="28"/>
                    </a:moveTo>
                    <a:cubicBezTo>
                      <a:pt x="26" y="18"/>
                      <a:pt x="26" y="18"/>
                      <a:pt x="26" y="18"/>
                    </a:cubicBezTo>
                    <a:cubicBezTo>
                      <a:pt x="26" y="11"/>
                      <a:pt x="27" y="0"/>
                      <a:pt x="27" y="0"/>
                    </a:cubicBezTo>
                    <a:cubicBezTo>
                      <a:pt x="19" y="0"/>
                      <a:pt x="19" y="0"/>
                      <a:pt x="19" y="0"/>
                    </a:cubicBezTo>
                    <a:cubicBezTo>
                      <a:pt x="19" y="0"/>
                      <a:pt x="19" y="0"/>
                      <a:pt x="19" y="0"/>
                    </a:cubicBezTo>
                    <a:cubicBezTo>
                      <a:pt x="0" y="0"/>
                      <a:pt x="0" y="0"/>
                      <a:pt x="0" y="0"/>
                    </a:cubicBezTo>
                    <a:cubicBezTo>
                      <a:pt x="0" y="0"/>
                      <a:pt x="0" y="11"/>
                      <a:pt x="0" y="18"/>
                    </a:cubicBezTo>
                    <a:cubicBezTo>
                      <a:pt x="0" y="28"/>
                      <a:pt x="0" y="28"/>
                      <a:pt x="0" y="28"/>
                    </a:cubicBezTo>
                    <a:cubicBezTo>
                      <a:pt x="0" y="28"/>
                      <a:pt x="0" y="28"/>
                      <a:pt x="0" y="28"/>
                    </a:cubicBezTo>
                    <a:cubicBezTo>
                      <a:pt x="0" y="28"/>
                      <a:pt x="0" y="66"/>
                      <a:pt x="0" y="87"/>
                    </a:cubicBezTo>
                    <a:cubicBezTo>
                      <a:pt x="0" y="107"/>
                      <a:pt x="26" y="107"/>
                      <a:pt x="26" y="87"/>
                    </a:cubicBezTo>
                    <a:cubicBezTo>
                      <a:pt x="26" y="67"/>
                      <a:pt x="26" y="28"/>
                      <a:pt x="26"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3" name="Freeform 13"/>
              <p:cNvSpPr/>
              <p:nvPr/>
            </p:nvSpPr>
            <p:spPr bwMode="auto">
              <a:xfrm>
                <a:off x="141" y="97"/>
                <a:ext cx="36" cy="112"/>
              </a:xfrm>
              <a:custGeom>
                <a:avLst/>
                <a:gdLst>
                  <a:gd name="T0" fmla="*/ 0 w 18"/>
                  <a:gd name="T1" fmla="*/ 0 h 56"/>
                  <a:gd name="T2" fmla="*/ 0 w 18"/>
                  <a:gd name="T3" fmla="*/ 164 h 56"/>
                  <a:gd name="T4" fmla="*/ 72 w 18"/>
                  <a:gd name="T5" fmla="*/ 164 h 56"/>
                  <a:gd name="T6" fmla="*/ 72 w 18"/>
                  <a:gd name="T7" fmla="*/ 0 h 56"/>
                  <a:gd name="T8" fmla="*/ 0 w 18"/>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 h="56">
                    <a:moveTo>
                      <a:pt x="0" y="0"/>
                    </a:moveTo>
                    <a:cubicBezTo>
                      <a:pt x="0" y="0"/>
                      <a:pt x="0" y="28"/>
                      <a:pt x="0" y="41"/>
                    </a:cubicBezTo>
                    <a:cubicBezTo>
                      <a:pt x="0" y="56"/>
                      <a:pt x="18" y="55"/>
                      <a:pt x="18" y="41"/>
                    </a:cubicBezTo>
                    <a:cubicBezTo>
                      <a:pt x="18" y="29"/>
                      <a:pt x="18" y="0"/>
                      <a:pt x="18" y="0"/>
                    </a:cubicBezTo>
                    <a:lnTo>
                      <a:pt x="0" y="0"/>
                    </a:lnTo>
                    <a:close/>
                  </a:path>
                </a:pathLst>
              </a:custGeom>
              <a:solidFill>
                <a:srgbClr val="E34326"/>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4" name="Freeform 14"/>
              <p:cNvSpPr/>
              <p:nvPr/>
            </p:nvSpPr>
            <p:spPr bwMode="auto">
              <a:xfrm>
                <a:off x="255" y="6"/>
                <a:ext cx="54" cy="215"/>
              </a:xfrm>
              <a:custGeom>
                <a:avLst/>
                <a:gdLst>
                  <a:gd name="T0" fmla="*/ 108 w 27"/>
                  <a:gd name="T1" fmla="*/ 113 h 107"/>
                  <a:gd name="T2" fmla="*/ 108 w 27"/>
                  <a:gd name="T3" fmla="*/ 72 h 107"/>
                  <a:gd name="T4" fmla="*/ 104 w 27"/>
                  <a:gd name="T5" fmla="*/ 0 h 107"/>
                  <a:gd name="T6" fmla="*/ 76 w 27"/>
                  <a:gd name="T7" fmla="*/ 0 h 107"/>
                  <a:gd name="T8" fmla="*/ 76 w 27"/>
                  <a:gd name="T9" fmla="*/ 0 h 107"/>
                  <a:gd name="T10" fmla="*/ 0 w 27"/>
                  <a:gd name="T11" fmla="*/ 0 h 107"/>
                  <a:gd name="T12" fmla="*/ 0 w 27"/>
                  <a:gd name="T13" fmla="*/ 72 h 107"/>
                  <a:gd name="T14" fmla="*/ 0 w 27"/>
                  <a:gd name="T15" fmla="*/ 113 h 107"/>
                  <a:gd name="T16" fmla="*/ 0 w 27"/>
                  <a:gd name="T17" fmla="*/ 113 h 107"/>
                  <a:gd name="T18" fmla="*/ 0 w 27"/>
                  <a:gd name="T19" fmla="*/ 352 h 107"/>
                  <a:gd name="T20" fmla="*/ 108 w 27"/>
                  <a:gd name="T21" fmla="*/ 352 h 107"/>
                  <a:gd name="T22" fmla="*/ 108 w 27"/>
                  <a:gd name="T23" fmla="*/ 113 h 10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7" h="107">
                    <a:moveTo>
                      <a:pt x="27" y="28"/>
                    </a:moveTo>
                    <a:cubicBezTo>
                      <a:pt x="27" y="18"/>
                      <a:pt x="27" y="18"/>
                      <a:pt x="27" y="18"/>
                    </a:cubicBezTo>
                    <a:cubicBezTo>
                      <a:pt x="26" y="11"/>
                      <a:pt x="26" y="0"/>
                      <a:pt x="26" y="0"/>
                    </a:cubicBezTo>
                    <a:cubicBezTo>
                      <a:pt x="19" y="0"/>
                      <a:pt x="19" y="0"/>
                      <a:pt x="19" y="0"/>
                    </a:cubicBezTo>
                    <a:cubicBezTo>
                      <a:pt x="19" y="0"/>
                      <a:pt x="19" y="0"/>
                      <a:pt x="19" y="0"/>
                    </a:cubicBezTo>
                    <a:cubicBezTo>
                      <a:pt x="0" y="0"/>
                      <a:pt x="0" y="0"/>
                      <a:pt x="0" y="0"/>
                    </a:cubicBezTo>
                    <a:cubicBezTo>
                      <a:pt x="0" y="0"/>
                      <a:pt x="0" y="11"/>
                      <a:pt x="0" y="18"/>
                    </a:cubicBezTo>
                    <a:cubicBezTo>
                      <a:pt x="0" y="28"/>
                      <a:pt x="0" y="28"/>
                      <a:pt x="0" y="28"/>
                    </a:cubicBezTo>
                    <a:cubicBezTo>
                      <a:pt x="0" y="28"/>
                      <a:pt x="0" y="28"/>
                      <a:pt x="0" y="28"/>
                    </a:cubicBezTo>
                    <a:cubicBezTo>
                      <a:pt x="0" y="28"/>
                      <a:pt x="0" y="66"/>
                      <a:pt x="0" y="87"/>
                    </a:cubicBezTo>
                    <a:cubicBezTo>
                      <a:pt x="0" y="107"/>
                      <a:pt x="27" y="107"/>
                      <a:pt x="27" y="87"/>
                    </a:cubicBezTo>
                    <a:cubicBezTo>
                      <a:pt x="27" y="67"/>
                      <a:pt x="27" y="28"/>
                      <a:pt x="27" y="2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5" name="Freeform 15"/>
              <p:cNvSpPr/>
              <p:nvPr/>
            </p:nvSpPr>
            <p:spPr bwMode="auto">
              <a:xfrm>
                <a:off x="263" y="97"/>
                <a:ext cx="38" cy="112"/>
              </a:xfrm>
              <a:custGeom>
                <a:avLst/>
                <a:gdLst>
                  <a:gd name="T0" fmla="*/ 0 w 19"/>
                  <a:gd name="T1" fmla="*/ 0 h 56"/>
                  <a:gd name="T2" fmla="*/ 0 w 19"/>
                  <a:gd name="T3" fmla="*/ 164 h 56"/>
                  <a:gd name="T4" fmla="*/ 76 w 19"/>
                  <a:gd name="T5" fmla="*/ 164 h 56"/>
                  <a:gd name="T6" fmla="*/ 76 w 19"/>
                  <a:gd name="T7" fmla="*/ 0 h 56"/>
                  <a:gd name="T8" fmla="*/ 0 w 19"/>
                  <a:gd name="T9" fmla="*/ 0 h 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56">
                    <a:moveTo>
                      <a:pt x="0" y="0"/>
                    </a:moveTo>
                    <a:cubicBezTo>
                      <a:pt x="0" y="0"/>
                      <a:pt x="0" y="28"/>
                      <a:pt x="0" y="41"/>
                    </a:cubicBezTo>
                    <a:cubicBezTo>
                      <a:pt x="0" y="56"/>
                      <a:pt x="19" y="55"/>
                      <a:pt x="19" y="41"/>
                    </a:cubicBezTo>
                    <a:cubicBezTo>
                      <a:pt x="19" y="29"/>
                      <a:pt x="19" y="0"/>
                      <a:pt x="19" y="0"/>
                    </a:cubicBezTo>
                    <a:lnTo>
                      <a:pt x="0" y="0"/>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6" name="Freeform 16"/>
              <p:cNvSpPr/>
              <p:nvPr/>
            </p:nvSpPr>
            <p:spPr bwMode="auto">
              <a:xfrm>
                <a:off x="38" y="261"/>
                <a:ext cx="321" cy="41"/>
              </a:xfrm>
              <a:custGeom>
                <a:avLst/>
                <a:gdLst>
                  <a:gd name="T0" fmla="*/ 644 w 160"/>
                  <a:gd name="T1" fmla="*/ 84 h 20"/>
                  <a:gd name="T2" fmla="*/ 0 w 160"/>
                  <a:gd name="T3" fmla="*/ 84 h 20"/>
                  <a:gd name="T4" fmla="*/ 0 w 160"/>
                  <a:gd name="T5" fmla="*/ 68 h 20"/>
                  <a:gd name="T6" fmla="*/ 60 w 160"/>
                  <a:gd name="T7" fmla="*/ 0 h 20"/>
                  <a:gd name="T8" fmla="*/ 580 w 160"/>
                  <a:gd name="T9" fmla="*/ 0 h 20"/>
                  <a:gd name="T10" fmla="*/ 644 w 160"/>
                  <a:gd name="T11" fmla="*/ 68 h 20"/>
                  <a:gd name="T12" fmla="*/ 644 w 160"/>
                  <a:gd name="T13" fmla="*/ 84 h 2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0" h="20">
                    <a:moveTo>
                      <a:pt x="160" y="20"/>
                    </a:moveTo>
                    <a:cubicBezTo>
                      <a:pt x="101" y="20"/>
                      <a:pt x="32" y="20"/>
                      <a:pt x="0" y="20"/>
                    </a:cubicBezTo>
                    <a:cubicBezTo>
                      <a:pt x="0" y="16"/>
                      <a:pt x="0" y="16"/>
                      <a:pt x="0" y="16"/>
                    </a:cubicBezTo>
                    <a:cubicBezTo>
                      <a:pt x="0" y="7"/>
                      <a:pt x="7" y="0"/>
                      <a:pt x="15" y="0"/>
                    </a:cubicBezTo>
                    <a:cubicBezTo>
                      <a:pt x="144" y="0"/>
                      <a:pt x="144" y="0"/>
                      <a:pt x="144" y="0"/>
                    </a:cubicBezTo>
                    <a:cubicBezTo>
                      <a:pt x="153" y="0"/>
                      <a:pt x="160" y="7"/>
                      <a:pt x="160" y="16"/>
                    </a:cubicBezTo>
                    <a:lnTo>
                      <a:pt x="160" y="2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497" name="Rectangle 17"/>
              <p:cNvSpPr>
                <a:spLocks noChangeArrowheads="1"/>
              </p:cNvSpPr>
              <p:nvPr/>
            </p:nvSpPr>
            <p:spPr bwMode="auto">
              <a:xfrm>
                <a:off x="0"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8" name="Rectangle 18"/>
              <p:cNvSpPr>
                <a:spLocks noChangeArrowheads="1"/>
              </p:cNvSpPr>
              <p:nvPr/>
            </p:nvSpPr>
            <p:spPr bwMode="auto">
              <a:xfrm>
                <a:off x="125"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0499" name="Rectangle 19"/>
              <p:cNvSpPr>
                <a:spLocks noChangeArrowheads="1"/>
              </p:cNvSpPr>
              <p:nvPr/>
            </p:nvSpPr>
            <p:spPr bwMode="auto">
              <a:xfrm>
                <a:off x="247" y="0"/>
                <a:ext cx="68" cy="1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225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（一）反思科研考核制度的科学性</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时间压力</a:t>
            </a:r>
            <a:r>
              <a:rPr lang="en-US" altLang="zh-CN" sz="1600" dirty="0">
                <a:solidFill>
                  <a:schemeClr val="bg1"/>
                </a:solidFill>
                <a:latin typeface="微软雅黑" panose="020B0503020204020204" pitchFamily="34" charset="-122"/>
                <a:ea typeface="微软雅黑" panose="020B0503020204020204" pitchFamily="34" charset="-122"/>
              </a:rPr>
              <a:t>——</a:t>
            </a:r>
            <a:r>
              <a:rPr lang="zh-CN" altLang="en-US" sz="1600" dirty="0">
                <a:solidFill>
                  <a:schemeClr val="bg1"/>
                </a:solidFill>
                <a:latin typeface="微软雅黑" panose="020B0503020204020204" pitchFamily="34" charset="-122"/>
                <a:ea typeface="微软雅黑" panose="020B0503020204020204" pitchFamily="34" charset="-122"/>
              </a:rPr>
              <a:t>固定年限完成各种科研任务。致力于管理会计研究的学者往往占比较低。部分原因在于管理会计研究依赖于大量的实践调研，研究进度较难把控，并且在缺乏大样本的情况下刊发高级别期刊存在困难。档案实证较为普遍。</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期刊压力</a:t>
            </a:r>
            <a:r>
              <a:rPr lang="en-US" altLang="zh-CN" sz="1600" dirty="0">
                <a:solidFill>
                  <a:schemeClr val="bg1"/>
                </a:solidFill>
                <a:latin typeface="微软雅黑" panose="020B0503020204020204" pitchFamily="34" charset="-122"/>
                <a:ea typeface="微软雅黑" panose="020B0503020204020204" pitchFamily="34" charset="-122"/>
              </a:rPr>
              <a:t>——SCI</a:t>
            </a:r>
            <a:r>
              <a:rPr lang="zh-CN" altLang="en-US" sz="1600" dirty="0">
                <a:solidFill>
                  <a:schemeClr val="bg1"/>
                </a:solidFill>
                <a:latin typeface="微软雅黑" panose="020B0503020204020204" pitchFamily="34" charset="-122"/>
                <a:ea typeface="微软雅黑" panose="020B0503020204020204" pitchFamily="34" charset="-122"/>
              </a:rPr>
              <a:t>、</a:t>
            </a:r>
            <a:r>
              <a:rPr lang="en-US" altLang="zh-CN" sz="1600" dirty="0">
                <a:solidFill>
                  <a:schemeClr val="bg1"/>
                </a:solidFill>
                <a:latin typeface="微软雅黑" panose="020B0503020204020204" pitchFamily="34" charset="-122"/>
                <a:ea typeface="微软雅黑" panose="020B0503020204020204" pitchFamily="34" charset="-122"/>
              </a:rPr>
              <a:t>SSCI</a:t>
            </a:r>
            <a:r>
              <a:rPr lang="zh-CN" altLang="en-US" sz="1600" dirty="0">
                <a:solidFill>
                  <a:schemeClr val="bg1"/>
                </a:solidFill>
                <a:latin typeface="微软雅黑" panose="020B0503020204020204" pitchFamily="34" charset="-122"/>
                <a:ea typeface="微软雅黑" panose="020B0503020204020204" pitchFamily="34" charset="-122"/>
              </a:rPr>
              <a:t>和</a:t>
            </a:r>
            <a:r>
              <a:rPr lang="en-US" altLang="zh-CN" sz="1600" dirty="0">
                <a:solidFill>
                  <a:schemeClr val="bg1"/>
                </a:solidFill>
                <a:latin typeface="微软雅黑" panose="020B0503020204020204" pitchFamily="34" charset="-122"/>
                <a:ea typeface="微软雅黑" panose="020B0503020204020204" pitchFamily="34" charset="-122"/>
              </a:rPr>
              <a:t>CSSCI</a:t>
            </a:r>
            <a:r>
              <a:rPr lang="zh-CN" altLang="en-US" sz="1600" dirty="0">
                <a:solidFill>
                  <a:schemeClr val="bg1"/>
                </a:solidFill>
                <a:latin typeface="微软雅黑" panose="020B0503020204020204" pitchFamily="34" charset="-122"/>
                <a:ea typeface="微软雅黑" panose="020B0503020204020204" pitchFamily="34" charset="-122"/>
              </a:rPr>
              <a:t>。为了发表而发表。重综合类期刊，轻专业型期刊；重国际期刊，轻国内期刊。立足中国本土的研究不够深入。</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18AAC620-10E7-37F2-6A76-36D7A335AC55}"/>
              </a:ext>
            </a:extLst>
          </p:cNvPr>
          <p:cNvSpPr>
            <a:spLocks noGrp="1"/>
          </p:cNvSpPr>
          <p:nvPr>
            <p:ph type="sldNum" sz="quarter" idx="12"/>
          </p:nvPr>
        </p:nvSpPr>
        <p:spPr/>
        <p:txBody>
          <a:bodyPr/>
          <a:lstStyle/>
          <a:p>
            <a:pPr>
              <a:defRPr/>
            </a:pPr>
            <a:fld id="{883EE7F0-DC5E-409B-BE0A-FF8F3CE65925}" type="slidenum">
              <a:rPr lang="zh-CN" altLang="zh-CN" smtClean="0"/>
              <a:t>24</a:t>
            </a:fld>
            <a:endParaRPr lang="zh-CN" altLang="zh-CN"/>
          </a:p>
        </p:txBody>
      </p:sp>
    </p:spTree>
    <p:extLst>
      <p:ext uri="{BB962C8B-B14F-4D97-AF65-F5344CB8AC3E}">
        <p14:creationId xmlns:p14="http://schemas.microsoft.com/office/powerpoint/2010/main" val="2207992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42" presetClass="entr" presetSubtype="0"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Effect transition="in" filter="fade">
                                      <p:cBhvr>
                                        <p:cTn id="17" dur="500"/>
                                        <p:tgtEl>
                                          <p:spTgt spid="7177">
                                            <p:txEl>
                                              <p:pRg st="3" end="3"/>
                                            </p:txEl>
                                          </p:spTgt>
                                        </p:tgtEl>
                                      </p:cBhvr>
                                    </p:animEffect>
                                    <p:anim calcmode="lin" valueType="num">
                                      <p:cBhvr>
                                        <p:cTn id="18"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p:cTn id="19" dur="500" fill="hold"/>
                                        <p:tgtEl>
                                          <p:spTgt spid="7177">
                                            <p:txEl>
                                              <p:pRg st="3" end="3"/>
                                            </p:txEl>
                                          </p:spTgt>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42" presetClass="entr" presetSubtype="0" fill="hold" nodeType="afterEffect">
                                  <p:stCondLst>
                                    <p:cond delay="0"/>
                                  </p:stCondLst>
                                  <p:childTnLst>
                                    <p:set>
                                      <p:cBhvr>
                                        <p:cTn id="22" dur="1" fill="hold">
                                          <p:stCondLst>
                                            <p:cond delay="0"/>
                                          </p:stCondLst>
                                        </p:cTn>
                                        <p:tgtEl>
                                          <p:spTgt spid="7177">
                                            <p:txEl>
                                              <p:pRg st="5" end="5"/>
                                            </p:txEl>
                                          </p:spTgt>
                                        </p:tgtEl>
                                        <p:attrNameLst>
                                          <p:attrName>style.visibility</p:attrName>
                                        </p:attrNameLst>
                                      </p:cBhvr>
                                      <p:to>
                                        <p:strVal val="visible"/>
                                      </p:to>
                                    </p:set>
                                    <p:animEffect transition="in" filter="fade">
                                      <p:cBhvr>
                                        <p:cTn id="23" dur="500"/>
                                        <p:tgtEl>
                                          <p:spTgt spid="7177">
                                            <p:txEl>
                                              <p:pRg st="5" end="5"/>
                                            </p:txEl>
                                          </p:spTgt>
                                        </p:tgtEl>
                                      </p:cBhvr>
                                    </p:animEffect>
                                    <p:anim calcmode="lin" valueType="num">
                                      <p:cBhvr>
                                        <p:cTn id="24"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p:cTn id="25" dur="500" fill="hold"/>
                                        <p:tgtEl>
                                          <p:spTgt spid="71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411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（二）反思会计学术生态系统的多样性</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由于外部制度与环境的影响，会计学术生态系统资源正在高度向“</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解释问题</a:t>
            </a:r>
            <a:r>
              <a:rPr lang="zh-CN" altLang="en-US" sz="1600" dirty="0">
                <a:solidFill>
                  <a:schemeClr val="bg1"/>
                </a:solidFill>
                <a:latin typeface="微软雅黑" panose="020B0503020204020204" pitchFamily="34" charset="-122"/>
                <a:ea typeface="微软雅黑" panose="020B0503020204020204" pitchFamily="34" charset="-122"/>
              </a:rPr>
              <a:t>”的领域集聚，正在挤出理论、实务以及教学的会计研究资源。从事“解释问题”的研究正在成为取得学术界声誉与地位的入场券。并且依托各类学术团体，部分占优的会计学者群体正在形成圈层壁垒，出现“封闭化”、“等级化”问题，团体内</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学术保护倾向</a:t>
            </a:r>
            <a:r>
              <a:rPr lang="zh-CN" altLang="en-US" sz="1600" dirty="0">
                <a:solidFill>
                  <a:schemeClr val="bg1"/>
                </a:solidFill>
                <a:latin typeface="微软雅黑" panose="020B0503020204020204" pitchFamily="34" charset="-122"/>
                <a:ea typeface="微软雅黑" panose="020B0503020204020204" pitchFamily="34" charset="-122"/>
              </a:rPr>
              <a:t>显现，可能成为影响项目立项、论文发表的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非公平性</a:t>
            </a:r>
            <a:r>
              <a:rPr lang="zh-CN" altLang="en-US" sz="1600" dirty="0">
                <a:solidFill>
                  <a:schemeClr val="bg1"/>
                </a:solidFill>
                <a:latin typeface="微软雅黑" panose="020B0503020204020204" pitchFamily="34" charset="-122"/>
                <a:ea typeface="微软雅黑" panose="020B0503020204020204" pitchFamily="34" charset="-122"/>
              </a:rPr>
              <a:t>因素。</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中国会计类权威期刊，应当防止形成“唯权威”“唯帽子”“唯项目”“唯实证”“唯热点”的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选稿倾向</a:t>
            </a:r>
            <a:r>
              <a:rPr lang="zh-CN" altLang="en-US" sz="1600" dirty="0">
                <a:solidFill>
                  <a:schemeClr val="bg1"/>
                </a:solidFill>
                <a:latin typeface="微软雅黑" panose="020B0503020204020204" pitchFamily="34" charset="-122"/>
                <a:ea typeface="微软雅黑" panose="020B0503020204020204" pitchFamily="34" charset="-122"/>
              </a:rPr>
              <a:t>，持续优化和深化匿名评审制度改革，不断降低作者身份对发表概率的影响，不断提高论文研究质量和观点创新在其中的作用。</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FED9881E-DFA5-9A00-4FBB-342EC7A9445D}"/>
              </a:ext>
            </a:extLst>
          </p:cNvPr>
          <p:cNvSpPr>
            <a:spLocks noGrp="1"/>
          </p:cNvSpPr>
          <p:nvPr>
            <p:ph type="sldNum" sz="quarter" idx="12"/>
          </p:nvPr>
        </p:nvSpPr>
        <p:spPr/>
        <p:txBody>
          <a:bodyPr/>
          <a:lstStyle/>
          <a:p>
            <a:pPr>
              <a:defRPr/>
            </a:pPr>
            <a:fld id="{883EE7F0-DC5E-409B-BE0A-FF8F3CE65925}" type="slidenum">
              <a:rPr lang="zh-CN" altLang="zh-CN" smtClean="0"/>
              <a:t>25</a:t>
            </a:fld>
            <a:endParaRPr lang="zh-CN" altLang="zh-CN"/>
          </a:p>
        </p:txBody>
      </p:sp>
    </p:spTree>
    <p:extLst>
      <p:ext uri="{BB962C8B-B14F-4D97-AF65-F5344CB8AC3E}">
        <p14:creationId xmlns:p14="http://schemas.microsoft.com/office/powerpoint/2010/main" val="3363980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7177">
                                            <p:txEl>
                                              <p:pRg st="3" end="3"/>
                                            </p:txEl>
                                          </p:spTgt>
                                        </p:tgtEl>
                                        <p:attrNameLst>
                                          <p:attrName>style.visibility</p:attrName>
                                        </p:attrNameLst>
                                      </p:cBhvr>
                                      <p:to>
                                        <p:strVal val="visible"/>
                                      </p:to>
                                    </p:set>
                                    <p:animEffect transition="in" filter="fade">
                                      <p:cBhvr>
                                        <p:cTn id="18" dur="500"/>
                                        <p:tgtEl>
                                          <p:spTgt spid="7177">
                                            <p:txEl>
                                              <p:pRg st="3" end="3"/>
                                            </p:txEl>
                                          </p:spTgt>
                                        </p:tgtEl>
                                      </p:cBhvr>
                                    </p:animEffect>
                                    <p:anim calcmode="lin" valueType="num">
                                      <p:cBhvr>
                                        <p:cTn id="19" dur="500" fill="hold"/>
                                        <p:tgtEl>
                                          <p:spTgt spid="7177">
                                            <p:txEl>
                                              <p:pRg st="3" end="3"/>
                                            </p:txEl>
                                          </p:spTgt>
                                        </p:tgtEl>
                                        <p:attrNameLst>
                                          <p:attrName>ppt_x</p:attrName>
                                        </p:attrNameLst>
                                      </p:cBhvr>
                                      <p:tavLst>
                                        <p:tav tm="0">
                                          <p:val>
                                            <p:strVal val="#ppt_x"/>
                                          </p:val>
                                        </p:tav>
                                        <p:tav tm="100000">
                                          <p:val>
                                            <p:strVal val="#ppt_x"/>
                                          </p:val>
                                        </p:tav>
                                      </p:tavLst>
                                    </p:anim>
                                    <p:anim calcmode="lin" valueType="num">
                                      <p:cBhvr>
                                        <p:cTn id="20" dur="500" fill="hold"/>
                                        <p:tgtEl>
                                          <p:spTgt spid="7177">
                                            <p:txEl>
                                              <p:pRg st="3" end="3"/>
                                            </p:txEl>
                                          </p:spTgt>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7177">
                                            <p:txEl>
                                              <p:pRg st="5" end="5"/>
                                            </p:txEl>
                                          </p:spTgt>
                                        </p:tgtEl>
                                        <p:attrNameLst>
                                          <p:attrName>style.visibility</p:attrName>
                                        </p:attrNameLst>
                                      </p:cBhvr>
                                      <p:to>
                                        <p:strVal val="visible"/>
                                      </p:to>
                                    </p:set>
                                    <p:animEffect transition="in" filter="fade">
                                      <p:cBhvr>
                                        <p:cTn id="23" dur="500"/>
                                        <p:tgtEl>
                                          <p:spTgt spid="7177">
                                            <p:txEl>
                                              <p:pRg st="5" end="5"/>
                                            </p:txEl>
                                          </p:spTgt>
                                        </p:tgtEl>
                                      </p:cBhvr>
                                    </p:animEffect>
                                    <p:anim calcmode="lin" valueType="num">
                                      <p:cBhvr>
                                        <p:cTn id="24" dur="500" fill="hold"/>
                                        <p:tgtEl>
                                          <p:spTgt spid="7177">
                                            <p:txEl>
                                              <p:pRg st="5" end="5"/>
                                            </p:txEl>
                                          </p:spTgt>
                                        </p:tgtEl>
                                        <p:attrNameLst>
                                          <p:attrName>ppt_x</p:attrName>
                                        </p:attrNameLst>
                                      </p:cBhvr>
                                      <p:tavLst>
                                        <p:tav tm="0">
                                          <p:val>
                                            <p:strVal val="#ppt_x"/>
                                          </p:val>
                                        </p:tav>
                                        <p:tav tm="100000">
                                          <p:val>
                                            <p:strVal val="#ppt_x"/>
                                          </p:val>
                                        </p:tav>
                                      </p:tavLst>
                                    </p:anim>
                                    <p:anim calcmode="lin" valueType="num">
                                      <p:cBhvr>
                                        <p:cTn id="25" dur="500" fill="hold"/>
                                        <p:tgtEl>
                                          <p:spTgt spid="717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三、对会计研究问题根源的系统反思</a:t>
            </a:r>
            <a:endParaRPr lang="zh-CN" altLang="zh-CN" sz="2000" b="1" dirty="0">
              <a:solidFill>
                <a:srgbClr val="95C1AD"/>
              </a:solidFill>
            </a:endParaRP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（三）反思会计学博士培养机制的合理性</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年来，我国高校会计学博士招生规模不断扩大，这一群体与高校教师面临同样的文章发表压力。现有培养以及考核机制，使得博士生前期跟随热点展开研究，争取发文机会；后期甚至临毕业前，开始突击博士论文，或直接提交“拼盘”式的研究成果。大量会计学博士生经历的是从“文献”到“文献”，从“论文”到“论文”的博士研究生涯。培养的会计博士生大概率是“</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数据处理专家</a:t>
            </a:r>
            <a:r>
              <a:rPr lang="zh-CN" altLang="en-US" sz="1600" dirty="0">
                <a:solidFill>
                  <a:schemeClr val="bg1"/>
                </a:solidFill>
                <a:latin typeface="微软雅黑" panose="020B0503020204020204" pitchFamily="34" charset="-122"/>
                <a:ea typeface="微软雅黑" panose="020B0503020204020204" pitchFamily="34" charset="-122"/>
              </a:rPr>
              <a:t>”，而不一定是懂会计、能够进行深入的理论思考以及解决现实会计问题的“会计专家”。</a:t>
            </a:r>
          </a:p>
        </p:txBody>
      </p:sp>
      <p:sp>
        <p:nvSpPr>
          <p:cNvPr id="7178" name="Freeform 8"/>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A1747861-69B5-18CC-4631-F43102DFE677}"/>
              </a:ext>
            </a:extLst>
          </p:cNvPr>
          <p:cNvSpPr>
            <a:spLocks noGrp="1"/>
          </p:cNvSpPr>
          <p:nvPr>
            <p:ph type="sldNum" sz="quarter" idx="12"/>
          </p:nvPr>
        </p:nvSpPr>
        <p:spPr/>
        <p:txBody>
          <a:bodyPr/>
          <a:lstStyle/>
          <a:p>
            <a:pPr>
              <a:defRPr/>
            </a:pPr>
            <a:fld id="{883EE7F0-DC5E-409B-BE0A-FF8F3CE65925}" type="slidenum">
              <a:rPr lang="zh-CN" altLang="zh-CN" smtClean="0"/>
              <a:t>26</a:t>
            </a:fld>
            <a:endParaRPr lang="zh-CN" altLang="zh-CN"/>
          </a:p>
        </p:txBody>
      </p:sp>
    </p:spTree>
    <p:extLst>
      <p:ext uri="{BB962C8B-B14F-4D97-AF65-F5344CB8AC3E}">
        <p14:creationId xmlns:p14="http://schemas.microsoft.com/office/powerpoint/2010/main" val="401685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7177">
                                            <p:txEl>
                                              <p:pRg st="0" end="0"/>
                                            </p:txEl>
                                          </p:spTgt>
                                        </p:tgtEl>
                                        <p:attrNameLst>
                                          <p:attrName>style.visibility</p:attrName>
                                        </p:attrNameLst>
                                      </p:cBhvr>
                                      <p:to>
                                        <p:strVal val="visible"/>
                                      </p:to>
                                    </p:set>
                                    <p:anim calcmode="lin" valueType="num">
                                      <p:cBhvr additive="base">
                                        <p:cTn id="7" dur="500" fill="hold"/>
                                        <p:tgtEl>
                                          <p:spTgt spid="71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178"/>
                                        </p:tgtEl>
                                        <p:attrNameLst>
                                          <p:attrName>style.visibility</p:attrName>
                                        </p:attrNameLst>
                                      </p:cBhvr>
                                      <p:to>
                                        <p:strVal val="visible"/>
                                      </p:to>
                                    </p:set>
                                    <p:anim calcmode="lin" valueType="num">
                                      <p:cBhvr additive="base">
                                        <p:cTn id="12" dur="500" fill="hold"/>
                                        <p:tgtEl>
                                          <p:spTgt spid="7178"/>
                                        </p:tgtEl>
                                        <p:attrNameLst>
                                          <p:attrName>ppt_x</p:attrName>
                                        </p:attrNameLst>
                                      </p:cBhvr>
                                      <p:tavLst>
                                        <p:tav tm="0">
                                          <p:val>
                                            <p:strVal val="#ppt_x"/>
                                          </p:val>
                                        </p:tav>
                                        <p:tav tm="100000">
                                          <p:val>
                                            <p:strVal val="#ppt_x"/>
                                          </p:val>
                                        </p:tav>
                                      </p:tavLst>
                                    </p:anim>
                                    <p:anim calcmode="lin" valueType="num">
                                      <p:cBhvr additive="base">
                                        <p:cTn id="13" dur="500" fill="hold"/>
                                        <p:tgtEl>
                                          <p:spTgt spid="717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6" presetClass="entr" presetSubtype="16" fill="hold" nodeType="afterEffect">
                                  <p:stCondLst>
                                    <p:cond delay="0"/>
                                  </p:stCondLst>
                                  <p:childTnLst>
                                    <p:set>
                                      <p:cBhvr>
                                        <p:cTn id="16" dur="1" fill="hold">
                                          <p:stCondLst>
                                            <p:cond delay="0"/>
                                          </p:stCondLst>
                                        </p:cTn>
                                        <p:tgtEl>
                                          <p:spTgt spid="7177">
                                            <p:txEl>
                                              <p:pRg st="3" end="3"/>
                                            </p:txEl>
                                          </p:spTgt>
                                        </p:tgtEl>
                                        <p:attrNameLst>
                                          <p:attrName>style.visibility</p:attrName>
                                        </p:attrNameLst>
                                      </p:cBhvr>
                                      <p:to>
                                        <p:strVal val="visible"/>
                                      </p:to>
                                    </p:set>
                                    <p:animEffect transition="in" filter="circle(in)">
                                      <p:cBhvr>
                                        <p:cTn id="17" dur="500"/>
                                        <p:tgtEl>
                                          <p:spTgt spid="717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27650"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1" name="Rectangle 3"/>
          <p:cNvSpPr>
            <a:spLocks noChangeArrowheads="1"/>
          </p:cNvSpPr>
          <p:nvPr/>
        </p:nvSpPr>
        <p:spPr bwMode="auto">
          <a:xfrm>
            <a:off x="3924300" y="2211388"/>
            <a:ext cx="460814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chemeClr val="bg1"/>
                </a:solidFill>
                <a:ea typeface="微软雅黑" panose="020B0503020204020204" pitchFamily="34" charset="-122"/>
              </a:rPr>
              <a:t>四、繁荣会计研究的展望：把握好五大关系</a:t>
            </a:r>
            <a:endParaRPr lang="zh-CN" altLang="zh-CN" sz="1800" b="1" dirty="0">
              <a:solidFill>
                <a:schemeClr val="bg1"/>
              </a:solidFill>
              <a:ea typeface="微软雅黑" panose="020B0503020204020204" pitchFamily="34" charset="-122"/>
            </a:endParaRPr>
          </a:p>
        </p:txBody>
      </p:sp>
      <p:sp>
        <p:nvSpPr>
          <p:cNvPr id="27652" name="Rectangle 4"/>
          <p:cNvSpPr>
            <a:spLocks noChangeArrowheads="1"/>
          </p:cNvSpPr>
          <p:nvPr/>
        </p:nvSpPr>
        <p:spPr bwMode="auto">
          <a:xfrm>
            <a:off x="3843338" y="2786980"/>
            <a:ext cx="33115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800" dirty="0">
                <a:solidFill>
                  <a:schemeClr val="bg1"/>
                </a:solidFill>
              </a:rPr>
              <a:t>会计学术理论发展</a:t>
            </a:r>
            <a:r>
              <a:rPr lang="en-US" altLang="zh-CN" sz="800" dirty="0">
                <a:solidFill>
                  <a:schemeClr val="bg1"/>
                </a:solidFill>
              </a:rPr>
              <a:t>&amp;</a:t>
            </a:r>
            <a:r>
              <a:rPr lang="zh-CN" altLang="en-US" sz="800" dirty="0">
                <a:solidFill>
                  <a:schemeClr val="bg1"/>
                </a:solidFill>
              </a:rPr>
              <a:t>实践创新的关系</a:t>
            </a:r>
          </a:p>
          <a:p>
            <a:pPr eaLnBrk="1" hangingPunct="1">
              <a:spcBef>
                <a:spcPct val="0"/>
              </a:spcBef>
              <a:buFontTx/>
              <a:buNone/>
            </a:pPr>
            <a:r>
              <a:rPr lang="zh-CN" altLang="en-US" sz="800" dirty="0">
                <a:solidFill>
                  <a:schemeClr val="bg1"/>
                </a:solidFill>
              </a:rPr>
              <a:t>会计实证研究</a:t>
            </a:r>
            <a:r>
              <a:rPr lang="en-US" altLang="zh-CN" sz="800" dirty="0">
                <a:solidFill>
                  <a:schemeClr val="bg1"/>
                </a:solidFill>
              </a:rPr>
              <a:t>&amp;</a:t>
            </a:r>
            <a:r>
              <a:rPr lang="zh-CN" altLang="en-US" sz="800" dirty="0">
                <a:solidFill>
                  <a:schemeClr val="bg1"/>
                </a:solidFill>
              </a:rPr>
              <a:t>规范研究</a:t>
            </a:r>
          </a:p>
          <a:p>
            <a:pPr eaLnBrk="1" hangingPunct="1">
              <a:spcBef>
                <a:spcPct val="0"/>
              </a:spcBef>
              <a:buFontTx/>
              <a:buNone/>
            </a:pPr>
            <a:r>
              <a:rPr lang="zh-CN" altLang="en-US" sz="800" dirty="0">
                <a:solidFill>
                  <a:schemeClr val="bg1"/>
                </a:solidFill>
              </a:rPr>
              <a:t>会计学科</a:t>
            </a:r>
            <a:r>
              <a:rPr lang="en-US" altLang="zh-CN" sz="800" dirty="0">
                <a:solidFill>
                  <a:schemeClr val="bg1"/>
                </a:solidFill>
              </a:rPr>
              <a:t>&amp;</a:t>
            </a:r>
            <a:r>
              <a:rPr lang="zh-CN" altLang="en-US" sz="800" dirty="0">
                <a:solidFill>
                  <a:schemeClr val="bg1"/>
                </a:solidFill>
              </a:rPr>
              <a:t>其他学科</a:t>
            </a:r>
          </a:p>
          <a:p>
            <a:pPr eaLnBrk="1" hangingPunct="1">
              <a:spcBef>
                <a:spcPct val="0"/>
              </a:spcBef>
              <a:buFontTx/>
              <a:buNone/>
            </a:pPr>
            <a:r>
              <a:rPr lang="zh-CN" altLang="en-US" sz="800" dirty="0">
                <a:solidFill>
                  <a:schemeClr val="bg1"/>
                </a:solidFill>
              </a:rPr>
              <a:t>国际一般性理论</a:t>
            </a:r>
            <a:r>
              <a:rPr lang="en-US" altLang="zh-CN" sz="800" dirty="0">
                <a:solidFill>
                  <a:schemeClr val="bg1"/>
                </a:solidFill>
              </a:rPr>
              <a:t>&amp;</a:t>
            </a:r>
            <a:r>
              <a:rPr lang="zh-CN" altLang="en-US" sz="800" dirty="0">
                <a:solidFill>
                  <a:schemeClr val="bg1"/>
                </a:solidFill>
              </a:rPr>
              <a:t>中国特殊国情</a:t>
            </a:r>
          </a:p>
          <a:p>
            <a:pPr eaLnBrk="1" hangingPunct="1">
              <a:spcBef>
                <a:spcPct val="0"/>
              </a:spcBef>
              <a:buFontTx/>
              <a:buNone/>
            </a:pPr>
            <a:r>
              <a:rPr lang="zh-CN" altLang="en-US" sz="800" dirty="0">
                <a:solidFill>
                  <a:schemeClr val="bg1"/>
                </a:solidFill>
              </a:rPr>
              <a:t>中国自主话语权体系</a:t>
            </a:r>
            <a:r>
              <a:rPr lang="en-US" altLang="zh-CN" sz="800" dirty="0">
                <a:solidFill>
                  <a:schemeClr val="bg1"/>
                </a:solidFill>
              </a:rPr>
              <a:t>&amp;</a:t>
            </a:r>
            <a:r>
              <a:rPr lang="zh-CN" altLang="en-US" sz="800" dirty="0">
                <a:solidFill>
                  <a:schemeClr val="bg1"/>
                </a:solidFill>
              </a:rPr>
              <a:t>国际会计主流研究</a:t>
            </a:r>
            <a:endParaRPr lang="en-US" altLang="zh-CN" sz="800" dirty="0">
              <a:solidFill>
                <a:schemeClr val="bg1"/>
              </a:solidFill>
            </a:endParaRPr>
          </a:p>
        </p:txBody>
      </p:sp>
      <p:sp>
        <p:nvSpPr>
          <p:cNvPr id="27653" name="Text Box 5"/>
          <p:cNvSpPr txBox="1">
            <a:spLocks noChangeArrowheads="1"/>
          </p:cNvSpPr>
          <p:nvPr/>
        </p:nvSpPr>
        <p:spPr bwMode="auto">
          <a:xfrm>
            <a:off x="2124075" y="2020888"/>
            <a:ext cx="1252538"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dirty="0">
                <a:solidFill>
                  <a:srgbClr val="95C1AD"/>
                </a:solidFill>
              </a:rPr>
              <a:t>04</a:t>
            </a:r>
          </a:p>
        </p:txBody>
      </p:sp>
      <p:grpSp>
        <p:nvGrpSpPr>
          <p:cNvPr id="27654" name="Group 6"/>
          <p:cNvGrpSpPr/>
          <p:nvPr/>
        </p:nvGrpSpPr>
        <p:grpSpPr bwMode="auto">
          <a:xfrm>
            <a:off x="2951163" y="1625600"/>
            <a:ext cx="533400" cy="530225"/>
            <a:chOff x="0" y="0"/>
            <a:chExt cx="336" cy="334"/>
          </a:xfrm>
        </p:grpSpPr>
        <p:sp>
          <p:nvSpPr>
            <p:cNvPr id="27655" name="Oval 7"/>
            <p:cNvSpPr>
              <a:spLocks noChangeArrowheads="1"/>
            </p:cNvSpPr>
            <p:nvPr/>
          </p:nvSpPr>
          <p:spPr bwMode="auto">
            <a:xfrm>
              <a:off x="0" y="0"/>
              <a:ext cx="336" cy="334"/>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7656" name="Group 8"/>
            <p:cNvGrpSpPr/>
            <p:nvPr/>
          </p:nvGrpSpPr>
          <p:grpSpPr bwMode="auto">
            <a:xfrm>
              <a:off x="100" y="61"/>
              <a:ext cx="142" cy="211"/>
              <a:chOff x="0" y="0"/>
              <a:chExt cx="276" cy="410"/>
            </a:xfrm>
          </p:grpSpPr>
          <p:sp>
            <p:nvSpPr>
              <p:cNvPr id="27657" name="Rectangle 9"/>
              <p:cNvSpPr>
                <a:spLocks noChangeArrowheads="1"/>
              </p:cNvSpPr>
              <p:nvPr/>
            </p:nvSpPr>
            <p:spPr bwMode="auto">
              <a:xfrm>
                <a:off x="0" y="42"/>
                <a:ext cx="276" cy="368"/>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8" name="Rectangle 10"/>
              <p:cNvSpPr>
                <a:spLocks noChangeArrowheads="1"/>
              </p:cNvSpPr>
              <p:nvPr/>
            </p:nvSpPr>
            <p:spPr bwMode="auto">
              <a:xfrm>
                <a:off x="24" y="74"/>
                <a:ext cx="228" cy="30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59" name="Freeform 11"/>
              <p:cNvSpPr/>
              <p:nvPr/>
            </p:nvSpPr>
            <p:spPr bwMode="auto">
              <a:xfrm>
                <a:off x="56" y="0"/>
                <a:ext cx="162" cy="90"/>
              </a:xfrm>
              <a:custGeom>
                <a:avLst/>
                <a:gdLst>
                  <a:gd name="T0" fmla="*/ 134 w 162"/>
                  <a:gd name="T1" fmla="*/ 34 h 90"/>
                  <a:gd name="T2" fmla="*/ 134 w 162"/>
                  <a:gd name="T3" fmla="*/ 0 h 90"/>
                  <a:gd name="T4" fmla="*/ 28 w 162"/>
                  <a:gd name="T5" fmla="*/ 0 h 90"/>
                  <a:gd name="T6" fmla="*/ 28 w 162"/>
                  <a:gd name="T7" fmla="*/ 34 h 90"/>
                  <a:gd name="T8" fmla="*/ 0 w 162"/>
                  <a:gd name="T9" fmla="*/ 34 h 90"/>
                  <a:gd name="T10" fmla="*/ 0 w 162"/>
                  <a:gd name="T11" fmla="*/ 90 h 90"/>
                  <a:gd name="T12" fmla="*/ 162 w 162"/>
                  <a:gd name="T13" fmla="*/ 90 h 90"/>
                  <a:gd name="T14" fmla="*/ 162 w 162"/>
                  <a:gd name="T15" fmla="*/ 34 h 90"/>
                  <a:gd name="T16" fmla="*/ 134 w 162"/>
                  <a:gd name="T17" fmla="*/ 34 h 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62" h="90">
                    <a:moveTo>
                      <a:pt x="134" y="34"/>
                    </a:moveTo>
                    <a:lnTo>
                      <a:pt x="134" y="0"/>
                    </a:lnTo>
                    <a:lnTo>
                      <a:pt x="28" y="0"/>
                    </a:lnTo>
                    <a:lnTo>
                      <a:pt x="28" y="34"/>
                    </a:lnTo>
                    <a:lnTo>
                      <a:pt x="0" y="34"/>
                    </a:lnTo>
                    <a:lnTo>
                      <a:pt x="0" y="90"/>
                    </a:lnTo>
                    <a:lnTo>
                      <a:pt x="162" y="90"/>
                    </a:lnTo>
                    <a:lnTo>
                      <a:pt x="162" y="34"/>
                    </a:lnTo>
                    <a:lnTo>
                      <a:pt x="134" y="34"/>
                    </a:lnTo>
                    <a:close/>
                  </a:path>
                </a:pathLst>
              </a:custGeom>
              <a:solidFill>
                <a:srgbClr val="009658"/>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660" name="Oval 12"/>
              <p:cNvSpPr>
                <a:spLocks noChangeArrowheads="1"/>
              </p:cNvSpPr>
              <p:nvPr/>
            </p:nvSpPr>
            <p:spPr bwMode="auto">
              <a:xfrm>
                <a:off x="54" y="157"/>
                <a:ext cx="168" cy="168"/>
              </a:xfrm>
              <a:prstGeom prst="ellipse">
                <a:avLst/>
              </a:prstGeom>
              <a:solidFill>
                <a:srgbClr val="E34326"/>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7661" name="Freeform 13"/>
              <p:cNvSpPr/>
              <p:nvPr/>
            </p:nvSpPr>
            <p:spPr bwMode="auto">
              <a:xfrm>
                <a:off x="86" y="193"/>
                <a:ext cx="102" cy="100"/>
              </a:xfrm>
              <a:custGeom>
                <a:avLst/>
                <a:gdLst>
                  <a:gd name="T0" fmla="*/ 102 w 102"/>
                  <a:gd name="T1" fmla="*/ 34 h 100"/>
                  <a:gd name="T2" fmla="*/ 66 w 102"/>
                  <a:gd name="T3" fmla="*/ 34 h 100"/>
                  <a:gd name="T4" fmla="*/ 66 w 102"/>
                  <a:gd name="T5" fmla="*/ 0 h 100"/>
                  <a:gd name="T6" fmla="*/ 36 w 102"/>
                  <a:gd name="T7" fmla="*/ 0 h 100"/>
                  <a:gd name="T8" fmla="*/ 36 w 102"/>
                  <a:gd name="T9" fmla="*/ 34 h 100"/>
                  <a:gd name="T10" fmla="*/ 0 w 102"/>
                  <a:gd name="T11" fmla="*/ 34 h 100"/>
                  <a:gd name="T12" fmla="*/ 0 w 102"/>
                  <a:gd name="T13" fmla="*/ 66 h 100"/>
                  <a:gd name="T14" fmla="*/ 36 w 102"/>
                  <a:gd name="T15" fmla="*/ 66 h 100"/>
                  <a:gd name="T16" fmla="*/ 36 w 102"/>
                  <a:gd name="T17" fmla="*/ 100 h 100"/>
                  <a:gd name="T18" fmla="*/ 66 w 102"/>
                  <a:gd name="T19" fmla="*/ 100 h 100"/>
                  <a:gd name="T20" fmla="*/ 66 w 102"/>
                  <a:gd name="T21" fmla="*/ 66 h 100"/>
                  <a:gd name="T22" fmla="*/ 102 w 102"/>
                  <a:gd name="T23" fmla="*/ 66 h 100"/>
                  <a:gd name="T24" fmla="*/ 102 w 102"/>
                  <a:gd name="T25" fmla="*/ 34 h 1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2" h="100">
                    <a:moveTo>
                      <a:pt x="102" y="34"/>
                    </a:moveTo>
                    <a:lnTo>
                      <a:pt x="66" y="34"/>
                    </a:lnTo>
                    <a:lnTo>
                      <a:pt x="66" y="0"/>
                    </a:lnTo>
                    <a:lnTo>
                      <a:pt x="36" y="0"/>
                    </a:lnTo>
                    <a:lnTo>
                      <a:pt x="36" y="34"/>
                    </a:lnTo>
                    <a:lnTo>
                      <a:pt x="0" y="34"/>
                    </a:lnTo>
                    <a:lnTo>
                      <a:pt x="0" y="66"/>
                    </a:lnTo>
                    <a:lnTo>
                      <a:pt x="36" y="66"/>
                    </a:lnTo>
                    <a:lnTo>
                      <a:pt x="36" y="100"/>
                    </a:lnTo>
                    <a:lnTo>
                      <a:pt x="66" y="100"/>
                    </a:lnTo>
                    <a:lnTo>
                      <a:pt x="66" y="66"/>
                    </a:lnTo>
                    <a:lnTo>
                      <a:pt x="102" y="66"/>
                    </a:lnTo>
                    <a:lnTo>
                      <a:pt x="102" y="3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（一）会计学术理论发展与实践创新的关系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会计学是人类创造的进行经济管理活动的社会化工具，在漫长的实践发展过程中凝结成了会计理论体系，会计实践应当成为会计学理论的出发点和归宿点。而当解释会计实践如何实现创新时，必须认识到会计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理论</a:t>
            </a:r>
            <a:r>
              <a:rPr lang="zh-CN" altLang="en-US" sz="1600" dirty="0">
                <a:solidFill>
                  <a:schemeClr val="bg1"/>
                </a:solidFill>
                <a:latin typeface="微软雅黑" panose="020B0503020204020204" pitchFamily="34" charset="-122"/>
                <a:ea typeface="微软雅黑" panose="020B0503020204020204" pitchFamily="34" charset="-122"/>
              </a:rPr>
              <a:t>在其中发挥的指导作用。一方面，会计理论研究应当致力于总结会计</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实践</a:t>
            </a:r>
            <a:r>
              <a:rPr lang="zh-CN" altLang="en-US" sz="1600" dirty="0">
                <a:solidFill>
                  <a:schemeClr val="bg1"/>
                </a:solidFill>
                <a:latin typeface="微软雅黑" panose="020B0503020204020204" pitchFamily="34" charset="-122"/>
                <a:ea typeface="微软雅黑" panose="020B0503020204020204" pitchFamily="34" charset="-122"/>
              </a:rPr>
              <a:t>创新，解释会计现象，做好“已实践”的经验总结，实现理论发展。另一方面，会计理论研究应当致力于构建先于实践创新的发展体系，做好“未实践”的理论探索，推进实践创新。</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AD68AB27-83C4-32BC-7BC8-5E81FD0F7D2F}"/>
              </a:ext>
            </a:extLst>
          </p:cNvPr>
          <p:cNvSpPr>
            <a:spLocks noGrp="1"/>
          </p:cNvSpPr>
          <p:nvPr>
            <p:ph type="sldNum" sz="quarter" idx="12"/>
          </p:nvPr>
        </p:nvSpPr>
        <p:spPr/>
        <p:txBody>
          <a:bodyPr/>
          <a:lstStyle/>
          <a:p>
            <a:pPr>
              <a:defRPr/>
            </a:pPr>
            <a:fld id="{883EE7F0-DC5E-409B-BE0A-FF8F3CE65925}" type="slidenum">
              <a:rPr lang="zh-CN" altLang="zh-CN" smtClean="0"/>
              <a:t>28</a:t>
            </a:fld>
            <a:endParaRPr lang="zh-CN" altLang="zh-CN"/>
          </a:p>
        </p:txBody>
      </p:sp>
    </p:spTree>
    <p:extLst>
      <p:ext uri="{BB962C8B-B14F-4D97-AF65-F5344CB8AC3E}">
        <p14:creationId xmlns:p14="http://schemas.microsoft.com/office/powerpoint/2010/main" val="3578180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63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（二）会计实证研究与规范研究的融合关系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在新的发展阶段，“唯实证”的倾向将降低会计学术研究的社会价值，“唯规范”的倾向则会将会计研究排除在学术学科之外。繁荣会计学术研究过程中，也应当高度关注</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分析式研究方法</a:t>
            </a:r>
            <a:r>
              <a:rPr lang="zh-CN" altLang="en-US" sz="1600" dirty="0">
                <a:solidFill>
                  <a:schemeClr val="bg1"/>
                </a:solidFill>
                <a:latin typeface="微软雅黑" panose="020B0503020204020204" pitchFamily="34" charset="-122"/>
                <a:ea typeface="微软雅黑" panose="020B0503020204020204" pitchFamily="34" charset="-122"/>
              </a:rPr>
              <a:t>在会计学术研究中的应用，抽象化理论模型的构建能够提高理论分析的科学性，为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实证</a:t>
            </a:r>
            <a:r>
              <a:rPr lang="zh-CN" altLang="en-US" sz="1600" dirty="0">
                <a:solidFill>
                  <a:schemeClr val="bg1"/>
                </a:solidFill>
                <a:latin typeface="微软雅黑" panose="020B0503020204020204" pitchFamily="34" charset="-122"/>
                <a:ea typeface="微软雅黑" panose="020B0503020204020204" pitchFamily="34" charset="-122"/>
              </a:rPr>
              <a:t>模型的构建提供更多相对客观的依据，有助于提高我国会计学术成果理论化和科学化水平。</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859D638C-6B6F-B97E-51C0-EAD58159E21F}"/>
              </a:ext>
            </a:extLst>
          </p:cNvPr>
          <p:cNvSpPr>
            <a:spLocks noGrp="1"/>
          </p:cNvSpPr>
          <p:nvPr>
            <p:ph type="sldNum" sz="quarter" idx="12"/>
          </p:nvPr>
        </p:nvSpPr>
        <p:spPr/>
        <p:txBody>
          <a:bodyPr/>
          <a:lstStyle/>
          <a:p>
            <a:pPr>
              <a:defRPr/>
            </a:pPr>
            <a:fld id="{883EE7F0-DC5E-409B-BE0A-FF8F3CE65925}" type="slidenum">
              <a:rPr lang="zh-CN" altLang="zh-CN" smtClean="0"/>
              <a:t>29</a:t>
            </a:fld>
            <a:endParaRPr lang="zh-CN" altLang="zh-CN"/>
          </a:p>
        </p:txBody>
      </p:sp>
    </p:spTree>
    <p:extLst>
      <p:ext uri="{BB962C8B-B14F-4D97-AF65-F5344CB8AC3E}">
        <p14:creationId xmlns:p14="http://schemas.microsoft.com/office/powerpoint/2010/main" val="29649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5122" name="Rectangle 2"/>
          <p:cNvSpPr>
            <a:spLocks noChangeArrowheads="1"/>
          </p:cNvSpPr>
          <p:nvPr/>
        </p:nvSpPr>
        <p:spPr bwMode="auto">
          <a:xfrm>
            <a:off x="4185212" y="-13855"/>
            <a:ext cx="4958787" cy="515576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5126" name="Text Box 6"/>
          <p:cNvSpPr txBox="1">
            <a:spLocks noChangeArrowheads="1"/>
          </p:cNvSpPr>
          <p:nvPr/>
        </p:nvSpPr>
        <p:spPr bwMode="auto">
          <a:xfrm>
            <a:off x="812474" y="2302419"/>
            <a:ext cx="22406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2800" b="1" dirty="0">
                <a:solidFill>
                  <a:srgbClr val="95C1AD"/>
                </a:solidFill>
              </a:rPr>
              <a:t>CONTENTS</a:t>
            </a:r>
          </a:p>
        </p:txBody>
      </p:sp>
      <p:sp>
        <p:nvSpPr>
          <p:cNvPr id="7" name="Rectangle 12">
            <a:extLst>
              <a:ext uri="{FF2B5EF4-FFF2-40B4-BE49-F238E27FC236}">
                <a16:creationId xmlns:a16="http://schemas.microsoft.com/office/drawing/2014/main" id="{FA825B91-2971-BC90-E8B8-427D29C48785}"/>
              </a:ext>
            </a:extLst>
          </p:cNvPr>
          <p:cNvSpPr>
            <a:spLocks noChangeArrowheads="1"/>
          </p:cNvSpPr>
          <p:nvPr/>
        </p:nvSpPr>
        <p:spPr bwMode="auto">
          <a:xfrm>
            <a:off x="4445496" y="3865884"/>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4</a:t>
            </a:r>
            <a:endParaRPr lang="zh-CN" altLang="en-US" sz="800" dirty="0">
              <a:solidFill>
                <a:schemeClr val="bg1"/>
              </a:solidFill>
            </a:endParaRPr>
          </a:p>
        </p:txBody>
      </p:sp>
      <p:sp>
        <p:nvSpPr>
          <p:cNvPr id="8" name="Line 16">
            <a:extLst>
              <a:ext uri="{FF2B5EF4-FFF2-40B4-BE49-F238E27FC236}">
                <a16:creationId xmlns:a16="http://schemas.microsoft.com/office/drawing/2014/main" id="{3E820F2E-4F89-0831-C0E8-B7F56F80DE42}"/>
              </a:ext>
            </a:extLst>
          </p:cNvPr>
          <p:cNvSpPr>
            <a:spLocks noChangeShapeType="1"/>
          </p:cNvSpPr>
          <p:nvPr/>
        </p:nvSpPr>
        <p:spPr bwMode="auto">
          <a:xfrm>
            <a:off x="4732833" y="451517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Rectangle 12">
            <a:extLst>
              <a:ext uri="{FF2B5EF4-FFF2-40B4-BE49-F238E27FC236}">
                <a16:creationId xmlns:a16="http://schemas.microsoft.com/office/drawing/2014/main" id="{E4F7720A-A986-15AE-762C-2FEAB4CFAD54}"/>
              </a:ext>
            </a:extLst>
          </p:cNvPr>
          <p:cNvSpPr>
            <a:spLocks noChangeArrowheads="1"/>
          </p:cNvSpPr>
          <p:nvPr/>
        </p:nvSpPr>
        <p:spPr bwMode="auto">
          <a:xfrm>
            <a:off x="5868144" y="3950721"/>
            <a:ext cx="3024336"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繁荣会计研究的展望：把握好五大关系</a:t>
            </a:r>
            <a:endParaRPr lang="en-US" altLang="zh-CN" sz="1600" b="1" dirty="0">
              <a:solidFill>
                <a:schemeClr val="bg1"/>
              </a:solidFill>
              <a:ea typeface="微软雅黑" panose="020B0503020204020204" pitchFamily="34" charset="-122"/>
            </a:endParaRPr>
          </a:p>
        </p:txBody>
      </p:sp>
      <p:sp>
        <p:nvSpPr>
          <p:cNvPr id="10" name="Rectangle 12">
            <a:extLst>
              <a:ext uri="{FF2B5EF4-FFF2-40B4-BE49-F238E27FC236}">
                <a16:creationId xmlns:a16="http://schemas.microsoft.com/office/drawing/2014/main" id="{E337FB62-EB94-0E2C-A982-A941EBB4EF5A}"/>
              </a:ext>
            </a:extLst>
          </p:cNvPr>
          <p:cNvSpPr>
            <a:spLocks noChangeArrowheads="1"/>
          </p:cNvSpPr>
          <p:nvPr/>
        </p:nvSpPr>
        <p:spPr bwMode="auto">
          <a:xfrm>
            <a:off x="4445496" y="2785764"/>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3</a:t>
            </a:r>
            <a:endParaRPr lang="zh-CN" altLang="en-US" sz="800" dirty="0">
              <a:solidFill>
                <a:schemeClr val="bg1"/>
              </a:solidFill>
            </a:endParaRPr>
          </a:p>
        </p:txBody>
      </p:sp>
      <p:sp>
        <p:nvSpPr>
          <p:cNvPr id="11" name="Line 16">
            <a:extLst>
              <a:ext uri="{FF2B5EF4-FFF2-40B4-BE49-F238E27FC236}">
                <a16:creationId xmlns:a16="http://schemas.microsoft.com/office/drawing/2014/main" id="{D7C1978D-C9FD-58B6-0247-A87AA768AD62}"/>
              </a:ext>
            </a:extLst>
          </p:cNvPr>
          <p:cNvSpPr>
            <a:spLocks noChangeShapeType="1"/>
          </p:cNvSpPr>
          <p:nvPr/>
        </p:nvSpPr>
        <p:spPr bwMode="auto">
          <a:xfrm>
            <a:off x="4732833" y="343505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Rectangle 12">
            <a:extLst>
              <a:ext uri="{FF2B5EF4-FFF2-40B4-BE49-F238E27FC236}">
                <a16:creationId xmlns:a16="http://schemas.microsoft.com/office/drawing/2014/main" id="{1C9EFC64-5417-0D83-93F9-99265C8ABD0E}"/>
              </a:ext>
            </a:extLst>
          </p:cNvPr>
          <p:cNvSpPr>
            <a:spLocks noChangeArrowheads="1"/>
          </p:cNvSpPr>
          <p:nvPr/>
        </p:nvSpPr>
        <p:spPr bwMode="auto">
          <a:xfrm>
            <a:off x="5868144" y="2972807"/>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对会计研究问题根源的系统反思</a:t>
            </a:r>
            <a:endParaRPr lang="en-US" altLang="zh-CN" sz="1600" b="1" dirty="0">
              <a:solidFill>
                <a:schemeClr val="bg1"/>
              </a:solidFill>
              <a:ea typeface="微软雅黑" panose="020B0503020204020204" pitchFamily="34" charset="-122"/>
            </a:endParaRPr>
          </a:p>
        </p:txBody>
      </p:sp>
      <p:sp>
        <p:nvSpPr>
          <p:cNvPr id="13" name="Rectangle 12">
            <a:extLst>
              <a:ext uri="{FF2B5EF4-FFF2-40B4-BE49-F238E27FC236}">
                <a16:creationId xmlns:a16="http://schemas.microsoft.com/office/drawing/2014/main" id="{4F241CF0-6E4E-2918-3277-6E810C0B4F33}"/>
              </a:ext>
            </a:extLst>
          </p:cNvPr>
          <p:cNvSpPr>
            <a:spLocks noChangeArrowheads="1"/>
          </p:cNvSpPr>
          <p:nvPr/>
        </p:nvSpPr>
        <p:spPr bwMode="auto">
          <a:xfrm>
            <a:off x="4445496" y="1706860"/>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2</a:t>
            </a:r>
            <a:endParaRPr lang="zh-CN" altLang="en-US" sz="800" dirty="0">
              <a:solidFill>
                <a:schemeClr val="bg1"/>
              </a:solidFill>
            </a:endParaRPr>
          </a:p>
        </p:txBody>
      </p:sp>
      <p:sp>
        <p:nvSpPr>
          <p:cNvPr id="14" name="Line 16">
            <a:extLst>
              <a:ext uri="{FF2B5EF4-FFF2-40B4-BE49-F238E27FC236}">
                <a16:creationId xmlns:a16="http://schemas.microsoft.com/office/drawing/2014/main" id="{750A10DC-658B-79EE-1ACF-A1E7A1CEBDB3}"/>
              </a:ext>
            </a:extLst>
          </p:cNvPr>
          <p:cNvSpPr>
            <a:spLocks noChangeShapeType="1"/>
          </p:cNvSpPr>
          <p:nvPr/>
        </p:nvSpPr>
        <p:spPr bwMode="auto">
          <a:xfrm>
            <a:off x="4732833" y="2354932"/>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2">
            <a:extLst>
              <a:ext uri="{FF2B5EF4-FFF2-40B4-BE49-F238E27FC236}">
                <a16:creationId xmlns:a16="http://schemas.microsoft.com/office/drawing/2014/main" id="{D58A1DCF-FD64-5CFF-6914-31E3F27450AC}"/>
              </a:ext>
            </a:extLst>
          </p:cNvPr>
          <p:cNvSpPr>
            <a:spLocks noChangeArrowheads="1"/>
          </p:cNvSpPr>
          <p:nvPr/>
        </p:nvSpPr>
        <p:spPr bwMode="auto">
          <a:xfrm>
            <a:off x="5868144" y="1922884"/>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对会计研究现存问题的深入剖析</a:t>
            </a:r>
            <a:endParaRPr lang="en-US" altLang="zh-CN" sz="1600" b="1" dirty="0">
              <a:solidFill>
                <a:schemeClr val="bg1"/>
              </a:solidFill>
              <a:ea typeface="微软雅黑" panose="020B0503020204020204" pitchFamily="34" charset="-122"/>
            </a:endParaRPr>
          </a:p>
        </p:txBody>
      </p:sp>
      <p:sp>
        <p:nvSpPr>
          <p:cNvPr id="16" name="Rectangle 12">
            <a:extLst>
              <a:ext uri="{FF2B5EF4-FFF2-40B4-BE49-F238E27FC236}">
                <a16:creationId xmlns:a16="http://schemas.microsoft.com/office/drawing/2014/main" id="{E70F7585-E4F9-A506-9401-B8AB6CD6C324}"/>
              </a:ext>
            </a:extLst>
          </p:cNvPr>
          <p:cNvSpPr>
            <a:spLocks noChangeArrowheads="1"/>
          </p:cNvSpPr>
          <p:nvPr/>
        </p:nvSpPr>
        <p:spPr bwMode="auto">
          <a:xfrm>
            <a:off x="4445496" y="571136"/>
            <a:ext cx="129698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000" dirty="0">
                <a:solidFill>
                  <a:schemeClr val="bg1"/>
                </a:solidFill>
              </a:rPr>
              <a:t>0</a:t>
            </a:r>
            <a:r>
              <a:rPr lang="en-US" altLang="zh-CN" sz="4000" dirty="0">
                <a:solidFill>
                  <a:schemeClr val="bg1"/>
                </a:solidFill>
              </a:rPr>
              <a:t>1</a:t>
            </a:r>
            <a:endParaRPr lang="zh-CN" altLang="en-US" sz="800" dirty="0">
              <a:solidFill>
                <a:schemeClr val="bg1"/>
              </a:solidFill>
            </a:endParaRPr>
          </a:p>
        </p:txBody>
      </p:sp>
      <p:sp>
        <p:nvSpPr>
          <p:cNvPr id="17" name="Line 16">
            <a:extLst>
              <a:ext uri="{FF2B5EF4-FFF2-40B4-BE49-F238E27FC236}">
                <a16:creationId xmlns:a16="http://schemas.microsoft.com/office/drawing/2014/main" id="{4F47F61A-CAA0-B415-4753-E524E6B08011}"/>
              </a:ext>
            </a:extLst>
          </p:cNvPr>
          <p:cNvSpPr>
            <a:spLocks noChangeShapeType="1"/>
          </p:cNvSpPr>
          <p:nvPr/>
        </p:nvSpPr>
        <p:spPr bwMode="auto">
          <a:xfrm>
            <a:off x="4732833" y="1202804"/>
            <a:ext cx="720725" cy="0"/>
          </a:xfrm>
          <a:prstGeom prst="line">
            <a:avLst/>
          </a:prstGeom>
          <a:noFill/>
          <a:ln w="63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8" name="Rectangle 12">
            <a:extLst>
              <a:ext uri="{FF2B5EF4-FFF2-40B4-BE49-F238E27FC236}">
                <a16:creationId xmlns:a16="http://schemas.microsoft.com/office/drawing/2014/main" id="{8F73FB3A-4C72-C6D7-CC96-3EE9E5BEDE66}"/>
              </a:ext>
            </a:extLst>
          </p:cNvPr>
          <p:cNvSpPr>
            <a:spLocks noChangeArrowheads="1"/>
          </p:cNvSpPr>
          <p:nvPr/>
        </p:nvSpPr>
        <p:spPr bwMode="auto">
          <a:xfrm>
            <a:off x="5868144" y="770756"/>
            <a:ext cx="302433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600" b="1" dirty="0">
                <a:solidFill>
                  <a:schemeClr val="bg1"/>
                </a:solidFill>
                <a:ea typeface="微软雅黑" panose="020B0503020204020204" pitchFamily="34" charset="-122"/>
              </a:rPr>
              <a:t>新时代我国会计研究的重要成就</a:t>
            </a:r>
            <a:endParaRPr lang="en-US" altLang="zh-CN" sz="1600" b="1" dirty="0">
              <a:solidFill>
                <a:schemeClr val="bg1"/>
              </a:solidFill>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par>
                          <p:cTn id="14" fill="hold">
                            <p:stCondLst>
                              <p:cond delay="500"/>
                            </p:stCondLst>
                            <p:childTnLst>
                              <p:par>
                                <p:cTn id="15" presetID="16" presetClass="entr" presetSubtype="21"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arn(inVertical)">
                                      <p:cBhvr>
                                        <p:cTn id="17" dur="500"/>
                                        <p:tgtEl>
                                          <p:spTgt spid="13"/>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arn(inVertical)">
                                      <p:cBhvr>
                                        <p:cTn id="20" dur="500"/>
                                        <p:tgtEl>
                                          <p:spTgt spid="14"/>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arn(inVertical)">
                                      <p:cBhvr>
                                        <p:cTn id="23" dur="500"/>
                                        <p:tgtEl>
                                          <p:spTgt spid="15"/>
                                        </p:tgtEl>
                                      </p:cBhvr>
                                    </p:animEffect>
                                  </p:childTnLst>
                                </p:cTn>
                              </p:par>
                            </p:childTnLst>
                          </p:cTn>
                        </p:par>
                        <p:par>
                          <p:cTn id="24" fill="hold">
                            <p:stCondLst>
                              <p:cond delay="1000"/>
                            </p:stCondLst>
                            <p:childTnLst>
                              <p:par>
                                <p:cTn id="25" presetID="16" presetClass="entr" presetSubtype="2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arn(inVertical)">
                                      <p:cBhvr>
                                        <p:cTn id="27" dur="500"/>
                                        <p:tgtEl>
                                          <p:spTgt spid="10"/>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arn(inVertical)">
                                      <p:cBhvr>
                                        <p:cTn id="33" dur="500"/>
                                        <p:tgtEl>
                                          <p:spTgt spid="12"/>
                                        </p:tgtEl>
                                      </p:cBhvr>
                                    </p:animEffect>
                                  </p:childTnLst>
                                </p:cTn>
                              </p:par>
                            </p:childTnLst>
                          </p:cTn>
                        </p:par>
                        <p:par>
                          <p:cTn id="34" fill="hold">
                            <p:stCondLst>
                              <p:cond delay="1500"/>
                            </p:stCondLst>
                            <p:childTnLst>
                              <p:par>
                                <p:cTn id="35" presetID="16" presetClass="entr" presetSubtype="21" fill="hold" grpId="0"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barn(inVertical)">
                                      <p:cBhvr>
                                        <p:cTn id="40" dur="500"/>
                                        <p:tgtEl>
                                          <p:spTgt spid="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barn(inVertical)">
                                      <p:cBhvr>
                                        <p:cTn id="4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P spid="10" grpId="0"/>
      <p:bldP spid="11" grpId="0" animBg="1"/>
      <p:bldP spid="12" grpId="0"/>
      <p:bldP spid="13" grpId="0"/>
      <p:bldP spid="14" grpId="0" animBg="1"/>
      <p:bldP spid="15" grpId="0"/>
      <p:bldP spid="16" grpId="0"/>
      <p:bldP spid="17"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（三）会计学科与其他学科的关系</a:t>
            </a: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第一，充分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借鉴</a:t>
            </a:r>
            <a:r>
              <a:rPr lang="zh-CN" altLang="en-US" sz="1600" dirty="0">
                <a:solidFill>
                  <a:schemeClr val="bg1"/>
                </a:solidFill>
                <a:latin typeface="微软雅黑" panose="020B0503020204020204" pitchFamily="34" charset="-122"/>
                <a:ea typeface="微软雅黑" panose="020B0503020204020204" pitchFamily="34" charset="-122"/>
              </a:rPr>
              <a:t>其他学科在理论、方法上的优势，不断构筑会计学理论体系。借鉴其他学科理论方法的目的是强化自身理论体系建设，不是简单的“拿来”，更要强调“拿来”后的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创新与融合</a:t>
            </a:r>
            <a:r>
              <a:rPr lang="zh-CN" altLang="en-US" sz="1600" dirty="0">
                <a:solidFill>
                  <a:schemeClr val="bg1"/>
                </a:solidFill>
                <a:latin typeface="微软雅黑" panose="020B0503020204020204" pitchFamily="34" charset="-122"/>
                <a:ea typeface="微软雅黑" panose="020B0503020204020204" pitchFamily="34" charset="-122"/>
              </a:rPr>
              <a:t>。当前尤其需要关注和研究大数据、云计算、人工智能、区块链等数字技术快速发展背景下，如何建立适应数字经济发展需求的会计基础理论。</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第二，塑造向其他学科</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供给</a:t>
            </a:r>
            <a:r>
              <a:rPr lang="zh-CN" altLang="en-US" sz="1600" dirty="0">
                <a:solidFill>
                  <a:schemeClr val="bg1"/>
                </a:solidFill>
                <a:latin typeface="微软雅黑" panose="020B0503020204020204" pitchFamily="34" charset="-122"/>
                <a:ea typeface="微软雅黑" panose="020B0503020204020204" pitchFamily="34" charset="-122"/>
              </a:rPr>
              <a:t>思想理论与方法的能力。数学、哲学等学科之所以具有旺盛的生命力，原因在于这些学科自身的进步能够为其他学科发展提供重要理论指导或研究工具。目前的会计研究主要表现出对其他学科的依赖，会计学术研究想要保持在学术界的持久地位，需要不断提升自身的科学性与理论深度。</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D2341201-974C-9BCF-322D-B20A1EA20B98}"/>
              </a:ext>
            </a:extLst>
          </p:cNvPr>
          <p:cNvSpPr>
            <a:spLocks noGrp="1"/>
          </p:cNvSpPr>
          <p:nvPr>
            <p:ph type="sldNum" sz="quarter" idx="12"/>
          </p:nvPr>
        </p:nvSpPr>
        <p:spPr/>
        <p:txBody>
          <a:bodyPr/>
          <a:lstStyle/>
          <a:p>
            <a:pPr>
              <a:defRPr/>
            </a:pPr>
            <a:fld id="{883EE7F0-DC5E-409B-BE0A-FF8F3CE65925}" type="slidenum">
              <a:rPr lang="zh-CN" altLang="zh-CN" smtClean="0"/>
              <a:t>30</a:t>
            </a:fld>
            <a:endParaRPr lang="zh-CN" altLang="zh-CN"/>
          </a:p>
        </p:txBody>
      </p:sp>
    </p:spTree>
    <p:extLst>
      <p:ext uri="{BB962C8B-B14F-4D97-AF65-F5344CB8AC3E}">
        <p14:creationId xmlns:p14="http://schemas.microsoft.com/office/powerpoint/2010/main" val="115431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2929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（四）国际一般性理论与中国特殊国情的关系</a:t>
            </a: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作为社会主义国家，我国的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特殊国情</a:t>
            </a:r>
            <a:r>
              <a:rPr lang="zh-CN" altLang="en-US" sz="1600" dirty="0">
                <a:solidFill>
                  <a:schemeClr val="bg1"/>
                </a:solidFill>
                <a:latin typeface="微软雅黑" panose="020B0503020204020204" pitchFamily="34" charset="-122"/>
                <a:ea typeface="微软雅黑" panose="020B0503020204020204" pitchFamily="34" charset="-122"/>
              </a:rPr>
              <a:t>和特色</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社会主义市场经济体制</a:t>
            </a:r>
            <a:r>
              <a:rPr lang="zh-CN" altLang="en-US" sz="1600" dirty="0">
                <a:solidFill>
                  <a:schemeClr val="bg1"/>
                </a:solidFill>
                <a:latin typeface="微软雅黑" panose="020B0503020204020204" pitchFamily="34" charset="-122"/>
                <a:ea typeface="微软雅黑" panose="020B0503020204020204" pitchFamily="34" charset="-122"/>
              </a:rPr>
              <a:t>促使会计学者应当理性看待国际一般性规律，在将其用于解释中国会计问题时，应当保持谨慎态度与批判思维。会计学者应当立足我国国情，在研究选题、会计理论、研究方法以及经验总结等环节，实现本土创新，不断推进社会主义市场经济会计理论的构建。会计学者既要充分学习国际一般性会计理论，又要积极为其他国家会计理论发展提供中国经验。</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F05DCDAB-4E7D-E56B-0CDB-F1B5803E125A}"/>
              </a:ext>
            </a:extLst>
          </p:cNvPr>
          <p:cNvSpPr>
            <a:spLocks noGrp="1"/>
          </p:cNvSpPr>
          <p:nvPr>
            <p:ph type="sldNum" sz="quarter" idx="12"/>
          </p:nvPr>
        </p:nvSpPr>
        <p:spPr/>
        <p:txBody>
          <a:bodyPr/>
          <a:lstStyle/>
          <a:p>
            <a:pPr>
              <a:defRPr/>
            </a:pPr>
            <a:fld id="{883EE7F0-DC5E-409B-BE0A-FF8F3CE65925}" type="slidenum">
              <a:rPr lang="zh-CN" altLang="zh-CN" smtClean="0"/>
              <a:t>31</a:t>
            </a:fld>
            <a:endParaRPr lang="zh-CN" altLang="zh-CN"/>
          </a:p>
        </p:txBody>
      </p:sp>
    </p:spTree>
    <p:extLst>
      <p:ext uri="{BB962C8B-B14F-4D97-AF65-F5344CB8AC3E}">
        <p14:creationId xmlns:p14="http://schemas.microsoft.com/office/powerpoint/2010/main" val="145371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0" name="Text Box 2"/>
          <p:cNvSpPr txBox="1">
            <a:spLocks noChangeArrowheads="1"/>
          </p:cNvSpPr>
          <p:nvPr/>
        </p:nvSpPr>
        <p:spPr bwMode="auto">
          <a:xfrm>
            <a:off x="323850" y="314295"/>
            <a:ext cx="52293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四、繁荣会计研究的展望：把握好五大关系</a:t>
            </a:r>
            <a:endParaRPr lang="zh-CN" altLang="zh-CN" sz="2000" b="1" dirty="0">
              <a:solidFill>
                <a:srgbClr val="95C1AD"/>
              </a:solidFill>
            </a:endParaRPr>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b="1" dirty="0">
                <a:latin typeface="微软雅黑" panose="020B0503020204020204" pitchFamily="34" charset="-122"/>
                <a:ea typeface="微软雅黑" panose="020B0503020204020204" pitchFamily="34" charset="-122"/>
              </a:rPr>
              <a:t>（五）中国自主话语权体系与国际会计主流研究的关系</a:t>
            </a: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b="1"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会计实践</a:t>
            </a:r>
            <a:r>
              <a:rPr lang="zh-CN" altLang="en-US" sz="1600" dirty="0">
                <a:solidFill>
                  <a:schemeClr val="bg1"/>
                </a:solidFill>
                <a:latin typeface="微软雅黑" panose="020B0503020204020204" pitchFamily="34" charset="-122"/>
                <a:ea typeface="微软雅黑" panose="020B0503020204020204" pitchFamily="34" charset="-122"/>
              </a:rPr>
              <a:t>看，在会计准则制定上，我国始终坚持国际会计准则趋同的原则，促进国际市场更好地理解中国企业发展。但在准则修订过程中，需要区分“趋同”与“接轨”的差异。“接轨”强调中国会计准则对国际会计准则的适应，处境更加被动；“趋同”则更强调两者的相向而行，主动且平等的交流融合。</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从</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会计学术研究</a:t>
            </a:r>
            <a:r>
              <a:rPr lang="zh-CN" altLang="en-US" sz="1600" dirty="0">
                <a:solidFill>
                  <a:schemeClr val="bg1"/>
                </a:solidFill>
                <a:latin typeface="微软雅黑" panose="020B0503020204020204" pitchFamily="34" charset="-122"/>
                <a:ea typeface="微软雅黑" panose="020B0503020204020204" pitchFamily="34" charset="-122"/>
              </a:rPr>
              <a:t>看，系统总结中国成功经验和中国模式的国际会计顶级论文尚需进一步提升，尤其应当警惕学术成果成为国际政治斗争工具。在未来，应当建立中国本土会计学术研究理论自信，构建中国会计学术话语体系，从“跟随式”研究转向“引领式”研究，为国际会计主流研究贡献中国思想和中国智慧。</a:t>
            </a:r>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Freeform 8">
            <a:extLst>
              <a:ext uri="{FF2B5EF4-FFF2-40B4-BE49-F238E27FC236}">
                <a16:creationId xmlns:a16="http://schemas.microsoft.com/office/drawing/2014/main" id="{B3BCAF64-A3B9-34F6-232B-0D89A0A94800}"/>
              </a:ext>
            </a:extLst>
          </p:cNvPr>
          <p:cNvSpPr>
            <a:spLocks noEditPoints="1"/>
          </p:cNvSpPr>
          <p:nvPr/>
        </p:nvSpPr>
        <p:spPr bwMode="auto">
          <a:xfrm>
            <a:off x="1040496" y="2095599"/>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sp>
        <p:nvSpPr>
          <p:cNvPr id="2" name="灯片编号占位符 1">
            <a:extLst>
              <a:ext uri="{FF2B5EF4-FFF2-40B4-BE49-F238E27FC236}">
                <a16:creationId xmlns:a16="http://schemas.microsoft.com/office/drawing/2014/main" id="{7DC3BA7A-C1CC-2EC5-2D5C-E30041E6B005}"/>
              </a:ext>
            </a:extLst>
          </p:cNvPr>
          <p:cNvSpPr>
            <a:spLocks noGrp="1"/>
          </p:cNvSpPr>
          <p:nvPr>
            <p:ph type="sldNum" sz="quarter" idx="12"/>
          </p:nvPr>
        </p:nvSpPr>
        <p:spPr/>
        <p:txBody>
          <a:bodyPr/>
          <a:lstStyle/>
          <a:p>
            <a:pPr>
              <a:defRPr/>
            </a:pPr>
            <a:fld id="{883EE7F0-DC5E-409B-BE0A-FF8F3CE65925}" type="slidenum">
              <a:rPr lang="zh-CN" altLang="zh-CN" smtClean="0"/>
              <a:t>32</a:t>
            </a:fld>
            <a:endParaRPr lang="zh-CN" altLang="zh-CN"/>
          </a:p>
        </p:txBody>
      </p:sp>
    </p:spTree>
    <p:extLst>
      <p:ext uri="{BB962C8B-B14F-4D97-AF65-F5344CB8AC3E}">
        <p14:creationId xmlns:p14="http://schemas.microsoft.com/office/powerpoint/2010/main" val="308017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7" name="Rectangle 392"/>
          <p:cNvSpPr>
            <a:spLocks noChangeArrowheads="1"/>
          </p:cNvSpPr>
          <p:nvPr/>
        </p:nvSpPr>
        <p:spPr bwMode="auto">
          <a:xfrm>
            <a:off x="1492647" y="1418828"/>
            <a:ext cx="615553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b="1" dirty="0">
                <a:solidFill>
                  <a:schemeClr val="bg1"/>
                </a:solidFill>
                <a:ea typeface="微软雅黑" panose="020B0503020204020204" pitchFamily="34" charset="-122"/>
              </a:rPr>
              <a:t>对当前我国会计研究的反思与展望</a:t>
            </a:r>
            <a:endParaRPr lang="zh-CN" altLang="zh-CN" b="1" dirty="0">
              <a:solidFill>
                <a:schemeClr val="bg1"/>
              </a:solidFill>
              <a:ea typeface="微软雅黑" panose="020B0503020204020204" pitchFamily="34" charset="-122"/>
            </a:endParaRPr>
          </a:p>
        </p:txBody>
      </p:sp>
      <p:sp>
        <p:nvSpPr>
          <p:cNvPr id="4438" name="Rectangle 393"/>
          <p:cNvSpPr>
            <a:spLocks noChangeArrowheads="1"/>
          </p:cNvSpPr>
          <p:nvPr/>
        </p:nvSpPr>
        <p:spPr bwMode="auto">
          <a:xfrm>
            <a:off x="2381745" y="3219028"/>
            <a:ext cx="4377333"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4400" dirty="0">
                <a:solidFill>
                  <a:srgbClr val="FFFFFF"/>
                </a:solidFill>
                <a:latin typeface="微软雅黑" panose="020B0503020204020204" pitchFamily="34" charset="-122"/>
                <a:ea typeface="微软雅黑" panose="020B0503020204020204" pitchFamily="34" charset="-122"/>
              </a:rPr>
              <a:t>谢谢各位聆听</a:t>
            </a:r>
            <a:endParaRPr lang="en-US" altLang="zh-CN" sz="4400" dirty="0">
              <a:solidFill>
                <a:srgbClr val="FFFFFF"/>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75995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4438" name="Rectangle 393"/>
          <p:cNvSpPr>
            <a:spLocks noChangeArrowheads="1"/>
          </p:cNvSpPr>
          <p:nvPr/>
        </p:nvSpPr>
        <p:spPr bwMode="auto">
          <a:xfrm>
            <a:off x="287524" y="266700"/>
            <a:ext cx="8568952" cy="4739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1400" dirty="0">
                <a:latin typeface="宋体" panose="02010600030101010101" pitchFamily="2" charset="-122"/>
              </a:rPr>
              <a:t>SCI</a:t>
            </a:r>
            <a:r>
              <a:rPr lang="zh-CN" altLang="en-US" sz="1400" dirty="0">
                <a:latin typeface="宋体" panose="02010600030101010101" pitchFamily="2" charset="-122"/>
              </a:rPr>
              <a:t>：科学引文索引（</a:t>
            </a:r>
            <a:r>
              <a:rPr lang="en-US" altLang="zh-CN" sz="1400" dirty="0">
                <a:latin typeface="宋体" panose="02010600030101010101" pitchFamily="2" charset="-122"/>
              </a:rPr>
              <a:t>Science Citation Index</a:t>
            </a:r>
            <a:r>
              <a:rPr lang="zh-CN" altLang="en-US" sz="1400" dirty="0">
                <a:latin typeface="宋体" panose="02010600030101010101" pitchFamily="2" charset="-122"/>
              </a:rPr>
              <a:t>）美国科学信息研究所创建的，收录文献的作者、题目、源期刊、摘要、关键词，不仅可以从文献引证的角度评估文章的学术价值，还可以迅速方便地组建研究课题的参考文献网络。英文，以自然学科为主。</a:t>
            </a:r>
            <a:endParaRPr lang="en-US" altLang="zh-CN" sz="1400" dirty="0">
              <a:latin typeface="宋体" panose="02010600030101010101" pitchFamily="2" charset="-122"/>
            </a:endParaRPr>
          </a:p>
          <a:p>
            <a:pPr algn="just" eaLnBrk="1" hangingPunct="1">
              <a:spcBef>
                <a:spcPct val="0"/>
              </a:spcBef>
              <a:buFontTx/>
              <a:buNone/>
            </a:pPr>
            <a:endParaRPr lang="en-US" altLang="zh-CN" sz="1400" dirty="0">
              <a:latin typeface="宋体" panose="02010600030101010101" pitchFamily="2" charset="-122"/>
            </a:endParaRPr>
          </a:p>
          <a:p>
            <a:pPr algn="just" eaLnBrk="1" hangingPunct="1">
              <a:spcBef>
                <a:spcPct val="0"/>
              </a:spcBef>
              <a:buFontTx/>
              <a:buNone/>
            </a:pPr>
            <a:r>
              <a:rPr lang="en-US" altLang="zh-CN" sz="1400" dirty="0">
                <a:latin typeface="宋体" panose="02010600030101010101" pitchFamily="2" charset="-122"/>
              </a:rPr>
              <a:t>SSCI</a:t>
            </a:r>
            <a:r>
              <a:rPr lang="zh-CN" altLang="en-US" sz="1400" dirty="0">
                <a:latin typeface="宋体" panose="02010600030101010101" pitchFamily="2" charset="-122"/>
              </a:rPr>
              <a:t>：社会科学引文索引（</a:t>
            </a:r>
            <a:r>
              <a:rPr lang="en-US" altLang="zh-CN" sz="1400" dirty="0">
                <a:latin typeface="宋体" panose="02010600030101010101" pitchFamily="2" charset="-122"/>
              </a:rPr>
              <a:t>Social Sciences Citation Index</a:t>
            </a:r>
            <a:r>
              <a:rPr lang="zh-CN" altLang="en-US" sz="1400" dirty="0">
                <a:latin typeface="宋体" panose="02010600030101010101" pitchFamily="2" charset="-122"/>
              </a:rPr>
              <a:t>），为</a:t>
            </a:r>
            <a:r>
              <a:rPr lang="en-US" altLang="zh-CN" sz="1400" dirty="0">
                <a:latin typeface="宋体" panose="02010600030101010101" pitchFamily="2" charset="-122"/>
              </a:rPr>
              <a:t>SCI</a:t>
            </a:r>
            <a:r>
              <a:rPr lang="zh-CN" altLang="en-US" sz="1400" dirty="0">
                <a:latin typeface="宋体" panose="02010600030101010101" pitchFamily="2" charset="-122"/>
              </a:rPr>
              <a:t>的姊妹篇，亦由美国科学信息研究所创建，是目前世界上可以用来对不同国家和地区的社会科学论文的数量进行统计分析的大型检索工具。英文，以人文社科为主。</a:t>
            </a:r>
            <a:endParaRPr lang="en-US" altLang="zh-CN" sz="1400" dirty="0">
              <a:latin typeface="宋体" panose="02010600030101010101" pitchFamily="2" charset="-122"/>
            </a:endParaRPr>
          </a:p>
          <a:p>
            <a:pPr algn="just" eaLnBrk="1" hangingPunct="1">
              <a:spcBef>
                <a:spcPct val="0"/>
              </a:spcBef>
              <a:buFontTx/>
              <a:buNone/>
            </a:pPr>
            <a:endParaRPr lang="en-US" altLang="zh-CN" sz="1400" dirty="0">
              <a:latin typeface="宋体" panose="02010600030101010101" pitchFamily="2" charset="-122"/>
            </a:endParaRPr>
          </a:p>
          <a:p>
            <a:pPr algn="just" eaLnBrk="1" hangingPunct="1">
              <a:spcBef>
                <a:spcPct val="0"/>
              </a:spcBef>
              <a:buFontTx/>
              <a:buNone/>
            </a:pPr>
            <a:r>
              <a:rPr lang="en-US" altLang="zh-CN" sz="1400" dirty="0">
                <a:latin typeface="宋体" panose="02010600030101010101" pitchFamily="2" charset="-122"/>
              </a:rPr>
              <a:t>CSSCI</a:t>
            </a:r>
            <a:r>
              <a:rPr lang="zh-CN" altLang="en-US" sz="1400" dirty="0">
                <a:latin typeface="宋体" panose="02010600030101010101" pitchFamily="2" charset="-122"/>
              </a:rPr>
              <a:t>：中文社会科学引文索引（</a:t>
            </a:r>
            <a:r>
              <a:rPr lang="en-US" altLang="zh-CN" sz="1400" dirty="0">
                <a:latin typeface="宋体" panose="02010600030101010101" pitchFamily="2" charset="-122"/>
              </a:rPr>
              <a:t>Chinese Social Sciences Citation Index</a:t>
            </a:r>
            <a:r>
              <a:rPr lang="zh-CN" altLang="en-US" sz="1400" dirty="0">
                <a:latin typeface="宋体" panose="02010600030101010101" pitchFamily="2" charset="-122"/>
              </a:rPr>
              <a:t>），简称“南大核心”。它是由南京大学中国社会科学研究评价中心开发研制的文摘数据库，用来检索中文社会科学领域的论文收录和文献被引用情况。目前收录包括法学、管理学、 经济学、历史学、政治学等在内的</a:t>
            </a:r>
            <a:r>
              <a:rPr lang="en-US" altLang="zh-CN" sz="1400" dirty="0">
                <a:latin typeface="宋体" panose="02010600030101010101" pitchFamily="2" charset="-122"/>
              </a:rPr>
              <a:t>25</a:t>
            </a:r>
            <a:r>
              <a:rPr lang="zh-CN" altLang="en-US" sz="1400" dirty="0">
                <a:latin typeface="宋体" panose="02010600030101010101" pitchFamily="2" charset="-122"/>
              </a:rPr>
              <a:t>大类的</a:t>
            </a:r>
            <a:r>
              <a:rPr lang="en-US" altLang="zh-CN" sz="1400" dirty="0">
                <a:latin typeface="宋体" panose="02010600030101010101" pitchFamily="2" charset="-122"/>
              </a:rPr>
              <a:t>500</a:t>
            </a:r>
            <a:r>
              <a:rPr lang="zh-CN" altLang="en-US" sz="1400" dirty="0">
                <a:latin typeface="宋体" panose="02010600030101010101" pitchFamily="2" charset="-122"/>
              </a:rPr>
              <a:t>多种学术期刊，来源文献 </a:t>
            </a:r>
            <a:r>
              <a:rPr lang="en-US" altLang="zh-CN" sz="1400" dirty="0">
                <a:latin typeface="宋体" panose="02010600030101010101" pitchFamily="2" charset="-122"/>
              </a:rPr>
              <a:t>100 </a:t>
            </a:r>
            <a:r>
              <a:rPr lang="zh-CN" altLang="en-US" sz="1400" dirty="0">
                <a:latin typeface="宋体" panose="02010600030101010101" pitchFamily="2" charset="-122"/>
              </a:rPr>
              <a:t>余万篇，引文文献 </a:t>
            </a:r>
            <a:r>
              <a:rPr lang="en-US" altLang="zh-CN" sz="1400" dirty="0">
                <a:latin typeface="宋体" panose="02010600030101010101" pitchFamily="2" charset="-122"/>
              </a:rPr>
              <a:t>600 </a:t>
            </a:r>
            <a:r>
              <a:rPr lang="zh-CN" altLang="en-US" sz="1400" dirty="0">
                <a:latin typeface="宋体" panose="02010600030101010101" pitchFamily="2" charset="-122"/>
              </a:rPr>
              <a:t>余万篇。中文，人文社科。</a:t>
            </a:r>
            <a:endParaRPr lang="en-US" altLang="zh-CN" sz="1400" dirty="0">
              <a:latin typeface="宋体" panose="02010600030101010101" pitchFamily="2" charset="-122"/>
            </a:endParaRPr>
          </a:p>
          <a:p>
            <a:pPr algn="just" eaLnBrk="1" hangingPunct="1">
              <a:spcBef>
                <a:spcPct val="0"/>
              </a:spcBef>
              <a:buFontTx/>
              <a:buNone/>
            </a:pPr>
            <a:endParaRPr lang="en-US" altLang="zh-CN" sz="1400" dirty="0">
              <a:latin typeface="宋体" panose="02010600030101010101" pitchFamily="2" charset="-122"/>
            </a:endParaRPr>
          </a:p>
          <a:p>
            <a:pPr algn="just" eaLnBrk="1" hangingPunct="1">
              <a:spcBef>
                <a:spcPct val="0"/>
              </a:spcBef>
              <a:buFontTx/>
              <a:buNone/>
            </a:pPr>
            <a:r>
              <a:rPr lang="en-US" altLang="zh-CN" sz="1400" dirty="0">
                <a:latin typeface="宋体" panose="02010600030101010101" pitchFamily="2" charset="-122"/>
              </a:rPr>
              <a:t>CSCD</a:t>
            </a:r>
            <a:r>
              <a:rPr lang="zh-CN" altLang="en-US" sz="1400" dirty="0">
                <a:latin typeface="宋体" panose="02010600030101010101" pitchFamily="2" charset="-122"/>
              </a:rPr>
              <a:t>：中国科学引文数据库（</a:t>
            </a:r>
            <a:r>
              <a:rPr lang="en-US" altLang="zh-CN" sz="1400" dirty="0">
                <a:latin typeface="宋体" panose="02010600030101010101" pitchFamily="2" charset="-122"/>
              </a:rPr>
              <a:t>Chinese Science Citation Database</a:t>
            </a:r>
            <a:r>
              <a:rPr lang="zh-CN" altLang="en-US" sz="1400" dirty="0">
                <a:latin typeface="宋体" panose="02010600030101010101" pitchFamily="2" charset="-122"/>
              </a:rPr>
              <a:t>），创建于</a:t>
            </a:r>
            <a:r>
              <a:rPr lang="en-US" altLang="zh-CN" sz="1400" dirty="0">
                <a:latin typeface="宋体" panose="02010600030101010101" pitchFamily="2" charset="-122"/>
              </a:rPr>
              <a:t>1989</a:t>
            </a:r>
            <a:r>
              <a:rPr lang="zh-CN" altLang="en-US" sz="1400" dirty="0">
                <a:latin typeface="宋体" panose="02010600030101010101" pitchFamily="2" charset="-122"/>
              </a:rPr>
              <a:t>年，收录我国数学、物理、化学、天文学、地学、生物学、农林科学、医药卫生、工程技术和环境科学等领域出版的中英文科技核心期刊和优秀期刊。自然学科。</a:t>
            </a:r>
            <a:endParaRPr lang="en-US" altLang="zh-CN" sz="1400" dirty="0">
              <a:latin typeface="宋体" panose="02010600030101010101" pitchFamily="2" charset="-122"/>
            </a:endParaRPr>
          </a:p>
          <a:p>
            <a:pPr algn="just" eaLnBrk="1" hangingPunct="1">
              <a:spcBef>
                <a:spcPct val="0"/>
              </a:spcBef>
              <a:buFontTx/>
              <a:buNone/>
            </a:pPr>
            <a:endParaRPr lang="en-US" altLang="zh-CN" sz="1400" dirty="0">
              <a:latin typeface="宋体" panose="02010600030101010101" pitchFamily="2" charset="-122"/>
            </a:endParaRPr>
          </a:p>
          <a:p>
            <a:pPr algn="just" eaLnBrk="1" hangingPunct="1">
              <a:spcBef>
                <a:spcPct val="0"/>
              </a:spcBef>
              <a:buFontTx/>
              <a:buNone/>
            </a:pPr>
            <a:r>
              <a:rPr lang="zh-CN" altLang="en-US" sz="1400" dirty="0">
                <a:latin typeface="宋体" panose="02010600030101010101" pitchFamily="2" charset="-122"/>
              </a:rPr>
              <a:t>北大核心：中文核心期刊，由北京大学图书馆和北京高校图书馆期刊工作研究会主持编纂。该目录包含两级分类，对期刊的分类更为准确。同时，此目录收录期刊也较为广泛，</a:t>
            </a:r>
            <a:r>
              <a:rPr lang="en-US" altLang="zh-CN" sz="1400" dirty="0">
                <a:latin typeface="宋体" panose="02010600030101010101" pitchFamily="2" charset="-122"/>
              </a:rPr>
              <a:t>2021-2022</a:t>
            </a:r>
            <a:r>
              <a:rPr lang="zh-CN" altLang="en-US" sz="1400" dirty="0">
                <a:latin typeface="宋体" panose="02010600030101010101" pitchFamily="2" charset="-122"/>
              </a:rPr>
              <a:t>版包含了</a:t>
            </a:r>
            <a:r>
              <a:rPr lang="en-US" altLang="zh-CN" sz="1400" dirty="0">
                <a:latin typeface="宋体" panose="02010600030101010101" pitchFamily="2" charset="-122"/>
              </a:rPr>
              <a:t>1900</a:t>
            </a:r>
            <a:r>
              <a:rPr lang="zh-CN" altLang="en-US" sz="1400" dirty="0">
                <a:latin typeface="宋体" panose="02010600030101010101" pitchFamily="2" charset="-122"/>
              </a:rPr>
              <a:t>种期刊。中文，自然学科</a:t>
            </a:r>
            <a:r>
              <a:rPr lang="en-US" altLang="zh-CN" sz="1400" dirty="0">
                <a:latin typeface="宋体" panose="02010600030101010101" pitchFamily="2" charset="-122"/>
              </a:rPr>
              <a:t>+</a:t>
            </a:r>
            <a:r>
              <a:rPr lang="zh-CN" altLang="en-US" sz="1400" dirty="0">
                <a:latin typeface="宋体" panose="02010600030101010101" pitchFamily="2" charset="-122"/>
              </a:rPr>
              <a:t>人文社科</a:t>
            </a:r>
            <a:endParaRPr lang="en-US" altLang="zh-CN" sz="1400" dirty="0">
              <a:latin typeface="宋体" panose="02010600030101010101" pitchFamily="2" charset="-122"/>
            </a:endParaRPr>
          </a:p>
          <a:p>
            <a:pPr algn="just" eaLnBrk="1" hangingPunct="1">
              <a:spcBef>
                <a:spcPct val="0"/>
              </a:spcBef>
              <a:buFontTx/>
              <a:buNone/>
            </a:pPr>
            <a:endParaRPr lang="en-US" altLang="zh-CN" sz="1400" dirty="0">
              <a:latin typeface="宋体" panose="02010600030101010101" pitchFamily="2" charset="-122"/>
            </a:endParaRPr>
          </a:p>
          <a:p>
            <a:pPr algn="just" eaLnBrk="1" hangingPunct="1">
              <a:spcBef>
                <a:spcPct val="0"/>
              </a:spcBef>
              <a:buFontTx/>
              <a:buNone/>
            </a:pPr>
            <a:r>
              <a:rPr lang="zh-CN" altLang="en-US" sz="1400" dirty="0">
                <a:latin typeface="宋体" panose="02010600030101010101" pitchFamily="2" charset="-122"/>
              </a:rPr>
              <a:t>核心期刊：</a:t>
            </a:r>
            <a:r>
              <a:rPr lang="en-US" altLang="zh-CN" sz="1400" dirty="0">
                <a:latin typeface="宋体" panose="02010600030101010101" pitchFamily="2" charset="-122"/>
              </a:rPr>
              <a:t>CSSCI+CSCD+</a:t>
            </a:r>
            <a:r>
              <a:rPr lang="zh-CN" altLang="en-US" sz="1400" dirty="0">
                <a:latin typeface="宋体" panose="02010600030101010101" pitchFamily="2" charset="-122"/>
              </a:rPr>
              <a:t>北大核心</a:t>
            </a:r>
            <a:r>
              <a:rPr lang="en-US" altLang="zh-CN" sz="1400" dirty="0">
                <a:latin typeface="宋体" panose="02010600030101010101" pitchFamily="2" charset="-122"/>
              </a:rPr>
              <a:t>		</a:t>
            </a:r>
            <a:r>
              <a:rPr lang="zh-CN" altLang="en-US" sz="1400" dirty="0">
                <a:latin typeface="宋体" panose="02010600030101010101" pitchFamily="2" charset="-122"/>
              </a:rPr>
              <a:t>人文社科核心期刊：</a:t>
            </a:r>
            <a:r>
              <a:rPr lang="en-US" altLang="zh-CN" sz="1400" dirty="0">
                <a:latin typeface="宋体" panose="02010600030101010101" pitchFamily="2" charset="-122"/>
              </a:rPr>
              <a:t>CSSCI+</a:t>
            </a:r>
            <a:r>
              <a:rPr lang="zh-CN" altLang="en-US" sz="1400" dirty="0">
                <a:latin typeface="宋体" panose="02010600030101010101" pitchFamily="2" charset="-122"/>
              </a:rPr>
              <a:t>北大核心</a:t>
            </a:r>
            <a:endParaRPr lang="en-US" altLang="zh-CN" sz="1400" dirty="0">
              <a:latin typeface="宋体" panose="02010600030101010101" pitchFamily="2" charset="-122"/>
            </a:endParaRPr>
          </a:p>
        </p:txBody>
      </p:sp>
    </p:spTree>
    <p:extLst>
      <p:ext uri="{BB962C8B-B14F-4D97-AF65-F5344CB8AC3E}">
        <p14:creationId xmlns:p14="http://schemas.microsoft.com/office/powerpoint/2010/main" val="68484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bwMode="auto">
      <p:bgPr>
        <a:solidFill>
          <a:srgbClr val="95C1AD"/>
        </a:solidFill>
        <a:effectLst/>
      </p:bgPr>
    </p:bg>
    <p:spTree>
      <p:nvGrpSpPr>
        <p:cNvPr id="1" name=""/>
        <p:cNvGrpSpPr/>
        <p:nvPr/>
      </p:nvGrpSpPr>
      <p:grpSpPr>
        <a:xfrm>
          <a:off x="0" y="0"/>
          <a:ext cx="0" cy="0"/>
          <a:chOff x="0" y="0"/>
          <a:chExt cx="0" cy="0"/>
        </a:xfrm>
      </p:grpSpPr>
      <p:sp>
        <p:nvSpPr>
          <p:cNvPr id="13314" name="Oval 2"/>
          <p:cNvSpPr>
            <a:spLocks noChangeArrowheads="1"/>
          </p:cNvSpPr>
          <p:nvPr/>
        </p:nvSpPr>
        <p:spPr bwMode="auto">
          <a:xfrm>
            <a:off x="1868488" y="1727200"/>
            <a:ext cx="1692275" cy="1685925"/>
          </a:xfrm>
          <a:prstGeom prst="ellipse">
            <a:avLst/>
          </a:prstGeom>
          <a:solidFill>
            <a:srgbClr val="F4F4F4"/>
          </a:solid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3315" name="Rectangle 3"/>
          <p:cNvSpPr>
            <a:spLocks noChangeArrowheads="1"/>
          </p:cNvSpPr>
          <p:nvPr/>
        </p:nvSpPr>
        <p:spPr bwMode="auto">
          <a:xfrm>
            <a:off x="3924300" y="2211388"/>
            <a:ext cx="33115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b="1" dirty="0">
                <a:solidFill>
                  <a:schemeClr val="bg1"/>
                </a:solidFill>
                <a:ea typeface="微软雅黑" panose="020B0503020204020204" pitchFamily="34" charset="-122"/>
              </a:rPr>
              <a:t>新时代我国会计研究的重要成就</a:t>
            </a:r>
            <a:endParaRPr lang="en-US" altLang="zh-CN" sz="1800" b="1" dirty="0">
              <a:solidFill>
                <a:schemeClr val="bg1"/>
              </a:solidFill>
              <a:ea typeface="微软雅黑" panose="020B0503020204020204" pitchFamily="34" charset="-122"/>
            </a:endParaRPr>
          </a:p>
        </p:txBody>
      </p:sp>
      <p:sp>
        <p:nvSpPr>
          <p:cNvPr id="13317" name="Text Box 5"/>
          <p:cNvSpPr txBox="1">
            <a:spLocks noChangeArrowheads="1"/>
          </p:cNvSpPr>
          <p:nvPr/>
        </p:nvSpPr>
        <p:spPr bwMode="auto">
          <a:xfrm>
            <a:off x="2124075" y="2020888"/>
            <a:ext cx="1252538"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zh-CN" sz="6600" dirty="0">
                <a:solidFill>
                  <a:srgbClr val="95C1AD"/>
                </a:solidFill>
              </a:rPr>
              <a:t>0</a:t>
            </a:r>
            <a:r>
              <a:rPr lang="en-US" altLang="zh-CN" sz="6600" dirty="0">
                <a:solidFill>
                  <a:srgbClr val="95C1AD"/>
                </a:solidFill>
              </a:rPr>
              <a:t>1</a:t>
            </a:r>
            <a:endParaRPr lang="zh-CN" altLang="zh-CN" sz="6600" dirty="0">
              <a:solidFill>
                <a:srgbClr val="95C1AD"/>
              </a:solidFill>
            </a:endParaRPr>
          </a:p>
        </p:txBody>
      </p:sp>
      <p:sp>
        <p:nvSpPr>
          <p:cNvPr id="13319" name="Oval 7"/>
          <p:cNvSpPr>
            <a:spLocks noChangeArrowheads="1"/>
          </p:cNvSpPr>
          <p:nvPr/>
        </p:nvSpPr>
        <p:spPr bwMode="auto">
          <a:xfrm>
            <a:off x="2955925" y="1624013"/>
            <a:ext cx="533401" cy="530226"/>
          </a:xfrm>
          <a:prstGeom prst="ellipse">
            <a:avLst/>
          </a:prstGeom>
          <a:solidFill>
            <a:srgbClr val="E34326"/>
          </a:solidFill>
          <a:ln>
            <a:noFill/>
          </a:ln>
          <a:effectLst>
            <a:outerShdw dist="35921" dir="8100000" algn="ctr" rotWithShape="0">
              <a:schemeClr val="bg2">
                <a:alpha val="50000"/>
              </a:schemeClr>
            </a:outerShdw>
          </a:effectLst>
          <a:extLst>
            <a:ext uri="{91240B29-F687-4F45-9708-019B960494DF}">
              <a14:hiddenLine xmlns:a14="http://schemas.microsoft.com/office/drawing/2010/main" w="9525">
                <a:solidFill>
                  <a:srgbClr val="000000"/>
                </a:solidFill>
                <a:round/>
              </a14:hiddenLine>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nvGrpSpPr>
          <p:cNvPr id="26" name="Group 6">
            <a:extLst>
              <a:ext uri="{FF2B5EF4-FFF2-40B4-BE49-F238E27FC236}">
                <a16:creationId xmlns:a16="http://schemas.microsoft.com/office/drawing/2014/main" id="{81C405A3-B524-7E74-469A-D14011A18468}"/>
              </a:ext>
            </a:extLst>
          </p:cNvPr>
          <p:cNvGrpSpPr/>
          <p:nvPr/>
        </p:nvGrpSpPr>
        <p:grpSpPr bwMode="auto">
          <a:xfrm>
            <a:off x="3154363" y="1733550"/>
            <a:ext cx="146050" cy="368300"/>
            <a:chOff x="0" y="0"/>
            <a:chExt cx="137" cy="347"/>
          </a:xfrm>
        </p:grpSpPr>
        <p:sp>
          <p:nvSpPr>
            <p:cNvPr id="27" name="Freeform 7">
              <a:extLst>
                <a:ext uri="{FF2B5EF4-FFF2-40B4-BE49-F238E27FC236}">
                  <a16:creationId xmlns:a16="http://schemas.microsoft.com/office/drawing/2014/main" id="{0FC4E103-F246-4E40-F754-9DA77A9FBBD3}"/>
                </a:ext>
              </a:extLst>
            </p:cNvPr>
            <p:cNvSpPr>
              <a:spLocks noEditPoints="1"/>
            </p:cNvSpPr>
            <p:nvPr/>
          </p:nvSpPr>
          <p:spPr bwMode="auto">
            <a:xfrm>
              <a:off x="32" y="0"/>
              <a:ext cx="72" cy="54"/>
            </a:xfrm>
            <a:custGeom>
              <a:avLst/>
              <a:gdLst>
                <a:gd name="T0" fmla="*/ 72 w 72"/>
                <a:gd name="T1" fmla="*/ 54 h 54"/>
                <a:gd name="T2" fmla="*/ 0 w 72"/>
                <a:gd name="T3" fmla="*/ 54 h 54"/>
                <a:gd name="T4" fmla="*/ 0 w 72"/>
                <a:gd name="T5" fmla="*/ 0 h 54"/>
                <a:gd name="T6" fmla="*/ 72 w 72"/>
                <a:gd name="T7" fmla="*/ 0 h 54"/>
                <a:gd name="T8" fmla="*/ 72 w 72"/>
                <a:gd name="T9" fmla="*/ 54 h 54"/>
                <a:gd name="T10" fmla="*/ 12 w 72"/>
                <a:gd name="T11" fmla="*/ 42 h 54"/>
                <a:gd name="T12" fmla="*/ 60 w 72"/>
                <a:gd name="T13" fmla="*/ 42 h 54"/>
                <a:gd name="T14" fmla="*/ 60 w 72"/>
                <a:gd name="T15" fmla="*/ 10 h 54"/>
                <a:gd name="T16" fmla="*/ 12 w 72"/>
                <a:gd name="T17" fmla="*/ 10 h 54"/>
                <a:gd name="T18" fmla="*/ 12 w 72"/>
                <a:gd name="T19" fmla="*/ 42 h 5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2" h="54">
                  <a:moveTo>
                    <a:pt x="72" y="54"/>
                  </a:moveTo>
                  <a:lnTo>
                    <a:pt x="0" y="54"/>
                  </a:lnTo>
                  <a:lnTo>
                    <a:pt x="0" y="0"/>
                  </a:lnTo>
                  <a:lnTo>
                    <a:pt x="72" y="0"/>
                  </a:lnTo>
                  <a:lnTo>
                    <a:pt x="72" y="54"/>
                  </a:lnTo>
                  <a:close/>
                  <a:moveTo>
                    <a:pt x="12" y="42"/>
                  </a:moveTo>
                  <a:lnTo>
                    <a:pt x="60" y="42"/>
                  </a:lnTo>
                  <a:lnTo>
                    <a:pt x="60" y="10"/>
                  </a:lnTo>
                  <a:lnTo>
                    <a:pt x="12" y="10"/>
                  </a:lnTo>
                  <a:lnTo>
                    <a:pt x="12" y="42"/>
                  </a:lnTo>
                  <a:close/>
                </a:path>
              </a:pathLst>
            </a:custGeom>
            <a:solidFill>
              <a:srgbClr val="41404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Rectangle 8">
              <a:extLst>
                <a:ext uri="{FF2B5EF4-FFF2-40B4-BE49-F238E27FC236}">
                  <a16:creationId xmlns:a16="http://schemas.microsoft.com/office/drawing/2014/main" id="{6606E470-B756-80F1-901F-331B27FE0532}"/>
                </a:ext>
              </a:extLst>
            </p:cNvPr>
            <p:cNvSpPr>
              <a:spLocks noChangeArrowheads="1"/>
            </p:cNvSpPr>
            <p:nvPr/>
          </p:nvSpPr>
          <p:spPr bwMode="auto">
            <a:xfrm>
              <a:off x="0" y="32"/>
              <a:ext cx="137" cy="18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9" name="Rectangle 9">
              <a:extLst>
                <a:ext uri="{FF2B5EF4-FFF2-40B4-BE49-F238E27FC236}">
                  <a16:creationId xmlns:a16="http://schemas.microsoft.com/office/drawing/2014/main" id="{1F6282F8-08E1-4498-0059-5692151CBCD0}"/>
                </a:ext>
              </a:extLst>
            </p:cNvPr>
            <p:cNvSpPr>
              <a:spLocks noChangeArrowheads="1"/>
            </p:cNvSpPr>
            <p:nvPr/>
          </p:nvSpPr>
          <p:spPr bwMode="auto">
            <a:xfrm>
              <a:off x="12" y="122"/>
              <a:ext cx="115" cy="80"/>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 name="Rectangle 10">
              <a:extLst>
                <a:ext uri="{FF2B5EF4-FFF2-40B4-BE49-F238E27FC236}">
                  <a16:creationId xmlns:a16="http://schemas.microsoft.com/office/drawing/2014/main" id="{F8CA9146-3828-4F9F-250E-26A3E852CC91}"/>
                </a:ext>
              </a:extLst>
            </p:cNvPr>
            <p:cNvSpPr>
              <a:spLocks noChangeArrowheads="1"/>
            </p:cNvSpPr>
            <p:nvPr/>
          </p:nvSpPr>
          <p:spPr bwMode="auto">
            <a:xfrm>
              <a:off x="8" y="210"/>
              <a:ext cx="22" cy="1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 name="Rectangle 11">
              <a:extLst>
                <a:ext uri="{FF2B5EF4-FFF2-40B4-BE49-F238E27FC236}">
                  <a16:creationId xmlns:a16="http://schemas.microsoft.com/office/drawing/2014/main" id="{554309F6-81C8-C5E0-B690-0CD00C6CD0D4}"/>
                </a:ext>
              </a:extLst>
            </p:cNvPr>
            <p:cNvSpPr>
              <a:spLocks noChangeArrowheads="1"/>
            </p:cNvSpPr>
            <p:nvPr/>
          </p:nvSpPr>
          <p:spPr bwMode="auto">
            <a:xfrm>
              <a:off x="50" y="212"/>
              <a:ext cx="36" cy="2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2" name="Rectangle 12">
              <a:extLst>
                <a:ext uri="{FF2B5EF4-FFF2-40B4-BE49-F238E27FC236}">
                  <a16:creationId xmlns:a16="http://schemas.microsoft.com/office/drawing/2014/main" id="{A8528A3D-1138-F210-AB9F-F45585F67295}"/>
                </a:ext>
              </a:extLst>
            </p:cNvPr>
            <p:cNvSpPr>
              <a:spLocks noChangeArrowheads="1"/>
            </p:cNvSpPr>
            <p:nvPr/>
          </p:nvSpPr>
          <p:spPr bwMode="auto">
            <a:xfrm>
              <a:off x="56" y="198"/>
              <a:ext cx="26" cy="37"/>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 name="Rectangle 13">
              <a:extLst>
                <a:ext uri="{FF2B5EF4-FFF2-40B4-BE49-F238E27FC236}">
                  <a16:creationId xmlns:a16="http://schemas.microsoft.com/office/drawing/2014/main" id="{D0D80E0E-E9A6-A44F-1F76-78C80AA8F51B}"/>
                </a:ext>
              </a:extLst>
            </p:cNvPr>
            <p:cNvSpPr>
              <a:spLocks noChangeArrowheads="1"/>
            </p:cNvSpPr>
            <p:nvPr/>
          </p:nvSpPr>
          <p:spPr bwMode="auto">
            <a:xfrm>
              <a:off x="12" y="200"/>
              <a:ext cx="14" cy="25"/>
            </a:xfrm>
            <a:prstGeom prst="rect">
              <a:avLst/>
            </a:prstGeom>
            <a:solidFill>
              <a:srgbClr val="E3432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4" name="Rectangle 14">
              <a:extLst>
                <a:ext uri="{FF2B5EF4-FFF2-40B4-BE49-F238E27FC236}">
                  <a16:creationId xmlns:a16="http://schemas.microsoft.com/office/drawing/2014/main" id="{7ED6142B-C09A-2DD0-9E6B-CCE8EF2244D1}"/>
                </a:ext>
              </a:extLst>
            </p:cNvPr>
            <p:cNvSpPr>
              <a:spLocks noChangeArrowheads="1"/>
            </p:cNvSpPr>
            <p:nvPr/>
          </p:nvSpPr>
          <p:spPr bwMode="auto">
            <a:xfrm>
              <a:off x="64" y="237"/>
              <a:ext cx="8" cy="11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 name="Rectangle 15">
              <a:extLst>
                <a:ext uri="{FF2B5EF4-FFF2-40B4-BE49-F238E27FC236}">
                  <a16:creationId xmlns:a16="http://schemas.microsoft.com/office/drawing/2014/main" id="{97911C11-2A27-DD1D-0D0C-98A2FA082A3B}"/>
                </a:ext>
              </a:extLst>
            </p:cNvPr>
            <p:cNvSpPr>
              <a:spLocks noChangeArrowheads="1"/>
            </p:cNvSpPr>
            <p:nvPr/>
          </p:nvSpPr>
          <p:spPr bwMode="auto">
            <a:xfrm>
              <a:off x="108" y="10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6" name="Rectangle 16">
              <a:extLst>
                <a:ext uri="{FF2B5EF4-FFF2-40B4-BE49-F238E27FC236}">
                  <a16:creationId xmlns:a16="http://schemas.microsoft.com/office/drawing/2014/main" id="{98D87172-472D-8963-9AF5-9B5C516DB0CF}"/>
                </a:ext>
              </a:extLst>
            </p:cNvPr>
            <p:cNvSpPr>
              <a:spLocks noChangeArrowheads="1"/>
            </p:cNvSpPr>
            <p:nvPr/>
          </p:nvSpPr>
          <p:spPr bwMode="auto">
            <a:xfrm>
              <a:off x="108" y="118"/>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7" name="Rectangle 17">
              <a:extLst>
                <a:ext uri="{FF2B5EF4-FFF2-40B4-BE49-F238E27FC236}">
                  <a16:creationId xmlns:a16="http://schemas.microsoft.com/office/drawing/2014/main" id="{CD4DED16-B13F-1982-6206-CD677F6FA899}"/>
                </a:ext>
              </a:extLst>
            </p:cNvPr>
            <p:cNvSpPr>
              <a:spLocks noChangeArrowheads="1"/>
            </p:cNvSpPr>
            <p:nvPr/>
          </p:nvSpPr>
          <p:spPr bwMode="auto">
            <a:xfrm>
              <a:off x="108" y="132"/>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8" name="Rectangle 18">
              <a:extLst>
                <a:ext uri="{FF2B5EF4-FFF2-40B4-BE49-F238E27FC236}">
                  <a16:creationId xmlns:a16="http://schemas.microsoft.com/office/drawing/2014/main" id="{98F26F88-E66A-EF69-3843-1A6FB9CF0CE9}"/>
                </a:ext>
              </a:extLst>
            </p:cNvPr>
            <p:cNvSpPr>
              <a:spLocks noChangeArrowheads="1"/>
            </p:cNvSpPr>
            <p:nvPr/>
          </p:nvSpPr>
          <p:spPr bwMode="auto">
            <a:xfrm>
              <a:off x="108" y="146"/>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9" name="Rectangle 19">
              <a:extLst>
                <a:ext uri="{FF2B5EF4-FFF2-40B4-BE49-F238E27FC236}">
                  <a16:creationId xmlns:a16="http://schemas.microsoft.com/office/drawing/2014/main" id="{C369DAB5-5F0B-CADA-2AD0-5918A7BD01BD}"/>
                </a:ext>
              </a:extLst>
            </p:cNvPr>
            <p:cNvSpPr>
              <a:spLocks noChangeArrowheads="1"/>
            </p:cNvSpPr>
            <p:nvPr/>
          </p:nvSpPr>
          <p:spPr bwMode="auto">
            <a:xfrm>
              <a:off x="108" y="160"/>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0" name="Rectangle 20">
              <a:extLst>
                <a:ext uri="{FF2B5EF4-FFF2-40B4-BE49-F238E27FC236}">
                  <a16:creationId xmlns:a16="http://schemas.microsoft.com/office/drawing/2014/main" id="{5B67DBF0-FC12-F383-D12E-75D9E127CA32}"/>
                </a:ext>
              </a:extLst>
            </p:cNvPr>
            <p:cNvSpPr>
              <a:spLocks noChangeArrowheads="1"/>
            </p:cNvSpPr>
            <p:nvPr/>
          </p:nvSpPr>
          <p:spPr bwMode="auto">
            <a:xfrm>
              <a:off x="108" y="17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1" name="Rectangle 21">
              <a:extLst>
                <a:ext uri="{FF2B5EF4-FFF2-40B4-BE49-F238E27FC236}">
                  <a16:creationId xmlns:a16="http://schemas.microsoft.com/office/drawing/2014/main" id="{75393794-335C-CE30-42BE-5F4395F8D564}"/>
                </a:ext>
              </a:extLst>
            </p:cNvPr>
            <p:cNvSpPr>
              <a:spLocks noChangeArrowheads="1"/>
            </p:cNvSpPr>
            <p:nvPr/>
          </p:nvSpPr>
          <p:spPr bwMode="auto">
            <a:xfrm>
              <a:off x="108" y="186"/>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2" name="Rectangle 22">
              <a:extLst>
                <a:ext uri="{FF2B5EF4-FFF2-40B4-BE49-F238E27FC236}">
                  <a16:creationId xmlns:a16="http://schemas.microsoft.com/office/drawing/2014/main" id="{E78DA1AF-D09C-A1F6-53A3-23CCD5AE483D}"/>
                </a:ext>
              </a:extLst>
            </p:cNvPr>
            <p:cNvSpPr>
              <a:spLocks noChangeArrowheads="1"/>
            </p:cNvSpPr>
            <p:nvPr/>
          </p:nvSpPr>
          <p:spPr bwMode="auto">
            <a:xfrm>
              <a:off x="108" y="48"/>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3" name="Rectangle 23">
              <a:extLst>
                <a:ext uri="{FF2B5EF4-FFF2-40B4-BE49-F238E27FC236}">
                  <a16:creationId xmlns:a16="http://schemas.microsoft.com/office/drawing/2014/main" id="{E4C225DE-F70B-D708-04D4-D97FA513D7A0}"/>
                </a:ext>
              </a:extLst>
            </p:cNvPr>
            <p:cNvSpPr>
              <a:spLocks noChangeArrowheads="1"/>
            </p:cNvSpPr>
            <p:nvPr/>
          </p:nvSpPr>
          <p:spPr bwMode="auto">
            <a:xfrm>
              <a:off x="108" y="62"/>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4" name="Rectangle 24">
              <a:extLst>
                <a:ext uri="{FF2B5EF4-FFF2-40B4-BE49-F238E27FC236}">
                  <a16:creationId xmlns:a16="http://schemas.microsoft.com/office/drawing/2014/main" id="{2DE3C209-C476-4BF6-1395-D2D929C9AFFB}"/>
                </a:ext>
              </a:extLst>
            </p:cNvPr>
            <p:cNvSpPr>
              <a:spLocks noChangeArrowheads="1"/>
            </p:cNvSpPr>
            <p:nvPr/>
          </p:nvSpPr>
          <p:spPr bwMode="auto">
            <a:xfrm>
              <a:off x="108" y="76"/>
              <a:ext cx="15" cy="4"/>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5" name="Rectangle 25">
              <a:extLst>
                <a:ext uri="{FF2B5EF4-FFF2-40B4-BE49-F238E27FC236}">
                  <a16:creationId xmlns:a16="http://schemas.microsoft.com/office/drawing/2014/main" id="{289F099F-8248-9403-8F94-C6F62689E29C}"/>
                </a:ext>
              </a:extLst>
            </p:cNvPr>
            <p:cNvSpPr>
              <a:spLocks noChangeArrowheads="1"/>
            </p:cNvSpPr>
            <p:nvPr/>
          </p:nvSpPr>
          <p:spPr bwMode="auto">
            <a:xfrm>
              <a:off x="108" y="90"/>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6" name="Rectangle 26">
              <a:extLst>
                <a:ext uri="{FF2B5EF4-FFF2-40B4-BE49-F238E27FC236}">
                  <a16:creationId xmlns:a16="http://schemas.microsoft.com/office/drawing/2014/main" id="{7827324C-D0D7-2B59-0A37-0A7B1B5B505B}"/>
                </a:ext>
              </a:extLst>
            </p:cNvPr>
            <p:cNvSpPr>
              <a:spLocks noChangeArrowheads="1"/>
            </p:cNvSpPr>
            <p:nvPr/>
          </p:nvSpPr>
          <p:spPr bwMode="auto">
            <a:xfrm>
              <a:off x="108" y="104"/>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7" name="Rectangle 27">
              <a:extLst>
                <a:ext uri="{FF2B5EF4-FFF2-40B4-BE49-F238E27FC236}">
                  <a16:creationId xmlns:a16="http://schemas.microsoft.com/office/drawing/2014/main" id="{7F58022D-5C7B-5B5E-D967-88BFAD7BA2EC}"/>
                </a:ext>
              </a:extLst>
            </p:cNvPr>
            <p:cNvSpPr>
              <a:spLocks noChangeArrowheads="1"/>
            </p:cNvSpPr>
            <p:nvPr/>
          </p:nvSpPr>
          <p:spPr bwMode="auto">
            <a:xfrm>
              <a:off x="108" y="118"/>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8" name="Rectangle 28">
              <a:extLst>
                <a:ext uri="{FF2B5EF4-FFF2-40B4-BE49-F238E27FC236}">
                  <a16:creationId xmlns:a16="http://schemas.microsoft.com/office/drawing/2014/main" id="{008EF55C-9208-AA0C-9E55-EBCB337CF2DD}"/>
                </a:ext>
              </a:extLst>
            </p:cNvPr>
            <p:cNvSpPr>
              <a:spLocks noChangeArrowheads="1"/>
            </p:cNvSpPr>
            <p:nvPr/>
          </p:nvSpPr>
          <p:spPr bwMode="auto">
            <a:xfrm>
              <a:off x="108" y="132"/>
              <a:ext cx="15" cy="2"/>
            </a:xfrm>
            <a:prstGeom prst="rect">
              <a:avLst/>
            </a:prstGeom>
            <a:solidFill>
              <a:srgbClr val="CED0D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49" name="Rectangle 29">
              <a:extLst>
                <a:ext uri="{FF2B5EF4-FFF2-40B4-BE49-F238E27FC236}">
                  <a16:creationId xmlns:a16="http://schemas.microsoft.com/office/drawing/2014/main" id="{B491FA7D-BB4C-476F-AE45-69B53B5EB23F}"/>
                </a:ext>
              </a:extLst>
            </p:cNvPr>
            <p:cNvSpPr>
              <a:spLocks noChangeArrowheads="1"/>
            </p:cNvSpPr>
            <p:nvPr/>
          </p:nvSpPr>
          <p:spPr bwMode="auto">
            <a:xfrm>
              <a:off x="48" y="235"/>
              <a:ext cx="40" cy="6"/>
            </a:xfrm>
            <a:prstGeom prst="rect">
              <a:avLst/>
            </a:prstGeom>
            <a:solidFill>
              <a:srgbClr val="41404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233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（一）国内会计学术研究成效较为显著</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en-US" altLang="zh-CN" sz="1600" dirty="0">
                <a:solidFill>
                  <a:schemeClr val="bg1"/>
                </a:solidFill>
                <a:latin typeface="微软雅黑" panose="020B0503020204020204" pitchFamily="34" charset="-122"/>
                <a:ea typeface="微软雅黑" panose="020B0503020204020204" pitchFamily="34" charset="-122"/>
              </a:rPr>
              <a:t>2012</a:t>
            </a:r>
            <a:r>
              <a:rPr lang="zh-CN" altLang="en-US" sz="1600" dirty="0">
                <a:solidFill>
                  <a:schemeClr val="bg1"/>
                </a:solidFill>
                <a:latin typeface="微软雅黑" panose="020B0503020204020204" pitchFamily="34" charset="-122"/>
                <a:ea typeface="微软雅黑" panose="020B0503020204020204" pitchFamily="34" charset="-122"/>
              </a:rPr>
              <a:t>年党的十八大后，我国进入新发展阶段，面临新挑战新问题，也积极采取新方法新举措。面对百年未有之大变局，国内会计学术界紧密围绕新时代政策变革与经济发展目标开展研究，取得了一系列学术研究成果。</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76249E0A-73EC-CE5E-011E-4848FA7B8419}"/>
              </a:ext>
            </a:extLst>
          </p:cNvPr>
          <p:cNvSpPr>
            <a:spLocks noGrp="1"/>
          </p:cNvSpPr>
          <p:nvPr>
            <p:ph type="sldNum" sz="quarter" idx="12"/>
          </p:nvPr>
        </p:nvSpPr>
        <p:spPr/>
        <p:txBody>
          <a:bodyPr/>
          <a:lstStyle/>
          <a:p>
            <a:pPr>
              <a:defRPr/>
            </a:pPr>
            <a:fld id="{883EE7F0-DC5E-409B-BE0A-FF8F3CE65925}" type="slidenum">
              <a:rPr lang="zh-CN" altLang="zh-CN" smtClean="0"/>
              <a:t>5</a:t>
            </a:fld>
            <a:endParaRPr lang="zh-CN" altLang="zh-CN"/>
          </a:p>
        </p:txBody>
      </p:sp>
    </p:spTree>
    <p:extLst>
      <p:ext uri="{BB962C8B-B14F-4D97-AF65-F5344CB8AC3E}">
        <p14:creationId xmlns:p14="http://schemas.microsoft.com/office/powerpoint/2010/main" val="193608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fade">
                                      <p:cBhvr>
                                        <p:cTn id="7" dur="500"/>
                                        <p:tgtEl>
                                          <p:spTgt spid="7178"/>
                                        </p:tgtEl>
                                      </p:cBhvr>
                                    </p:animEffect>
                                    <p:anim calcmode="lin" valueType="num">
                                      <p:cBhvr>
                                        <p:cTn id="8" dur="500" fill="hold"/>
                                        <p:tgtEl>
                                          <p:spTgt spid="7178"/>
                                        </p:tgtEl>
                                        <p:attrNameLst>
                                          <p:attrName>ppt_x</p:attrName>
                                        </p:attrNameLst>
                                      </p:cBhvr>
                                      <p:tavLst>
                                        <p:tav tm="0">
                                          <p:val>
                                            <p:strVal val="#ppt_x"/>
                                          </p:val>
                                        </p:tav>
                                        <p:tav tm="100000">
                                          <p:val>
                                            <p:strVal val="#ppt_x"/>
                                          </p:val>
                                        </p:tav>
                                      </p:tavLst>
                                    </p:anim>
                                    <p:anim calcmode="lin" valueType="num">
                                      <p:cBhvr>
                                        <p:cTn id="9" dur="500" fill="hold"/>
                                        <p:tgtEl>
                                          <p:spTgt spid="717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177"/>
                                        </p:tgtEl>
                                        <p:attrNameLst>
                                          <p:attrName>style.visibility</p:attrName>
                                        </p:attrNameLst>
                                      </p:cBhvr>
                                      <p:to>
                                        <p:strVal val="visible"/>
                                      </p:to>
                                    </p:set>
                                    <p:animEffect transition="in" filter="fade">
                                      <p:cBhvr>
                                        <p:cTn id="12" dur="500"/>
                                        <p:tgtEl>
                                          <p:spTgt spid="7177"/>
                                        </p:tgtEl>
                                      </p:cBhvr>
                                    </p:animEffect>
                                    <p:anim calcmode="lin" valueType="num">
                                      <p:cBhvr>
                                        <p:cTn id="13" dur="500" fill="hold"/>
                                        <p:tgtEl>
                                          <p:spTgt spid="7177"/>
                                        </p:tgtEl>
                                        <p:attrNameLst>
                                          <p:attrName>ppt_x</p:attrName>
                                        </p:attrNameLst>
                                      </p:cBhvr>
                                      <p:tavLst>
                                        <p:tav tm="0">
                                          <p:val>
                                            <p:strVal val="#ppt_x"/>
                                          </p:val>
                                        </p:tav>
                                        <p:tav tm="100000">
                                          <p:val>
                                            <p:strVal val="#ppt_x"/>
                                          </p:val>
                                        </p:tav>
                                      </p:tavLst>
                                    </p:anim>
                                    <p:anim calcmode="lin" valueType="num">
                                      <p:cBhvr>
                                        <p:cTn id="14" dur="500" fill="hold"/>
                                        <p:tgtEl>
                                          <p:spTgt spid="717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1156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latin typeface="微软雅黑" panose="020B0503020204020204" pitchFamily="34" charset="-122"/>
                <a:ea typeface="微软雅黑" panose="020B0503020204020204" pitchFamily="34" charset="-122"/>
              </a:rPr>
              <a:t>（一）国内会计学术研究成效较为显著</a:t>
            </a:r>
            <a:endParaRPr lang="en-US" altLang="zh-CN" sz="1600" dirty="0">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5" name="文本框 4">
            <a:extLst>
              <a:ext uri="{FF2B5EF4-FFF2-40B4-BE49-F238E27FC236}">
                <a16:creationId xmlns:a16="http://schemas.microsoft.com/office/drawing/2014/main" id="{A954861D-CE02-9321-9A47-1273E78E90E0}"/>
              </a:ext>
            </a:extLst>
          </p:cNvPr>
          <p:cNvSpPr txBox="1"/>
          <p:nvPr/>
        </p:nvSpPr>
        <p:spPr>
          <a:xfrm>
            <a:off x="689669" y="2844793"/>
            <a:ext cx="2376264" cy="646331"/>
          </a:xfrm>
          <a:prstGeom prst="rect">
            <a:avLst/>
          </a:prstGeom>
          <a:noFill/>
        </p:spPr>
        <p:txBody>
          <a:bodyPr wrap="square" rtlCol="0">
            <a:spAutoFit/>
          </a:bodyPr>
          <a:lstStyle/>
          <a:p>
            <a:r>
              <a:rPr lang="en-US" altLang="zh-CN" dirty="0">
                <a:hlinkClick r:id="rId3"/>
              </a:rPr>
              <a:t>https://when1024.github.io/when/xin.html</a:t>
            </a:r>
            <a:endParaRPr lang="zh-CN" altLang="en-US" dirty="0"/>
          </a:p>
        </p:txBody>
      </p:sp>
      <mc:AlternateContent xmlns:mc="http://schemas.openxmlformats.org/markup-compatibility/2006" xmlns:we="http://schemas.microsoft.com/office/webextensions/webextension/2010/11" xmlns:pca="http://schemas.microsoft.com/office/powerpoint/2013/contentapp">
        <mc:Choice Requires="we pca">
          <p:graphicFrame>
            <p:nvGraphicFramePr>
              <p:cNvPr id="2" name="加载项 1">
                <a:extLst>
                  <a:ext uri="{FF2B5EF4-FFF2-40B4-BE49-F238E27FC236}">
                    <a16:creationId xmlns:a16="http://schemas.microsoft.com/office/drawing/2014/main" id="{F5C1A242-6816-DA5E-30C4-F7549C07E798}"/>
                  </a:ext>
                </a:extLst>
              </p:cNvPr>
              <p:cNvGraphicFramePr>
                <a:graphicFrameLocks noGrp="1"/>
              </p:cNvGraphicFramePr>
              <p:nvPr>
                <p:extLst>
                  <p:ext uri="{D42A27DB-BD31-4B8C-83A1-F6EECF244321}">
                    <p14:modId xmlns:p14="http://schemas.microsoft.com/office/powerpoint/2010/main" val="1394474756"/>
                  </p:ext>
                </p:extLst>
              </p:nvPr>
            </p:nvGraphicFramePr>
            <p:xfrm>
              <a:off x="-308877" y="1699555"/>
              <a:ext cx="4880877" cy="410445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xmlns="">
          <p:pic>
            <p:nvPicPr>
              <p:cNvPr id="2" name="加载项 1">
                <a:extLst>
                  <a:ext uri="{FF2B5EF4-FFF2-40B4-BE49-F238E27FC236}">
                    <a16:creationId xmlns:a16="http://schemas.microsoft.com/office/drawing/2014/main" id="{F5C1A242-6816-DA5E-30C4-F7549C07E798}"/>
                  </a:ext>
                </a:extLst>
              </p:cNvPr>
              <p:cNvPicPr>
                <a:picLocks noGrp="1" noRot="1" noChangeAspect="1" noMove="1" noResize="1" noEditPoints="1" noAdjustHandles="1" noChangeArrowheads="1" noChangeShapeType="1"/>
              </p:cNvPicPr>
              <p:nvPr/>
            </p:nvPicPr>
            <p:blipFill>
              <a:blip r:embed="rId5"/>
              <a:stretch>
                <a:fillRect/>
              </a:stretch>
            </p:blipFill>
            <p:spPr>
              <a:xfrm>
                <a:off x="-308877" y="1699555"/>
                <a:ext cx="4880877" cy="4104457"/>
              </a:xfrm>
              <a:prstGeom prst="rect">
                <a:avLst/>
              </a:prstGeom>
            </p:spPr>
          </p:pic>
        </mc:Fallback>
      </mc:AlternateContent>
      <p:sp>
        <p:nvSpPr>
          <p:cNvPr id="3" name="Rectangle 7">
            <a:extLst>
              <a:ext uri="{FF2B5EF4-FFF2-40B4-BE49-F238E27FC236}">
                <a16:creationId xmlns:a16="http://schemas.microsoft.com/office/drawing/2014/main" id="{E4AA03E1-80AF-85CA-3456-6B14EAC0BF3B}"/>
              </a:ext>
            </a:extLst>
          </p:cNvPr>
          <p:cNvSpPr>
            <a:spLocks noChangeArrowheads="1"/>
          </p:cNvSpPr>
          <p:nvPr/>
        </p:nvSpPr>
        <p:spPr bwMode="auto">
          <a:xfrm>
            <a:off x="4700349" y="1634852"/>
            <a:ext cx="4443649"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变动体现在以下三个方面：</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其一，</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国家治理体系建设</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。“国家审计”、“国有企业”、“国家治理”、“制度环境”</a:t>
            </a:r>
            <a:r>
              <a:rPr lang="zh-CN" altLang="en-US" sz="1600" dirty="0">
                <a:latin typeface="微软雅黑" panose="020B0503020204020204" pitchFamily="34" charset="-122"/>
                <a:ea typeface="微软雅黑" panose="020B0503020204020204" pitchFamily="34" charset="-122"/>
              </a:rPr>
              <a:t>。</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None/>
            </a:pPr>
            <a:r>
              <a:rPr lang="zh-CN" altLang="en-US" sz="1600" dirty="0">
                <a:solidFill>
                  <a:schemeClr val="bg1"/>
                </a:solidFill>
                <a:latin typeface="微软雅黑" panose="020B0503020204020204" pitchFamily="34" charset="-122"/>
                <a:ea typeface="微软雅黑" panose="020B0503020204020204" pitchFamily="34" charset="-122"/>
              </a:rPr>
              <a:t>其二，</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高质量发展</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“企业创新”、“企业社会责任”。</a:t>
            </a:r>
            <a:endParaRPr lang="en-US" altLang="zh-CN" sz="1600" dirty="0">
              <a:latin typeface="宋体" panose="02010600030101010101" pitchFamily="2"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其三，</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资本市场</a:t>
            </a:r>
            <a:r>
              <a:rPr lang="zh-CN" altLang="en-US" sz="1600" dirty="0">
                <a:solidFill>
                  <a:schemeClr val="bg1"/>
                </a:solidFill>
                <a:latin typeface="微软雅黑" panose="020B0503020204020204" pitchFamily="34" charset="-122"/>
                <a:ea typeface="微软雅黑" panose="020B0503020204020204" pitchFamily="34" charset="-122"/>
              </a:rPr>
              <a:t>关键词。</a:t>
            </a:r>
            <a:r>
              <a:rPr lang="zh-CN" altLang="en-US" sz="1600" dirty="0">
                <a:latin typeface="宋体" panose="02010600030101010101" pitchFamily="2" charset="-122"/>
              </a:rPr>
              <a:t>“股价崩盘风险”、“分析师关注”、“市场反应”、“机构投资者”、“权益资本成本”。</a:t>
            </a:r>
            <a:endParaRPr lang="en-US" altLang="zh-CN" sz="1600" dirty="0">
              <a:latin typeface="宋体" panose="02010600030101010101" pitchFamily="2"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近十年我国会计学术研究除会计领域传统话题外，呈现明显的</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宏观化</a:t>
            </a:r>
            <a:r>
              <a:rPr lang="zh-CN" altLang="en-US" sz="1600" dirty="0">
                <a:solidFill>
                  <a:schemeClr val="bg1"/>
                </a:solidFill>
                <a:latin typeface="微软雅黑" panose="020B0503020204020204" pitchFamily="34" charset="-122"/>
                <a:ea typeface="微软雅黑" panose="020B0503020204020204" pitchFamily="34" charset="-122"/>
              </a:rPr>
              <a:t>趋势，学者积极发挥会计学从微观视角深度解读新时代宏观问题的天然优势，围绕国家发展重要问题进行了更加深入地思考。</a:t>
            </a:r>
          </a:p>
        </p:txBody>
      </p:sp>
      <p:sp>
        <p:nvSpPr>
          <p:cNvPr id="4" name="灯片编号占位符 3">
            <a:extLst>
              <a:ext uri="{FF2B5EF4-FFF2-40B4-BE49-F238E27FC236}">
                <a16:creationId xmlns:a16="http://schemas.microsoft.com/office/drawing/2014/main" id="{F09E5E02-6514-CD30-7F60-8B7FC15F4E19}"/>
              </a:ext>
            </a:extLst>
          </p:cNvPr>
          <p:cNvSpPr>
            <a:spLocks noGrp="1"/>
          </p:cNvSpPr>
          <p:nvPr>
            <p:ph type="sldNum" sz="quarter" idx="12"/>
          </p:nvPr>
        </p:nvSpPr>
        <p:spPr/>
        <p:txBody>
          <a:bodyPr/>
          <a:lstStyle/>
          <a:p>
            <a:pPr>
              <a:defRPr/>
            </a:pPr>
            <a:fld id="{883EE7F0-DC5E-409B-BE0A-FF8F3CE65925}" type="slidenum">
              <a:rPr lang="zh-CN" altLang="zh-CN" smtClean="0"/>
              <a:t>6</a:t>
            </a:fld>
            <a:endParaRPr lang="zh-CN" altLang="zh-CN"/>
          </a:p>
        </p:txBody>
      </p:sp>
    </p:spTree>
    <p:extLst>
      <p:ext uri="{BB962C8B-B14F-4D97-AF65-F5344CB8AC3E}">
        <p14:creationId xmlns:p14="http://schemas.microsoft.com/office/powerpoint/2010/main" val="3103303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753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国家治理体系建设。党的十八大提出全面深化改革的目标是国家治理体系和治理能力现代化。会计学者主要从以下几个方面服务于国家治理体系建设：</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一是，跟踪政府会计改革实践，构建了新时代</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政府会计理论体系</a:t>
            </a:r>
            <a:r>
              <a:rPr lang="zh-CN" altLang="en-US" sz="1600" dirty="0">
                <a:solidFill>
                  <a:schemeClr val="bg1"/>
                </a:solidFill>
                <a:latin typeface="微软雅黑" panose="020B0503020204020204" pitchFamily="34" charset="-122"/>
                <a:ea typeface="微软雅黑" panose="020B0503020204020204" pitchFamily="34" charset="-122"/>
              </a:rPr>
              <a:t>。通过将</a:t>
            </a:r>
            <a:r>
              <a:rPr lang="zh-CN" altLang="en-US" sz="1600" dirty="0">
                <a:latin typeface="宋体" panose="02010600030101010101" pitchFamily="2" charset="-122"/>
              </a:rPr>
              <a:t>企业会计</a:t>
            </a:r>
            <a:r>
              <a:rPr lang="zh-CN" altLang="en-US" sz="1600" dirty="0">
                <a:solidFill>
                  <a:schemeClr val="bg1"/>
                </a:solidFill>
                <a:latin typeface="微软雅黑" panose="020B0503020204020204" pitchFamily="34" charset="-122"/>
                <a:ea typeface="微软雅黑" panose="020B0503020204020204" pitchFamily="34" charset="-122"/>
              </a:rPr>
              <a:t>理论架构与</a:t>
            </a:r>
            <a:r>
              <a:rPr lang="zh-CN" altLang="en-US" sz="1600" dirty="0">
                <a:latin typeface="宋体" panose="02010600030101010101" pitchFamily="2" charset="-122"/>
              </a:rPr>
              <a:t>政府会计</a:t>
            </a:r>
            <a:r>
              <a:rPr lang="zh-CN" altLang="en-US" sz="1600" dirty="0">
                <a:solidFill>
                  <a:schemeClr val="bg1"/>
                </a:solidFill>
                <a:latin typeface="微软雅黑" panose="020B0503020204020204" pitchFamily="34" charset="-122"/>
                <a:ea typeface="微软雅黑" panose="020B0503020204020204" pitchFamily="34" charset="-122"/>
              </a:rPr>
              <a:t>有机融合，明确了政府会计体系的理论内涵。尤其关注了政府会计在推进国家治理体系现代化中的作用。</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二是，从</a:t>
            </a:r>
            <a:r>
              <a:rPr lang="zh-CN" altLang="en-US" sz="1600" dirty="0">
                <a:latin typeface="宋体" panose="02010600030101010101" pitchFamily="2" charset="-122"/>
              </a:rPr>
              <a:t>财政风险</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金融风险</a:t>
            </a:r>
            <a:r>
              <a:rPr lang="zh-CN" altLang="en-US" sz="1600" dirty="0">
                <a:solidFill>
                  <a:schemeClr val="bg1"/>
                </a:solidFill>
                <a:latin typeface="微软雅黑" panose="020B0503020204020204" pitchFamily="34" charset="-122"/>
                <a:ea typeface="微软雅黑" panose="020B0503020204020204" pitchFamily="34" charset="-122"/>
              </a:rPr>
              <a:t>管控，以及</a:t>
            </a:r>
            <a:r>
              <a:rPr lang="zh-CN" altLang="en-US" sz="1600" dirty="0">
                <a:latin typeface="宋体" panose="02010600030101010101" pitchFamily="2" charset="-122"/>
              </a:rPr>
              <a:t>国有企业健康发展</a:t>
            </a:r>
            <a:r>
              <a:rPr lang="zh-CN" altLang="en-US" sz="1600" dirty="0">
                <a:solidFill>
                  <a:schemeClr val="bg1"/>
                </a:solidFill>
                <a:latin typeface="微软雅黑" panose="020B0503020204020204" pitchFamily="34" charset="-122"/>
                <a:ea typeface="微软雅黑" panose="020B0503020204020204" pitchFamily="34" charset="-122"/>
              </a:rPr>
              <a:t>视角拓展了</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国家审计</a:t>
            </a:r>
            <a:r>
              <a:rPr lang="zh-CN" altLang="en-US" sz="1600" dirty="0">
                <a:solidFill>
                  <a:schemeClr val="bg1"/>
                </a:solidFill>
                <a:latin typeface="微软雅黑" panose="020B0503020204020204" pitchFamily="34" charset="-122"/>
                <a:ea typeface="微软雅黑" panose="020B0503020204020204" pitchFamily="34" charset="-122"/>
              </a:rPr>
              <a:t>的效果功能。</a:t>
            </a: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algn="just" eaLnBrk="1" hangingPunct="1">
              <a:lnSpc>
                <a:spcPct val="118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三是，为推进中国特色</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国企改革</a:t>
            </a:r>
            <a:r>
              <a:rPr lang="zh-CN" altLang="en-US" sz="1600" dirty="0">
                <a:solidFill>
                  <a:schemeClr val="bg1"/>
                </a:solidFill>
                <a:latin typeface="微软雅黑" panose="020B0503020204020204" pitchFamily="34" charset="-122"/>
                <a:ea typeface="微软雅黑" panose="020B0503020204020204" pitchFamily="34" charset="-122"/>
              </a:rPr>
              <a:t>提供了大量积极证据，也发挥了重要的风险发现功能。国家治理现代化的实现，突出体现在处理好政府与市场之间的关系上，其路径主要为调整国有企业公司治理结构。</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5AD7AFF5-AD41-B45D-04F1-6A00F4CD4BE1}"/>
              </a:ext>
            </a:extLst>
          </p:cNvPr>
          <p:cNvSpPr>
            <a:spLocks noGrp="1"/>
          </p:cNvSpPr>
          <p:nvPr>
            <p:ph type="sldNum" sz="quarter" idx="12"/>
          </p:nvPr>
        </p:nvSpPr>
        <p:spPr/>
        <p:txBody>
          <a:bodyPr/>
          <a:lstStyle/>
          <a:p>
            <a:pPr>
              <a:defRPr/>
            </a:pPr>
            <a:fld id="{883EE7F0-DC5E-409B-BE0A-FF8F3CE65925}" type="slidenum">
              <a:rPr lang="zh-CN" altLang="zh-CN" smtClean="0"/>
              <a:t>7</a:t>
            </a:fld>
            <a:endParaRPr lang="zh-CN" altLang="zh-CN"/>
          </a:p>
        </p:txBody>
      </p:sp>
    </p:spTree>
    <p:extLst>
      <p:ext uri="{BB962C8B-B14F-4D97-AF65-F5344CB8AC3E}">
        <p14:creationId xmlns:p14="http://schemas.microsoft.com/office/powerpoint/2010/main" val="4262176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177"/>
                                        </p:tgtEl>
                                        <p:attrNameLst>
                                          <p:attrName>style.visibility</p:attrName>
                                        </p:attrNameLst>
                                      </p:cBhvr>
                                      <p:to>
                                        <p:strVal val="visible"/>
                                      </p:to>
                                    </p:set>
                                    <p:anim calcmode="lin" valueType="num">
                                      <p:cBhvr additive="base">
                                        <p:cTn id="7" dur="500" fill="hold"/>
                                        <p:tgtEl>
                                          <p:spTgt spid="7177"/>
                                        </p:tgtEl>
                                        <p:attrNameLst>
                                          <p:attrName>ppt_x</p:attrName>
                                        </p:attrNameLst>
                                      </p:cBhvr>
                                      <p:tavLst>
                                        <p:tav tm="0">
                                          <p:val>
                                            <p:strVal val="#ppt_x"/>
                                          </p:val>
                                        </p:tav>
                                        <p:tav tm="100000">
                                          <p:val>
                                            <p:strVal val="#ppt_x"/>
                                          </p:val>
                                        </p:tav>
                                      </p:tavLst>
                                    </p:anim>
                                    <p:anim calcmode="lin" valueType="num">
                                      <p:cBhvr additive="base">
                                        <p:cTn id="8" dur="500" fill="hold"/>
                                        <p:tgtEl>
                                          <p:spTgt spid="71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Lst>
  </p:timing>
</p:sld>
</file>

<file path=ppt/slides/slide8.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520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高质量发展。十八大以来，会计学术研究在推动和服务我国经济高质量发展中的作用逐步凸显。从现有研究文献来看，一是，聚焦</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企业创新</a:t>
            </a:r>
            <a:r>
              <a:rPr lang="zh-CN" altLang="en-US" sz="1600" dirty="0">
                <a:solidFill>
                  <a:schemeClr val="bg1"/>
                </a:solidFill>
                <a:latin typeface="微软雅黑" panose="020B0503020204020204" pitchFamily="34" charset="-122"/>
                <a:ea typeface="微软雅黑" panose="020B0503020204020204" pitchFamily="34" charset="-122"/>
              </a:rPr>
              <a:t>，为创新发展提供评价依据与实现路径。随着国家对科学技术重视程度的不断强化，以及经济发展动能的转换，会计学者将企业创新影响因素的讨论作为研究的重点方向。</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二是，聚焦</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企业社会责任</a:t>
            </a:r>
            <a:r>
              <a:rPr lang="zh-CN" altLang="en-US" sz="1600" dirty="0">
                <a:solidFill>
                  <a:schemeClr val="bg1"/>
                </a:solidFill>
                <a:latin typeface="微软雅黑" panose="020B0503020204020204" pitchFamily="34" charset="-122"/>
                <a:ea typeface="微软雅黑" panose="020B0503020204020204" pitchFamily="34" charset="-122"/>
              </a:rPr>
              <a:t>，为与</a:t>
            </a:r>
            <a:r>
              <a:rPr lang="zh-CN" altLang="en-US" sz="1600" dirty="0">
                <a:latin typeface="宋体" panose="02010600030101010101" pitchFamily="2" charset="-122"/>
              </a:rPr>
              <a:t>可持续发展</a:t>
            </a:r>
            <a:r>
              <a:rPr lang="zh-CN" altLang="en-US" sz="1600" dirty="0">
                <a:solidFill>
                  <a:schemeClr val="bg1"/>
                </a:solidFill>
                <a:latin typeface="微软雅黑" panose="020B0503020204020204" pitchFamily="34" charset="-122"/>
                <a:ea typeface="微软雅黑" panose="020B0503020204020204" pitchFamily="34" charset="-122"/>
              </a:rPr>
              <a:t>相关的政策改革效果提供了评估依据。经济高速发展期积累的环境问题逐步显现，与企业</a:t>
            </a:r>
            <a:r>
              <a:rPr lang="zh-CN" altLang="en-US" sz="1600" dirty="0">
                <a:latin typeface="宋体" panose="02010600030101010101" pitchFamily="2" charset="-122"/>
              </a:rPr>
              <a:t>绿色</a:t>
            </a:r>
            <a:r>
              <a:rPr lang="zh-CN" altLang="en-US" sz="1600" dirty="0">
                <a:solidFill>
                  <a:schemeClr val="bg1"/>
                </a:solidFill>
                <a:latin typeface="微软雅黑" panose="020B0503020204020204" pitchFamily="34" charset="-122"/>
                <a:ea typeface="微软雅黑" panose="020B0503020204020204" pitchFamily="34" charset="-122"/>
              </a:rPr>
              <a:t>发展相关的政策措施进行了优化或调整，会计学者紧跟国家环保政策与相关制度改革，从会计视角对政策实施效果进行跟踪评价。另外，从</a:t>
            </a:r>
            <a:r>
              <a:rPr lang="zh-CN" altLang="en-US" sz="1600" dirty="0">
                <a:latin typeface="宋体" panose="02010600030101010101" pitchFamily="2" charset="-122"/>
              </a:rPr>
              <a:t>社会责任信息披露</a:t>
            </a:r>
            <a:r>
              <a:rPr lang="zh-CN" altLang="en-US" sz="1600" dirty="0">
                <a:solidFill>
                  <a:schemeClr val="bg1"/>
                </a:solidFill>
                <a:latin typeface="微软雅黑" panose="020B0503020204020204" pitchFamily="34" charset="-122"/>
                <a:ea typeface="微软雅黑" panose="020B0503020204020204" pitchFamily="34" charset="-122"/>
              </a:rPr>
              <a:t>视角，分析了背后可能存在的信息操纵问题，并对推进制定可持续披露准则等前沿话题给出了具体方案。</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3E2DBD8D-B396-5F45-2EA0-4B2AED6F949F}"/>
              </a:ext>
            </a:extLst>
          </p:cNvPr>
          <p:cNvSpPr>
            <a:spLocks noGrp="1"/>
          </p:cNvSpPr>
          <p:nvPr>
            <p:ph type="sldNum" sz="quarter" idx="12"/>
          </p:nvPr>
        </p:nvSpPr>
        <p:spPr/>
        <p:txBody>
          <a:bodyPr/>
          <a:lstStyle/>
          <a:p>
            <a:pPr>
              <a:defRPr/>
            </a:pPr>
            <a:fld id="{883EE7F0-DC5E-409B-BE0A-FF8F3CE65925}" type="slidenum">
              <a:rPr lang="zh-CN" altLang="zh-CN" smtClean="0"/>
              <a:t>8</a:t>
            </a:fld>
            <a:endParaRPr lang="zh-CN" altLang="zh-CN"/>
          </a:p>
        </p:txBody>
      </p:sp>
    </p:spTree>
    <p:extLst>
      <p:ext uri="{BB962C8B-B14F-4D97-AF65-F5344CB8AC3E}">
        <p14:creationId xmlns:p14="http://schemas.microsoft.com/office/powerpoint/2010/main" val="151689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barn(inVertical)">
                                      <p:cBhvr>
                                        <p:cTn id="7" dur="500"/>
                                        <p:tgtEl>
                                          <p:spTgt spid="717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barn(inVertical)">
                                      <p:cBhvr>
                                        <p:cTn id="1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23850" y="314295"/>
            <a:ext cx="43140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95C1AD"/>
                </a:solidFill>
              </a:rPr>
              <a:t>一、新时代我国会计研究的重要成就</a:t>
            </a:r>
          </a:p>
        </p:txBody>
      </p:sp>
      <p:sp>
        <p:nvSpPr>
          <p:cNvPr id="7175" name="Rectangle 5"/>
          <p:cNvSpPr>
            <a:spLocks noChangeArrowheads="1"/>
          </p:cNvSpPr>
          <p:nvPr/>
        </p:nvSpPr>
        <p:spPr bwMode="auto">
          <a:xfrm>
            <a:off x="0" y="985837"/>
            <a:ext cx="9143999" cy="4156076"/>
          </a:xfrm>
          <a:prstGeom prst="rect">
            <a:avLst/>
          </a:prstGeom>
          <a:solidFill>
            <a:srgbClr val="95C1AD">
              <a:alpha val="89803"/>
            </a:srgb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77" name="Rectangle 7"/>
          <p:cNvSpPr>
            <a:spLocks noChangeArrowheads="1"/>
          </p:cNvSpPr>
          <p:nvPr/>
        </p:nvSpPr>
        <p:spPr bwMode="auto">
          <a:xfrm>
            <a:off x="1431516" y="1130796"/>
            <a:ext cx="6280968" cy="3816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资本市场。近十年，我国会计学者全面强化了资本市场领域的研究。</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一是，通过实证研究对中国特色资本市场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制度改革</a:t>
            </a:r>
            <a:r>
              <a:rPr lang="zh-CN" altLang="en-US" sz="1600" dirty="0">
                <a:solidFill>
                  <a:schemeClr val="bg1"/>
                </a:solidFill>
                <a:latin typeface="微软雅黑" panose="020B0503020204020204" pitchFamily="34" charset="-122"/>
                <a:ea typeface="微软雅黑" panose="020B0503020204020204" pitchFamily="34" charset="-122"/>
              </a:rPr>
              <a:t>进行了科学的效果评估，为进一步优化资本市场改革政策提供了抓手。</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二是，深化了对资本市场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信息中介</a:t>
            </a:r>
            <a:r>
              <a:rPr lang="zh-CN" altLang="en-US" sz="1600" dirty="0">
                <a:solidFill>
                  <a:schemeClr val="bg1"/>
                </a:solidFill>
                <a:latin typeface="微软雅黑" panose="020B0503020204020204" pitchFamily="34" charset="-122"/>
                <a:ea typeface="微软雅黑" panose="020B0503020204020204" pitchFamily="34" charset="-122"/>
              </a:rPr>
              <a:t>的认识。会计学界通过对包括</a:t>
            </a:r>
            <a:r>
              <a:rPr lang="zh-CN" altLang="en-US" sz="1600" dirty="0">
                <a:latin typeface="宋体" panose="02010600030101010101" pitchFamily="2" charset="-122"/>
              </a:rPr>
              <a:t>分析师</a:t>
            </a:r>
            <a:r>
              <a:rPr lang="zh-CN" altLang="en-US" sz="1600" dirty="0">
                <a:solidFill>
                  <a:schemeClr val="bg1"/>
                </a:solidFill>
                <a:latin typeface="微软雅黑" panose="020B0503020204020204" pitchFamily="34" charset="-122"/>
                <a:ea typeface="微软雅黑" panose="020B0503020204020204" pitchFamily="34" charset="-122"/>
              </a:rPr>
              <a:t>在内的信息中介的研究，积极回应市场对于更高公司信息透明度、及时性的要求，也明确了分析师的监督作用。</a:t>
            </a: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en-US" altLang="zh-CN" sz="1600" dirty="0">
              <a:solidFill>
                <a:schemeClr val="bg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r>
              <a:rPr lang="zh-CN" altLang="en-US" sz="1600" dirty="0">
                <a:solidFill>
                  <a:schemeClr val="bg1"/>
                </a:solidFill>
                <a:latin typeface="微软雅黑" panose="020B0503020204020204" pitchFamily="34" charset="-122"/>
                <a:ea typeface="微软雅黑" panose="020B0503020204020204" pitchFamily="34" charset="-122"/>
              </a:rPr>
              <a:t>三是，开展了关于资本市场</a:t>
            </a:r>
            <a:r>
              <a:rPr lang="zh-CN" altLang="en-US" sz="1600" dirty="0">
                <a:solidFill>
                  <a:schemeClr val="bg1"/>
                </a:solidFill>
                <a:highlight>
                  <a:srgbClr val="FF00FF"/>
                </a:highlight>
                <a:latin typeface="微软雅黑" panose="020B0503020204020204" pitchFamily="34" charset="-122"/>
                <a:ea typeface="微软雅黑" panose="020B0503020204020204" pitchFamily="34" charset="-122"/>
              </a:rPr>
              <a:t>问题与风险</a:t>
            </a:r>
            <a:r>
              <a:rPr lang="zh-CN" altLang="en-US" sz="1600" dirty="0">
                <a:solidFill>
                  <a:schemeClr val="bg1"/>
                </a:solidFill>
                <a:latin typeface="微软雅黑" panose="020B0503020204020204" pitchFamily="34" charset="-122"/>
                <a:ea typeface="微软雅黑" panose="020B0503020204020204" pitchFamily="34" charset="-122"/>
              </a:rPr>
              <a:t>发现功能的研究。会计学者密切跟踪了资本市场暴露出的风险与问题，包括</a:t>
            </a:r>
            <a:r>
              <a:rPr lang="zh-CN" altLang="en-US" sz="1600" dirty="0">
                <a:latin typeface="宋体" panose="02010600030101010101" pitchFamily="2" charset="-122"/>
              </a:rPr>
              <a:t>股权质押</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股价崩盘风险</a:t>
            </a:r>
            <a:r>
              <a:rPr lang="zh-CN" altLang="en-US" sz="1600" dirty="0">
                <a:solidFill>
                  <a:schemeClr val="bg1"/>
                </a:solidFill>
                <a:latin typeface="微软雅黑" panose="020B0503020204020204" pitchFamily="34" charset="-122"/>
                <a:ea typeface="微软雅黑" panose="020B0503020204020204" pitchFamily="34" charset="-122"/>
              </a:rPr>
              <a:t>、</a:t>
            </a:r>
            <a:r>
              <a:rPr lang="zh-CN" altLang="en-US" sz="1600" dirty="0">
                <a:latin typeface="宋体" panose="02010600030101010101" pitchFamily="2" charset="-122"/>
              </a:rPr>
              <a:t>商誉暴雷</a:t>
            </a:r>
            <a:r>
              <a:rPr lang="zh-CN" altLang="en-US" sz="1600" dirty="0">
                <a:solidFill>
                  <a:schemeClr val="bg1"/>
                </a:solidFill>
                <a:latin typeface="微软雅黑" panose="020B0503020204020204" pitchFamily="34" charset="-122"/>
                <a:ea typeface="微软雅黑" panose="020B0503020204020204" pitchFamily="34" charset="-122"/>
              </a:rPr>
              <a:t>等，梳理并验证其产生的原因或驱动因素，对可能的影响机制进行解释，从而构建了认识理解资本市场风险与问题的理论框架，为政策优化与风险应对提供了指导方向。</a:t>
            </a:r>
          </a:p>
        </p:txBody>
      </p:sp>
      <p:sp>
        <p:nvSpPr>
          <p:cNvPr id="7178" name="Freeform 8"/>
          <p:cNvSpPr>
            <a:spLocks noEditPoints="1"/>
          </p:cNvSpPr>
          <p:nvPr/>
        </p:nvSpPr>
        <p:spPr bwMode="auto">
          <a:xfrm>
            <a:off x="1040496" y="1202804"/>
            <a:ext cx="285750" cy="187325"/>
          </a:xfrm>
          <a:custGeom>
            <a:avLst/>
            <a:gdLst>
              <a:gd name="T0" fmla="*/ 153483200 w 532"/>
              <a:gd name="T1" fmla="*/ 91050504 h 355"/>
              <a:gd name="T2" fmla="*/ 153483200 w 532"/>
              <a:gd name="T3" fmla="*/ 20326082 h 355"/>
              <a:gd name="T4" fmla="*/ 149732463 w 532"/>
              <a:gd name="T5" fmla="*/ 16984837 h 355"/>
              <a:gd name="T6" fmla="*/ 147424441 w 532"/>
              <a:gd name="T7" fmla="*/ 16984837 h 355"/>
              <a:gd name="T8" fmla="*/ 144251112 w 532"/>
              <a:gd name="T9" fmla="*/ 13922205 h 355"/>
              <a:gd name="T10" fmla="*/ 144251112 w 532"/>
              <a:gd name="T11" fmla="*/ 7796414 h 355"/>
              <a:gd name="T12" fmla="*/ 141366219 w 532"/>
              <a:gd name="T13" fmla="*/ 4455169 h 355"/>
              <a:gd name="T14" fmla="*/ 79626493 w 532"/>
              <a:gd name="T15" fmla="*/ 11416271 h 355"/>
              <a:gd name="T16" fmla="*/ 73568271 w 532"/>
              <a:gd name="T17" fmla="*/ 11416271 h 355"/>
              <a:gd name="T18" fmla="*/ 11828546 w 532"/>
              <a:gd name="T19" fmla="*/ 4455169 h 355"/>
              <a:gd name="T20" fmla="*/ 8943653 w 532"/>
              <a:gd name="T21" fmla="*/ 7796414 h 355"/>
              <a:gd name="T22" fmla="*/ 8943653 w 532"/>
              <a:gd name="T23" fmla="*/ 13922205 h 355"/>
              <a:gd name="T24" fmla="*/ 5769787 w 532"/>
              <a:gd name="T25" fmla="*/ 16984837 h 355"/>
              <a:gd name="T26" fmla="*/ 3461765 w 532"/>
              <a:gd name="T27" fmla="*/ 16984837 h 355"/>
              <a:gd name="T28" fmla="*/ 0 w 532"/>
              <a:gd name="T29" fmla="*/ 20326082 h 355"/>
              <a:gd name="T30" fmla="*/ 0 w 532"/>
              <a:gd name="T31" fmla="*/ 91050504 h 355"/>
              <a:gd name="T32" fmla="*/ 3461765 w 532"/>
              <a:gd name="T33" fmla="*/ 94670361 h 355"/>
              <a:gd name="T34" fmla="*/ 65489925 w 532"/>
              <a:gd name="T35" fmla="*/ 94670361 h 355"/>
              <a:gd name="T36" fmla="*/ 67509512 w 532"/>
              <a:gd name="T37" fmla="*/ 96619597 h 355"/>
              <a:gd name="T38" fmla="*/ 69529098 w 532"/>
              <a:gd name="T39" fmla="*/ 98846917 h 355"/>
              <a:gd name="T40" fmla="*/ 83665666 w 532"/>
              <a:gd name="T41" fmla="*/ 98846917 h 355"/>
              <a:gd name="T42" fmla="*/ 85685253 w 532"/>
              <a:gd name="T43" fmla="*/ 96619597 h 355"/>
              <a:gd name="T44" fmla="*/ 87704839 w 532"/>
              <a:gd name="T45" fmla="*/ 94670361 h 355"/>
              <a:gd name="T46" fmla="*/ 149732463 w 532"/>
              <a:gd name="T47" fmla="*/ 94670361 h 355"/>
              <a:gd name="T48" fmla="*/ 153483200 w 532"/>
              <a:gd name="T49" fmla="*/ 91050504 h 355"/>
              <a:gd name="T50" fmla="*/ 71548685 w 532"/>
              <a:gd name="T51" fmla="*/ 87709259 h 355"/>
              <a:gd name="T52" fmla="*/ 17598870 w 532"/>
              <a:gd name="T53" fmla="*/ 81304854 h 355"/>
              <a:gd name="T54" fmla="*/ 13559697 w 532"/>
              <a:gd name="T55" fmla="*/ 77963610 h 355"/>
              <a:gd name="T56" fmla="*/ 13559697 w 532"/>
              <a:gd name="T57" fmla="*/ 11137659 h 355"/>
              <a:gd name="T58" fmla="*/ 16733026 w 532"/>
              <a:gd name="T59" fmla="*/ 7796414 h 355"/>
              <a:gd name="T60" fmla="*/ 71548685 w 532"/>
              <a:gd name="T61" fmla="*/ 15871440 h 355"/>
              <a:gd name="T62" fmla="*/ 74433578 w 532"/>
              <a:gd name="T63" fmla="*/ 21440006 h 355"/>
              <a:gd name="T64" fmla="*/ 74433578 w 532"/>
              <a:gd name="T65" fmla="*/ 86317249 h 355"/>
              <a:gd name="T66" fmla="*/ 71548685 w 532"/>
              <a:gd name="T67" fmla="*/ 87709259 h 355"/>
              <a:gd name="T68" fmla="*/ 81646080 w 532"/>
              <a:gd name="T69" fmla="*/ 87709259 h 355"/>
              <a:gd name="T70" fmla="*/ 135595895 w 532"/>
              <a:gd name="T71" fmla="*/ 81304854 h 355"/>
              <a:gd name="T72" fmla="*/ 139635068 w 532"/>
              <a:gd name="T73" fmla="*/ 77963610 h 355"/>
              <a:gd name="T74" fmla="*/ 139635068 w 532"/>
              <a:gd name="T75" fmla="*/ 11137659 h 355"/>
              <a:gd name="T76" fmla="*/ 136750174 w 532"/>
              <a:gd name="T77" fmla="*/ 7796414 h 355"/>
              <a:gd name="T78" fmla="*/ 81934516 w 532"/>
              <a:gd name="T79" fmla="*/ 15871440 h 355"/>
              <a:gd name="T80" fmla="*/ 79049622 w 532"/>
              <a:gd name="T81" fmla="*/ 21440006 h 355"/>
              <a:gd name="T82" fmla="*/ 79049622 w 532"/>
              <a:gd name="T83" fmla="*/ 86317249 h 355"/>
              <a:gd name="T84" fmla="*/ 81646080 w 532"/>
              <a:gd name="T85" fmla="*/ 87709259 h 355"/>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2" h="355">
                <a:moveTo>
                  <a:pt x="532" y="327"/>
                </a:moveTo>
                <a:cubicBezTo>
                  <a:pt x="532" y="73"/>
                  <a:pt x="532" y="73"/>
                  <a:pt x="532" y="73"/>
                </a:cubicBezTo>
                <a:cubicBezTo>
                  <a:pt x="532" y="66"/>
                  <a:pt x="526" y="61"/>
                  <a:pt x="519" y="61"/>
                </a:cubicBezTo>
                <a:cubicBezTo>
                  <a:pt x="511" y="61"/>
                  <a:pt x="511" y="61"/>
                  <a:pt x="511" y="61"/>
                </a:cubicBezTo>
                <a:cubicBezTo>
                  <a:pt x="505" y="61"/>
                  <a:pt x="500" y="56"/>
                  <a:pt x="500" y="50"/>
                </a:cubicBezTo>
                <a:cubicBezTo>
                  <a:pt x="500" y="28"/>
                  <a:pt x="500" y="28"/>
                  <a:pt x="500" y="28"/>
                </a:cubicBezTo>
                <a:cubicBezTo>
                  <a:pt x="500" y="22"/>
                  <a:pt x="496" y="17"/>
                  <a:pt x="490" y="16"/>
                </a:cubicBezTo>
                <a:cubicBezTo>
                  <a:pt x="408" y="0"/>
                  <a:pt x="333" y="1"/>
                  <a:pt x="276" y="41"/>
                </a:cubicBezTo>
                <a:cubicBezTo>
                  <a:pt x="266" y="48"/>
                  <a:pt x="265" y="48"/>
                  <a:pt x="255" y="41"/>
                </a:cubicBezTo>
                <a:cubicBezTo>
                  <a:pt x="198" y="1"/>
                  <a:pt x="124" y="0"/>
                  <a:pt x="41" y="16"/>
                </a:cubicBezTo>
                <a:cubicBezTo>
                  <a:pt x="35" y="17"/>
                  <a:pt x="31" y="22"/>
                  <a:pt x="31" y="28"/>
                </a:cubicBezTo>
                <a:cubicBezTo>
                  <a:pt x="31" y="50"/>
                  <a:pt x="31" y="50"/>
                  <a:pt x="31" y="50"/>
                </a:cubicBezTo>
                <a:cubicBezTo>
                  <a:pt x="31" y="56"/>
                  <a:pt x="26" y="61"/>
                  <a:pt x="20" y="61"/>
                </a:cubicBezTo>
                <a:cubicBezTo>
                  <a:pt x="12" y="61"/>
                  <a:pt x="12" y="61"/>
                  <a:pt x="12" y="61"/>
                </a:cubicBezTo>
                <a:cubicBezTo>
                  <a:pt x="5" y="61"/>
                  <a:pt x="0" y="66"/>
                  <a:pt x="0" y="73"/>
                </a:cubicBezTo>
                <a:cubicBezTo>
                  <a:pt x="0" y="327"/>
                  <a:pt x="0" y="327"/>
                  <a:pt x="0" y="327"/>
                </a:cubicBezTo>
                <a:cubicBezTo>
                  <a:pt x="0" y="334"/>
                  <a:pt x="6" y="340"/>
                  <a:pt x="12" y="340"/>
                </a:cubicBezTo>
                <a:cubicBezTo>
                  <a:pt x="227" y="340"/>
                  <a:pt x="227" y="340"/>
                  <a:pt x="227" y="340"/>
                </a:cubicBezTo>
                <a:cubicBezTo>
                  <a:pt x="231" y="340"/>
                  <a:pt x="234" y="343"/>
                  <a:pt x="234" y="347"/>
                </a:cubicBezTo>
                <a:cubicBezTo>
                  <a:pt x="234" y="351"/>
                  <a:pt x="237" y="355"/>
                  <a:pt x="241" y="355"/>
                </a:cubicBezTo>
                <a:cubicBezTo>
                  <a:pt x="290" y="355"/>
                  <a:pt x="290" y="355"/>
                  <a:pt x="290" y="355"/>
                </a:cubicBezTo>
                <a:cubicBezTo>
                  <a:pt x="294" y="355"/>
                  <a:pt x="297" y="351"/>
                  <a:pt x="297" y="347"/>
                </a:cubicBezTo>
                <a:cubicBezTo>
                  <a:pt x="297" y="343"/>
                  <a:pt x="300" y="340"/>
                  <a:pt x="304" y="340"/>
                </a:cubicBezTo>
                <a:cubicBezTo>
                  <a:pt x="519" y="340"/>
                  <a:pt x="519" y="340"/>
                  <a:pt x="519" y="340"/>
                </a:cubicBezTo>
                <a:cubicBezTo>
                  <a:pt x="526" y="340"/>
                  <a:pt x="532" y="334"/>
                  <a:pt x="532" y="327"/>
                </a:cubicBezTo>
                <a:close/>
                <a:moveTo>
                  <a:pt x="248" y="315"/>
                </a:moveTo>
                <a:cubicBezTo>
                  <a:pt x="197" y="283"/>
                  <a:pt x="131" y="280"/>
                  <a:pt x="61" y="292"/>
                </a:cubicBezTo>
                <a:cubicBezTo>
                  <a:pt x="54" y="293"/>
                  <a:pt x="47" y="287"/>
                  <a:pt x="47" y="280"/>
                </a:cubicBezTo>
                <a:cubicBezTo>
                  <a:pt x="47" y="40"/>
                  <a:pt x="47" y="40"/>
                  <a:pt x="47" y="40"/>
                </a:cubicBezTo>
                <a:cubicBezTo>
                  <a:pt x="47" y="34"/>
                  <a:pt x="52" y="29"/>
                  <a:pt x="58" y="28"/>
                </a:cubicBezTo>
                <a:cubicBezTo>
                  <a:pt x="131" y="15"/>
                  <a:pt x="199" y="20"/>
                  <a:pt x="248" y="57"/>
                </a:cubicBezTo>
                <a:cubicBezTo>
                  <a:pt x="254" y="62"/>
                  <a:pt x="258" y="69"/>
                  <a:pt x="258" y="77"/>
                </a:cubicBezTo>
                <a:cubicBezTo>
                  <a:pt x="258" y="310"/>
                  <a:pt x="258" y="310"/>
                  <a:pt x="258" y="310"/>
                </a:cubicBezTo>
                <a:cubicBezTo>
                  <a:pt x="258" y="315"/>
                  <a:pt x="252" y="318"/>
                  <a:pt x="248" y="315"/>
                </a:cubicBezTo>
                <a:close/>
                <a:moveTo>
                  <a:pt x="283" y="315"/>
                </a:moveTo>
                <a:cubicBezTo>
                  <a:pt x="334" y="283"/>
                  <a:pt x="400" y="280"/>
                  <a:pt x="470" y="292"/>
                </a:cubicBezTo>
                <a:cubicBezTo>
                  <a:pt x="478" y="293"/>
                  <a:pt x="484" y="287"/>
                  <a:pt x="484" y="280"/>
                </a:cubicBezTo>
                <a:cubicBezTo>
                  <a:pt x="484" y="40"/>
                  <a:pt x="484" y="40"/>
                  <a:pt x="484" y="40"/>
                </a:cubicBezTo>
                <a:cubicBezTo>
                  <a:pt x="484" y="34"/>
                  <a:pt x="480" y="29"/>
                  <a:pt x="474" y="28"/>
                </a:cubicBezTo>
                <a:cubicBezTo>
                  <a:pt x="400" y="15"/>
                  <a:pt x="333" y="20"/>
                  <a:pt x="284" y="57"/>
                </a:cubicBezTo>
                <a:cubicBezTo>
                  <a:pt x="277" y="62"/>
                  <a:pt x="274" y="69"/>
                  <a:pt x="274" y="77"/>
                </a:cubicBezTo>
                <a:cubicBezTo>
                  <a:pt x="274" y="310"/>
                  <a:pt x="274" y="310"/>
                  <a:pt x="274" y="310"/>
                </a:cubicBezTo>
                <a:cubicBezTo>
                  <a:pt x="274" y="315"/>
                  <a:pt x="279" y="318"/>
                  <a:pt x="283" y="315"/>
                </a:cubicBezTo>
                <a:close/>
              </a:path>
            </a:pathLst>
          </a:custGeom>
          <a:solidFill>
            <a:srgbClr val="002060"/>
          </a:solidFill>
          <a:ln>
            <a:noFill/>
          </a:ln>
        </p:spPr>
        <p:txBody>
          <a:bodyPr/>
          <a:lstStyle/>
          <a:p>
            <a:endParaRPr lang="zh-CN" altLang="en-US"/>
          </a:p>
        </p:txBody>
      </p:sp>
      <p:grpSp>
        <p:nvGrpSpPr>
          <p:cNvPr id="7179" name="Group 9"/>
          <p:cNvGrpSpPr/>
          <p:nvPr/>
        </p:nvGrpSpPr>
        <p:grpSpPr bwMode="auto">
          <a:xfrm>
            <a:off x="0" y="298450"/>
            <a:ext cx="323850" cy="431800"/>
            <a:chOff x="0" y="0"/>
            <a:chExt cx="204" cy="318"/>
          </a:xfrm>
        </p:grpSpPr>
        <p:sp>
          <p:nvSpPr>
            <p:cNvPr id="7180" name="Rectangle 10"/>
            <p:cNvSpPr>
              <a:spLocks noChangeArrowheads="1"/>
            </p:cNvSpPr>
            <p:nvPr/>
          </p:nvSpPr>
          <p:spPr bwMode="auto">
            <a:xfrm>
              <a:off x="158" y="0"/>
              <a:ext cx="46" cy="318"/>
            </a:xfrm>
            <a:prstGeom prst="rect">
              <a:avLst/>
            </a:prstGeom>
            <a:solidFill>
              <a:srgbClr val="E34326"/>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181" name="Rectangle 11"/>
            <p:cNvSpPr>
              <a:spLocks noChangeArrowheads="1"/>
            </p:cNvSpPr>
            <p:nvPr/>
          </p:nvSpPr>
          <p:spPr bwMode="auto">
            <a:xfrm>
              <a:off x="0" y="0"/>
              <a:ext cx="158" cy="318"/>
            </a:xfrm>
            <a:prstGeom prst="rect">
              <a:avLst/>
            </a:prstGeom>
            <a:solidFill>
              <a:srgbClr val="95C1AD"/>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grpSp>
      <p:sp>
        <p:nvSpPr>
          <p:cNvPr id="2" name="灯片编号占位符 1">
            <a:extLst>
              <a:ext uri="{FF2B5EF4-FFF2-40B4-BE49-F238E27FC236}">
                <a16:creationId xmlns:a16="http://schemas.microsoft.com/office/drawing/2014/main" id="{B1D4FFFD-6AA6-86FF-3220-C2ECFB2BEBE2}"/>
              </a:ext>
            </a:extLst>
          </p:cNvPr>
          <p:cNvSpPr>
            <a:spLocks noGrp="1"/>
          </p:cNvSpPr>
          <p:nvPr>
            <p:ph type="sldNum" sz="quarter" idx="12"/>
          </p:nvPr>
        </p:nvSpPr>
        <p:spPr/>
        <p:txBody>
          <a:bodyPr/>
          <a:lstStyle/>
          <a:p>
            <a:pPr>
              <a:defRPr/>
            </a:pPr>
            <a:fld id="{883EE7F0-DC5E-409B-BE0A-FF8F3CE65925}" type="slidenum">
              <a:rPr lang="zh-CN" altLang="zh-CN" smtClean="0"/>
              <a:t>9</a:t>
            </a:fld>
            <a:endParaRPr lang="zh-CN" altLang="zh-CN"/>
          </a:p>
        </p:txBody>
      </p:sp>
    </p:spTree>
    <p:extLst>
      <p:ext uri="{BB962C8B-B14F-4D97-AF65-F5344CB8AC3E}">
        <p14:creationId xmlns:p14="http://schemas.microsoft.com/office/powerpoint/2010/main" val="102039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circle(in)">
                                      <p:cBhvr>
                                        <p:cTn id="7" dur="500"/>
                                        <p:tgtEl>
                                          <p:spTgt spid="717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7177"/>
                                        </p:tgtEl>
                                        <p:attrNameLst>
                                          <p:attrName>style.visibility</p:attrName>
                                        </p:attrNameLst>
                                      </p:cBhvr>
                                      <p:to>
                                        <p:strVal val="visible"/>
                                      </p:to>
                                    </p:set>
                                    <p:animEffect transition="in" filter="circle(in)">
                                      <p:cBhvr>
                                        <p:cTn id="10" dur="500"/>
                                        <p:tgtEl>
                                          <p:spTgt spid="7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7" grpId="0"/>
      <p:bldP spid="7178" grpId="0" animBg="1"/>
    </p:bldLst>
  </p:timing>
</p:sld>
</file>

<file path=ppt/theme/theme1.xml><?xml version="1.0" encoding="utf-8"?>
<a:theme xmlns:a="http://schemas.openxmlformats.org/drawingml/2006/main" name="夏雨家 https://xnwe.taobao.com/">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8_默认设计模板">
  <a:themeElements>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8_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8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8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8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8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8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8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8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8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8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8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8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8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1.png"/></Relationships>
</file>

<file path=ppt/webextensions/webextension1.xml><?xml version="1.0" encoding="utf-8"?>
<we:webextension xmlns:we="http://schemas.microsoft.com/office/webextensions/webextension/2010/11" id="{59492500-4B76-495B-8E33-6D9D6335E9CB}">
  <we:reference id="wa104295828" version="1.9.0.0" store="zh-CN" storeType="OMEX"/>
  <we:alternateReferences>
    <we:reference id="WA104295828" version="1.9.0.0" store="" storeType="OMEX"/>
  </we:alternateReferences>
  <we:properties>
    <we:property name="__labs__" value="{&quot;configuration&quot;:{&quot;appVersion&quot;:{&quot;major&quot;:1,&quot;minor&quot;:0},&quot;components&quot;:[{&quot;type&quot;:&quot;Labs.Components.ActivityComponent&quot;,&quot;name&quot;:&quot;when1024.github.io/when/xin2.html&quot;,&quot;values&quot;:{},&quot;data&quot;:{&quot;uri&quot;:&quot;when1024.github.io/when/xin2.html&quot;},&quot;secure&quot;:false}],&quot;name&quot;:&quot;when1024.github.io/when/xin2.html&quot;,&quot;timeline&quot;:null,&quot;analytics&quot;:null},&quot;hostVersion&quot;:{&quot;major&quot;:0,&quot;minor&quot;:1}}"/>
  </we:properties>
  <we:bindings/>
  <we:snapshot xmlns:r="http://schemas.openxmlformats.org/officeDocument/2006/relationships" r:embed="rId1"/>
</we:webextension>
</file>

<file path=docProps/app.xml><?xml version="1.0" encoding="utf-8"?>
<Properties xmlns="http://schemas.openxmlformats.org/officeDocument/2006/extended-properties" xmlns:vt="http://schemas.openxmlformats.org/officeDocument/2006/docPropsVTypes">
  <TotalTime>2793</TotalTime>
  <Words>4632</Words>
  <Application>Microsoft Office PowerPoint</Application>
  <PresentationFormat>自定义</PresentationFormat>
  <Paragraphs>252</Paragraphs>
  <Slides>34</Slides>
  <Notes>34</Notes>
  <HiddenSlides>0</HiddenSlides>
  <MMClips>0</MMClips>
  <ScaleCrop>false</ScaleCrop>
  <HeadingPairs>
    <vt:vector size="6" baseType="variant">
      <vt:variant>
        <vt:lpstr>已用的字体</vt:lpstr>
      </vt:variant>
      <vt:variant>
        <vt:i4>4</vt:i4>
      </vt:variant>
      <vt:variant>
        <vt:lpstr>主题</vt:lpstr>
      </vt:variant>
      <vt:variant>
        <vt:i4>2</vt:i4>
      </vt:variant>
      <vt:variant>
        <vt:lpstr>幻灯片标题</vt:lpstr>
      </vt:variant>
      <vt:variant>
        <vt:i4>34</vt:i4>
      </vt:variant>
    </vt:vector>
  </HeadingPairs>
  <TitlesOfParts>
    <vt:vector size="40" baseType="lpstr">
      <vt:lpstr>宋体</vt:lpstr>
      <vt:lpstr>微软雅黑</vt:lpstr>
      <vt:lpstr>Arial</vt:lpstr>
      <vt:lpstr>Calibri</vt:lpstr>
      <vt:lpstr>夏雨家 https://xnwe.taobao.com/</vt:lpstr>
      <vt:lpstr>8_默认设计模板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 wen</cp:lastModifiedBy>
  <cp:revision>200</cp:revision>
  <dcterms:created xsi:type="dcterms:W3CDTF">2018-11-08T00:29:42Z</dcterms:created>
  <dcterms:modified xsi:type="dcterms:W3CDTF">2024-09-19T01:44:07Z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2052-1.2.5.490</vt:lpwstr>
  </property>
</Properties>
</file>