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9" r:id="rId4"/>
    <p:sldId id="275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ttangolo 8"/>
          <p:cNvSpPr>
            <a:spLocks noGrp="1" noChangeArrowheads="1"/>
          </p:cNvSpPr>
          <p:nvPr>
            <p:ph type="ctrTitle"/>
          </p:nvPr>
        </p:nvSpPr>
        <p:spPr>
          <a:xfrm>
            <a:off x="914902" y="2404534"/>
            <a:ext cx="8361518" cy="1646302"/>
          </a:xfrm>
        </p:spPr>
        <p:txBody>
          <a:bodyPr/>
          <a:lstStyle/>
          <a:p>
            <a:r>
              <a:rPr lang="it-IT" sz="6000" noProof="1"/>
              <a:t>NoSQL &amp; NewSQL</a:t>
            </a:r>
            <a:br>
              <a:rPr lang="it-IT" noProof="1"/>
            </a:br>
            <a:r>
              <a:rPr lang="it-IT" sz="3200" noProof="1"/>
              <a:t>Secondo Progetto Big Data</a:t>
            </a:r>
            <a:endParaRPr lang="it-IT" noProof="1"/>
          </a:p>
        </p:txBody>
      </p:sp>
      <p:sp>
        <p:nvSpPr>
          <p:cNvPr id="89097" name="Rettangolo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050834"/>
            <a:ext cx="7768959" cy="1413508"/>
          </a:xfrm>
        </p:spPr>
        <p:txBody>
          <a:bodyPr>
            <a:normAutofit/>
          </a:bodyPr>
          <a:lstStyle/>
          <a:p>
            <a:r>
              <a:rPr lang="it-IT" b="1" noProof="1"/>
              <a:t>Gaetano Bonofiglio, Veronica Iovinella</a:t>
            </a:r>
            <a:endParaRPr lang="it-IT" noProof="1"/>
          </a:p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71" y="4018375"/>
            <a:ext cx="3842158" cy="24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ttango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Contesto</a:t>
            </a:r>
          </a:p>
        </p:txBody>
      </p:sp>
      <p:sp>
        <p:nvSpPr>
          <p:cNvPr id="91139" name="Rettango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impossibile avere </a:t>
            </a:r>
            <a:r>
              <a:rPr lang="en-US" dirty="0"/>
              <a:t>Consistency, Availability e Partitioning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tempo (“CAP theorem”)</a:t>
            </a:r>
          </a:p>
          <a:p>
            <a:r>
              <a:rPr lang="en-US" dirty="0"/>
              <a:t>I database </a:t>
            </a:r>
            <a:r>
              <a:rPr lang="it-IT" noProof="1"/>
              <a:t>relazionali</a:t>
            </a:r>
            <a:r>
              <a:rPr lang="en-US" dirty="0"/>
              <a:t> non </a:t>
            </a:r>
            <a:r>
              <a:rPr lang="en-US" dirty="0" err="1"/>
              <a:t>offrono</a:t>
            </a:r>
            <a:r>
              <a:rPr lang="en-US" dirty="0"/>
              <a:t> la </a:t>
            </a:r>
            <a:r>
              <a:rPr lang="it-IT" noProof="1"/>
              <a:t>scalabilità</a:t>
            </a:r>
            <a:r>
              <a:rPr lang="en-US" dirty="0"/>
              <a:t> </a:t>
            </a:r>
            <a:r>
              <a:rPr lang="en-US" dirty="0" err="1"/>
              <a:t>necessaria</a:t>
            </a:r>
            <a:r>
              <a:rPr lang="en-US" dirty="0"/>
              <a:t> per </a:t>
            </a:r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Big Data</a:t>
            </a:r>
          </a:p>
          <a:p>
            <a:r>
              <a:rPr lang="en-US" dirty="0"/>
              <a:t>I database NoSQL non </a:t>
            </a:r>
            <a:r>
              <a:rPr lang="en-US" dirty="0" err="1"/>
              <a:t>offrono</a:t>
            </a:r>
            <a:r>
              <a:rPr lang="en-US" dirty="0"/>
              <a:t> consistenza e </a:t>
            </a:r>
            <a:r>
              <a:rPr lang="en-US" dirty="0" err="1"/>
              <a:t>transazioni</a:t>
            </a:r>
            <a:r>
              <a:rPr lang="en-US" dirty="0"/>
              <a:t> ACID</a:t>
            </a:r>
          </a:p>
          <a:p>
            <a:r>
              <a:rPr lang="en-US" dirty="0"/>
              <a:t>Il </a:t>
            </a:r>
            <a:r>
              <a:rPr lang="en-US" dirty="0" err="1"/>
              <a:t>movimento</a:t>
            </a:r>
            <a:r>
              <a:rPr lang="en-US" dirty="0"/>
              <a:t> NewSQL </a:t>
            </a:r>
            <a:r>
              <a:rPr lang="en-US" dirty="0" err="1"/>
              <a:t>si</a:t>
            </a:r>
            <a:r>
              <a:rPr lang="en-US" dirty="0"/>
              <a:t> propone di </a:t>
            </a:r>
            <a:r>
              <a:rPr lang="en-US" dirty="0" err="1"/>
              <a:t>colmare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divario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2 </a:t>
            </a:r>
            <a:r>
              <a:rPr lang="en-US" dirty="0" err="1"/>
              <a:t>approcci</a:t>
            </a:r>
            <a:r>
              <a:rPr lang="en-US" dirty="0"/>
              <a:t> con un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database </a:t>
            </a:r>
            <a:r>
              <a:rPr lang="en-US" dirty="0" err="1"/>
              <a:t>relazionale</a:t>
            </a:r>
            <a:r>
              <a:rPr lang="en-US" dirty="0"/>
              <a:t> </a:t>
            </a:r>
            <a:r>
              <a:rPr lang="en-US" dirty="0" err="1"/>
              <a:t>scalabile</a:t>
            </a:r>
            <a:r>
              <a:rPr lang="en-US" dirty="0"/>
              <a:t>, o un framework per </a:t>
            </a:r>
            <a:r>
              <a:rPr lang="en-US" dirty="0" err="1"/>
              <a:t>rendere</a:t>
            </a:r>
            <a:r>
              <a:rPr lang="en-US" dirty="0"/>
              <a:t> </a:t>
            </a:r>
            <a:r>
              <a:rPr lang="en-US" dirty="0" err="1"/>
              <a:t>scalabili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DBMS SQL </a:t>
            </a:r>
            <a:r>
              <a:rPr lang="en-US" dirty="0" err="1"/>
              <a:t>esistenti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29" y="4966284"/>
            <a:ext cx="4843789" cy="165760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746">
            <a:off x="6842707" y="587022"/>
            <a:ext cx="1895740" cy="120031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694">
            <a:off x="5522141" y="387412"/>
            <a:ext cx="1171327" cy="10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ttango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Punti trattati</a:t>
            </a:r>
          </a:p>
        </p:txBody>
      </p:sp>
      <p:sp>
        <p:nvSpPr>
          <p:cNvPr id="91139" name="Rettangolo 3"/>
          <p:cNvSpPr>
            <a:spLocks noGrp="1" noChangeArrowheads="1"/>
          </p:cNvSpPr>
          <p:nvPr>
            <p:ph idx="1"/>
          </p:nvPr>
        </p:nvSpPr>
        <p:spPr>
          <a:xfrm>
            <a:off x="677511" y="2160590"/>
            <a:ext cx="8598907" cy="4223432"/>
          </a:xfrm>
        </p:spPr>
        <p:txBody>
          <a:bodyPr>
            <a:normAutofit/>
          </a:bodyPr>
          <a:lstStyle/>
          <a:p>
            <a:r>
              <a:rPr lang="it-IT" dirty="0"/>
              <a:t>Confronto sperimentale tra i vari sistemi NoSQL</a:t>
            </a:r>
          </a:p>
          <a:p>
            <a:pPr lvl="1"/>
            <a:r>
              <a:rPr lang="it-IT" dirty="0"/>
              <a:t>Test su dati reali (use </a:t>
            </a:r>
            <a:r>
              <a:rPr lang="it-IT" dirty="0" err="1"/>
              <a:t>cases</a:t>
            </a:r>
            <a:r>
              <a:rPr lang="it-IT" dirty="0"/>
              <a:t>) e sintetici di:</a:t>
            </a:r>
          </a:p>
          <a:p>
            <a:pPr lvl="2"/>
            <a:r>
              <a:rPr lang="it-IT" dirty="0"/>
              <a:t>Query al secondo</a:t>
            </a:r>
          </a:p>
          <a:p>
            <a:pPr lvl="2"/>
            <a:r>
              <a:rPr lang="it-IT" dirty="0"/>
              <a:t>Join (dove possibile)</a:t>
            </a:r>
          </a:p>
          <a:p>
            <a:pPr lvl="2"/>
            <a:r>
              <a:rPr lang="it-IT" dirty="0"/>
              <a:t>Aggregazioni (dove possibile)</a:t>
            </a:r>
          </a:p>
          <a:p>
            <a:pPr marL="914400" lvl="2" indent="0">
              <a:buNone/>
            </a:pPr>
            <a:endParaRPr lang="it-IT" dirty="0"/>
          </a:p>
          <a:p>
            <a:r>
              <a:rPr lang="it-IT" dirty="0"/>
              <a:t>Confronto sperimentale tra i vari sistemi </a:t>
            </a:r>
            <a:r>
              <a:rPr lang="it-IT" dirty="0" err="1"/>
              <a:t>NewSQL</a:t>
            </a:r>
            <a:endParaRPr lang="it-IT" dirty="0"/>
          </a:p>
          <a:p>
            <a:pPr lvl="1"/>
            <a:r>
              <a:rPr lang="it-IT" dirty="0"/>
              <a:t>Test su dati reali (use </a:t>
            </a:r>
            <a:r>
              <a:rPr lang="it-IT" dirty="0" err="1"/>
              <a:t>cases</a:t>
            </a:r>
            <a:r>
              <a:rPr lang="it-IT" dirty="0"/>
              <a:t>) e sintetici di:</a:t>
            </a:r>
          </a:p>
          <a:p>
            <a:pPr lvl="2"/>
            <a:r>
              <a:rPr lang="it-IT" dirty="0"/>
              <a:t>Query al secondo</a:t>
            </a:r>
          </a:p>
          <a:p>
            <a:pPr lvl="2"/>
            <a:r>
              <a:rPr lang="it-IT" dirty="0"/>
              <a:t>Join (dove possibile)</a:t>
            </a:r>
          </a:p>
          <a:p>
            <a:pPr lvl="2"/>
            <a:r>
              <a:rPr lang="it-IT" dirty="0"/>
              <a:t>Aggregazioni (dove possibile)</a:t>
            </a:r>
          </a:p>
        </p:txBody>
      </p:sp>
    </p:spTree>
    <p:extLst>
      <p:ext uri="{BB962C8B-B14F-4D97-AF65-F5344CB8AC3E}">
        <p14:creationId xmlns:p14="http://schemas.microsoft.com/office/powerpoint/2010/main" val="37103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ttango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Punti trattati</a:t>
            </a:r>
          </a:p>
        </p:txBody>
      </p:sp>
      <p:sp>
        <p:nvSpPr>
          <p:cNvPr id="91139" name="Rettango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NewSQL</a:t>
            </a:r>
            <a:r>
              <a:rPr lang="it-IT" dirty="0"/>
              <a:t> vs SQL</a:t>
            </a:r>
          </a:p>
          <a:p>
            <a:pPr lvl="1"/>
            <a:r>
              <a:rPr lang="it-IT" dirty="0"/>
              <a:t>Test in locale e su cluster (tramite un framework per sistemi SQL che li rende di fatto </a:t>
            </a:r>
            <a:r>
              <a:rPr lang="it-IT" dirty="0" err="1"/>
              <a:t>NewSQL</a:t>
            </a:r>
            <a:r>
              <a:rPr lang="it-IT" dirty="0"/>
              <a:t>) con le stesse modalità descritte nella slide precedente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 err="1"/>
              <a:t>NewSQL</a:t>
            </a:r>
            <a:r>
              <a:rPr lang="it-IT" dirty="0"/>
              <a:t> vs NoSQL</a:t>
            </a:r>
          </a:p>
          <a:p>
            <a:pPr lvl="1"/>
            <a:r>
              <a:rPr lang="it-IT" dirty="0"/>
              <a:t>Test in locale e su cluster con le stesse </a:t>
            </a:r>
            <a:r>
              <a:rPr lang="it-IT" dirty="0" err="1"/>
              <a:t>modalià</a:t>
            </a:r>
            <a:r>
              <a:rPr lang="it-IT" dirty="0"/>
              <a:t> descritte nella slide precedente.</a:t>
            </a:r>
          </a:p>
        </p:txBody>
      </p:sp>
    </p:spTree>
    <p:extLst>
      <p:ext uri="{BB962C8B-B14F-4D97-AF65-F5344CB8AC3E}">
        <p14:creationId xmlns:p14="http://schemas.microsoft.com/office/powerpoint/2010/main" val="291079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ttangolo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1"/>
              <a:t>Tecnologie utilizzate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40" y="2776094"/>
            <a:ext cx="2619143" cy="233672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99" y="2689141"/>
            <a:ext cx="2279415" cy="6191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2" y="1890848"/>
            <a:ext cx="1728967" cy="57776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32" y="3504660"/>
            <a:ext cx="1766008" cy="92084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4" y="4200740"/>
            <a:ext cx="2270465" cy="104028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0" y="5044188"/>
            <a:ext cx="1695250" cy="1136347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01" y="4792855"/>
            <a:ext cx="3060198" cy="1283211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49" y="1802173"/>
            <a:ext cx="2589140" cy="1188458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34" y="2822082"/>
            <a:ext cx="865087" cy="865087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416" y="3789725"/>
            <a:ext cx="1669860" cy="1086525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19" y="1716552"/>
            <a:ext cx="2898152" cy="441179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96" y="2682521"/>
            <a:ext cx="2202552" cy="543217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6" y="5112819"/>
            <a:ext cx="2004363" cy="845974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52" y="3584613"/>
            <a:ext cx="2114936" cy="4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4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42912" y="2849461"/>
            <a:ext cx="8598907" cy="1320800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93493935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EF63EC82-F06F-44A0-9CD9-D50A7DE1234E}" vid="{B0C5A796-2755-4FBF-BFC3-204371835A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66</TotalTime>
  <Words>200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Sfaccettatura</vt:lpstr>
      <vt:lpstr>NoSQL &amp; NewSQL Secondo Progetto Big Data</vt:lpstr>
      <vt:lpstr>Contesto</vt:lpstr>
      <vt:lpstr>Punti trattati</vt:lpstr>
      <vt:lpstr>Punti trattati</vt:lpstr>
      <vt:lpstr>Tecnologie utilizzate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&amp; NewSQL Secondo Progetto Big Data</dc:title>
  <dc:creator>Gaetano Bonofiglio</dc:creator>
  <cp:keywords/>
  <cp:lastModifiedBy>GAETANO BONOFIGLIO</cp:lastModifiedBy>
  <cp:revision>6</cp:revision>
  <dcterms:created xsi:type="dcterms:W3CDTF">2017-06-13T13:12:03Z</dcterms:created>
  <dcterms:modified xsi:type="dcterms:W3CDTF">2017-06-14T08:53:59Z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