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64" r:id="rId11"/>
    <p:sldId id="271" r:id="rId12"/>
    <p:sldId id="265" r:id="rId13"/>
    <p:sldId id="266" r:id="rId14"/>
    <p:sldId id="268" r:id="rId15"/>
    <p:sldId id="269" r:id="rId16"/>
    <p:sldId id="270" r:id="rId17"/>
    <p:sldId id="267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09DEF-9909-4AA7-A85B-F7C518E4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CCDE57-1735-4CEB-966B-6D05FC8C8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BEDD99-E59E-4E67-9642-75E37724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627406-86F1-4306-B615-4ED989BD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CBB709-903A-4F11-8FCA-8DFABE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97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D37FF-4B60-448E-B183-44A6737E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7AB900-42DF-4EBC-9990-794583737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0205-E090-48A1-B503-4A98FBBF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9BC7B2-AFB6-413E-9445-505BA02C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E794FE-781A-41D3-BE57-0123FC01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6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41888E-E4CC-4CF6-84DB-C4A6D9BFB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115318-FFA0-43AF-8C30-8D6E8A1D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AD044E-F6A2-46C5-AFCE-BA040E2E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64EC83-3D05-48DF-94AE-1B560287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7CA4-75B6-4B69-8119-8927C7E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05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87417-43F0-4E3A-8F2E-FC891B5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957BEE-B5EB-437B-BF2E-09B31C1A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90309-EFBA-40DD-A201-D7BB3E98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14C22E-8495-48BD-AB8E-B82C0EA3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6DB329-47A2-4824-A693-9F0063D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7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EF443A-2548-41B7-8BF5-4BA21B5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845769-F800-4469-BB37-8544B598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090B9A-6DCA-4F8D-A3A9-E566593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FF21A2-7A78-43E9-9A14-BE4BCD6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D6FAFD-5546-4830-943F-BC730B5B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5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1B9-D475-4946-BFFA-A2469F44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A95DFA-9012-4DAC-9D01-2F0929801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CCD44D-969E-4D41-A439-30806254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A4FA42-4B65-4A17-82A7-BD2A85EA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491075-6C17-4C50-BDDD-47BEAA0E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C6B441-A4C8-4CC7-A59F-17E5B120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1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C4254-8E7B-430F-BDBE-9257970E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7E11AE-0A70-4468-97EE-D64FE5E9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D621D3-D4D7-46F8-B0A9-5E583D06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E37A37-7E29-4AAB-8D2A-DAF4A7B16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7ABF81-5E03-4329-9F99-D51311D1D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0A012-EAF2-4C8D-8953-B2F6A4BE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5F2E76-7221-4A5B-A7B1-7A1D140F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73B4A4-44FF-43B0-B19B-7C8FEF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D8EE39-5DFB-4BAC-B919-75786602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324F30-80A6-4878-B126-5EF4B94E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6F2635-E8DB-4785-A1C9-090BFA49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6D0801-F26B-464D-80DD-6FE2EBF3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43D433-DAD6-4F38-881F-01782BA8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6B1748-7476-43F1-84D1-1DAE961E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698E8D-069C-4398-899C-325CBAFE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74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E35DE-A6B7-497C-BA75-81429376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8EA57-9798-4861-81D5-1E90A28B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28577B-B872-4034-95F4-EBE8923D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DD5C0-9676-4FB4-B73A-B9E3D6CA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46F0A-F6AB-47E4-B414-CA5C8B0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C2BC47-F26F-4F8B-83E0-6C0DCD8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8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96729-A36F-4527-9437-62EA950B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5176CE-B79A-4F8B-8A50-5C656636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38BE7C-9EE1-4F11-8A6A-218CFA87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78AF24-0BCE-45D0-8563-D8784583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30E9B9-3B59-4578-8A64-BD428EE0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C91084-789A-4A59-9F1B-F37C52C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92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501A42-006F-430A-9BA3-C57C2F0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9B18F-4C3E-4D97-9E5D-96481AB3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59F31B-B264-427A-83B2-C29F10368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EFAB-ED5B-4AAE-9D72-82012886A754}" type="datetimeFigureOut">
              <a:rPr lang="it-IT" smtClean="0"/>
              <a:t>17/07/2017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B6E0F9-5736-47CD-B986-3F0D64F9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386D6-44DB-4B6A-8756-7CDEEF04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0167-3863-4B1C-A815-6ECA85B83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9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3C42F-360B-4170-98A9-48DCC2081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SQL vs NoSQL vs NewSQL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385DA-DEE3-4961-A69B-87E64E910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noProof="1"/>
              <a:t>Secondo Progetto Big Data</a:t>
            </a:r>
          </a:p>
          <a:p>
            <a:r>
              <a:rPr lang="it-IT" sz="1800" b="1" noProof="1"/>
              <a:t>Gaetano Bonofiglio, Veronica Iovinella</a:t>
            </a:r>
            <a:endParaRPr lang="it-IT" sz="1800" noProof="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9D568F-CE51-439D-9B15-F54CC162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05" y="4473249"/>
            <a:ext cx="2744790" cy="17532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DBED7C-D215-4BF9-B6AD-BC9B95E94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11">
            <a:off x="7799053" y="816076"/>
            <a:ext cx="1895740" cy="12003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039599D-5066-4AF9-B95D-39CD7380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1694">
            <a:off x="6537208" y="527065"/>
            <a:ext cx="1171327" cy="107863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4F272BD-6699-4FFC-A673-5ED19CD9520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8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Distribuito con replicazione totale</a:t>
            </a:r>
          </a:p>
          <a:p>
            <a:r>
              <a:rPr lang="it-IT" dirty="0"/>
              <a:t>Scala moltiplicando i </a:t>
            </a:r>
            <a:r>
              <a:rPr lang="it-IT" dirty="0" err="1"/>
              <a:t>Transaction</a:t>
            </a:r>
            <a:r>
              <a:rPr lang="it-IT" dirty="0"/>
              <a:t> Engine (TE) e aumenta la </a:t>
            </a:r>
            <a:r>
              <a:rPr lang="it-IT" dirty="0" err="1"/>
              <a:t>durability</a:t>
            </a:r>
            <a:r>
              <a:rPr lang="it-IT" dirty="0"/>
              <a:t> moltiplicando gli Storage Manager (SM). L’</a:t>
            </a:r>
            <a:r>
              <a:rPr lang="it-IT" dirty="0" err="1"/>
              <a:t>aviability</a:t>
            </a:r>
            <a:r>
              <a:rPr lang="it-IT" dirty="0"/>
              <a:t> richiede almeno un </a:t>
            </a:r>
            <a:r>
              <a:rPr lang="it-IT" dirty="0" err="1"/>
              <a:t>host</a:t>
            </a:r>
            <a:r>
              <a:rPr lang="it-IT" dirty="0"/>
              <a:t> con TE e almeno uno (anche lo stesso) con SM.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3F49F-9EAA-447F-8516-90EF73D55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" y="465884"/>
            <a:ext cx="1904895" cy="123945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00643AD-5CD9-4586-ADBD-4F267D99A7F6}"/>
              </a:ext>
            </a:extLst>
          </p:cNvPr>
          <p:cNvSpPr/>
          <p:nvPr/>
        </p:nvSpPr>
        <p:spPr>
          <a:xfrm>
            <a:off x="2676088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5E799F-B2D4-4052-8A2A-FFAFD78695FF}"/>
              </a:ext>
            </a:extLst>
          </p:cNvPr>
          <p:cNvSpPr/>
          <p:nvPr/>
        </p:nvSpPr>
        <p:spPr>
          <a:xfrm>
            <a:off x="4288172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63F003C-A65F-4B9B-AECC-297E945DD9E2}"/>
              </a:ext>
            </a:extLst>
          </p:cNvPr>
          <p:cNvSpPr/>
          <p:nvPr/>
        </p:nvSpPr>
        <p:spPr>
          <a:xfrm>
            <a:off x="5900256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TE</a:t>
            </a:r>
          </a:p>
          <a:p>
            <a:pPr algn="ctr"/>
            <a:endParaRPr lang="it-IT" sz="3600" dirty="0"/>
          </a:p>
          <a:p>
            <a:pPr algn="ctr"/>
            <a:r>
              <a:rPr lang="it-IT" sz="3600" dirty="0"/>
              <a:t>SM</a:t>
            </a:r>
          </a:p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8DB38C1-1FB0-4EB7-AE51-0929B8AE4684}"/>
              </a:ext>
            </a:extLst>
          </p:cNvPr>
          <p:cNvSpPr/>
          <p:nvPr/>
        </p:nvSpPr>
        <p:spPr>
          <a:xfrm>
            <a:off x="7509544" y="4241946"/>
            <a:ext cx="1317072" cy="2055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3600" dirty="0"/>
          </a:p>
          <a:p>
            <a:pPr algn="ctr"/>
            <a:endParaRPr lang="it-IT" sz="3600" dirty="0"/>
          </a:p>
          <a:p>
            <a:pPr algn="ctr"/>
            <a:r>
              <a:rPr lang="it-IT" sz="3600" dirty="0"/>
              <a:t>SM</a:t>
            </a:r>
          </a:p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2343E5-D6DF-408D-A924-7BCCABCA4660}"/>
              </a:ext>
            </a:extLst>
          </p:cNvPr>
          <p:cNvSpPr/>
          <p:nvPr/>
        </p:nvSpPr>
        <p:spPr>
          <a:xfrm>
            <a:off x="2558642" y="3783435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5DF3791-8774-4960-BDEE-F1DAB45ABC20}"/>
              </a:ext>
            </a:extLst>
          </p:cNvPr>
          <p:cNvSpPr/>
          <p:nvPr/>
        </p:nvSpPr>
        <p:spPr>
          <a:xfrm>
            <a:off x="4174920" y="3780465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9215352-367F-496F-BB6F-14D626334B58}"/>
              </a:ext>
            </a:extLst>
          </p:cNvPr>
          <p:cNvSpPr/>
          <p:nvPr/>
        </p:nvSpPr>
        <p:spPr>
          <a:xfrm>
            <a:off x="5787004" y="3787303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C5A09E-6197-41E8-B045-BCB188EEF8C9}"/>
              </a:ext>
            </a:extLst>
          </p:cNvPr>
          <p:cNvSpPr/>
          <p:nvPr/>
        </p:nvSpPr>
        <p:spPr>
          <a:xfrm>
            <a:off x="7396292" y="3788527"/>
            <a:ext cx="1543575" cy="3607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8729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3B5B-3753-4FDA-B772-581A238D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051312"/>
            <a:ext cx="10515600" cy="2134795"/>
          </a:xfrm>
        </p:spPr>
        <p:txBody>
          <a:bodyPr>
            <a:normAutofit/>
          </a:bodyPr>
          <a:lstStyle/>
          <a:p>
            <a:r>
              <a:rPr lang="it-IT" dirty="0"/>
              <a:t>Risultati dell’esperimento:</a:t>
            </a:r>
            <a:br>
              <a:rPr lang="it-IT" dirty="0"/>
            </a:br>
            <a:r>
              <a:rPr lang="it-IT" sz="6000" dirty="0"/>
              <a:t>Nodo singolo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2942FC-BDC3-4146-B4FF-E2CD76A88FAA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8788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importazione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3" y="1833850"/>
            <a:ext cx="10108734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6" y="1833850"/>
            <a:ext cx="10028687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1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lettura non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6" y="1833850"/>
            <a:ext cx="10028687" cy="4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aggregazione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7" y="1833850"/>
            <a:ext cx="10028685" cy="4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medio di Join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7" y="1852594"/>
            <a:ext cx="10028685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8" y="1833850"/>
            <a:ext cx="9994382" cy="4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6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scrittura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8" y="1884214"/>
            <a:ext cx="9994382" cy="46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83B5B-3753-4FDA-B772-581A238D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051312"/>
            <a:ext cx="10515600" cy="2134795"/>
          </a:xfrm>
        </p:spPr>
        <p:txBody>
          <a:bodyPr>
            <a:normAutofit/>
          </a:bodyPr>
          <a:lstStyle/>
          <a:p>
            <a:r>
              <a:rPr lang="it-IT" dirty="0"/>
              <a:t>Risultati dell’esperimento:</a:t>
            </a:r>
            <a:br>
              <a:rPr lang="it-IT" dirty="0"/>
            </a:br>
            <a:r>
              <a:rPr lang="it-IT" sz="6000" dirty="0"/>
              <a:t>Cluster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2942FC-BDC3-4146-B4FF-E2CD76A88FAA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86958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FA472-9F44-4B1F-8B38-29FD5A0E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Contesto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307C6-104A-4F1C-BAFC-30E75206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È impossibile avere </a:t>
            </a:r>
            <a:r>
              <a:rPr lang="en-US" sz="2000" dirty="0"/>
              <a:t>Consistency, Availability e Partitioning </a:t>
            </a:r>
            <a:r>
              <a:rPr lang="en-US" sz="2000" dirty="0" err="1"/>
              <a:t>allo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tempo (“CAP theorem”)</a:t>
            </a:r>
          </a:p>
          <a:p>
            <a:r>
              <a:rPr lang="en-US" sz="2000" dirty="0"/>
              <a:t>I database </a:t>
            </a:r>
            <a:r>
              <a:rPr lang="it-IT" sz="2000" noProof="1"/>
              <a:t>relazionali</a:t>
            </a:r>
            <a:r>
              <a:rPr lang="en-US" sz="2000" dirty="0"/>
              <a:t> non </a:t>
            </a:r>
            <a:r>
              <a:rPr lang="en-US" sz="2000" dirty="0" err="1"/>
              <a:t>offrono</a:t>
            </a:r>
            <a:r>
              <a:rPr lang="en-US" sz="2000" dirty="0"/>
              <a:t> la </a:t>
            </a:r>
            <a:r>
              <a:rPr lang="it-IT" sz="2000" noProof="1"/>
              <a:t>scalabilità</a:t>
            </a:r>
            <a:r>
              <a:rPr lang="en-US" sz="2000" dirty="0"/>
              <a:t> </a:t>
            </a:r>
            <a:r>
              <a:rPr lang="en-US" sz="2000" dirty="0" err="1"/>
              <a:t>necessaria</a:t>
            </a:r>
            <a:r>
              <a:rPr lang="en-US" sz="2000" dirty="0"/>
              <a:t> per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Big Data</a:t>
            </a:r>
          </a:p>
          <a:p>
            <a:r>
              <a:rPr lang="en-US" sz="2000" dirty="0"/>
              <a:t>I database NoSQL non </a:t>
            </a:r>
            <a:r>
              <a:rPr lang="en-US" sz="2000" dirty="0" err="1"/>
              <a:t>offrono</a:t>
            </a:r>
            <a:r>
              <a:rPr lang="en-US" sz="2000" dirty="0"/>
              <a:t> consistenza e </a:t>
            </a:r>
            <a:r>
              <a:rPr lang="en-US" sz="2000" dirty="0" err="1"/>
              <a:t>transazioni</a:t>
            </a:r>
            <a:r>
              <a:rPr lang="en-US" sz="2000" dirty="0"/>
              <a:t> ACID</a:t>
            </a:r>
          </a:p>
          <a:p>
            <a:r>
              <a:rPr lang="en-US" sz="2000" dirty="0"/>
              <a:t>Il </a:t>
            </a:r>
            <a:r>
              <a:rPr lang="en-US" sz="2000" dirty="0" err="1"/>
              <a:t>movimento</a:t>
            </a:r>
            <a:r>
              <a:rPr lang="en-US" sz="2000" dirty="0"/>
              <a:t> NewSQL </a:t>
            </a:r>
            <a:r>
              <a:rPr lang="en-US" sz="2000" dirty="0" err="1"/>
              <a:t>si</a:t>
            </a:r>
            <a:r>
              <a:rPr lang="en-US" sz="2000" dirty="0"/>
              <a:t> propone di </a:t>
            </a:r>
            <a:r>
              <a:rPr lang="en-US" sz="2000" dirty="0" err="1"/>
              <a:t>colmare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divario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2 </a:t>
            </a:r>
            <a:r>
              <a:rPr lang="en-US" sz="2000" dirty="0" err="1"/>
              <a:t>approcci</a:t>
            </a:r>
            <a:r>
              <a:rPr lang="en-US" sz="2000" dirty="0"/>
              <a:t> con un </a:t>
            </a:r>
            <a:r>
              <a:rPr lang="en-US" sz="2000" dirty="0" err="1"/>
              <a:t>nuovo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di database </a:t>
            </a:r>
            <a:r>
              <a:rPr lang="en-US" sz="2000" dirty="0" err="1"/>
              <a:t>relazionale</a:t>
            </a:r>
            <a:r>
              <a:rPr lang="en-US" sz="2000" dirty="0"/>
              <a:t> </a:t>
            </a:r>
            <a:r>
              <a:rPr lang="en-US" sz="2000" dirty="0" err="1"/>
              <a:t>scalabile</a:t>
            </a:r>
            <a:r>
              <a:rPr lang="en-US" sz="2000" dirty="0"/>
              <a:t>, o un framework per </a:t>
            </a:r>
            <a:r>
              <a:rPr lang="en-US" sz="2000" dirty="0" err="1"/>
              <a:t>rendere</a:t>
            </a:r>
            <a:r>
              <a:rPr lang="en-US" sz="2000" dirty="0"/>
              <a:t> </a:t>
            </a:r>
            <a:r>
              <a:rPr lang="en-US" sz="2000" dirty="0" err="1"/>
              <a:t>scalabili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DBMS SQL </a:t>
            </a:r>
            <a:r>
              <a:rPr lang="en-US" sz="2000" dirty="0" err="1"/>
              <a:t>esistenti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37C530-CF8F-47FC-B582-2659C60FF334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A90D27-C9E9-413D-8ACD-785C445A9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57" y="4001294"/>
            <a:ext cx="6461714" cy="221128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96FEFF4-E7AE-4CF0-8E07-4E3137C640E1}"/>
              </a:ext>
            </a:extLst>
          </p:cNvPr>
          <p:cNvSpPr/>
          <p:nvPr/>
        </p:nvSpPr>
        <p:spPr>
          <a:xfrm>
            <a:off x="7357145" y="4395831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19E53E-1072-4189-98F1-2D40A7972C8E}"/>
              </a:ext>
            </a:extLst>
          </p:cNvPr>
          <p:cNvSpPr/>
          <p:nvPr/>
        </p:nvSpPr>
        <p:spPr>
          <a:xfrm>
            <a:off x="7357145" y="4696501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0F1A069-D791-4DE3-B415-1290510F62B2}"/>
              </a:ext>
            </a:extLst>
          </p:cNvPr>
          <p:cNvSpPr/>
          <p:nvPr/>
        </p:nvSpPr>
        <p:spPr>
          <a:xfrm>
            <a:off x="7357145" y="4999309"/>
            <a:ext cx="427838" cy="2097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03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importazione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basso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2" y="1833850"/>
            <a:ext cx="9804915" cy="4734181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D00BE6CA-9379-4889-B249-517E4BE544C5}"/>
              </a:ext>
            </a:extLst>
          </p:cNvPr>
          <p:cNvSpPr/>
          <p:nvPr/>
        </p:nvSpPr>
        <p:spPr>
          <a:xfrm>
            <a:off x="3020037" y="4932726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4C056CE-C3A3-4291-ACE2-D3AC9B075EE9}"/>
              </a:ext>
            </a:extLst>
          </p:cNvPr>
          <p:cNvSpPr/>
          <p:nvPr/>
        </p:nvSpPr>
        <p:spPr>
          <a:xfrm>
            <a:off x="5571689" y="5204115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38EE201-7D61-4C99-9CA9-BDC90B2AEDEF}"/>
              </a:ext>
            </a:extLst>
          </p:cNvPr>
          <p:cNvSpPr/>
          <p:nvPr/>
        </p:nvSpPr>
        <p:spPr>
          <a:xfrm>
            <a:off x="8096321" y="5154055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1BF28FC-75A3-49B7-8972-C2AF508A8B17}"/>
              </a:ext>
            </a:extLst>
          </p:cNvPr>
          <p:cNvSpPr/>
          <p:nvPr/>
        </p:nvSpPr>
        <p:spPr>
          <a:xfrm flipV="1">
            <a:off x="8918896" y="2122414"/>
            <a:ext cx="377504" cy="722851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03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13B0-0293-46A3-86D4-083627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Throughput</a:t>
            </a:r>
            <a:r>
              <a:rPr lang="it-IT" dirty="0"/>
              <a:t> di lettura indicizzata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8419A-35B5-40E8-AC08-33308CB0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(valore più alto = miglior valore)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A539FBF-F213-49FC-9047-53CE125E289B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0E5230-E098-436E-9138-B039A16A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2" y="1833850"/>
            <a:ext cx="9804914" cy="4734181"/>
          </a:xfrm>
          <a:prstGeom prst="rect">
            <a:avLst/>
          </a:prstGeo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694EAB5B-70C9-464F-B4D0-8B33D13F8756}"/>
              </a:ext>
            </a:extLst>
          </p:cNvPr>
          <p:cNvSpPr/>
          <p:nvPr/>
        </p:nvSpPr>
        <p:spPr>
          <a:xfrm rot="10800000">
            <a:off x="5536735" y="2609079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CE41AA16-FEBD-4545-BB70-49CA8F370FA6}"/>
              </a:ext>
            </a:extLst>
          </p:cNvPr>
          <p:cNvSpPr/>
          <p:nvPr/>
        </p:nvSpPr>
        <p:spPr>
          <a:xfrm rot="10800000" flipV="1">
            <a:off x="8935674" y="5004877"/>
            <a:ext cx="377504" cy="722851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560B48CD-0A4E-485D-BFC0-30A4C4815C71}"/>
              </a:ext>
            </a:extLst>
          </p:cNvPr>
          <p:cNvSpPr/>
          <p:nvPr/>
        </p:nvSpPr>
        <p:spPr>
          <a:xfrm rot="10800000">
            <a:off x="7962551" y="4910500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955EAA4-9A3E-4A29-B710-8CF976C7475B}"/>
              </a:ext>
            </a:extLst>
          </p:cNvPr>
          <p:cNvSpPr/>
          <p:nvPr/>
        </p:nvSpPr>
        <p:spPr>
          <a:xfrm rot="10800000">
            <a:off x="3031223" y="4910500"/>
            <a:ext cx="377504" cy="69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08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sistemi NoSQL restano in generale i più veloci. Inoltre spesso offrono quasi tutte le funzionalità dei sistemi SQL (MongoDB sta lavorando per estendere le transazioni ACID alle collezioni e non solo ai documenti) e l’enorme vantaggio di essere schema-</a:t>
            </a:r>
            <a:r>
              <a:rPr lang="it-IT" dirty="0" err="1"/>
              <a:t>less</a:t>
            </a:r>
            <a:r>
              <a:rPr lang="it-IT" dirty="0"/>
              <a:t> e talvolta </a:t>
            </a:r>
            <a:r>
              <a:rPr lang="it-IT" dirty="0" err="1"/>
              <a:t>object-oriented</a:t>
            </a:r>
            <a:r>
              <a:rPr lang="it-IT" dirty="0"/>
              <a:t>.</a:t>
            </a:r>
          </a:p>
          <a:p>
            <a:r>
              <a:rPr lang="it-IT" dirty="0"/>
              <a:t>Tuttavia se si ritiene SQL fondamentale per il progetto o il modello di astrazione, i sistemi NewSQL hanno mantenuto le aspettative, fornendo interfacce compatibili con i sistemi SQL più diffusi e soprattutto la possibilità di scalare su più nodi, «imbrogliando» il CAP </a:t>
            </a:r>
            <a:r>
              <a:rPr lang="it-IT" dirty="0" err="1"/>
              <a:t>Theorem</a:t>
            </a:r>
            <a:r>
              <a:rPr lang="it-IT" dirty="0"/>
              <a:t>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208334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sistemi NoSQL restano in generale i più veloci. Inoltre spesso offrono quasi tutte le funzionalità dei sistemi SQL (MongoDB sta lavorando per estendere le transazioni ACID alle collezioni e non solo ai documenti) e l’enorme vantaggio di essere schema-</a:t>
            </a:r>
            <a:r>
              <a:rPr lang="it-IT" dirty="0" err="1"/>
              <a:t>less</a:t>
            </a:r>
            <a:r>
              <a:rPr lang="it-IT" dirty="0"/>
              <a:t> e talvolta </a:t>
            </a:r>
            <a:r>
              <a:rPr lang="it-IT" dirty="0" err="1"/>
              <a:t>object-oriented</a:t>
            </a:r>
            <a:r>
              <a:rPr lang="it-IT" dirty="0"/>
              <a:t>.</a:t>
            </a:r>
          </a:p>
          <a:p>
            <a:r>
              <a:rPr lang="it-IT" dirty="0"/>
              <a:t>Tuttavia se si ritiene SQL fondamentale per il progetto o il modello di astrazione, i sistemi NewSQL hanno mantenuto le aspettative, fornendo interfacce compatibili con i sistemi SQL più diffusi e soprattutto la possibilità di scalare su più nodi, «imbrogliando» il CAP </a:t>
            </a:r>
            <a:r>
              <a:rPr lang="it-IT" dirty="0" err="1"/>
              <a:t>Theorem</a:t>
            </a:r>
            <a:r>
              <a:rPr lang="it-IT" dirty="0"/>
              <a:t>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363D28-DFB8-44EE-9E8C-7B8E61F8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8667" l="5875" r="90000">
                        <a14:foregroundMark x1="6500" y1="45667" x2="5875" y2="44500"/>
                        <a14:foregroundMark x1="42500" y1="12833" x2="45500" y2="10667"/>
                        <a14:foregroundMark x1="48625" y1="5667" x2="48500" y2="6833"/>
                        <a14:foregroundMark x1="54375" y1="1667" x2="53750" y2="2000"/>
                        <a14:foregroundMark x1="51125" y1="89833" x2="57375" y2="91167"/>
                        <a14:foregroundMark x1="47875" y1="37667" x2="45000" y2="38000"/>
                        <a14:foregroundMark x1="50625" y1="38667" x2="52750" y2="38167"/>
                        <a14:foregroundMark x1="51500" y1="37333" x2="48500" y2="37333"/>
                        <a14:foregroundMark x1="72500" y1="89500" x2="70625" y2="93167"/>
                        <a14:foregroundMark x1="70250" y1="98167" x2="72875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01" y="2751589"/>
            <a:ext cx="5279471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585C2-06D1-4E64-A4CA-81D815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il futuro è da verificare l’effettiva «</a:t>
            </a:r>
            <a:r>
              <a:rPr lang="it-IT" dirty="0" err="1"/>
              <a:t>survivability</a:t>
            </a:r>
            <a:r>
              <a:rPr lang="it-IT" dirty="0"/>
              <a:t>» di questi sistemi con dei test automatici. Al momento sono stati effettuati solo dei test manuali i cui risultati sono stati inclusi nella relazione.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34825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693F9-02EC-435E-B88B-DAABA919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9"/>
            <a:ext cx="10515600" cy="1325563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DE8DEA-959F-44C1-9C54-757FB47DC88C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ADEF9D-5117-4E3D-A079-4A0E0A5B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74" y="1942519"/>
            <a:ext cx="3807999" cy="24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AAA8D-0EBD-43C9-8082-47A4AF13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 </a:t>
            </a:r>
            <a:r>
              <a:rPr lang="it-IT" dirty="0" err="1"/>
              <a:t>Theorem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relax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7450B61-58A2-4851-A171-88C98F16DAE3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0161B4A-49DE-40E1-A7F4-A56DDC5D30EE}"/>
              </a:ext>
            </a:extLst>
          </p:cNvPr>
          <p:cNvSpPr/>
          <p:nvPr/>
        </p:nvSpPr>
        <p:spPr>
          <a:xfrm>
            <a:off x="4622334" y="2194027"/>
            <a:ext cx="2147582" cy="216824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C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C12F2A-AD40-4ABD-AD73-31B9B26D88EC}"/>
              </a:ext>
            </a:extLst>
          </p:cNvPr>
          <p:cNvSpPr/>
          <p:nvPr/>
        </p:nvSpPr>
        <p:spPr>
          <a:xfrm>
            <a:off x="3776445" y="3523580"/>
            <a:ext cx="2147582" cy="2168248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A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705151A-CA24-49C7-B4BA-D605E31C2D3C}"/>
              </a:ext>
            </a:extLst>
          </p:cNvPr>
          <p:cNvSpPr/>
          <p:nvPr/>
        </p:nvSpPr>
        <p:spPr>
          <a:xfrm>
            <a:off x="5468223" y="3519590"/>
            <a:ext cx="2147582" cy="2168248"/>
          </a:xfrm>
          <a:prstGeom prst="ellipse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0013736-DDD6-4929-9EF9-D02433EA167E}"/>
              </a:ext>
            </a:extLst>
          </p:cNvPr>
          <p:cNvSpPr/>
          <p:nvPr/>
        </p:nvSpPr>
        <p:spPr>
          <a:xfrm>
            <a:off x="2290195" y="1593959"/>
            <a:ext cx="2441196" cy="91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Consistency</a:t>
            </a:r>
            <a:r>
              <a:rPr lang="it-IT" dirty="0"/>
              <a:t>: </a:t>
            </a:r>
            <a:r>
              <a:rPr lang="it-IT" dirty="0" err="1"/>
              <a:t>all</a:t>
            </a:r>
            <a:r>
              <a:rPr lang="it-IT" dirty="0"/>
              <a:t> clients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of the data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D174C92-90EA-480E-9F38-A3C084FDF060}"/>
              </a:ext>
            </a:extLst>
          </p:cNvPr>
          <p:cNvSpPr/>
          <p:nvPr/>
        </p:nvSpPr>
        <p:spPr>
          <a:xfrm>
            <a:off x="838200" y="5238926"/>
            <a:ext cx="2938245" cy="1128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Availability</a:t>
            </a:r>
            <a:r>
              <a:rPr lang="it-IT" dirty="0"/>
              <a:t>: </a:t>
            </a:r>
            <a:r>
              <a:rPr lang="it-IT" dirty="0" err="1"/>
              <a:t>all</a:t>
            </a:r>
            <a:r>
              <a:rPr lang="it-IT" dirty="0"/>
              <a:t> clients can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or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some maximum </a:t>
            </a:r>
            <a:r>
              <a:rPr lang="it-IT" dirty="0" err="1"/>
              <a:t>latency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50181C6-E5EB-44B6-AE9C-E881F7AE33C0}"/>
              </a:ext>
            </a:extLst>
          </p:cNvPr>
          <p:cNvSpPr/>
          <p:nvPr/>
        </p:nvSpPr>
        <p:spPr>
          <a:xfrm>
            <a:off x="8003796" y="4182270"/>
            <a:ext cx="3145173" cy="1505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Partition</a:t>
            </a:r>
            <a:r>
              <a:rPr lang="it-IT" dirty="0"/>
              <a:t> </a:t>
            </a:r>
            <a:r>
              <a:rPr lang="it-IT" dirty="0" err="1"/>
              <a:t>tolerance</a:t>
            </a:r>
            <a:r>
              <a:rPr lang="it-IT" dirty="0"/>
              <a:t> – no system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except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cause the system to </a:t>
            </a:r>
            <a:r>
              <a:rPr lang="it-IT" dirty="0" err="1"/>
              <a:t>respond</a:t>
            </a:r>
            <a:r>
              <a:rPr lang="it-IT" dirty="0"/>
              <a:t> </a:t>
            </a:r>
            <a:r>
              <a:rPr lang="it-IT" dirty="0" err="1"/>
              <a:t>incorrectly</a:t>
            </a:r>
            <a:endParaRPr lang="it-IT" dirty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113A0BBB-1F33-48A8-93C1-74ACEC6F5D3F}"/>
              </a:ext>
            </a:extLst>
          </p:cNvPr>
          <p:cNvSpPr/>
          <p:nvPr/>
        </p:nvSpPr>
        <p:spPr>
          <a:xfrm>
            <a:off x="3776445" y="2504215"/>
            <a:ext cx="3808602" cy="3351301"/>
          </a:xfrm>
          <a:custGeom>
            <a:avLst/>
            <a:gdLst>
              <a:gd name="connsiteX0" fmla="*/ 2441196 w 3875995"/>
              <a:gd name="connsiteY0" fmla="*/ 226503 h 3238408"/>
              <a:gd name="connsiteX1" fmla="*/ 2399251 w 3875995"/>
              <a:gd name="connsiteY1" fmla="*/ 209725 h 3238408"/>
              <a:gd name="connsiteX2" fmla="*/ 2298583 w 3875995"/>
              <a:gd name="connsiteY2" fmla="*/ 159391 h 3238408"/>
              <a:gd name="connsiteX3" fmla="*/ 2265027 w 3875995"/>
              <a:gd name="connsiteY3" fmla="*/ 142613 h 3238408"/>
              <a:gd name="connsiteX4" fmla="*/ 2231471 w 3875995"/>
              <a:gd name="connsiteY4" fmla="*/ 125835 h 3238408"/>
              <a:gd name="connsiteX5" fmla="*/ 2181137 w 3875995"/>
              <a:gd name="connsiteY5" fmla="*/ 83890 h 3238408"/>
              <a:gd name="connsiteX6" fmla="*/ 2147581 w 3875995"/>
              <a:gd name="connsiteY6" fmla="*/ 75501 h 3238408"/>
              <a:gd name="connsiteX7" fmla="*/ 2122414 w 3875995"/>
              <a:gd name="connsiteY7" fmla="*/ 58723 h 3238408"/>
              <a:gd name="connsiteX8" fmla="*/ 2097248 w 3875995"/>
              <a:gd name="connsiteY8" fmla="*/ 50334 h 3238408"/>
              <a:gd name="connsiteX9" fmla="*/ 2030136 w 3875995"/>
              <a:gd name="connsiteY9" fmla="*/ 33556 h 3238408"/>
              <a:gd name="connsiteX10" fmla="*/ 1979802 w 3875995"/>
              <a:gd name="connsiteY10" fmla="*/ 16778 h 3238408"/>
              <a:gd name="connsiteX11" fmla="*/ 1954635 w 3875995"/>
              <a:gd name="connsiteY11" fmla="*/ 8389 h 3238408"/>
              <a:gd name="connsiteX12" fmla="*/ 1895912 w 3875995"/>
              <a:gd name="connsiteY12" fmla="*/ 0 h 3238408"/>
              <a:gd name="connsiteX13" fmla="*/ 1501629 w 3875995"/>
              <a:gd name="connsiteY13" fmla="*/ 8389 h 3238408"/>
              <a:gd name="connsiteX14" fmla="*/ 1384183 w 3875995"/>
              <a:gd name="connsiteY14" fmla="*/ 41945 h 3238408"/>
              <a:gd name="connsiteX15" fmla="*/ 1359016 w 3875995"/>
              <a:gd name="connsiteY15" fmla="*/ 58723 h 3238408"/>
              <a:gd name="connsiteX16" fmla="*/ 1325460 w 3875995"/>
              <a:gd name="connsiteY16" fmla="*/ 67112 h 3238408"/>
              <a:gd name="connsiteX17" fmla="*/ 1275126 w 3875995"/>
              <a:gd name="connsiteY17" fmla="*/ 83890 h 3238408"/>
              <a:gd name="connsiteX18" fmla="*/ 1199625 w 3875995"/>
              <a:gd name="connsiteY18" fmla="*/ 142613 h 3238408"/>
              <a:gd name="connsiteX19" fmla="*/ 1149292 w 3875995"/>
              <a:gd name="connsiteY19" fmla="*/ 184558 h 3238408"/>
              <a:gd name="connsiteX20" fmla="*/ 1124125 w 3875995"/>
              <a:gd name="connsiteY20" fmla="*/ 201336 h 3238408"/>
              <a:gd name="connsiteX21" fmla="*/ 1031846 w 3875995"/>
              <a:gd name="connsiteY21" fmla="*/ 285226 h 3238408"/>
              <a:gd name="connsiteX22" fmla="*/ 1015068 w 3875995"/>
              <a:gd name="connsiteY22" fmla="*/ 310393 h 3238408"/>
              <a:gd name="connsiteX23" fmla="*/ 1006679 w 3875995"/>
              <a:gd name="connsiteY23" fmla="*/ 335560 h 3238408"/>
              <a:gd name="connsiteX24" fmla="*/ 973123 w 3875995"/>
              <a:gd name="connsiteY24" fmla="*/ 369116 h 3238408"/>
              <a:gd name="connsiteX25" fmla="*/ 956345 w 3875995"/>
              <a:gd name="connsiteY25" fmla="*/ 394283 h 3238408"/>
              <a:gd name="connsiteX26" fmla="*/ 922789 w 3875995"/>
              <a:gd name="connsiteY26" fmla="*/ 453006 h 3238408"/>
              <a:gd name="connsiteX27" fmla="*/ 906011 w 3875995"/>
              <a:gd name="connsiteY27" fmla="*/ 486562 h 3238408"/>
              <a:gd name="connsiteX28" fmla="*/ 864066 w 3875995"/>
              <a:gd name="connsiteY28" fmla="*/ 562063 h 3238408"/>
              <a:gd name="connsiteX29" fmla="*/ 847288 w 3875995"/>
              <a:gd name="connsiteY29" fmla="*/ 637563 h 3238408"/>
              <a:gd name="connsiteX30" fmla="*/ 838899 w 3875995"/>
              <a:gd name="connsiteY30" fmla="*/ 671119 h 3238408"/>
              <a:gd name="connsiteX31" fmla="*/ 830510 w 3875995"/>
              <a:gd name="connsiteY31" fmla="*/ 738231 h 3238408"/>
              <a:gd name="connsiteX32" fmla="*/ 822121 w 3875995"/>
              <a:gd name="connsiteY32" fmla="*/ 788565 h 3238408"/>
              <a:gd name="connsiteX33" fmla="*/ 805343 w 3875995"/>
              <a:gd name="connsiteY33" fmla="*/ 813732 h 3238408"/>
              <a:gd name="connsiteX34" fmla="*/ 788565 w 3875995"/>
              <a:gd name="connsiteY34" fmla="*/ 855677 h 3238408"/>
              <a:gd name="connsiteX35" fmla="*/ 780176 w 3875995"/>
              <a:gd name="connsiteY35" fmla="*/ 880844 h 3238408"/>
              <a:gd name="connsiteX36" fmla="*/ 763398 w 3875995"/>
              <a:gd name="connsiteY36" fmla="*/ 906011 h 3238408"/>
              <a:gd name="connsiteX37" fmla="*/ 721453 w 3875995"/>
              <a:gd name="connsiteY37" fmla="*/ 989901 h 3238408"/>
              <a:gd name="connsiteX38" fmla="*/ 713064 w 3875995"/>
              <a:gd name="connsiteY38" fmla="*/ 1015068 h 3238408"/>
              <a:gd name="connsiteX39" fmla="*/ 696286 w 3875995"/>
              <a:gd name="connsiteY39" fmla="*/ 1057013 h 3238408"/>
              <a:gd name="connsiteX40" fmla="*/ 671119 w 3875995"/>
              <a:gd name="connsiteY40" fmla="*/ 1090569 h 3238408"/>
              <a:gd name="connsiteX41" fmla="*/ 645952 w 3875995"/>
              <a:gd name="connsiteY41" fmla="*/ 1132514 h 3238408"/>
              <a:gd name="connsiteX42" fmla="*/ 629174 w 3875995"/>
              <a:gd name="connsiteY42" fmla="*/ 1157681 h 3238408"/>
              <a:gd name="connsiteX43" fmla="*/ 578840 w 3875995"/>
              <a:gd name="connsiteY43" fmla="*/ 1199626 h 3238408"/>
              <a:gd name="connsiteX44" fmla="*/ 478172 w 3875995"/>
              <a:gd name="connsiteY44" fmla="*/ 1258349 h 3238408"/>
              <a:gd name="connsiteX45" fmla="*/ 444616 w 3875995"/>
              <a:gd name="connsiteY45" fmla="*/ 1291905 h 3238408"/>
              <a:gd name="connsiteX46" fmla="*/ 377504 w 3875995"/>
              <a:gd name="connsiteY46" fmla="*/ 1333850 h 3238408"/>
              <a:gd name="connsiteX47" fmla="*/ 335559 w 3875995"/>
              <a:gd name="connsiteY47" fmla="*/ 1359017 h 3238408"/>
              <a:gd name="connsiteX48" fmla="*/ 268448 w 3875995"/>
              <a:gd name="connsiteY48" fmla="*/ 1392573 h 3238408"/>
              <a:gd name="connsiteX49" fmla="*/ 234892 w 3875995"/>
              <a:gd name="connsiteY49" fmla="*/ 1442907 h 3238408"/>
              <a:gd name="connsiteX50" fmla="*/ 134224 w 3875995"/>
              <a:gd name="connsiteY50" fmla="*/ 1560352 h 3238408"/>
              <a:gd name="connsiteX51" fmla="*/ 109057 w 3875995"/>
              <a:gd name="connsiteY51" fmla="*/ 1610686 h 3238408"/>
              <a:gd name="connsiteX52" fmla="*/ 92279 w 3875995"/>
              <a:gd name="connsiteY52" fmla="*/ 1635853 h 3238408"/>
              <a:gd name="connsiteX53" fmla="*/ 67112 w 3875995"/>
              <a:gd name="connsiteY53" fmla="*/ 1686187 h 3238408"/>
              <a:gd name="connsiteX54" fmla="*/ 58723 w 3875995"/>
              <a:gd name="connsiteY54" fmla="*/ 1711354 h 3238408"/>
              <a:gd name="connsiteX55" fmla="*/ 41945 w 3875995"/>
              <a:gd name="connsiteY55" fmla="*/ 1736521 h 3238408"/>
              <a:gd name="connsiteX56" fmla="*/ 33556 w 3875995"/>
              <a:gd name="connsiteY56" fmla="*/ 1803633 h 3238408"/>
              <a:gd name="connsiteX57" fmla="*/ 16778 w 3875995"/>
              <a:gd name="connsiteY57" fmla="*/ 1845578 h 3238408"/>
              <a:gd name="connsiteX58" fmla="*/ 8389 w 3875995"/>
              <a:gd name="connsiteY58" fmla="*/ 1879134 h 3238408"/>
              <a:gd name="connsiteX59" fmla="*/ 0 w 3875995"/>
              <a:gd name="connsiteY59" fmla="*/ 1904301 h 3238408"/>
              <a:gd name="connsiteX60" fmla="*/ 8389 w 3875995"/>
              <a:gd name="connsiteY60" fmla="*/ 2231472 h 3238408"/>
              <a:gd name="connsiteX61" fmla="*/ 16778 w 3875995"/>
              <a:gd name="connsiteY61" fmla="*/ 2265028 h 3238408"/>
              <a:gd name="connsiteX62" fmla="*/ 50334 w 3875995"/>
              <a:gd name="connsiteY62" fmla="*/ 2315362 h 3238408"/>
              <a:gd name="connsiteX63" fmla="*/ 117446 w 3875995"/>
              <a:gd name="connsiteY63" fmla="*/ 2365696 h 3238408"/>
              <a:gd name="connsiteX64" fmla="*/ 151002 w 3875995"/>
              <a:gd name="connsiteY64" fmla="*/ 2390863 h 3238408"/>
              <a:gd name="connsiteX65" fmla="*/ 176169 w 3875995"/>
              <a:gd name="connsiteY65" fmla="*/ 2416030 h 3238408"/>
              <a:gd name="connsiteX66" fmla="*/ 218114 w 3875995"/>
              <a:gd name="connsiteY66" fmla="*/ 2474752 h 3238408"/>
              <a:gd name="connsiteX67" fmla="*/ 251670 w 3875995"/>
              <a:gd name="connsiteY67" fmla="*/ 2491530 h 3238408"/>
              <a:gd name="connsiteX68" fmla="*/ 310392 w 3875995"/>
              <a:gd name="connsiteY68" fmla="*/ 2516697 h 3238408"/>
              <a:gd name="connsiteX69" fmla="*/ 352337 w 3875995"/>
              <a:gd name="connsiteY69" fmla="*/ 2550253 h 3238408"/>
              <a:gd name="connsiteX70" fmla="*/ 453005 w 3875995"/>
              <a:gd name="connsiteY70" fmla="*/ 2608976 h 3238408"/>
              <a:gd name="connsiteX71" fmla="*/ 486561 w 3875995"/>
              <a:gd name="connsiteY71" fmla="*/ 2625754 h 3238408"/>
              <a:gd name="connsiteX72" fmla="*/ 545284 w 3875995"/>
              <a:gd name="connsiteY72" fmla="*/ 2642532 h 3238408"/>
              <a:gd name="connsiteX73" fmla="*/ 570451 w 3875995"/>
              <a:gd name="connsiteY73" fmla="*/ 2650921 h 3238408"/>
              <a:gd name="connsiteX74" fmla="*/ 595618 w 3875995"/>
              <a:gd name="connsiteY74" fmla="*/ 2667699 h 3238408"/>
              <a:gd name="connsiteX75" fmla="*/ 637563 w 3875995"/>
              <a:gd name="connsiteY75" fmla="*/ 2709644 h 3238408"/>
              <a:gd name="connsiteX76" fmla="*/ 662730 w 3875995"/>
              <a:gd name="connsiteY76" fmla="*/ 2734811 h 3238408"/>
              <a:gd name="connsiteX77" fmla="*/ 713064 w 3875995"/>
              <a:gd name="connsiteY77" fmla="*/ 2768367 h 3238408"/>
              <a:gd name="connsiteX78" fmla="*/ 763398 w 3875995"/>
              <a:gd name="connsiteY78" fmla="*/ 2801923 h 3238408"/>
              <a:gd name="connsiteX79" fmla="*/ 788565 w 3875995"/>
              <a:gd name="connsiteY79" fmla="*/ 2877424 h 3238408"/>
              <a:gd name="connsiteX80" fmla="*/ 796954 w 3875995"/>
              <a:gd name="connsiteY80" fmla="*/ 2902591 h 3238408"/>
              <a:gd name="connsiteX81" fmla="*/ 805343 w 3875995"/>
              <a:gd name="connsiteY81" fmla="*/ 2936147 h 3238408"/>
              <a:gd name="connsiteX82" fmla="*/ 830510 w 3875995"/>
              <a:gd name="connsiteY82" fmla="*/ 2969703 h 3238408"/>
              <a:gd name="connsiteX83" fmla="*/ 855677 w 3875995"/>
              <a:gd name="connsiteY83" fmla="*/ 3020037 h 3238408"/>
              <a:gd name="connsiteX84" fmla="*/ 880844 w 3875995"/>
              <a:gd name="connsiteY84" fmla="*/ 3028426 h 3238408"/>
              <a:gd name="connsiteX85" fmla="*/ 931178 w 3875995"/>
              <a:gd name="connsiteY85" fmla="*/ 3061982 h 3238408"/>
              <a:gd name="connsiteX86" fmla="*/ 981512 w 3875995"/>
              <a:gd name="connsiteY86" fmla="*/ 3095538 h 3238408"/>
              <a:gd name="connsiteX87" fmla="*/ 1090569 w 3875995"/>
              <a:gd name="connsiteY87" fmla="*/ 3129094 h 3238408"/>
              <a:gd name="connsiteX88" fmla="*/ 1132514 w 3875995"/>
              <a:gd name="connsiteY88" fmla="*/ 3137483 h 3238408"/>
              <a:gd name="connsiteX89" fmla="*/ 1233181 w 3875995"/>
              <a:gd name="connsiteY89" fmla="*/ 3145872 h 3238408"/>
              <a:gd name="connsiteX90" fmla="*/ 1417739 w 3875995"/>
              <a:gd name="connsiteY90" fmla="*/ 3171039 h 3238408"/>
              <a:gd name="connsiteX91" fmla="*/ 1442906 w 3875995"/>
              <a:gd name="connsiteY91" fmla="*/ 3179428 h 3238408"/>
              <a:gd name="connsiteX92" fmla="*/ 1669409 w 3875995"/>
              <a:gd name="connsiteY92" fmla="*/ 3187817 h 3238408"/>
              <a:gd name="connsiteX93" fmla="*/ 1761688 w 3875995"/>
              <a:gd name="connsiteY93" fmla="*/ 3196206 h 3238408"/>
              <a:gd name="connsiteX94" fmla="*/ 2072081 w 3875995"/>
              <a:gd name="connsiteY94" fmla="*/ 3212984 h 3238408"/>
              <a:gd name="connsiteX95" fmla="*/ 2105636 w 3875995"/>
              <a:gd name="connsiteY95" fmla="*/ 3229762 h 3238408"/>
              <a:gd name="connsiteX96" fmla="*/ 2902591 w 3875995"/>
              <a:gd name="connsiteY96" fmla="*/ 3221373 h 3238408"/>
              <a:gd name="connsiteX97" fmla="*/ 2994870 w 3875995"/>
              <a:gd name="connsiteY97" fmla="*/ 3171039 h 3238408"/>
              <a:gd name="connsiteX98" fmla="*/ 3179427 w 3875995"/>
              <a:gd name="connsiteY98" fmla="*/ 3112316 h 3238408"/>
              <a:gd name="connsiteX99" fmla="*/ 3296873 w 3875995"/>
              <a:gd name="connsiteY99" fmla="*/ 3070371 h 3238408"/>
              <a:gd name="connsiteX100" fmla="*/ 3514987 w 3875995"/>
              <a:gd name="connsiteY100" fmla="*/ 2919369 h 3238408"/>
              <a:gd name="connsiteX101" fmla="*/ 3573710 w 3875995"/>
              <a:gd name="connsiteY101" fmla="*/ 2877424 h 3238408"/>
              <a:gd name="connsiteX102" fmla="*/ 3674378 w 3875995"/>
              <a:gd name="connsiteY102" fmla="*/ 2751589 h 3238408"/>
              <a:gd name="connsiteX103" fmla="*/ 3716323 w 3875995"/>
              <a:gd name="connsiteY103" fmla="*/ 2692866 h 3238408"/>
              <a:gd name="connsiteX104" fmla="*/ 3791824 w 3875995"/>
              <a:gd name="connsiteY104" fmla="*/ 2466363 h 3238408"/>
              <a:gd name="connsiteX105" fmla="*/ 3816991 w 3875995"/>
              <a:gd name="connsiteY105" fmla="*/ 2390863 h 3238408"/>
              <a:gd name="connsiteX106" fmla="*/ 3850547 w 3875995"/>
              <a:gd name="connsiteY106" fmla="*/ 2223083 h 3238408"/>
              <a:gd name="connsiteX107" fmla="*/ 3858936 w 3875995"/>
              <a:gd name="connsiteY107" fmla="*/ 2122415 h 3238408"/>
              <a:gd name="connsiteX108" fmla="*/ 3875714 w 3875995"/>
              <a:gd name="connsiteY108" fmla="*/ 2046914 h 3238408"/>
              <a:gd name="connsiteX109" fmla="*/ 3858936 w 3875995"/>
              <a:gd name="connsiteY109" fmla="*/ 1585519 h 3238408"/>
              <a:gd name="connsiteX110" fmla="*/ 3758268 w 3875995"/>
              <a:gd name="connsiteY110" fmla="*/ 1359017 h 3238408"/>
              <a:gd name="connsiteX111" fmla="*/ 3724712 w 3875995"/>
              <a:gd name="connsiteY111" fmla="*/ 1275127 h 3238408"/>
              <a:gd name="connsiteX112" fmla="*/ 3582099 w 3875995"/>
              <a:gd name="connsiteY112" fmla="*/ 1065402 h 3238408"/>
              <a:gd name="connsiteX113" fmla="*/ 3514987 w 3875995"/>
              <a:gd name="connsiteY113" fmla="*/ 1006679 h 3238408"/>
              <a:gd name="connsiteX114" fmla="*/ 3439486 w 3875995"/>
              <a:gd name="connsiteY114" fmla="*/ 922789 h 3238408"/>
              <a:gd name="connsiteX115" fmla="*/ 3162649 w 3875995"/>
              <a:gd name="connsiteY115" fmla="*/ 738231 h 3238408"/>
              <a:gd name="connsiteX116" fmla="*/ 3095537 w 3875995"/>
              <a:gd name="connsiteY116" fmla="*/ 696286 h 3238408"/>
              <a:gd name="connsiteX117" fmla="*/ 2835479 w 3875995"/>
              <a:gd name="connsiteY117" fmla="*/ 562063 h 3238408"/>
              <a:gd name="connsiteX118" fmla="*/ 2650921 w 3875995"/>
              <a:gd name="connsiteY118" fmla="*/ 419450 h 3238408"/>
              <a:gd name="connsiteX119" fmla="*/ 2617365 w 3875995"/>
              <a:gd name="connsiteY119" fmla="*/ 385894 h 3238408"/>
              <a:gd name="connsiteX120" fmla="*/ 2558642 w 3875995"/>
              <a:gd name="connsiteY120" fmla="*/ 318782 h 3238408"/>
              <a:gd name="connsiteX121" fmla="*/ 2533475 w 3875995"/>
              <a:gd name="connsiteY121" fmla="*/ 310393 h 3238408"/>
              <a:gd name="connsiteX122" fmla="*/ 2508308 w 3875995"/>
              <a:gd name="connsiteY122" fmla="*/ 285226 h 3238408"/>
              <a:gd name="connsiteX123" fmla="*/ 2483141 w 3875995"/>
              <a:gd name="connsiteY123" fmla="*/ 268448 h 3238408"/>
              <a:gd name="connsiteX124" fmla="*/ 2474752 w 3875995"/>
              <a:gd name="connsiteY124" fmla="*/ 243281 h 3238408"/>
              <a:gd name="connsiteX125" fmla="*/ 2441196 w 3875995"/>
              <a:gd name="connsiteY125" fmla="*/ 226503 h 323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875995" h="3238408">
                <a:moveTo>
                  <a:pt x="2441196" y="226503"/>
                </a:moveTo>
                <a:cubicBezTo>
                  <a:pt x="2427214" y="220910"/>
                  <a:pt x="2412924" y="216035"/>
                  <a:pt x="2399251" y="209725"/>
                </a:cubicBezTo>
                <a:lnTo>
                  <a:pt x="2298583" y="159391"/>
                </a:lnTo>
                <a:lnTo>
                  <a:pt x="2265027" y="142613"/>
                </a:lnTo>
                <a:cubicBezTo>
                  <a:pt x="2253842" y="137020"/>
                  <a:pt x="2240314" y="134678"/>
                  <a:pt x="2231471" y="125835"/>
                </a:cubicBezTo>
                <a:cubicBezTo>
                  <a:pt x="2216354" y="110718"/>
                  <a:pt x="2201576" y="92650"/>
                  <a:pt x="2181137" y="83890"/>
                </a:cubicBezTo>
                <a:cubicBezTo>
                  <a:pt x="2170540" y="79348"/>
                  <a:pt x="2158766" y="78297"/>
                  <a:pt x="2147581" y="75501"/>
                </a:cubicBezTo>
                <a:cubicBezTo>
                  <a:pt x="2139192" y="69908"/>
                  <a:pt x="2131432" y="63232"/>
                  <a:pt x="2122414" y="58723"/>
                </a:cubicBezTo>
                <a:cubicBezTo>
                  <a:pt x="2114505" y="54768"/>
                  <a:pt x="2105779" y="52661"/>
                  <a:pt x="2097248" y="50334"/>
                </a:cubicBezTo>
                <a:cubicBezTo>
                  <a:pt x="2075001" y="44267"/>
                  <a:pt x="2052012" y="40848"/>
                  <a:pt x="2030136" y="33556"/>
                </a:cubicBezTo>
                <a:lnTo>
                  <a:pt x="1979802" y="16778"/>
                </a:lnTo>
                <a:cubicBezTo>
                  <a:pt x="1971413" y="13982"/>
                  <a:pt x="1963389" y="9640"/>
                  <a:pt x="1954635" y="8389"/>
                </a:cubicBezTo>
                <a:lnTo>
                  <a:pt x="1895912" y="0"/>
                </a:lnTo>
                <a:cubicBezTo>
                  <a:pt x="1764484" y="2796"/>
                  <a:pt x="1632898" y="1357"/>
                  <a:pt x="1501629" y="8389"/>
                </a:cubicBezTo>
                <a:cubicBezTo>
                  <a:pt x="1470769" y="10042"/>
                  <a:pt x="1415404" y="26335"/>
                  <a:pt x="1384183" y="41945"/>
                </a:cubicBezTo>
                <a:cubicBezTo>
                  <a:pt x="1375165" y="46454"/>
                  <a:pt x="1368283" y="54751"/>
                  <a:pt x="1359016" y="58723"/>
                </a:cubicBezTo>
                <a:cubicBezTo>
                  <a:pt x="1348419" y="63265"/>
                  <a:pt x="1336503" y="63799"/>
                  <a:pt x="1325460" y="67112"/>
                </a:cubicBezTo>
                <a:cubicBezTo>
                  <a:pt x="1308520" y="72194"/>
                  <a:pt x="1275126" y="83890"/>
                  <a:pt x="1275126" y="83890"/>
                </a:cubicBezTo>
                <a:cubicBezTo>
                  <a:pt x="1249959" y="103464"/>
                  <a:pt x="1224521" y="122696"/>
                  <a:pt x="1199625" y="142613"/>
                </a:cubicBezTo>
                <a:cubicBezTo>
                  <a:pt x="1182571" y="156256"/>
                  <a:pt x="1167464" y="172443"/>
                  <a:pt x="1149292" y="184558"/>
                </a:cubicBezTo>
                <a:cubicBezTo>
                  <a:pt x="1140903" y="190151"/>
                  <a:pt x="1131585" y="194554"/>
                  <a:pt x="1124125" y="201336"/>
                </a:cubicBezTo>
                <a:cubicBezTo>
                  <a:pt x="1022043" y="294138"/>
                  <a:pt x="1092209" y="244984"/>
                  <a:pt x="1031846" y="285226"/>
                </a:cubicBezTo>
                <a:cubicBezTo>
                  <a:pt x="1026253" y="293615"/>
                  <a:pt x="1019577" y="301375"/>
                  <a:pt x="1015068" y="310393"/>
                </a:cubicBezTo>
                <a:cubicBezTo>
                  <a:pt x="1011113" y="318302"/>
                  <a:pt x="1011819" y="328364"/>
                  <a:pt x="1006679" y="335560"/>
                </a:cubicBezTo>
                <a:cubicBezTo>
                  <a:pt x="997485" y="348432"/>
                  <a:pt x="983418" y="357106"/>
                  <a:pt x="973123" y="369116"/>
                </a:cubicBezTo>
                <a:cubicBezTo>
                  <a:pt x="966562" y="376771"/>
                  <a:pt x="961938" y="385894"/>
                  <a:pt x="956345" y="394283"/>
                </a:cubicBezTo>
                <a:cubicBezTo>
                  <a:pt x="940097" y="459275"/>
                  <a:pt x="961235" y="399182"/>
                  <a:pt x="922789" y="453006"/>
                </a:cubicBezTo>
                <a:cubicBezTo>
                  <a:pt x="915520" y="463182"/>
                  <a:pt x="912084" y="475630"/>
                  <a:pt x="906011" y="486562"/>
                </a:cubicBezTo>
                <a:cubicBezTo>
                  <a:pt x="886124" y="522358"/>
                  <a:pt x="879151" y="526864"/>
                  <a:pt x="864066" y="562063"/>
                </a:cubicBezTo>
                <a:cubicBezTo>
                  <a:pt x="851821" y="590634"/>
                  <a:pt x="854201" y="602999"/>
                  <a:pt x="847288" y="637563"/>
                </a:cubicBezTo>
                <a:cubicBezTo>
                  <a:pt x="845027" y="648869"/>
                  <a:pt x="840794" y="659746"/>
                  <a:pt x="838899" y="671119"/>
                </a:cubicBezTo>
                <a:cubicBezTo>
                  <a:pt x="835193" y="693357"/>
                  <a:pt x="833698" y="715913"/>
                  <a:pt x="830510" y="738231"/>
                </a:cubicBezTo>
                <a:cubicBezTo>
                  <a:pt x="828105" y="755069"/>
                  <a:pt x="827500" y="772428"/>
                  <a:pt x="822121" y="788565"/>
                </a:cubicBezTo>
                <a:cubicBezTo>
                  <a:pt x="818933" y="798130"/>
                  <a:pt x="809852" y="804714"/>
                  <a:pt x="805343" y="813732"/>
                </a:cubicBezTo>
                <a:cubicBezTo>
                  <a:pt x="798609" y="827201"/>
                  <a:pt x="793852" y="841577"/>
                  <a:pt x="788565" y="855677"/>
                </a:cubicBezTo>
                <a:cubicBezTo>
                  <a:pt x="785460" y="863957"/>
                  <a:pt x="784131" y="872935"/>
                  <a:pt x="780176" y="880844"/>
                </a:cubicBezTo>
                <a:cubicBezTo>
                  <a:pt x="775667" y="889862"/>
                  <a:pt x="768991" y="897622"/>
                  <a:pt x="763398" y="906011"/>
                </a:cubicBezTo>
                <a:cubicBezTo>
                  <a:pt x="747003" y="971589"/>
                  <a:pt x="766852" y="908182"/>
                  <a:pt x="721453" y="989901"/>
                </a:cubicBezTo>
                <a:cubicBezTo>
                  <a:pt x="717159" y="997631"/>
                  <a:pt x="716169" y="1006788"/>
                  <a:pt x="713064" y="1015068"/>
                </a:cubicBezTo>
                <a:cubicBezTo>
                  <a:pt x="707777" y="1029168"/>
                  <a:pt x="703599" y="1043849"/>
                  <a:pt x="696286" y="1057013"/>
                </a:cubicBezTo>
                <a:cubicBezTo>
                  <a:pt x="689496" y="1069235"/>
                  <a:pt x="678875" y="1078936"/>
                  <a:pt x="671119" y="1090569"/>
                </a:cubicBezTo>
                <a:cubicBezTo>
                  <a:pt x="662074" y="1104136"/>
                  <a:pt x="654594" y="1118687"/>
                  <a:pt x="645952" y="1132514"/>
                </a:cubicBezTo>
                <a:cubicBezTo>
                  <a:pt x="640608" y="1141064"/>
                  <a:pt x="636303" y="1150552"/>
                  <a:pt x="629174" y="1157681"/>
                </a:cubicBezTo>
                <a:cubicBezTo>
                  <a:pt x="613731" y="1173124"/>
                  <a:pt x="596452" y="1186711"/>
                  <a:pt x="578840" y="1199626"/>
                </a:cubicBezTo>
                <a:cubicBezTo>
                  <a:pt x="509791" y="1250262"/>
                  <a:pt x="527996" y="1241741"/>
                  <a:pt x="478172" y="1258349"/>
                </a:cubicBezTo>
                <a:cubicBezTo>
                  <a:pt x="466987" y="1269534"/>
                  <a:pt x="457271" y="1282414"/>
                  <a:pt x="444616" y="1291905"/>
                </a:cubicBezTo>
                <a:cubicBezTo>
                  <a:pt x="423512" y="1307733"/>
                  <a:pt x="399971" y="1320024"/>
                  <a:pt x="377504" y="1333850"/>
                </a:cubicBezTo>
                <a:cubicBezTo>
                  <a:pt x="363617" y="1342396"/>
                  <a:pt x="350143" y="1351725"/>
                  <a:pt x="335559" y="1359017"/>
                </a:cubicBezTo>
                <a:lnTo>
                  <a:pt x="268448" y="1392573"/>
                </a:lnTo>
                <a:cubicBezTo>
                  <a:pt x="257263" y="1409351"/>
                  <a:pt x="249151" y="1428648"/>
                  <a:pt x="234892" y="1442907"/>
                </a:cubicBezTo>
                <a:cubicBezTo>
                  <a:pt x="201313" y="1476486"/>
                  <a:pt x="155746" y="1517307"/>
                  <a:pt x="134224" y="1560352"/>
                </a:cubicBezTo>
                <a:cubicBezTo>
                  <a:pt x="125835" y="1577130"/>
                  <a:pt x="118167" y="1594288"/>
                  <a:pt x="109057" y="1610686"/>
                </a:cubicBezTo>
                <a:cubicBezTo>
                  <a:pt x="104161" y="1619500"/>
                  <a:pt x="97175" y="1627039"/>
                  <a:pt x="92279" y="1635853"/>
                </a:cubicBezTo>
                <a:cubicBezTo>
                  <a:pt x="83169" y="1652251"/>
                  <a:pt x="74730" y="1669045"/>
                  <a:pt x="67112" y="1686187"/>
                </a:cubicBezTo>
                <a:cubicBezTo>
                  <a:pt x="63521" y="1694268"/>
                  <a:pt x="62678" y="1703445"/>
                  <a:pt x="58723" y="1711354"/>
                </a:cubicBezTo>
                <a:cubicBezTo>
                  <a:pt x="54214" y="1720372"/>
                  <a:pt x="47538" y="1728132"/>
                  <a:pt x="41945" y="1736521"/>
                </a:cubicBezTo>
                <a:cubicBezTo>
                  <a:pt x="39149" y="1758892"/>
                  <a:pt x="38625" y="1781666"/>
                  <a:pt x="33556" y="1803633"/>
                </a:cubicBezTo>
                <a:cubicBezTo>
                  <a:pt x="30170" y="1818306"/>
                  <a:pt x="21540" y="1831292"/>
                  <a:pt x="16778" y="1845578"/>
                </a:cubicBezTo>
                <a:cubicBezTo>
                  <a:pt x="13132" y="1856516"/>
                  <a:pt x="11556" y="1868048"/>
                  <a:pt x="8389" y="1879134"/>
                </a:cubicBezTo>
                <a:cubicBezTo>
                  <a:pt x="5960" y="1887637"/>
                  <a:pt x="2796" y="1895912"/>
                  <a:pt x="0" y="1904301"/>
                </a:cubicBezTo>
                <a:cubicBezTo>
                  <a:pt x="2796" y="2013358"/>
                  <a:pt x="3320" y="2122497"/>
                  <a:pt x="8389" y="2231472"/>
                </a:cubicBezTo>
                <a:cubicBezTo>
                  <a:pt x="8925" y="2242989"/>
                  <a:pt x="11622" y="2254716"/>
                  <a:pt x="16778" y="2265028"/>
                </a:cubicBezTo>
                <a:cubicBezTo>
                  <a:pt x="25796" y="2283064"/>
                  <a:pt x="34202" y="2303263"/>
                  <a:pt x="50334" y="2315362"/>
                </a:cubicBezTo>
                <a:lnTo>
                  <a:pt x="117446" y="2365696"/>
                </a:lnTo>
                <a:cubicBezTo>
                  <a:pt x="128631" y="2374085"/>
                  <a:pt x="141115" y="2380976"/>
                  <a:pt x="151002" y="2390863"/>
                </a:cubicBezTo>
                <a:cubicBezTo>
                  <a:pt x="159391" y="2399252"/>
                  <a:pt x="168574" y="2406916"/>
                  <a:pt x="176169" y="2416030"/>
                </a:cubicBezTo>
                <a:cubicBezTo>
                  <a:pt x="190903" y="2433711"/>
                  <a:pt x="200488" y="2459644"/>
                  <a:pt x="218114" y="2474752"/>
                </a:cubicBezTo>
                <a:cubicBezTo>
                  <a:pt x="227609" y="2482891"/>
                  <a:pt x="240285" y="2486355"/>
                  <a:pt x="251670" y="2491530"/>
                </a:cubicBezTo>
                <a:cubicBezTo>
                  <a:pt x="271057" y="2500342"/>
                  <a:pt x="291997" y="2505967"/>
                  <a:pt x="310392" y="2516697"/>
                </a:cubicBezTo>
                <a:cubicBezTo>
                  <a:pt x="325858" y="2525719"/>
                  <a:pt x="337304" y="2540526"/>
                  <a:pt x="352337" y="2550253"/>
                </a:cubicBezTo>
                <a:cubicBezTo>
                  <a:pt x="384953" y="2571357"/>
                  <a:pt x="418258" y="2591603"/>
                  <a:pt x="453005" y="2608976"/>
                </a:cubicBezTo>
                <a:cubicBezTo>
                  <a:pt x="464190" y="2614569"/>
                  <a:pt x="474808" y="2621480"/>
                  <a:pt x="486561" y="2625754"/>
                </a:cubicBezTo>
                <a:cubicBezTo>
                  <a:pt x="505693" y="2632711"/>
                  <a:pt x="525785" y="2636682"/>
                  <a:pt x="545284" y="2642532"/>
                </a:cubicBezTo>
                <a:cubicBezTo>
                  <a:pt x="553754" y="2645073"/>
                  <a:pt x="562542" y="2646966"/>
                  <a:pt x="570451" y="2650921"/>
                </a:cubicBezTo>
                <a:cubicBezTo>
                  <a:pt x="579469" y="2655430"/>
                  <a:pt x="587229" y="2662106"/>
                  <a:pt x="595618" y="2667699"/>
                </a:cubicBezTo>
                <a:cubicBezTo>
                  <a:pt x="626378" y="2713839"/>
                  <a:pt x="595618" y="2674690"/>
                  <a:pt x="637563" y="2709644"/>
                </a:cubicBezTo>
                <a:cubicBezTo>
                  <a:pt x="646677" y="2717239"/>
                  <a:pt x="653365" y="2727527"/>
                  <a:pt x="662730" y="2734811"/>
                </a:cubicBezTo>
                <a:cubicBezTo>
                  <a:pt x="678647" y="2747191"/>
                  <a:pt x="698805" y="2754108"/>
                  <a:pt x="713064" y="2768367"/>
                </a:cubicBezTo>
                <a:cubicBezTo>
                  <a:pt x="744484" y="2799787"/>
                  <a:pt x="726976" y="2789782"/>
                  <a:pt x="763398" y="2801923"/>
                </a:cubicBezTo>
                <a:lnTo>
                  <a:pt x="788565" y="2877424"/>
                </a:lnTo>
                <a:cubicBezTo>
                  <a:pt x="791361" y="2885813"/>
                  <a:pt x="794809" y="2894012"/>
                  <a:pt x="796954" y="2902591"/>
                </a:cubicBezTo>
                <a:cubicBezTo>
                  <a:pt x="799750" y="2913776"/>
                  <a:pt x="800187" y="2925835"/>
                  <a:pt x="805343" y="2936147"/>
                </a:cubicBezTo>
                <a:cubicBezTo>
                  <a:pt x="811596" y="2948653"/>
                  <a:pt x="822121" y="2958518"/>
                  <a:pt x="830510" y="2969703"/>
                </a:cubicBezTo>
                <a:cubicBezTo>
                  <a:pt x="836036" y="2986282"/>
                  <a:pt x="840893" y="3008210"/>
                  <a:pt x="855677" y="3020037"/>
                </a:cubicBezTo>
                <a:cubicBezTo>
                  <a:pt x="862582" y="3025561"/>
                  <a:pt x="872455" y="3025630"/>
                  <a:pt x="880844" y="3028426"/>
                </a:cubicBezTo>
                <a:cubicBezTo>
                  <a:pt x="936696" y="3084278"/>
                  <a:pt x="876545" y="3031630"/>
                  <a:pt x="931178" y="3061982"/>
                </a:cubicBezTo>
                <a:cubicBezTo>
                  <a:pt x="948805" y="3071775"/>
                  <a:pt x="962382" y="3089161"/>
                  <a:pt x="981512" y="3095538"/>
                </a:cubicBezTo>
                <a:cubicBezTo>
                  <a:pt x="1033845" y="3112982"/>
                  <a:pt x="1046100" y="3119212"/>
                  <a:pt x="1090569" y="3129094"/>
                </a:cubicBezTo>
                <a:cubicBezTo>
                  <a:pt x="1104488" y="3132187"/>
                  <a:pt x="1118353" y="3135817"/>
                  <a:pt x="1132514" y="3137483"/>
                </a:cubicBezTo>
                <a:cubicBezTo>
                  <a:pt x="1165955" y="3141417"/>
                  <a:pt x="1199625" y="3143076"/>
                  <a:pt x="1233181" y="3145872"/>
                </a:cubicBezTo>
                <a:cubicBezTo>
                  <a:pt x="1432082" y="3185652"/>
                  <a:pt x="1191837" y="3140919"/>
                  <a:pt x="1417739" y="3171039"/>
                </a:cubicBezTo>
                <a:cubicBezTo>
                  <a:pt x="1426504" y="3172208"/>
                  <a:pt x="1434083" y="3178840"/>
                  <a:pt x="1442906" y="3179428"/>
                </a:cubicBezTo>
                <a:cubicBezTo>
                  <a:pt x="1518291" y="3184454"/>
                  <a:pt x="1593908" y="3185021"/>
                  <a:pt x="1669409" y="3187817"/>
                </a:cubicBezTo>
                <a:cubicBezTo>
                  <a:pt x="1700169" y="3190613"/>
                  <a:pt x="1730844" y="3194583"/>
                  <a:pt x="1761688" y="3196206"/>
                </a:cubicBezTo>
                <a:cubicBezTo>
                  <a:pt x="2100089" y="3214017"/>
                  <a:pt x="1881837" y="3193960"/>
                  <a:pt x="2072081" y="3212984"/>
                </a:cubicBezTo>
                <a:cubicBezTo>
                  <a:pt x="2083266" y="3218577"/>
                  <a:pt x="2093166" y="3228827"/>
                  <a:pt x="2105636" y="3229762"/>
                </a:cubicBezTo>
                <a:cubicBezTo>
                  <a:pt x="2370138" y="3249600"/>
                  <a:pt x="2638956" y="3230310"/>
                  <a:pt x="2902591" y="3221373"/>
                </a:cubicBezTo>
                <a:cubicBezTo>
                  <a:pt x="2933351" y="3204595"/>
                  <a:pt x="2962270" y="3183881"/>
                  <a:pt x="2994870" y="3171039"/>
                </a:cubicBezTo>
                <a:cubicBezTo>
                  <a:pt x="3054935" y="3147377"/>
                  <a:pt x="3118182" y="3132731"/>
                  <a:pt x="3179427" y="3112316"/>
                </a:cubicBezTo>
                <a:cubicBezTo>
                  <a:pt x="3218864" y="3099170"/>
                  <a:pt x="3260835" y="3091093"/>
                  <a:pt x="3296873" y="3070371"/>
                </a:cubicBezTo>
                <a:cubicBezTo>
                  <a:pt x="3373532" y="3026292"/>
                  <a:pt x="3442441" y="2969931"/>
                  <a:pt x="3514987" y="2919369"/>
                </a:cubicBezTo>
                <a:cubicBezTo>
                  <a:pt x="3534722" y="2905615"/>
                  <a:pt x="3559728" y="2896998"/>
                  <a:pt x="3573710" y="2877424"/>
                </a:cubicBezTo>
                <a:cubicBezTo>
                  <a:pt x="3676032" y="2734173"/>
                  <a:pt x="3546555" y="2911368"/>
                  <a:pt x="3674378" y="2751589"/>
                </a:cubicBezTo>
                <a:cubicBezTo>
                  <a:pt x="3689405" y="2732805"/>
                  <a:pt x="3702341" y="2712440"/>
                  <a:pt x="3716323" y="2692866"/>
                </a:cubicBezTo>
                <a:lnTo>
                  <a:pt x="3791824" y="2466363"/>
                </a:lnTo>
                <a:cubicBezTo>
                  <a:pt x="3800213" y="2441196"/>
                  <a:pt x="3811788" y="2416876"/>
                  <a:pt x="3816991" y="2390863"/>
                </a:cubicBezTo>
                <a:lnTo>
                  <a:pt x="3850547" y="2223083"/>
                </a:lnTo>
                <a:cubicBezTo>
                  <a:pt x="3853343" y="2189527"/>
                  <a:pt x="3854174" y="2155749"/>
                  <a:pt x="3858936" y="2122415"/>
                </a:cubicBezTo>
                <a:cubicBezTo>
                  <a:pt x="3862582" y="2096893"/>
                  <a:pt x="3875714" y="2072695"/>
                  <a:pt x="3875714" y="2046914"/>
                </a:cubicBezTo>
                <a:cubicBezTo>
                  <a:pt x="3875714" y="1893014"/>
                  <a:pt x="3879546" y="1738033"/>
                  <a:pt x="3858936" y="1585519"/>
                </a:cubicBezTo>
                <a:cubicBezTo>
                  <a:pt x="3850433" y="1522594"/>
                  <a:pt x="3787966" y="1425837"/>
                  <a:pt x="3758268" y="1359017"/>
                </a:cubicBezTo>
                <a:cubicBezTo>
                  <a:pt x="3746036" y="1331495"/>
                  <a:pt x="3738607" y="1301848"/>
                  <a:pt x="3724712" y="1275127"/>
                </a:cubicBezTo>
                <a:cubicBezTo>
                  <a:pt x="3687839" y="1204218"/>
                  <a:pt x="3638001" y="1124798"/>
                  <a:pt x="3582099" y="1065402"/>
                </a:cubicBezTo>
                <a:cubicBezTo>
                  <a:pt x="3561726" y="1043756"/>
                  <a:pt x="3536006" y="1027698"/>
                  <a:pt x="3514987" y="1006679"/>
                </a:cubicBezTo>
                <a:cubicBezTo>
                  <a:pt x="3488385" y="980077"/>
                  <a:pt x="3469411" y="945589"/>
                  <a:pt x="3439486" y="922789"/>
                </a:cubicBezTo>
                <a:cubicBezTo>
                  <a:pt x="3351268" y="855575"/>
                  <a:pt x="3255274" y="799228"/>
                  <a:pt x="3162649" y="738231"/>
                </a:cubicBezTo>
                <a:cubicBezTo>
                  <a:pt x="3140617" y="723722"/>
                  <a:pt x="3119706" y="706860"/>
                  <a:pt x="3095537" y="696286"/>
                </a:cubicBezTo>
                <a:cubicBezTo>
                  <a:pt x="2949577" y="632428"/>
                  <a:pt x="2970058" y="648193"/>
                  <a:pt x="2835479" y="562063"/>
                </a:cubicBezTo>
                <a:cubicBezTo>
                  <a:pt x="2781658" y="527618"/>
                  <a:pt x="2693541" y="462070"/>
                  <a:pt x="2650921" y="419450"/>
                </a:cubicBezTo>
                <a:cubicBezTo>
                  <a:pt x="2639736" y="408265"/>
                  <a:pt x="2627874" y="397717"/>
                  <a:pt x="2617365" y="385894"/>
                </a:cubicBezTo>
                <a:cubicBezTo>
                  <a:pt x="2606746" y="373947"/>
                  <a:pt x="2576362" y="330595"/>
                  <a:pt x="2558642" y="318782"/>
                </a:cubicBezTo>
                <a:cubicBezTo>
                  <a:pt x="2551284" y="313877"/>
                  <a:pt x="2541864" y="313189"/>
                  <a:pt x="2533475" y="310393"/>
                </a:cubicBezTo>
                <a:cubicBezTo>
                  <a:pt x="2525086" y="302004"/>
                  <a:pt x="2517422" y="292821"/>
                  <a:pt x="2508308" y="285226"/>
                </a:cubicBezTo>
                <a:cubicBezTo>
                  <a:pt x="2500563" y="278771"/>
                  <a:pt x="2489439" y="276321"/>
                  <a:pt x="2483141" y="268448"/>
                </a:cubicBezTo>
                <a:cubicBezTo>
                  <a:pt x="2477617" y="261543"/>
                  <a:pt x="2481005" y="249534"/>
                  <a:pt x="2474752" y="243281"/>
                </a:cubicBezTo>
                <a:cubicBezTo>
                  <a:pt x="2465479" y="234008"/>
                  <a:pt x="2452563" y="234892"/>
                  <a:pt x="2441196" y="226503"/>
                </a:cubicBezTo>
                <a:close/>
              </a:path>
            </a:pathLst>
          </a:custGeom>
          <a:solidFill>
            <a:srgbClr val="A5A5A5">
              <a:alpha val="1098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2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EB0B-AC97-4D87-9BF9-CE7012A6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abbiamo fatto?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configurato e lanciato uno o più container Docker per ogni DBMS esaminato. Per alcuni di essi abbiamo configurato e lanciato un cluster. </a:t>
            </a:r>
          </a:p>
          <a:p>
            <a:r>
              <a:rPr lang="it-IT" dirty="0"/>
              <a:t>Abbiamo creato, mediante Python e </a:t>
            </a:r>
            <a:r>
              <a:rPr lang="it-IT" dirty="0" err="1"/>
              <a:t>Jupyter</a:t>
            </a:r>
            <a:r>
              <a:rPr lang="it-IT" dirty="0"/>
              <a:t> Notebook, un framework per lanciare i container, eseguire i comandi sui container e misurare i tempi e il </a:t>
            </a:r>
            <a:r>
              <a:rPr lang="it-IT" dirty="0" err="1"/>
              <a:t>throughput</a:t>
            </a:r>
            <a:r>
              <a:rPr lang="it-IT" dirty="0"/>
              <a:t>.</a:t>
            </a:r>
          </a:p>
          <a:p>
            <a:r>
              <a:rPr lang="it-IT" dirty="0"/>
              <a:t>Abbiamo studiato l’architettura di tutti i DBMS esaminati (e anche qualcuno in più) per interpretare i dati e trarne le dovute conclusioni.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</p:spTree>
    <p:extLst>
      <p:ext uri="{BB962C8B-B14F-4D97-AF65-F5344CB8AC3E}">
        <p14:creationId xmlns:p14="http://schemas.microsoft.com/office/powerpoint/2010/main" val="73078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EB0B-AC97-4D87-9BF9-CE7012A6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tecnologie utilizzate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3A0CC4-F1D4-4A46-AA93-CA2623AF7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2" y="2497421"/>
            <a:ext cx="2619143" cy="2336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D92EE5-2F83-4F91-A309-F0D721453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9" y="2529750"/>
            <a:ext cx="2279415" cy="6191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28D58EB-9B97-4832-85B2-B97BE12DB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2" y="1731457"/>
            <a:ext cx="1728967" cy="5777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8579359-BAF3-43CE-BC44-D7EC55A33B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62" y="3345269"/>
            <a:ext cx="1766008" cy="9208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D004DE5-6A47-4A35-AA14-7C24DEE894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44" y="4041349"/>
            <a:ext cx="2270465" cy="10402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376B8-DFBF-458A-9EA6-DAA96D743E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19" y="4819023"/>
            <a:ext cx="1695250" cy="113634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F1DAD8-3F58-40AB-8CBC-E95021551D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99" y="4723017"/>
            <a:ext cx="3060198" cy="12832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E76D1E2-0BDF-4C20-88B0-609CF6D826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9" y="1642782"/>
            <a:ext cx="2589140" cy="118845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89582F0-E69C-4649-95B6-C980865A23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61" y="4397893"/>
            <a:ext cx="1669860" cy="10865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738DF5B-886F-45E6-9782-2ED3EFA45B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12" y="1580228"/>
            <a:ext cx="2898152" cy="44117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E9EF600-F3B5-4BE5-B3B1-3814C3C5E2D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97" y="2440030"/>
            <a:ext cx="2202552" cy="54321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000151D-92DD-4E96-A175-746A131D61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69" y="2868258"/>
            <a:ext cx="1696055" cy="169605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FBCBDCF-EC2C-4BFD-96BD-654D5897B5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3345269"/>
            <a:ext cx="2666580" cy="6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7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Basato su Google </a:t>
            </a:r>
            <a:r>
              <a:rPr lang="it-IT" dirty="0" err="1"/>
              <a:t>Spanner</a:t>
            </a:r>
            <a:r>
              <a:rPr lang="it-IT" dirty="0"/>
              <a:t> e con le interfacce di Postgres</a:t>
            </a:r>
          </a:p>
          <a:p>
            <a:r>
              <a:rPr lang="it-IT" dirty="0"/>
              <a:t>Obiettivo principale è la «</a:t>
            </a:r>
            <a:r>
              <a:rPr lang="it-IT" dirty="0" err="1"/>
              <a:t>survivability</a:t>
            </a:r>
            <a:r>
              <a:rPr lang="it-IT" dirty="0"/>
              <a:t>» (da cui il nome) tramite tecniche di </a:t>
            </a:r>
            <a:r>
              <a:rPr lang="it-IT" dirty="0" err="1"/>
              <a:t>consensus</a:t>
            </a:r>
            <a:r>
              <a:rPr lang="it-IT" dirty="0"/>
              <a:t> </a:t>
            </a:r>
            <a:r>
              <a:rPr lang="it-IT" dirty="0" err="1"/>
              <a:t>replication</a:t>
            </a:r>
            <a:r>
              <a:rPr lang="it-IT" dirty="0"/>
              <a:t> e self-</a:t>
            </a:r>
            <a:r>
              <a:rPr lang="it-IT" dirty="0" err="1"/>
              <a:t>healing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12648-A542-493B-B67D-3317A3BC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78"/>
            <a:ext cx="3910100" cy="8911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9846DC-2DEE-4E2D-B7FB-E85E9DC8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5279"/>
            <a:ext cx="5524413" cy="3327960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cockroach-ui.png">
            <a:extLst>
              <a:ext uri="{FF2B5EF4-FFF2-40B4-BE49-F238E27FC236}">
                <a16:creationId xmlns:a16="http://schemas.microsoft.com/office/drawing/2014/main" id="{64264963-BEDF-40AE-8FE7-60E6D2C9D0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7" y="3265279"/>
            <a:ext cx="5078817" cy="3305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28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Basato su Google </a:t>
            </a:r>
            <a:r>
              <a:rPr lang="it-IT" dirty="0" err="1"/>
              <a:t>Spanner</a:t>
            </a:r>
            <a:r>
              <a:rPr lang="it-IT" dirty="0"/>
              <a:t> e con le interfacce di Postgres</a:t>
            </a:r>
          </a:p>
          <a:p>
            <a:r>
              <a:rPr lang="it-IT" dirty="0"/>
              <a:t>Obiettivo principale è la «</a:t>
            </a:r>
            <a:r>
              <a:rPr lang="it-IT" dirty="0" err="1"/>
              <a:t>survivability</a:t>
            </a:r>
            <a:r>
              <a:rPr lang="it-IT" dirty="0"/>
              <a:t>» (da cui il nome) tramite tecniche di </a:t>
            </a:r>
            <a:r>
              <a:rPr lang="it-IT" dirty="0" err="1"/>
              <a:t>consensus</a:t>
            </a:r>
            <a:r>
              <a:rPr lang="it-IT" dirty="0"/>
              <a:t> </a:t>
            </a:r>
            <a:r>
              <a:rPr lang="it-IT" dirty="0" err="1"/>
              <a:t>replication</a:t>
            </a:r>
            <a:r>
              <a:rPr lang="it-IT" dirty="0"/>
              <a:t> e self-</a:t>
            </a:r>
            <a:r>
              <a:rPr lang="it-IT" dirty="0" err="1"/>
              <a:t>healing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12648-A542-493B-B67D-3317A3BC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178"/>
            <a:ext cx="3910100" cy="8911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9846DC-2DEE-4E2D-B7FB-E85E9DC8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5279"/>
            <a:ext cx="5524413" cy="3327960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cockroach-ui.png">
            <a:extLst>
              <a:ext uri="{FF2B5EF4-FFF2-40B4-BE49-F238E27FC236}">
                <a16:creationId xmlns:a16="http://schemas.microsoft.com/office/drawing/2014/main" id="{64264963-BEDF-40AE-8FE7-60E6D2C9D0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7" y="3265279"/>
            <a:ext cx="5078817" cy="330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4E82FD-37E9-4DF5-BC5D-1DDFCFCCD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34" y="1707671"/>
            <a:ext cx="889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91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memory</a:t>
            </a:r>
            <a:r>
              <a:rPr lang="it-IT" dirty="0"/>
              <a:t>, con architettura </a:t>
            </a:r>
            <a:r>
              <a:rPr lang="it-IT" dirty="0" err="1"/>
              <a:t>shared-nothing</a:t>
            </a:r>
            <a:r>
              <a:rPr lang="it-IT" dirty="0"/>
              <a:t> distribuito in </a:t>
            </a:r>
            <a:r>
              <a:rPr lang="it-IT" dirty="0" err="1"/>
              <a:t>sharding</a:t>
            </a:r>
            <a:r>
              <a:rPr lang="it-IT" dirty="0"/>
              <a:t> con fattore di replicazione 0, 1 o 2</a:t>
            </a:r>
          </a:p>
          <a:p>
            <a:r>
              <a:rPr lang="it-IT" dirty="0"/>
              <a:t>Scala linearmente in cluster fino a 120 nodi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902FC4-D0ED-4DAB-8AB2-5F3C0F7C6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716743"/>
            <a:ext cx="2808271" cy="692606"/>
          </a:xfrm>
          <a:prstGeom prst="rect">
            <a:avLst/>
          </a:prstGeom>
        </p:spPr>
      </p:pic>
      <p:pic>
        <p:nvPicPr>
          <p:cNvPr id="11" name="Immagine 10" descr="C:\Users\veron\AppData\Local\Microsoft\Windows\INetCache\Content.Word\voltdb-ui.png">
            <a:extLst>
              <a:ext uri="{FF2B5EF4-FFF2-40B4-BE49-F238E27FC236}">
                <a16:creationId xmlns:a16="http://schemas.microsoft.com/office/drawing/2014/main" id="{2DFFB34C-67BF-4211-871E-8F3AA95CA4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" y="3363985"/>
            <a:ext cx="5474376" cy="281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 descr="C:\Users\veron\AppData\Local\Microsoft\Windows\INetCache\Content.Word\VoltDBSerialization.png">
            <a:extLst>
              <a:ext uri="{FF2B5EF4-FFF2-40B4-BE49-F238E27FC236}">
                <a16:creationId xmlns:a16="http://schemas.microsoft.com/office/drawing/2014/main" id="{FD5E7EC7-C37C-4B33-8518-869EAEBB85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70" y="3624263"/>
            <a:ext cx="4413933" cy="239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5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A9D78E-651C-4A4C-BB99-8F793112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memory</a:t>
            </a:r>
            <a:r>
              <a:rPr lang="it-IT" dirty="0"/>
              <a:t>, multi-modello, </a:t>
            </a:r>
            <a:r>
              <a:rPr lang="it-IT" dirty="0" err="1"/>
              <a:t>shardato</a:t>
            </a:r>
            <a:r>
              <a:rPr lang="it-IT" dirty="0"/>
              <a:t> con 2 tipi di nodi: </a:t>
            </a:r>
            <a:r>
              <a:rPr lang="it-IT" dirty="0" err="1"/>
              <a:t>aggregator</a:t>
            </a:r>
            <a:r>
              <a:rPr lang="it-IT" dirty="0"/>
              <a:t> (manager) e </a:t>
            </a:r>
            <a:r>
              <a:rPr lang="it-IT" dirty="0" err="1"/>
              <a:t>leaf</a:t>
            </a:r>
            <a:r>
              <a:rPr lang="it-IT" dirty="0"/>
              <a:t> (</a:t>
            </a:r>
            <a:r>
              <a:rPr lang="it-IT" dirty="0" err="1"/>
              <a:t>executor</a:t>
            </a:r>
            <a:r>
              <a:rPr lang="it-IT" dirty="0"/>
              <a:t>)</a:t>
            </a:r>
          </a:p>
          <a:p>
            <a:r>
              <a:rPr lang="it-IT" dirty="0"/>
              <a:t>Offre streaming, </a:t>
            </a:r>
            <a:r>
              <a:rPr lang="it-IT" dirty="0" err="1"/>
              <a:t>etl</a:t>
            </a:r>
            <a:r>
              <a:rPr lang="it-IT" dirty="0"/>
              <a:t> e le stesse interfacce di MySQL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AD8C9-7E43-4B2D-9C3A-E55A2C5ADDE5}"/>
              </a:ext>
            </a:extLst>
          </p:cNvPr>
          <p:cNvSpPr/>
          <p:nvPr/>
        </p:nvSpPr>
        <p:spPr>
          <a:xfrm>
            <a:off x="0" y="6711193"/>
            <a:ext cx="12192000" cy="146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 err="1"/>
              <a:t>BigData</a:t>
            </a:r>
            <a:r>
              <a:rPr lang="it-IT" sz="1200" dirty="0"/>
              <a:t> – </a:t>
            </a:r>
            <a:r>
              <a:rPr lang="it-IT" sz="1200" dirty="0" err="1"/>
              <a:t>MielPops</a:t>
            </a:r>
            <a:r>
              <a:rPr lang="it-IT" sz="1200" dirty="0"/>
              <a:t> – SQL vs NoSQL vs NewSQL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E59A529-F5F9-4097-8F49-874AF04D8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724551"/>
            <a:ext cx="3723659" cy="566844"/>
          </a:xfrm>
          <a:prstGeom prst="rect">
            <a:avLst/>
          </a:prstGeom>
        </p:spPr>
      </p:pic>
      <p:pic>
        <p:nvPicPr>
          <p:cNvPr id="8" name="Immagine 7" descr="C:\Users\veron\AppData\Local\Microsoft\Windows\INetCache\Content.Word\memsql-distributed-architecture.png">
            <a:extLst>
              <a:ext uri="{FF2B5EF4-FFF2-40B4-BE49-F238E27FC236}">
                <a16:creationId xmlns:a16="http://schemas.microsoft.com/office/drawing/2014/main" id="{3A064EEA-90B4-40BB-AAD4-CB8841CB7B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42" y="3496899"/>
            <a:ext cx="3993515" cy="28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22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968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SQL vs NoSQL vs NewSQL</vt:lpstr>
      <vt:lpstr>Contesto</vt:lpstr>
      <vt:lpstr>CAP Theorem should relax</vt:lpstr>
      <vt:lpstr>Cosa abbiamo fatto?</vt:lpstr>
      <vt:lpstr>Le tecnologie utilizzate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dell’esperimento: Nodo singolo</vt:lpstr>
      <vt:lpstr>Tempo di importazione del dataset</vt:lpstr>
      <vt:lpstr>Tempo medio di lettura indicizzata</vt:lpstr>
      <vt:lpstr>Tempo medio di lettura non indicizzata</vt:lpstr>
      <vt:lpstr>Tempo medio di aggregazione</vt:lpstr>
      <vt:lpstr>Tempo medio di Join</vt:lpstr>
      <vt:lpstr>Throughput di lettura indicizzata</vt:lpstr>
      <vt:lpstr>Throughput di scrittura</vt:lpstr>
      <vt:lpstr>Risultati dell’esperimento: Cluster</vt:lpstr>
      <vt:lpstr>Tempo di importazione del dataset</vt:lpstr>
      <vt:lpstr>Throughput di lettura indicizzata</vt:lpstr>
      <vt:lpstr>Conclusioni e sviluppi futuri</vt:lpstr>
      <vt:lpstr>Conclusioni e sviluppi futuri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 vs NewSQL</dc:title>
  <dc:creator>Gaetano Bonofiglio</dc:creator>
  <cp:lastModifiedBy>GAETANO BONOFIGLIO</cp:lastModifiedBy>
  <cp:revision>14</cp:revision>
  <dcterms:created xsi:type="dcterms:W3CDTF">2017-07-16T07:33:16Z</dcterms:created>
  <dcterms:modified xsi:type="dcterms:W3CDTF">2017-07-17T12:26:50Z</dcterms:modified>
</cp:coreProperties>
</file>