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1960" cy="12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88280" y="2447640"/>
            <a:ext cx="9921960" cy="38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1D060-D903-4692-861E-26C6A1CE67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4379006-BF18-4390-8644-2CCE295C42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0F196B4-4F9E-42F9-8894-DC40B8FB29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2BD7ED-CFD6-496F-B581-DF4916A437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1D2B09-7BA8-429F-AA48-AB2D0A2F99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1960" cy="12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1960" cy="38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D9F96C-0800-4EEB-B514-1AD0433E4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640484D-6AC5-4249-9F61-50C8207D6D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1960" cy="12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1640" cy="38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172560" y="2447640"/>
            <a:ext cx="4841640" cy="38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5BFD8C2-C16D-4912-BDF7-CA0686A915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B6F1100-3D36-44D2-BA99-06D2621DC9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1960" cy="12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D2731F4-4D93-4786-9314-5936A5A692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A0B2755-AA09-40C3-953D-1965A0A082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1960" cy="12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C6D0F8-C05F-4FB1-90F3-91093C3AF09B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54" name="PlaceHolder 1"/>
          <p:cNvSpPr>
            <a:spLocks noGrp="1"/>
          </p:cNvSpPr>
          <p:nvPr>
            <p:ph type="ftr" idx="28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9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52F7BF-600B-4763-908F-99B1A9240951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0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58" name="PlaceHolder 1"/>
          <p:cNvSpPr>
            <a:spLocks noGrp="1"/>
          </p:cNvSpPr>
          <p:nvPr>
            <p:ph type="ftr" idx="31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32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BF02B6-BA45-4851-8920-B7428D710A56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33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DC1540-48DC-45B3-9F7D-706A76826ADC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cxnSp>
        <p:nvCxnSpPr>
          <p:cNvPr id="13" name="Straight Connector 6"/>
          <p:cNvCxnSpPr/>
          <p:nvPr/>
        </p:nvCxnSpPr>
        <p:spPr>
          <a:xfrm>
            <a:off x="11387520" y="1185120"/>
            <a:ext cx="80496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7A1B44-4F43-408A-B83E-3CF51192EC75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1960" cy="12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8280" y="2447640"/>
            <a:ext cx="9921960" cy="38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10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11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121949-13D0-48E0-9DD4-5F9800C8EC75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dt" idx="12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424620-285A-4296-9BEA-A69D2EE338AD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1960" cy="12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88280" y="2447640"/>
            <a:ext cx="4841640" cy="38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72920" y="2447640"/>
            <a:ext cx="4841640" cy="38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6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7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954F5C-36F2-4ADA-9B5D-E4976D196DA9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8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ftr" idx="19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0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BC2C87-1A37-4833-BC75-8F1B9E69384C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1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1960" cy="12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2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3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14A645-B135-48DF-9168-16B63839626E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4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27"/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50" name="PlaceHolder 1"/>
          <p:cNvSpPr>
            <a:spLocks noGrp="1"/>
          </p:cNvSpPr>
          <p:nvPr>
            <p:ph type="ftr" idx="25"/>
          </p:nvPr>
        </p:nvSpPr>
        <p:spPr>
          <a:xfrm>
            <a:off x="1090800" y="6389640"/>
            <a:ext cx="4432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26"/>
          </p:nvPr>
        </p:nvSpPr>
        <p:spPr>
          <a:xfrm>
            <a:off x="10983240" y="6389640"/>
            <a:ext cx="939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E84E1D-1D1B-4881-8B26-C708B37E9383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27"/>
          </p:nvPr>
        </p:nvSpPr>
        <p:spPr>
          <a:xfrm>
            <a:off x="7315200" y="6389640"/>
            <a:ext cx="3694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8840" y="1076760"/>
            <a:ext cx="6858360" cy="349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6200" spc="-1" strike="noStrike" cap="all">
                <a:solidFill>
                  <a:schemeClr val="dk1"/>
                </a:solidFill>
                <a:latin typeface="Neue Haas Grotesk Text Pro"/>
              </a:rPr>
              <a:t>P1 Presentation</a:t>
            </a:r>
            <a:endParaRPr b="0" lang="en-US" sz="6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228600" y="4572000"/>
            <a:ext cx="8229240" cy="126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Tin Ngo – https://github.com/BigData2025-Rev/tinngo-project1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1207080"/>
            <a:ext cx="804600" cy="720"/>
          </a:xfrm>
          <a:prstGeom prst="straightConnector1">
            <a:avLst/>
          </a:prstGeom>
          <a:ln w="123825">
            <a:solidFill>
              <a:srgbClr val="000000"/>
            </a:solidFill>
            <a:round/>
          </a:ln>
        </p:spPr>
      </p:cxnSp>
      <p:pic>
        <p:nvPicPr>
          <p:cNvPr id="65" name="Picture 3" descr="A dna strand with many lines and dots&#10;&#10;Description automatically generated with medium confidence"/>
          <p:cNvPicPr/>
          <p:nvPr/>
        </p:nvPicPr>
        <p:blipFill>
          <a:blip r:embed="rId1"/>
          <a:srcRect l="45976" t="0" r="-2" b="-2"/>
          <a:stretch/>
        </p:blipFill>
        <p:spPr>
          <a:xfrm>
            <a:off x="8532720" y="0"/>
            <a:ext cx="36586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0800" y="1097280"/>
            <a:ext cx="10528920" cy="122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Neue Haas Grotesk Text Pro"/>
              </a:rPr>
              <a:t>P1 – Library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6560" y="2286000"/>
            <a:ext cx="5187240" cy="383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en-US" sz="1700" spc="-1" strike="noStrike">
                <a:solidFill>
                  <a:schemeClr val="dk1"/>
                </a:solidFill>
                <a:latin typeface="Neue Haas Grotesk Text Pro"/>
              </a:rPr>
              <a:t>A library that allow users to browse a list of books, then they can borrow and return books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en-US" sz="1700" spc="-1" strike="noStrike">
                <a:solidFill>
                  <a:schemeClr val="dk1"/>
                </a:solidFill>
                <a:latin typeface="Neue Haas Grotesk Text Pro"/>
              </a:rPr>
              <a:t>Also allow users to write reviews for books or read others reviews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en-US" sz="1700" spc="-1" strike="noStrike">
                <a:solidFill>
                  <a:schemeClr val="dk1"/>
                </a:solidFill>
                <a:latin typeface="Neue Haas Grotesk Text Pro"/>
              </a:rPr>
              <a:t>Admin users can add more books, remove reviews or grant other users admin access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2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0800" y="1097280"/>
            <a:ext cx="10528920" cy="122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Neue Haas Grotesk Text Pro"/>
              </a:rPr>
              <a:t>Database Schema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090800" y="1828800"/>
            <a:ext cx="9286560" cy="48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3763080" cy="233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Neue Haas Grotesk Text Pro"/>
              </a:rPr>
              <a:t>Tech Stack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1186920"/>
            <a:ext cx="804600" cy="720"/>
          </a:xfrm>
          <a:prstGeom prst="straightConnector1">
            <a:avLst/>
          </a:prstGeom>
          <a:ln w="82550">
            <a:solidFill>
              <a:srgbClr val="000000"/>
            </a:solidFill>
            <a:round/>
          </a:ln>
        </p:spPr>
      </p:cxnSp>
      <p:grpSp>
        <p:nvGrpSpPr>
          <p:cNvPr id="77" name="Content Placeholder 2"/>
          <p:cNvGrpSpPr/>
          <p:nvPr/>
        </p:nvGrpSpPr>
        <p:grpSpPr>
          <a:xfrm>
            <a:off x="5524560" y="1006560"/>
            <a:ext cx="5800320" cy="4806360"/>
            <a:chOff x="5524560" y="1006560"/>
            <a:chExt cx="5800320" cy="4806360"/>
          </a:xfrm>
        </p:grpSpPr>
        <p:sp>
          <p:nvSpPr>
            <p:cNvPr id="78" name=""/>
            <p:cNvSpPr/>
            <p:nvPr/>
          </p:nvSpPr>
          <p:spPr>
            <a:xfrm>
              <a:off x="5524560" y="1006560"/>
              <a:ext cx="5800320" cy="480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5524560" y="1842120"/>
              <a:ext cx="5800320" cy="7804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b0a24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5814720" y="1384560"/>
              <a:ext cx="4060080" cy="9144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53360" rIns="153360" tIns="0" bIns="0" anchor="ctr">
              <a:noAutofit/>
            </a:bodyPr>
            <a:p>
              <a:pPr defTabSz="1378080">
                <a:lnSpc>
                  <a:spcPct val="90000"/>
                </a:lnSpc>
                <a:spcAft>
                  <a:spcPts val="1086"/>
                </a:spcAft>
                <a:tabLst>
                  <a:tab algn="l" pos="0"/>
                </a:tabLst>
              </a:pPr>
              <a:r>
                <a:rPr b="0" lang="en-US" sz="3100" spc="-1" strike="noStrike">
                  <a:solidFill>
                    <a:schemeClr val="lt1"/>
                  </a:solidFill>
                  <a:latin typeface="Neue Haas Grotesk Text Pro"/>
                </a:rPr>
                <a:t>Python 3</a:t>
              </a:r>
              <a:endParaRPr b="0" lang="en-US" sz="31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5524560" y="3248280"/>
              <a:ext cx="5800320" cy="7804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ce9d3c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5814720" y="2790720"/>
              <a:ext cx="4060080" cy="9144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-753773"/>
                <a:satOff val="13364"/>
                <a:lumOff val="5098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53360" rIns="153360" tIns="0" bIns="0" anchor="ctr">
              <a:noAutofit/>
            </a:bodyPr>
            <a:p>
              <a:pPr defTabSz="1378080">
                <a:lnSpc>
                  <a:spcPct val="90000"/>
                </a:lnSpc>
                <a:spcAft>
                  <a:spcPts val="1086"/>
                </a:spcAft>
                <a:tabLst>
                  <a:tab algn="l" pos="0"/>
                </a:tabLst>
              </a:pPr>
              <a:r>
                <a:rPr b="0" lang="en-US" sz="3100" spc="-1" strike="noStrike">
                  <a:solidFill>
                    <a:schemeClr val="lt1"/>
                  </a:solidFill>
                  <a:latin typeface="Neue Haas Grotesk Text Pro"/>
                </a:rPr>
                <a:t>MySQL/MongoDB</a:t>
              </a:r>
              <a:endParaRPr b="0" lang="en-US" sz="3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5524560" y="4654440"/>
              <a:ext cx="5800320" cy="7804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28b42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5814720" y="4196880"/>
              <a:ext cx="4060080" cy="9144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-1507546"/>
                <a:satOff val="26728"/>
                <a:lumOff val="10196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53360" rIns="153360" tIns="0" bIns="0" anchor="ctr">
              <a:noAutofit/>
            </a:bodyPr>
            <a:p>
              <a:pPr defTabSz="1378080">
                <a:lnSpc>
                  <a:spcPct val="90000"/>
                </a:lnSpc>
                <a:spcAft>
                  <a:spcPts val="1086"/>
                </a:spcAft>
                <a:tabLst>
                  <a:tab algn="l" pos="0"/>
                </a:tabLst>
              </a:pPr>
              <a:r>
                <a:rPr b="0" lang="en-US" sz="3100" spc="-1" strike="noStrike">
                  <a:solidFill>
                    <a:schemeClr val="lt1"/>
                  </a:solidFill>
                  <a:latin typeface="Neue Haas Grotesk Text Pro"/>
                </a:rPr>
                <a:t>Git (version control)</a:t>
              </a:r>
              <a:endParaRPr b="0" lang="en-US" sz="31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1185120"/>
            <a:ext cx="804600" cy="720"/>
          </a:xfrm>
          <a:prstGeom prst="straightConnector1">
            <a:avLst/>
          </a:prstGeom>
          <a:ln w="85725">
            <a:solidFill>
              <a:srgbClr val="000000"/>
            </a:solidFill>
            <a:round/>
          </a:ln>
        </p:spPr>
      </p:cxnSp>
      <p:sp useBgFill="1">
        <p:nvSpPr>
          <p:cNvPr id="86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pic>
        <p:nvPicPr>
          <p:cNvPr id="87" name="Picture 4" descr="Red panda face"/>
          <p:cNvPicPr/>
          <p:nvPr/>
        </p:nvPicPr>
        <p:blipFill>
          <a:blip r:embed="rId1"/>
          <a:srcRect l="0" t="8731" r="0" b="700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3656880"/>
          </a:xfrm>
          <a:prstGeom prst="rect">
            <a:avLst/>
          </a:prstGeom>
          <a:gradFill rotWithShape="0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74240" y="1088640"/>
            <a:ext cx="9957600" cy="205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ffffff"/>
                </a:solidFill>
                <a:latin typeface="Neue Haas Grotesk Text Pro"/>
              </a:rPr>
              <a:t>Demo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1197360"/>
            <a:ext cx="804600" cy="720"/>
          </a:xfrm>
          <a:prstGeom prst="straightConnector1">
            <a:avLst/>
          </a:prstGeom>
          <a:ln w="85725">
            <a:solidFill>
              <a:srgbClr val="ffffff"/>
            </a:solidFill>
            <a:round/>
          </a:ln>
        </p:spPr>
      </p:cxnSp>
      <p:sp>
        <p:nvSpPr>
          <p:cNvPr id="91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20" y="4677120"/>
            <a:ext cx="12191400" cy="2180160"/>
          </a:xfrm>
          <a:prstGeom prst="rect">
            <a:avLst/>
          </a:prstGeom>
          <a:gradFill rotWithShape="0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LibreOffice/24.2.7.2$Linux_X86_64 LibreOffice_project/420$Build-2</Application>
  <AppVersion>15.0000</AppVersion>
  <Words>112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2024-07-26T13:50:43Z</dcterms:created>
  <dc:creator>Gabriel Klein</dc:creator>
  <dc:description/>
  <dc:language>en-US</dc:language>
  <cp:lastModifiedBy/>
  <dcterms:modified xsi:type="dcterms:W3CDTF">2025-01-12T14:42:02Z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