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83" r:id="rId7"/>
    <p:sldId id="285" r:id="rId8"/>
    <p:sldId id="260" r:id="rId9"/>
    <p:sldId id="284" r:id="rId10"/>
    <p:sldId id="286" r:id="rId11"/>
    <p:sldId id="261" r:id="rId12"/>
    <p:sldId id="287" r:id="rId13"/>
    <p:sldId id="288" r:id="rId14"/>
    <p:sldId id="289" r:id="rId15"/>
    <p:sldId id="291" r:id="rId16"/>
    <p:sldId id="292" r:id="rId17"/>
    <p:sldId id="262" r:id="rId18"/>
    <p:sldId id="295" r:id="rId19"/>
    <p:sldId id="272" r:id="rId20"/>
    <p:sldId id="296" r:id="rId21"/>
    <p:sldId id="294" r:id="rId22"/>
    <p:sldId id="29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82" d="100"/>
          <a:sy n="82" d="100"/>
        </p:scale>
        <p:origin x="69" y="48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4/25/2024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4/25/2024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946010" cy="4139595"/>
          </a:xfrm>
          <a:prstGeom prst="rect">
            <a:avLst/>
          </a:prstGeom>
          <a:solidFill>
            <a:schemeClr val="bg2">
              <a:lumMod val="25000"/>
            </a:schemeClr>
          </a:solidFill>
        </p:spPr>
        <p:txBody>
          <a:bodyPr wrap="none" rtlCol="0">
            <a:spAutoFit/>
          </a:bodyPr>
          <a:lstStyle/>
          <a:p>
            <a:r>
              <a:rPr lang="en-US" sz="6600" dirty="0">
                <a:solidFill>
                  <a:srgbClr val="FF6600"/>
                </a:solidFill>
              </a:rPr>
              <a:t>Go To Market(G2M) Case Study</a:t>
            </a:r>
          </a:p>
          <a:p>
            <a:pPr algn="ctr"/>
            <a:r>
              <a:rPr lang="en-GB" sz="3200" dirty="0">
                <a:solidFill>
                  <a:srgbClr val="FF6600"/>
                </a:solidFill>
              </a:rPr>
              <a:t>G2M insight for Cab Investment firm</a:t>
            </a:r>
          </a:p>
          <a:p>
            <a:pPr algn="ctr"/>
            <a:r>
              <a:rPr lang="en-GB" sz="2500" dirty="0">
                <a:solidFill>
                  <a:schemeClr val="bg1"/>
                </a:solidFill>
              </a:rPr>
              <a:t>Monisha Shree </a:t>
            </a:r>
            <a:r>
              <a:rPr lang="en-GB" sz="2500" dirty="0" err="1">
                <a:solidFill>
                  <a:schemeClr val="bg1"/>
                </a:solidFill>
              </a:rPr>
              <a:t>SenthilNathan</a:t>
            </a:r>
            <a:r>
              <a:rPr lang="en-GB" sz="2500" dirty="0">
                <a:solidFill>
                  <a:schemeClr val="bg1"/>
                </a:solidFill>
              </a:rPr>
              <a:t> </a:t>
            </a:r>
          </a:p>
          <a:p>
            <a:pPr algn="ctr"/>
            <a:r>
              <a:rPr lang="en-GB" sz="2500" dirty="0">
                <a:solidFill>
                  <a:schemeClr val="bg1"/>
                </a:solidFill>
              </a:rPr>
              <a:t>LISUM32</a:t>
            </a:r>
          </a:p>
          <a:p>
            <a:pPr algn="ctr"/>
            <a:r>
              <a:rPr lang="en-US" sz="2500" dirty="0">
                <a:solidFill>
                  <a:schemeClr val="bg1"/>
                </a:solidFill>
              </a:rPr>
              <a:t>25-April-2024</a:t>
            </a:r>
          </a:p>
          <a:p>
            <a:pPr algn="ctr"/>
            <a:endParaRPr lang="en-GB" sz="2500" dirty="0">
              <a:solidFill>
                <a:srgbClr val="FF6600"/>
              </a:solidFill>
            </a:endParaRPr>
          </a:p>
          <a:p>
            <a:endParaRPr lang="en-US" sz="2500" dirty="0">
              <a:solidFill>
                <a:srgbClr val="FF6600"/>
              </a:solidFill>
            </a:endParaRPr>
          </a:p>
          <a:p>
            <a:endParaRPr lang="en-US" sz="4000" dirty="0"/>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Weekday and Weekend Revenue Analysis</a:t>
            </a:r>
          </a:p>
        </p:txBody>
      </p:sp>
      <p:pic>
        <p:nvPicPr>
          <p:cNvPr id="3" name="Picture 2" descr="A red rectangle and white rectangle&#10;&#10;Description automatically generated">
            <a:extLst>
              <a:ext uri="{FF2B5EF4-FFF2-40B4-BE49-F238E27FC236}">
                <a16:creationId xmlns:a16="http://schemas.microsoft.com/office/drawing/2014/main" id="{889F6FED-6EA4-2E2A-82CC-0FCEC8564E59}"/>
              </a:ext>
            </a:extLst>
          </p:cNvPr>
          <p:cNvPicPr>
            <a:picLocks noChangeAspect="1"/>
          </p:cNvPicPr>
          <p:nvPr/>
        </p:nvPicPr>
        <p:blipFill>
          <a:blip r:embed="rId2"/>
          <a:stretch>
            <a:fillRect/>
          </a:stretch>
        </p:blipFill>
        <p:spPr>
          <a:xfrm>
            <a:off x="2978557" y="1653740"/>
            <a:ext cx="6045914" cy="2996219"/>
          </a:xfrm>
          <a:prstGeom prst="rect">
            <a:avLst/>
          </a:prstGeom>
        </p:spPr>
      </p:pic>
      <p:sp>
        <p:nvSpPr>
          <p:cNvPr id="6" name="TextBox 5">
            <a:extLst>
              <a:ext uri="{FF2B5EF4-FFF2-40B4-BE49-F238E27FC236}">
                <a16:creationId xmlns:a16="http://schemas.microsoft.com/office/drawing/2014/main" id="{087D22DD-C9DF-179C-5CEF-B14D8D30FFA9}"/>
              </a:ext>
            </a:extLst>
          </p:cNvPr>
          <p:cNvSpPr txBox="1"/>
          <p:nvPr/>
        </p:nvSpPr>
        <p:spPr>
          <a:xfrm>
            <a:off x="1177364" y="5397994"/>
            <a:ext cx="10440894" cy="646331"/>
          </a:xfrm>
          <a:prstGeom prst="rect">
            <a:avLst/>
          </a:prstGeom>
          <a:noFill/>
        </p:spPr>
        <p:txBody>
          <a:bodyPr wrap="square">
            <a:spAutoFit/>
          </a:bodyPr>
          <a:lstStyle/>
          <a:p>
            <a:pPr algn="l"/>
            <a:r>
              <a:rPr lang="en-GB" b="0" i="0" dirty="0">
                <a:solidFill>
                  <a:srgbClr val="212121"/>
                </a:solidFill>
                <a:effectLst/>
                <a:highlight>
                  <a:srgbClr val="FFFFFF"/>
                </a:highlight>
              </a:rPr>
              <a:t>These findings suggest that </a:t>
            </a:r>
            <a:r>
              <a:rPr lang="en-GB" b="1" i="0" dirty="0">
                <a:solidFill>
                  <a:srgbClr val="212121"/>
                </a:solidFill>
                <a:effectLst/>
                <a:highlight>
                  <a:srgbClr val="FFFFFF"/>
                </a:highlight>
              </a:rPr>
              <a:t>Pink Cab</a:t>
            </a:r>
            <a:r>
              <a:rPr lang="en-GB" b="0" i="0" dirty="0">
                <a:solidFill>
                  <a:srgbClr val="212121"/>
                </a:solidFill>
                <a:effectLst/>
                <a:highlight>
                  <a:srgbClr val="FFFFFF"/>
                </a:highlight>
              </a:rPr>
              <a:t> experiences a </a:t>
            </a:r>
            <a:r>
              <a:rPr lang="en-GB" b="1" i="1" dirty="0">
                <a:solidFill>
                  <a:srgbClr val="212121"/>
                </a:solidFill>
                <a:effectLst/>
                <a:highlight>
                  <a:srgbClr val="FFFFFF"/>
                </a:highlight>
              </a:rPr>
              <a:t>positive revenue impact during holiday periods</a:t>
            </a:r>
            <a:r>
              <a:rPr lang="en-GB" b="0" i="0" dirty="0">
                <a:solidFill>
                  <a:srgbClr val="212121"/>
                </a:solidFill>
                <a:effectLst/>
                <a:highlight>
                  <a:srgbClr val="FFFFFF"/>
                </a:highlight>
              </a:rPr>
              <a:t>, while </a:t>
            </a:r>
            <a:r>
              <a:rPr lang="en-GB" b="1" i="0" dirty="0">
                <a:solidFill>
                  <a:srgbClr val="212121"/>
                </a:solidFill>
                <a:effectLst/>
                <a:highlight>
                  <a:srgbClr val="FFFFFF"/>
                </a:highlight>
              </a:rPr>
              <a:t>Yellow Cab</a:t>
            </a:r>
            <a:r>
              <a:rPr lang="en-GB" b="0" i="0" dirty="0">
                <a:solidFill>
                  <a:srgbClr val="212121"/>
                </a:solidFill>
                <a:effectLst/>
                <a:highlight>
                  <a:srgbClr val="FFFFFF"/>
                </a:highlight>
              </a:rPr>
              <a:t> sees a </a:t>
            </a:r>
            <a:r>
              <a:rPr lang="en-GB" b="1" i="1" dirty="0">
                <a:solidFill>
                  <a:srgbClr val="212121"/>
                </a:solidFill>
                <a:effectLst/>
                <a:highlight>
                  <a:srgbClr val="FFFFFF"/>
                </a:highlight>
              </a:rPr>
              <a:t>minor reduction in revenue</a:t>
            </a:r>
            <a:r>
              <a:rPr lang="en-GB" b="0" i="1" dirty="0">
                <a:solidFill>
                  <a:srgbClr val="212121"/>
                </a:solidFill>
                <a:effectLst/>
                <a:highlight>
                  <a:srgbClr val="FFFFFF"/>
                </a:highlight>
              </a:rPr>
              <a:t> </a:t>
            </a:r>
            <a:r>
              <a:rPr lang="en-GB" b="0" i="0" dirty="0">
                <a:solidFill>
                  <a:srgbClr val="212121"/>
                </a:solidFill>
                <a:effectLst/>
                <a:highlight>
                  <a:srgbClr val="FFFFFF"/>
                </a:highlight>
              </a:rPr>
              <a:t>during the same periods.</a:t>
            </a:r>
          </a:p>
        </p:txBody>
      </p:sp>
      <p:sp>
        <p:nvSpPr>
          <p:cNvPr id="8" name="TextBox 7">
            <a:extLst>
              <a:ext uri="{FF2B5EF4-FFF2-40B4-BE49-F238E27FC236}">
                <a16:creationId xmlns:a16="http://schemas.microsoft.com/office/drawing/2014/main" id="{B74E16FF-474B-36C5-B044-8A0ED27757E2}"/>
              </a:ext>
            </a:extLst>
          </p:cNvPr>
          <p:cNvSpPr txBox="1"/>
          <p:nvPr/>
        </p:nvSpPr>
        <p:spPr>
          <a:xfrm>
            <a:off x="361576" y="2615950"/>
            <a:ext cx="2557216" cy="1754326"/>
          </a:xfrm>
          <a:prstGeom prst="rect">
            <a:avLst/>
          </a:prstGeom>
          <a:noFill/>
        </p:spPr>
        <p:txBody>
          <a:bodyPr wrap="square">
            <a:spAutoFit/>
          </a:bodyPr>
          <a:lstStyle/>
          <a:p>
            <a:pPr algn="l"/>
            <a:r>
              <a:rPr lang="en-GB" sz="1200" b="1" i="0" dirty="0">
                <a:solidFill>
                  <a:srgbClr val="212121"/>
                </a:solidFill>
                <a:effectLst/>
                <a:highlight>
                  <a:srgbClr val="FFFFFF"/>
                </a:highlight>
              </a:rPr>
              <a:t>Pink Cab</a:t>
            </a:r>
            <a:r>
              <a:rPr lang="en-GB" sz="1200" b="0" i="0" dirty="0">
                <a:solidFill>
                  <a:srgbClr val="212121"/>
                </a:solidFill>
                <a:effectLst/>
                <a:highlight>
                  <a:srgbClr val="FFFFFF"/>
                </a:highlight>
              </a:rPr>
              <a:t> experiences a notable </a:t>
            </a:r>
            <a:r>
              <a:rPr lang="en-GB" sz="1200" b="1" i="0" dirty="0">
                <a:solidFill>
                  <a:srgbClr val="212121"/>
                </a:solidFill>
                <a:effectLst/>
                <a:highlight>
                  <a:srgbClr val="FFFFFF"/>
                </a:highlight>
              </a:rPr>
              <a:t>increase</a:t>
            </a:r>
            <a:r>
              <a:rPr lang="en-GB" sz="1200" b="0" i="0" dirty="0">
                <a:solidFill>
                  <a:srgbClr val="212121"/>
                </a:solidFill>
                <a:effectLst/>
                <a:highlight>
                  <a:srgbClr val="FFFFFF"/>
                </a:highlight>
              </a:rPr>
              <a:t> in revenue during holiday periods compared to non-holiday periods. Pink Cab's average revenue rises, and this corresponds to a percentage difference of approximately  </a:t>
            </a:r>
            <a:r>
              <a:rPr lang="en-GB" sz="1200" b="1" i="0" dirty="0">
                <a:solidFill>
                  <a:srgbClr val="212121"/>
                </a:solidFill>
                <a:effectLst/>
                <a:highlight>
                  <a:srgbClr val="FFFFFF"/>
                </a:highlight>
              </a:rPr>
              <a:t>0.98%, </a:t>
            </a:r>
            <a:r>
              <a:rPr lang="en-GB" sz="1200" b="0" i="0" dirty="0">
                <a:solidFill>
                  <a:srgbClr val="212121"/>
                </a:solidFill>
                <a:effectLst/>
                <a:highlight>
                  <a:srgbClr val="FFFFFF"/>
                </a:highlight>
              </a:rPr>
              <a:t>signifying a slight improvement in revenue during holidays.</a:t>
            </a:r>
          </a:p>
        </p:txBody>
      </p:sp>
      <p:sp>
        <p:nvSpPr>
          <p:cNvPr id="14" name="TextBox 13">
            <a:extLst>
              <a:ext uri="{FF2B5EF4-FFF2-40B4-BE49-F238E27FC236}">
                <a16:creationId xmlns:a16="http://schemas.microsoft.com/office/drawing/2014/main" id="{D5F7E9A9-2886-5BE2-8293-9A40269C1A14}"/>
              </a:ext>
            </a:extLst>
          </p:cNvPr>
          <p:cNvSpPr txBox="1"/>
          <p:nvPr/>
        </p:nvSpPr>
        <p:spPr>
          <a:xfrm>
            <a:off x="9144001" y="2594931"/>
            <a:ext cx="2686423" cy="1384995"/>
          </a:xfrm>
          <a:prstGeom prst="rect">
            <a:avLst/>
          </a:prstGeom>
          <a:noFill/>
        </p:spPr>
        <p:txBody>
          <a:bodyPr wrap="square">
            <a:spAutoFit/>
          </a:bodyPr>
          <a:lstStyle/>
          <a:p>
            <a:r>
              <a:rPr lang="en-GB" sz="1200" b="1" dirty="0"/>
              <a:t>Yellow Cab's </a:t>
            </a:r>
            <a:r>
              <a:rPr lang="en-GB" sz="1200" dirty="0"/>
              <a:t>revenue demonstrates a marginal </a:t>
            </a:r>
            <a:r>
              <a:rPr lang="en-GB" sz="1200" b="1" dirty="0"/>
              <a:t>decrease</a:t>
            </a:r>
            <a:r>
              <a:rPr lang="en-GB" sz="1200" dirty="0"/>
              <a:t> during holiday periods in comparison to non-holiday periods. This translates to a percentage difference of approximately </a:t>
            </a:r>
            <a:r>
              <a:rPr lang="en-GB" sz="1200" b="1" dirty="0"/>
              <a:t>-0.19%, </a:t>
            </a:r>
            <a:r>
              <a:rPr lang="en-GB" sz="1200" dirty="0"/>
              <a:t>indicating a slight decline in revenue for Yellow Cab during holidays.</a:t>
            </a:r>
          </a:p>
        </p:txBody>
      </p:sp>
    </p:spTree>
    <p:extLst>
      <p:ext uri="{BB962C8B-B14F-4D97-AF65-F5344CB8AC3E}">
        <p14:creationId xmlns:p14="http://schemas.microsoft.com/office/powerpoint/2010/main" val="270421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6766218" y="4845610"/>
            <a:ext cx="5193553" cy="1446550"/>
          </a:xfrm>
          <a:prstGeom prst="rect">
            <a:avLst/>
          </a:prstGeom>
          <a:noFill/>
        </p:spPr>
        <p:txBody>
          <a:bodyPr wrap="square" rtlCol="0">
            <a:spAutoFit/>
          </a:bodyPr>
          <a:lstStyle/>
          <a:p>
            <a:endParaRPr lang="en-US" dirty="0"/>
          </a:p>
          <a:p>
            <a:r>
              <a:rPr lang="en-GB" sz="1400" dirty="0"/>
              <a:t>The analysis reveals that </a:t>
            </a:r>
            <a:r>
              <a:rPr lang="en-GB" sz="1400" b="1" dirty="0"/>
              <a:t>December</a:t>
            </a:r>
            <a:r>
              <a:rPr lang="en-GB" sz="1400" dirty="0"/>
              <a:t> stands out as the top revenue-generating month for both Pink Cab and Yellow Cab. This observation aligns with broader </a:t>
            </a:r>
            <a:r>
              <a:rPr lang="en-GB" sz="1400" b="1" dirty="0"/>
              <a:t>seasonal</a:t>
            </a:r>
            <a:r>
              <a:rPr lang="en-GB" sz="1400" dirty="0"/>
              <a:t> trends, as December typically witnesses heightened consumer activity and increased travel demand associated with holiday festivities.</a:t>
            </a:r>
            <a:endParaRPr lang="en-US" sz="1400" dirty="0"/>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Impact of US Holidays on Distance Travelled and   	Revenue</a:t>
            </a:r>
            <a:endParaRPr lang="en-US" sz="4400" dirty="0">
              <a:solidFill>
                <a:schemeClr val="accent2"/>
              </a:solidFill>
              <a:latin typeface="+mj-lt"/>
            </a:endParaRPr>
          </a:p>
        </p:txBody>
      </p:sp>
      <p:pic>
        <p:nvPicPr>
          <p:cNvPr id="4" name="Picture 3" descr="A graph of a number of vehicles&#10;&#10;Description automatically generated with medium confidence">
            <a:extLst>
              <a:ext uri="{FF2B5EF4-FFF2-40B4-BE49-F238E27FC236}">
                <a16:creationId xmlns:a16="http://schemas.microsoft.com/office/drawing/2014/main" id="{2DD17ECA-F4C3-CD26-126B-07F9B2EBB280}"/>
              </a:ext>
            </a:extLst>
          </p:cNvPr>
          <p:cNvPicPr>
            <a:picLocks noChangeAspect="1"/>
          </p:cNvPicPr>
          <p:nvPr/>
        </p:nvPicPr>
        <p:blipFill>
          <a:blip r:embed="rId2"/>
          <a:stretch>
            <a:fillRect/>
          </a:stretch>
        </p:blipFill>
        <p:spPr>
          <a:xfrm>
            <a:off x="781287" y="1624207"/>
            <a:ext cx="4784439" cy="3303698"/>
          </a:xfrm>
          <a:prstGeom prst="rect">
            <a:avLst/>
          </a:prstGeom>
        </p:spPr>
      </p:pic>
      <p:pic>
        <p:nvPicPr>
          <p:cNvPr id="8" name="Picture 7">
            <a:extLst>
              <a:ext uri="{FF2B5EF4-FFF2-40B4-BE49-F238E27FC236}">
                <a16:creationId xmlns:a16="http://schemas.microsoft.com/office/drawing/2014/main" id="{B9DC6935-53C8-C7B7-D48E-9665E529940E}"/>
              </a:ext>
            </a:extLst>
          </p:cNvPr>
          <p:cNvPicPr>
            <a:picLocks noChangeAspect="1"/>
          </p:cNvPicPr>
          <p:nvPr/>
        </p:nvPicPr>
        <p:blipFill>
          <a:blip r:embed="rId3"/>
          <a:stretch>
            <a:fillRect/>
          </a:stretch>
        </p:blipFill>
        <p:spPr>
          <a:xfrm>
            <a:off x="5928659" y="1624207"/>
            <a:ext cx="5253316" cy="3248725"/>
          </a:xfrm>
          <a:prstGeom prst="rect">
            <a:avLst/>
          </a:prstGeom>
        </p:spPr>
      </p:pic>
      <p:sp>
        <p:nvSpPr>
          <p:cNvPr id="10" name="TextBox 9">
            <a:extLst>
              <a:ext uri="{FF2B5EF4-FFF2-40B4-BE49-F238E27FC236}">
                <a16:creationId xmlns:a16="http://schemas.microsoft.com/office/drawing/2014/main" id="{D5336F7B-E821-D126-DF3F-6CA4103D7503}"/>
              </a:ext>
            </a:extLst>
          </p:cNvPr>
          <p:cNvSpPr txBox="1"/>
          <p:nvPr/>
        </p:nvSpPr>
        <p:spPr>
          <a:xfrm>
            <a:off x="601451" y="4845610"/>
            <a:ext cx="5602941" cy="1600438"/>
          </a:xfrm>
          <a:prstGeom prst="rect">
            <a:avLst/>
          </a:prstGeom>
          <a:noFill/>
        </p:spPr>
        <p:txBody>
          <a:bodyPr wrap="square">
            <a:spAutoFit/>
          </a:bodyPr>
          <a:lstStyle/>
          <a:p>
            <a:pPr algn="l"/>
            <a:r>
              <a:rPr lang="en-GB" sz="1400" b="0" i="0" dirty="0">
                <a:solidFill>
                  <a:srgbClr val="212121"/>
                </a:solidFill>
                <a:effectLst/>
                <a:highlight>
                  <a:srgbClr val="FFFFFF"/>
                </a:highlight>
              </a:rPr>
              <a:t>For </a:t>
            </a:r>
            <a:r>
              <a:rPr lang="en-GB" sz="1400" b="1" i="0" dirty="0">
                <a:solidFill>
                  <a:srgbClr val="212121"/>
                </a:solidFill>
                <a:effectLst/>
                <a:highlight>
                  <a:srgbClr val="FFFFFF"/>
                </a:highlight>
              </a:rPr>
              <a:t>Pink Cab</a:t>
            </a:r>
            <a:r>
              <a:rPr lang="en-GB" sz="1400" b="0" i="0" dirty="0">
                <a:solidFill>
                  <a:srgbClr val="212121"/>
                </a:solidFill>
                <a:effectLst/>
                <a:highlight>
                  <a:srgbClr val="FFFFFF"/>
                </a:highlight>
              </a:rPr>
              <a:t>, there is </a:t>
            </a:r>
            <a:r>
              <a:rPr lang="en-GB" sz="1400" b="1" i="0" dirty="0">
                <a:solidFill>
                  <a:srgbClr val="212121"/>
                </a:solidFill>
                <a:effectLst/>
                <a:highlight>
                  <a:srgbClr val="FFFFFF"/>
                </a:highlight>
              </a:rPr>
              <a:t>a slight decrease </a:t>
            </a:r>
            <a:r>
              <a:rPr lang="en-GB" sz="1400" b="0" i="0" dirty="0">
                <a:solidFill>
                  <a:srgbClr val="212121"/>
                </a:solidFill>
                <a:effectLst/>
                <a:highlight>
                  <a:srgbClr val="FFFFFF"/>
                </a:highlight>
              </a:rPr>
              <a:t>in </a:t>
            </a:r>
            <a:r>
              <a:rPr lang="en-GB" sz="1400" b="1" i="0" dirty="0">
                <a:solidFill>
                  <a:srgbClr val="212121"/>
                </a:solidFill>
                <a:effectLst/>
                <a:highlight>
                  <a:srgbClr val="FFFFFF"/>
                </a:highlight>
              </a:rPr>
              <a:t>the average distance travelled </a:t>
            </a:r>
            <a:r>
              <a:rPr lang="en-GB" sz="1400" b="0" i="0" dirty="0">
                <a:solidFill>
                  <a:srgbClr val="212121"/>
                </a:solidFill>
                <a:effectLst/>
                <a:highlight>
                  <a:srgbClr val="FFFFFF"/>
                </a:highlight>
              </a:rPr>
              <a:t>during holiday periods. The average distance decreases approximately around </a:t>
            </a:r>
            <a:r>
              <a:rPr lang="en-GB" sz="1400" b="1" i="0" dirty="0">
                <a:solidFill>
                  <a:srgbClr val="212121"/>
                </a:solidFill>
                <a:effectLst/>
                <a:highlight>
                  <a:srgbClr val="FFFFFF"/>
                </a:highlight>
              </a:rPr>
              <a:t>0.25%</a:t>
            </a:r>
            <a:r>
              <a:rPr lang="en-GB" sz="1400" b="0" i="0" dirty="0">
                <a:solidFill>
                  <a:srgbClr val="212121"/>
                </a:solidFill>
                <a:effectLst/>
                <a:highlight>
                  <a:srgbClr val="FFFFFF"/>
                </a:highlight>
              </a:rPr>
              <a:t>.</a:t>
            </a:r>
          </a:p>
          <a:p>
            <a:pPr algn="l"/>
            <a:endParaRPr lang="en-GB" sz="1400" b="0" i="0" dirty="0">
              <a:solidFill>
                <a:srgbClr val="212121"/>
              </a:solidFill>
              <a:effectLst/>
              <a:highlight>
                <a:srgbClr val="FFFFFF"/>
              </a:highlight>
            </a:endParaRPr>
          </a:p>
          <a:p>
            <a:pPr algn="l"/>
            <a:r>
              <a:rPr lang="en-GB" sz="1400" b="0" i="0" dirty="0">
                <a:solidFill>
                  <a:srgbClr val="212121"/>
                </a:solidFill>
                <a:effectLst/>
                <a:highlight>
                  <a:srgbClr val="FFFFFF"/>
                </a:highlight>
              </a:rPr>
              <a:t>Conversely, </a:t>
            </a:r>
            <a:r>
              <a:rPr lang="en-GB" sz="1400" b="1" i="0" dirty="0">
                <a:solidFill>
                  <a:srgbClr val="212121"/>
                </a:solidFill>
                <a:effectLst/>
                <a:highlight>
                  <a:srgbClr val="FFFFFF"/>
                </a:highlight>
              </a:rPr>
              <a:t>Yellow Cab </a:t>
            </a:r>
            <a:r>
              <a:rPr lang="en-GB" sz="1400" b="0" i="0" dirty="0">
                <a:solidFill>
                  <a:srgbClr val="212121"/>
                </a:solidFill>
                <a:effectLst/>
                <a:highlight>
                  <a:srgbClr val="FFFFFF"/>
                </a:highlight>
              </a:rPr>
              <a:t>shows a </a:t>
            </a:r>
            <a:r>
              <a:rPr lang="en-GB" sz="1400" b="1" i="0" dirty="0">
                <a:solidFill>
                  <a:srgbClr val="212121"/>
                </a:solidFill>
                <a:effectLst/>
                <a:highlight>
                  <a:srgbClr val="FFFFFF"/>
                </a:highlight>
              </a:rPr>
              <a:t>slight increase in the average distance </a:t>
            </a:r>
            <a:r>
              <a:rPr lang="en-GB" sz="1400" b="0" i="0" dirty="0">
                <a:solidFill>
                  <a:srgbClr val="212121"/>
                </a:solidFill>
                <a:effectLst/>
                <a:highlight>
                  <a:srgbClr val="FFFFFF"/>
                </a:highlight>
              </a:rPr>
              <a:t>travelled during holiday periods compared to non-holiday periods. The average distance travelled has increased approximately </a:t>
            </a:r>
            <a:r>
              <a:rPr lang="en-GB" sz="1400" b="1" i="0" dirty="0">
                <a:solidFill>
                  <a:srgbClr val="212121"/>
                </a:solidFill>
                <a:effectLst/>
                <a:highlight>
                  <a:srgbClr val="FFFFFF"/>
                </a:highlight>
              </a:rPr>
              <a:t>0.04%.</a:t>
            </a:r>
          </a:p>
        </p:txBody>
      </p:sp>
    </p:spTree>
    <p:extLst>
      <p:ext uri="{BB962C8B-B14F-4D97-AF65-F5344CB8AC3E}">
        <p14:creationId xmlns:p14="http://schemas.microsoft.com/office/powerpoint/2010/main" val="184957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Analysis of Revenue generated in each City</a:t>
            </a:r>
            <a:endParaRPr lang="en-US" sz="4400" dirty="0">
              <a:solidFill>
                <a:schemeClr val="accent2"/>
              </a:solidFill>
              <a:latin typeface="+mj-lt"/>
            </a:endParaRPr>
          </a:p>
        </p:txBody>
      </p:sp>
      <p:pic>
        <p:nvPicPr>
          <p:cNvPr id="5" name="Picture 4" descr="A group of colorful bars&#10;&#10;Description automatically generated with medium confidence">
            <a:extLst>
              <a:ext uri="{FF2B5EF4-FFF2-40B4-BE49-F238E27FC236}">
                <a16:creationId xmlns:a16="http://schemas.microsoft.com/office/drawing/2014/main" id="{200FFE33-E260-E900-7716-670FC40BA962}"/>
              </a:ext>
            </a:extLst>
          </p:cNvPr>
          <p:cNvPicPr>
            <a:picLocks noChangeAspect="1"/>
          </p:cNvPicPr>
          <p:nvPr/>
        </p:nvPicPr>
        <p:blipFill>
          <a:blip r:embed="rId2"/>
          <a:stretch>
            <a:fillRect/>
          </a:stretch>
        </p:blipFill>
        <p:spPr>
          <a:xfrm>
            <a:off x="217709" y="1506070"/>
            <a:ext cx="6854169" cy="5228985"/>
          </a:xfrm>
          <a:prstGeom prst="rect">
            <a:avLst/>
          </a:prstGeom>
        </p:spPr>
      </p:pic>
      <p:sp>
        <p:nvSpPr>
          <p:cNvPr id="9" name="TextBox 8">
            <a:extLst>
              <a:ext uri="{FF2B5EF4-FFF2-40B4-BE49-F238E27FC236}">
                <a16:creationId xmlns:a16="http://schemas.microsoft.com/office/drawing/2014/main" id="{EB883FC6-8758-CFC3-B2F4-4FFCB28C062B}"/>
              </a:ext>
            </a:extLst>
          </p:cNvPr>
          <p:cNvSpPr txBox="1"/>
          <p:nvPr/>
        </p:nvSpPr>
        <p:spPr>
          <a:xfrm>
            <a:off x="7140474" y="2098478"/>
            <a:ext cx="4956126" cy="3754874"/>
          </a:xfrm>
          <a:prstGeom prst="rect">
            <a:avLst/>
          </a:prstGeom>
          <a:noFill/>
        </p:spPr>
        <p:txBody>
          <a:bodyPr wrap="square">
            <a:spAutoFit/>
          </a:bodyPr>
          <a:lstStyle/>
          <a:p>
            <a:r>
              <a:rPr lang="en-GB" sz="1400" dirty="0"/>
              <a:t>Upon examining revenue data, it becomes evident that </a:t>
            </a:r>
            <a:r>
              <a:rPr lang="en-GB" sz="1400" b="1" dirty="0"/>
              <a:t>Yellow Cab </a:t>
            </a:r>
            <a:r>
              <a:rPr lang="en-GB" sz="1400" dirty="0"/>
              <a:t>has </a:t>
            </a:r>
            <a:r>
              <a:rPr lang="en-GB" sz="1400" b="1" dirty="0"/>
              <a:t>consistently</a:t>
            </a:r>
            <a:r>
              <a:rPr lang="en-GB" sz="1400" dirty="0"/>
              <a:t> generated </a:t>
            </a:r>
            <a:r>
              <a:rPr lang="en-GB" sz="1400" b="1" dirty="0"/>
              <a:t>higher revenue </a:t>
            </a:r>
            <a:r>
              <a:rPr lang="en-GB" sz="1400" dirty="0"/>
              <a:t>overall compared to </a:t>
            </a:r>
            <a:r>
              <a:rPr lang="en-GB" sz="1400" b="1" dirty="0"/>
              <a:t>Pink Cab</a:t>
            </a:r>
            <a:r>
              <a:rPr lang="en-GB" sz="1400" dirty="0"/>
              <a:t>.</a:t>
            </a:r>
          </a:p>
          <a:p>
            <a:endParaRPr lang="en-GB" sz="1400" dirty="0"/>
          </a:p>
          <a:p>
            <a:r>
              <a:rPr lang="en-GB" sz="1400" dirty="0"/>
              <a:t>In specific instances, Pink Cab achieved its </a:t>
            </a:r>
            <a:r>
              <a:rPr lang="en-GB" sz="1400" b="1" dirty="0"/>
              <a:t>highest</a:t>
            </a:r>
            <a:r>
              <a:rPr lang="en-GB" sz="1400" dirty="0"/>
              <a:t> revenue in </a:t>
            </a:r>
            <a:r>
              <a:rPr lang="en-GB" sz="1400" b="1" dirty="0"/>
              <a:t>New York </a:t>
            </a:r>
            <a:r>
              <a:rPr lang="en-GB" sz="1400" dirty="0"/>
              <a:t>during the year </a:t>
            </a:r>
            <a:r>
              <a:rPr lang="en-GB" sz="1400" b="1" dirty="0"/>
              <a:t>2016</a:t>
            </a:r>
            <a:r>
              <a:rPr lang="en-GB" sz="1400" dirty="0"/>
              <a:t>. However, in subsequent years, namely 2017 and 2018, </a:t>
            </a:r>
            <a:r>
              <a:rPr lang="en-GB" sz="1400" b="1" dirty="0"/>
              <a:t>Silicon Valley </a:t>
            </a:r>
            <a:r>
              <a:rPr lang="en-GB" sz="1400" dirty="0"/>
              <a:t>emerged as the leading revenue-generating city for Pink Cab. Notably, there were variations in the third-ranking city each year, </a:t>
            </a:r>
            <a:r>
              <a:rPr lang="en-GB" sz="1400" b="1" dirty="0"/>
              <a:t>with Miami, Austin, </a:t>
            </a:r>
            <a:r>
              <a:rPr lang="en-GB" sz="1400" dirty="0"/>
              <a:t>and </a:t>
            </a:r>
            <a:r>
              <a:rPr lang="en-GB" sz="1400" b="1" dirty="0"/>
              <a:t>Orange County </a:t>
            </a:r>
            <a:r>
              <a:rPr lang="en-GB" sz="1400" dirty="0"/>
              <a:t>occupying the position in 2016, 2017, and 2018, respectively.</a:t>
            </a:r>
          </a:p>
          <a:p>
            <a:endParaRPr lang="en-GB" sz="1400" dirty="0"/>
          </a:p>
          <a:p>
            <a:r>
              <a:rPr lang="en-GB" sz="1400" dirty="0"/>
              <a:t>Conversely, </a:t>
            </a:r>
            <a:r>
              <a:rPr lang="en-GB" sz="1400" b="1" dirty="0"/>
              <a:t>Yellow Cab </a:t>
            </a:r>
            <a:r>
              <a:rPr lang="en-GB" sz="1400" dirty="0"/>
              <a:t>maintained its revenue dominance in </a:t>
            </a:r>
            <a:r>
              <a:rPr lang="en-GB" sz="1400" b="1" dirty="0"/>
              <a:t>New York</a:t>
            </a:r>
            <a:r>
              <a:rPr lang="en-GB" sz="1400" dirty="0"/>
              <a:t> across all three years. Additionally, </a:t>
            </a:r>
            <a:r>
              <a:rPr lang="en-GB" sz="1400" b="1" dirty="0"/>
              <a:t>Silicon Valley </a:t>
            </a:r>
            <a:r>
              <a:rPr lang="en-GB" sz="1400" dirty="0"/>
              <a:t>and </a:t>
            </a:r>
            <a:r>
              <a:rPr lang="en-GB" sz="1400" b="1" dirty="0"/>
              <a:t>Dallas</a:t>
            </a:r>
            <a:r>
              <a:rPr lang="en-GB" sz="1400" dirty="0"/>
              <a:t> consistently secured the second and third positions, respectively, in revenue generation for Yellow Cab throughout the same period.</a:t>
            </a:r>
            <a:endParaRPr lang="en-DE" sz="1400" dirty="0"/>
          </a:p>
        </p:txBody>
      </p:sp>
    </p:spTree>
    <p:extLst>
      <p:ext uri="{BB962C8B-B14F-4D97-AF65-F5344CB8AC3E}">
        <p14:creationId xmlns:p14="http://schemas.microsoft.com/office/powerpoint/2010/main" val="353400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Analysis of Revenue generated in each City</a:t>
            </a:r>
            <a:endParaRPr lang="en-US" sz="4400" dirty="0">
              <a:solidFill>
                <a:schemeClr val="accent2"/>
              </a:solidFill>
              <a:latin typeface="+mj-lt"/>
            </a:endParaRPr>
          </a:p>
        </p:txBody>
      </p:sp>
      <p:pic>
        <p:nvPicPr>
          <p:cNvPr id="6" name="Picture 5" descr="A yellow and pink pie chart&#10;&#10;Description automatically generated">
            <a:extLst>
              <a:ext uri="{FF2B5EF4-FFF2-40B4-BE49-F238E27FC236}">
                <a16:creationId xmlns:a16="http://schemas.microsoft.com/office/drawing/2014/main" id="{F4755C53-D541-99D4-3365-FDF272D00582}"/>
              </a:ext>
            </a:extLst>
          </p:cNvPr>
          <p:cNvPicPr>
            <a:picLocks noChangeAspect="1"/>
          </p:cNvPicPr>
          <p:nvPr/>
        </p:nvPicPr>
        <p:blipFill>
          <a:blip r:embed="rId2"/>
          <a:stretch>
            <a:fillRect/>
          </a:stretch>
        </p:blipFill>
        <p:spPr>
          <a:xfrm>
            <a:off x="1461875" y="1524485"/>
            <a:ext cx="9165023" cy="3809030"/>
          </a:xfrm>
          <a:prstGeom prst="rect">
            <a:avLst/>
          </a:prstGeom>
        </p:spPr>
      </p:pic>
      <p:sp>
        <p:nvSpPr>
          <p:cNvPr id="12" name="TextBox 11">
            <a:extLst>
              <a:ext uri="{FF2B5EF4-FFF2-40B4-BE49-F238E27FC236}">
                <a16:creationId xmlns:a16="http://schemas.microsoft.com/office/drawing/2014/main" id="{8BBCE71F-8370-630C-B2C9-5D705DEAF6F8}"/>
              </a:ext>
            </a:extLst>
          </p:cNvPr>
          <p:cNvSpPr txBox="1"/>
          <p:nvPr/>
        </p:nvSpPr>
        <p:spPr>
          <a:xfrm>
            <a:off x="430991" y="5205404"/>
            <a:ext cx="11363022" cy="1169551"/>
          </a:xfrm>
          <a:prstGeom prst="rect">
            <a:avLst/>
          </a:prstGeom>
          <a:noFill/>
        </p:spPr>
        <p:txBody>
          <a:bodyPr wrap="square">
            <a:spAutoFit/>
          </a:bodyPr>
          <a:lstStyle/>
          <a:p>
            <a:pPr algn="just"/>
            <a:r>
              <a:rPr lang="en-GB" sz="1400" dirty="0"/>
              <a:t>The analysis of profitability trends over a three-year period reveals that </a:t>
            </a:r>
            <a:r>
              <a:rPr lang="en-GB" sz="1400" b="1" dirty="0"/>
              <a:t>Pink Cab </a:t>
            </a:r>
            <a:r>
              <a:rPr lang="en-GB" sz="1400" dirty="0"/>
              <a:t>exhibited a </a:t>
            </a:r>
            <a:r>
              <a:rPr lang="en-GB" sz="1400" b="1" dirty="0"/>
              <a:t>consistent growth</a:t>
            </a:r>
            <a:r>
              <a:rPr lang="en-GB" sz="1400" dirty="0"/>
              <a:t> trajectory in profitability from 2016 to 2017, followed by a slight decline in 2018.</a:t>
            </a:r>
          </a:p>
          <a:p>
            <a:pPr algn="just"/>
            <a:endParaRPr lang="en-GB" sz="1400" dirty="0"/>
          </a:p>
          <a:p>
            <a:pPr algn="just"/>
            <a:r>
              <a:rPr lang="en-GB" sz="1400" dirty="0"/>
              <a:t>Conversely, </a:t>
            </a:r>
            <a:r>
              <a:rPr lang="en-GB" sz="1400" b="1" dirty="0"/>
              <a:t>Yellow Cab </a:t>
            </a:r>
            <a:r>
              <a:rPr lang="en-GB" sz="1400" dirty="0"/>
              <a:t>demonstrated </a:t>
            </a:r>
            <a:r>
              <a:rPr lang="en-GB" sz="1400" b="1" dirty="0"/>
              <a:t>robust profitability </a:t>
            </a:r>
            <a:r>
              <a:rPr lang="en-GB" sz="1400" dirty="0"/>
              <a:t>throughout the same period. Despite fluctuations, both companies maintained relatively stable profit margins. These findings shows that Yellow Cab has  </a:t>
            </a:r>
            <a:r>
              <a:rPr lang="en-GB" sz="1400" b="1" dirty="0"/>
              <a:t>sustained profitability </a:t>
            </a:r>
            <a:r>
              <a:rPr lang="en-GB" sz="1400" dirty="0"/>
              <a:t>and </a:t>
            </a:r>
            <a:r>
              <a:rPr lang="en-GB" sz="1400" b="1" dirty="0"/>
              <a:t>market dominance </a:t>
            </a:r>
            <a:r>
              <a:rPr lang="en-GB" sz="1400" dirty="0"/>
              <a:t>compared to Pink Cab.</a:t>
            </a:r>
          </a:p>
        </p:txBody>
      </p:sp>
    </p:spTree>
    <p:extLst>
      <p:ext uri="{BB962C8B-B14F-4D97-AF65-F5344CB8AC3E}">
        <p14:creationId xmlns:p14="http://schemas.microsoft.com/office/powerpoint/2010/main" val="6358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Analysis of Revenue generated in each City</a:t>
            </a:r>
            <a:endParaRPr lang="en-US" sz="4400" dirty="0">
              <a:solidFill>
                <a:schemeClr val="accent2"/>
              </a:solidFill>
              <a:latin typeface="+mj-lt"/>
            </a:endParaRPr>
          </a:p>
        </p:txBody>
      </p:sp>
      <p:sp>
        <p:nvSpPr>
          <p:cNvPr id="12" name="TextBox 11">
            <a:extLst>
              <a:ext uri="{FF2B5EF4-FFF2-40B4-BE49-F238E27FC236}">
                <a16:creationId xmlns:a16="http://schemas.microsoft.com/office/drawing/2014/main" id="{8BBCE71F-8370-630C-B2C9-5D705DEAF6F8}"/>
              </a:ext>
            </a:extLst>
          </p:cNvPr>
          <p:cNvSpPr txBox="1"/>
          <p:nvPr/>
        </p:nvSpPr>
        <p:spPr>
          <a:xfrm>
            <a:off x="430991" y="5205404"/>
            <a:ext cx="11363022" cy="923330"/>
          </a:xfrm>
          <a:prstGeom prst="rect">
            <a:avLst/>
          </a:prstGeom>
          <a:noFill/>
        </p:spPr>
        <p:txBody>
          <a:bodyPr wrap="square">
            <a:spAutoFit/>
          </a:bodyPr>
          <a:lstStyle/>
          <a:p>
            <a:pPr algn="just"/>
            <a:r>
              <a:rPr lang="en-GB" dirty="0"/>
              <a:t>While </a:t>
            </a:r>
            <a:r>
              <a:rPr lang="en-GB" b="1" dirty="0"/>
              <a:t>Yellow Cab </a:t>
            </a:r>
            <a:r>
              <a:rPr lang="en-GB" dirty="0"/>
              <a:t>maintains a significantly </a:t>
            </a:r>
            <a:r>
              <a:rPr lang="en-GB" b="1" dirty="0"/>
              <a:t>higher average profit</a:t>
            </a:r>
            <a:r>
              <a:rPr lang="en-GB" dirty="0"/>
              <a:t> due to its larger revenue base, </a:t>
            </a:r>
            <a:r>
              <a:rPr lang="en-GB" b="1" dirty="0"/>
              <a:t>Pink Cab </a:t>
            </a:r>
            <a:r>
              <a:rPr lang="en-GB" dirty="0"/>
              <a:t>exhibits a </a:t>
            </a:r>
            <a:r>
              <a:rPr lang="en-GB" b="1" dirty="0"/>
              <a:t>more consistent profit margin </a:t>
            </a:r>
            <a:r>
              <a:rPr lang="en-GB" dirty="0"/>
              <a:t>around 10.3% to 10.9%. Pink Cab operates with a potentially leaner cost but they </a:t>
            </a:r>
            <a:r>
              <a:rPr lang="en-GB" b="1" dirty="0"/>
              <a:t>extract</a:t>
            </a:r>
            <a:r>
              <a:rPr lang="en-GB" dirty="0"/>
              <a:t> a </a:t>
            </a:r>
            <a:r>
              <a:rPr lang="en-GB" b="1" dirty="0"/>
              <a:t>larger portion of their revenue as profit </a:t>
            </a:r>
            <a:r>
              <a:rPr lang="en-GB" dirty="0"/>
              <a:t>despite a lower overall income.</a:t>
            </a:r>
          </a:p>
        </p:txBody>
      </p:sp>
      <p:pic>
        <p:nvPicPr>
          <p:cNvPr id="3" name="Picture 2" descr="A yellow circle with a pink triangle&#10;&#10;Description automatically generated">
            <a:extLst>
              <a:ext uri="{FF2B5EF4-FFF2-40B4-BE49-F238E27FC236}">
                <a16:creationId xmlns:a16="http://schemas.microsoft.com/office/drawing/2014/main" id="{359D96BD-755E-2D4F-461C-9ED239D8B561}"/>
              </a:ext>
            </a:extLst>
          </p:cNvPr>
          <p:cNvPicPr>
            <a:picLocks noChangeAspect="1"/>
          </p:cNvPicPr>
          <p:nvPr/>
        </p:nvPicPr>
        <p:blipFill>
          <a:blip r:embed="rId2"/>
          <a:stretch>
            <a:fillRect/>
          </a:stretch>
        </p:blipFill>
        <p:spPr>
          <a:xfrm>
            <a:off x="203847" y="1653226"/>
            <a:ext cx="11805662" cy="3551547"/>
          </a:xfrm>
          <a:prstGeom prst="rect">
            <a:avLst/>
          </a:prstGeom>
        </p:spPr>
      </p:pic>
    </p:spTree>
    <p:extLst>
      <p:ext uri="{BB962C8B-B14F-4D97-AF65-F5344CB8AC3E}">
        <p14:creationId xmlns:p14="http://schemas.microsoft.com/office/powerpoint/2010/main" val="405224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Analysis of Quarterly Profit</a:t>
            </a:r>
            <a:endParaRPr lang="en-US" sz="4400" dirty="0">
              <a:solidFill>
                <a:schemeClr val="accent2"/>
              </a:solidFill>
              <a:latin typeface="+mj-lt"/>
            </a:endParaRPr>
          </a:p>
        </p:txBody>
      </p:sp>
      <p:sp>
        <p:nvSpPr>
          <p:cNvPr id="12" name="TextBox 11">
            <a:extLst>
              <a:ext uri="{FF2B5EF4-FFF2-40B4-BE49-F238E27FC236}">
                <a16:creationId xmlns:a16="http://schemas.microsoft.com/office/drawing/2014/main" id="{8BBCE71F-8370-630C-B2C9-5D705DEAF6F8}"/>
              </a:ext>
            </a:extLst>
          </p:cNvPr>
          <p:cNvSpPr txBox="1"/>
          <p:nvPr/>
        </p:nvSpPr>
        <p:spPr>
          <a:xfrm>
            <a:off x="430991" y="5737310"/>
            <a:ext cx="11363022" cy="923330"/>
          </a:xfrm>
          <a:prstGeom prst="rect">
            <a:avLst/>
          </a:prstGeom>
          <a:noFill/>
        </p:spPr>
        <p:txBody>
          <a:bodyPr wrap="square">
            <a:spAutoFit/>
          </a:bodyPr>
          <a:lstStyle/>
          <a:p>
            <a:pPr algn="just"/>
            <a:r>
              <a:rPr lang="en-GB" b="0" i="0" dirty="0">
                <a:solidFill>
                  <a:srgbClr val="212121"/>
                </a:solidFill>
                <a:effectLst/>
                <a:highlight>
                  <a:srgbClr val="FFFFFF"/>
                </a:highlight>
              </a:rPr>
              <a:t>The analysis of </a:t>
            </a:r>
            <a:r>
              <a:rPr lang="en-GB" b="1" i="0" dirty="0">
                <a:solidFill>
                  <a:srgbClr val="212121"/>
                </a:solidFill>
                <a:effectLst/>
                <a:highlight>
                  <a:srgbClr val="FFFFFF"/>
                </a:highlight>
              </a:rPr>
              <a:t>quarterly profit </a:t>
            </a:r>
            <a:r>
              <a:rPr lang="en-GB" b="0" i="0" dirty="0">
                <a:solidFill>
                  <a:srgbClr val="212121"/>
                </a:solidFill>
                <a:effectLst/>
                <a:highlight>
                  <a:srgbClr val="FFFFFF"/>
                </a:highlight>
              </a:rPr>
              <a:t>data highlights the financial performance of Pink Cab and Yellow Cab services from 2016 to 2018. While </a:t>
            </a:r>
            <a:r>
              <a:rPr lang="en-GB" b="1" i="0" dirty="0">
                <a:solidFill>
                  <a:srgbClr val="212121"/>
                </a:solidFill>
                <a:effectLst/>
                <a:highlight>
                  <a:srgbClr val="FFFFFF"/>
                </a:highlight>
              </a:rPr>
              <a:t>Yellow Cab</a:t>
            </a:r>
            <a:r>
              <a:rPr lang="en-GB" b="0" i="0" dirty="0">
                <a:solidFill>
                  <a:srgbClr val="212121"/>
                </a:solidFill>
                <a:effectLst/>
                <a:highlight>
                  <a:srgbClr val="FFFFFF"/>
                </a:highlight>
              </a:rPr>
              <a:t> maintains its position as the </a:t>
            </a:r>
            <a:r>
              <a:rPr lang="en-GB" b="1" i="0" dirty="0">
                <a:solidFill>
                  <a:srgbClr val="212121"/>
                </a:solidFill>
                <a:effectLst/>
                <a:highlight>
                  <a:srgbClr val="FFFFFF"/>
                </a:highlight>
              </a:rPr>
              <a:t>market leader</a:t>
            </a:r>
            <a:r>
              <a:rPr lang="en-GB" b="0" i="0" dirty="0">
                <a:solidFill>
                  <a:srgbClr val="212121"/>
                </a:solidFill>
                <a:effectLst/>
                <a:highlight>
                  <a:srgbClr val="FFFFFF"/>
                </a:highlight>
              </a:rPr>
              <a:t> with </a:t>
            </a:r>
            <a:r>
              <a:rPr lang="en-GB" b="1" i="0" dirty="0">
                <a:solidFill>
                  <a:srgbClr val="212121"/>
                </a:solidFill>
                <a:effectLst/>
                <a:highlight>
                  <a:srgbClr val="FFFFFF"/>
                </a:highlight>
              </a:rPr>
              <a:t>higher profitability</a:t>
            </a:r>
            <a:r>
              <a:rPr lang="en-GB" b="0" i="0" dirty="0">
                <a:solidFill>
                  <a:srgbClr val="212121"/>
                </a:solidFill>
                <a:effectLst/>
                <a:highlight>
                  <a:srgbClr val="FFFFFF"/>
                </a:highlight>
              </a:rPr>
              <a:t>, Pink Cab faces challenges in achieving comparable levels of financial success.</a:t>
            </a:r>
            <a:endParaRPr lang="en-GB" dirty="0"/>
          </a:p>
        </p:txBody>
      </p:sp>
      <p:pic>
        <p:nvPicPr>
          <p:cNvPr id="4" name="Picture 3" descr="A graph with lines and dots&#10;&#10;Description automatically generated">
            <a:extLst>
              <a:ext uri="{FF2B5EF4-FFF2-40B4-BE49-F238E27FC236}">
                <a16:creationId xmlns:a16="http://schemas.microsoft.com/office/drawing/2014/main" id="{08CD4CB6-9F64-D61E-4CE3-40ACDE5DB092}"/>
              </a:ext>
            </a:extLst>
          </p:cNvPr>
          <p:cNvPicPr>
            <a:picLocks noChangeAspect="1"/>
          </p:cNvPicPr>
          <p:nvPr/>
        </p:nvPicPr>
        <p:blipFill>
          <a:blip r:embed="rId2"/>
          <a:stretch>
            <a:fillRect/>
          </a:stretch>
        </p:blipFill>
        <p:spPr>
          <a:xfrm>
            <a:off x="2048749" y="1508820"/>
            <a:ext cx="8278591" cy="4135791"/>
          </a:xfrm>
          <a:prstGeom prst="rect">
            <a:avLst/>
          </a:prstGeom>
        </p:spPr>
      </p:pic>
    </p:spTree>
    <p:extLst>
      <p:ext uri="{BB962C8B-B14F-4D97-AF65-F5344CB8AC3E}">
        <p14:creationId xmlns:p14="http://schemas.microsoft.com/office/powerpoint/2010/main" val="316420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Profitability Across Income Classes</a:t>
            </a:r>
            <a:endParaRPr lang="en-US" sz="4400" dirty="0">
              <a:solidFill>
                <a:schemeClr val="accent2"/>
              </a:solidFill>
              <a:latin typeface="+mj-lt"/>
            </a:endParaRPr>
          </a:p>
        </p:txBody>
      </p:sp>
      <p:sp>
        <p:nvSpPr>
          <p:cNvPr id="12" name="TextBox 11">
            <a:extLst>
              <a:ext uri="{FF2B5EF4-FFF2-40B4-BE49-F238E27FC236}">
                <a16:creationId xmlns:a16="http://schemas.microsoft.com/office/drawing/2014/main" id="{8BBCE71F-8370-630C-B2C9-5D705DEAF6F8}"/>
              </a:ext>
            </a:extLst>
          </p:cNvPr>
          <p:cNvSpPr txBox="1"/>
          <p:nvPr/>
        </p:nvSpPr>
        <p:spPr>
          <a:xfrm>
            <a:off x="430991" y="5737310"/>
            <a:ext cx="11363022" cy="646331"/>
          </a:xfrm>
          <a:prstGeom prst="rect">
            <a:avLst/>
          </a:prstGeom>
          <a:noFill/>
        </p:spPr>
        <p:txBody>
          <a:bodyPr wrap="square">
            <a:spAutoFit/>
          </a:bodyPr>
          <a:lstStyle/>
          <a:p>
            <a:pPr algn="just"/>
            <a:r>
              <a:rPr lang="en-GB" b="1" i="0" dirty="0">
                <a:solidFill>
                  <a:srgbClr val="1F1F1F"/>
                </a:solidFill>
                <a:effectLst/>
                <a:highlight>
                  <a:srgbClr val="FFFFFF"/>
                </a:highlight>
                <a:latin typeface="Google Sans"/>
              </a:rPr>
              <a:t>Yellow Cab </a:t>
            </a:r>
            <a:r>
              <a:rPr lang="en-GB" b="0" i="0" dirty="0">
                <a:solidFill>
                  <a:srgbClr val="1F1F1F"/>
                </a:solidFill>
                <a:effectLst/>
                <a:highlight>
                  <a:srgbClr val="FFFFFF"/>
                </a:highlight>
                <a:latin typeface="Google Sans"/>
              </a:rPr>
              <a:t>has a </a:t>
            </a:r>
            <a:r>
              <a:rPr lang="en-GB" b="1" i="0" dirty="0">
                <a:solidFill>
                  <a:srgbClr val="1F1F1F"/>
                </a:solidFill>
                <a:effectLst/>
                <a:highlight>
                  <a:srgbClr val="FFFFFF"/>
                </a:highlight>
                <a:latin typeface="Google Sans"/>
              </a:rPr>
              <a:t>larger</a:t>
            </a:r>
            <a:r>
              <a:rPr lang="en-GB" b="0" i="0" dirty="0">
                <a:solidFill>
                  <a:srgbClr val="1F1F1F"/>
                </a:solidFill>
                <a:effectLst/>
                <a:highlight>
                  <a:srgbClr val="FFFFFF"/>
                </a:highlight>
                <a:latin typeface="Google Sans"/>
              </a:rPr>
              <a:t> customer base and/or charges higher prices than Pink Cab. It is also seen that both companies earn the </a:t>
            </a:r>
            <a:r>
              <a:rPr lang="en-GB" b="1" i="0" dirty="0">
                <a:solidFill>
                  <a:srgbClr val="1F1F1F"/>
                </a:solidFill>
                <a:effectLst/>
                <a:highlight>
                  <a:srgbClr val="FFFFFF"/>
                </a:highlight>
                <a:latin typeface="Google Sans"/>
              </a:rPr>
              <a:t>most revenue </a:t>
            </a:r>
            <a:r>
              <a:rPr lang="en-GB" b="0" i="0" dirty="0">
                <a:solidFill>
                  <a:srgbClr val="1F1F1F"/>
                </a:solidFill>
                <a:effectLst/>
                <a:highlight>
                  <a:srgbClr val="FFFFFF"/>
                </a:highlight>
                <a:latin typeface="Google Sans"/>
              </a:rPr>
              <a:t>from customers in the </a:t>
            </a:r>
            <a:r>
              <a:rPr lang="en-GB" b="1" i="0" dirty="0">
                <a:solidFill>
                  <a:srgbClr val="1F1F1F"/>
                </a:solidFill>
                <a:effectLst/>
                <a:highlight>
                  <a:srgbClr val="FFFFFF"/>
                </a:highlight>
                <a:latin typeface="Google Sans"/>
              </a:rPr>
              <a:t>upper</a:t>
            </a:r>
            <a:r>
              <a:rPr lang="en-GB" b="0" i="0" dirty="0">
                <a:solidFill>
                  <a:srgbClr val="1F1F1F"/>
                </a:solidFill>
                <a:effectLst/>
                <a:highlight>
                  <a:srgbClr val="FFFFFF"/>
                </a:highlight>
                <a:latin typeface="Google Sans"/>
              </a:rPr>
              <a:t> </a:t>
            </a:r>
            <a:r>
              <a:rPr lang="en-GB" b="1" i="0" dirty="0">
                <a:solidFill>
                  <a:srgbClr val="1F1F1F"/>
                </a:solidFill>
                <a:effectLst/>
                <a:highlight>
                  <a:srgbClr val="FFFFFF"/>
                </a:highlight>
                <a:latin typeface="Google Sans"/>
              </a:rPr>
              <a:t>income</a:t>
            </a:r>
            <a:r>
              <a:rPr lang="en-GB" b="0" i="0" dirty="0">
                <a:solidFill>
                  <a:srgbClr val="1F1F1F"/>
                </a:solidFill>
                <a:effectLst/>
                <a:highlight>
                  <a:srgbClr val="FFFFFF"/>
                </a:highlight>
                <a:latin typeface="Google Sans"/>
              </a:rPr>
              <a:t> </a:t>
            </a:r>
            <a:r>
              <a:rPr lang="en-GB" b="1" i="0" dirty="0">
                <a:solidFill>
                  <a:srgbClr val="1F1F1F"/>
                </a:solidFill>
                <a:effectLst/>
                <a:highlight>
                  <a:srgbClr val="FFFFFF"/>
                </a:highlight>
                <a:latin typeface="Google Sans"/>
              </a:rPr>
              <a:t>class</a:t>
            </a:r>
            <a:r>
              <a:rPr lang="en-GB" b="0" i="0" dirty="0">
                <a:solidFill>
                  <a:srgbClr val="1F1F1F"/>
                </a:solidFill>
                <a:effectLst/>
                <a:highlight>
                  <a:srgbClr val="FFFFFF"/>
                </a:highlight>
                <a:latin typeface="Google Sans"/>
              </a:rPr>
              <a:t>.</a:t>
            </a:r>
            <a:endParaRPr lang="en-GB" dirty="0"/>
          </a:p>
        </p:txBody>
      </p:sp>
      <p:pic>
        <p:nvPicPr>
          <p:cNvPr id="3" name="Picture 2" descr="A close-up of a graph&#10;&#10;Description automatically generated">
            <a:extLst>
              <a:ext uri="{FF2B5EF4-FFF2-40B4-BE49-F238E27FC236}">
                <a16:creationId xmlns:a16="http://schemas.microsoft.com/office/drawing/2014/main" id="{2B81AE3F-2469-6BAC-7ED1-57D1B00EED62}"/>
              </a:ext>
            </a:extLst>
          </p:cNvPr>
          <p:cNvPicPr>
            <a:picLocks noChangeAspect="1"/>
          </p:cNvPicPr>
          <p:nvPr/>
        </p:nvPicPr>
        <p:blipFill>
          <a:blip r:embed="rId2"/>
          <a:stretch>
            <a:fillRect/>
          </a:stretch>
        </p:blipFill>
        <p:spPr>
          <a:xfrm>
            <a:off x="0" y="1166962"/>
            <a:ext cx="12192000" cy="4524076"/>
          </a:xfrm>
          <a:prstGeom prst="rect">
            <a:avLst/>
          </a:prstGeom>
        </p:spPr>
      </p:pic>
    </p:spTree>
    <p:extLst>
      <p:ext uri="{BB962C8B-B14F-4D97-AF65-F5344CB8AC3E}">
        <p14:creationId xmlns:p14="http://schemas.microsoft.com/office/powerpoint/2010/main" val="241367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8352952" y="3156241"/>
            <a:ext cx="2649666" cy="1754326"/>
          </a:xfrm>
          <a:prstGeom prst="rect">
            <a:avLst/>
          </a:prstGeom>
          <a:noFill/>
        </p:spPr>
        <p:txBody>
          <a:bodyPr wrap="square" rtlCol="0">
            <a:spAutoFit/>
          </a:bodyPr>
          <a:lstStyle/>
          <a:p>
            <a:r>
              <a:rPr lang="en-US" dirty="0"/>
              <a:t>Surprisingly, </a:t>
            </a:r>
            <a:r>
              <a:rPr lang="en-US" b="1" dirty="0"/>
              <a:t>Pink Cab </a:t>
            </a:r>
            <a:r>
              <a:rPr lang="en-US" dirty="0"/>
              <a:t>has reattained its customers (at least 10 rides over 3 years) in </a:t>
            </a:r>
            <a:r>
              <a:rPr lang="en-US" b="1" dirty="0"/>
              <a:t>both genders </a:t>
            </a:r>
            <a:r>
              <a:rPr lang="en-US" dirty="0"/>
              <a:t>when compared to </a:t>
            </a:r>
            <a:r>
              <a:rPr lang="en-US" b="1" dirty="0"/>
              <a:t>Yellow Cab</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Customer Retention </a:t>
            </a:r>
            <a:endParaRPr lang="en-US" sz="4200" dirty="0">
              <a:solidFill>
                <a:schemeClr val="accent2"/>
              </a:solidFill>
              <a:latin typeface="+mj-lt"/>
            </a:endParaRPr>
          </a:p>
        </p:txBody>
      </p:sp>
      <p:pic>
        <p:nvPicPr>
          <p:cNvPr id="11" name="Picture 10" descr="A group of blue and pink bars&#10;&#10;Description automatically generated">
            <a:extLst>
              <a:ext uri="{FF2B5EF4-FFF2-40B4-BE49-F238E27FC236}">
                <a16:creationId xmlns:a16="http://schemas.microsoft.com/office/drawing/2014/main" id="{AD1D3A4D-7964-4CC8-1D7A-6C5C31CF96FC}"/>
              </a:ext>
            </a:extLst>
          </p:cNvPr>
          <p:cNvPicPr>
            <a:picLocks noChangeAspect="1"/>
          </p:cNvPicPr>
          <p:nvPr/>
        </p:nvPicPr>
        <p:blipFill>
          <a:blip r:embed="rId2"/>
          <a:stretch>
            <a:fillRect/>
          </a:stretch>
        </p:blipFill>
        <p:spPr>
          <a:xfrm>
            <a:off x="328040" y="1690688"/>
            <a:ext cx="7158610" cy="4460053"/>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Hypothesis</a:t>
            </a:r>
          </a:p>
        </p:txBody>
      </p:sp>
      <p:pic>
        <p:nvPicPr>
          <p:cNvPr id="11" name="Content Placeholder 10" descr="Clipboard Mixed with solid fill">
            <a:extLst>
              <a:ext uri="{FF2B5EF4-FFF2-40B4-BE49-F238E27FC236}">
                <a16:creationId xmlns:a16="http://schemas.microsoft.com/office/drawing/2014/main" id="{972A91A2-BBFF-2425-F9F4-4692BC5315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935316" y="1977883"/>
            <a:ext cx="3073915" cy="3073915"/>
          </a:xfrm>
        </p:spPr>
      </p:pic>
    </p:spTree>
    <p:extLst>
      <p:ext uri="{BB962C8B-B14F-4D97-AF65-F5344CB8AC3E}">
        <p14:creationId xmlns:p14="http://schemas.microsoft.com/office/powerpoint/2010/main" val="77996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09769" y="1420034"/>
            <a:ext cx="5929106" cy="5447645"/>
          </a:xfrm>
          <a:prstGeom prst="rect">
            <a:avLst/>
          </a:prstGeom>
          <a:noFill/>
        </p:spPr>
        <p:txBody>
          <a:bodyPr wrap="square" rtlCol="0">
            <a:spAutoFit/>
          </a:bodyPr>
          <a:lstStyle/>
          <a:p>
            <a:pPr algn="just"/>
            <a:r>
              <a:rPr lang="en-GB" sz="1200" b="1" dirty="0"/>
              <a:t>Hypothesis 1: Company with Maximum Cab Users</a:t>
            </a:r>
          </a:p>
          <a:p>
            <a:pPr algn="just"/>
            <a:r>
              <a:rPr lang="en-GB" sz="1200" dirty="0"/>
              <a:t>H0: There is a significant difference in the average price charged between Pink Cab and Yellow Cab.</a:t>
            </a:r>
          </a:p>
          <a:p>
            <a:pPr algn="just"/>
            <a:r>
              <a:rPr lang="en-GB" sz="1200" dirty="0"/>
              <a:t>H1: There is no significant difference in the average price charged between Pink Cab and Yellow Cab.</a:t>
            </a:r>
          </a:p>
          <a:p>
            <a:pPr algn="just"/>
            <a:endParaRPr lang="en-GB" sz="1200" dirty="0"/>
          </a:p>
          <a:p>
            <a:pPr algn="just"/>
            <a:r>
              <a:rPr lang="en-GB" sz="1200" b="1" dirty="0"/>
              <a:t>Hypothesis 2: Effect of Holidays on Cab Usage</a:t>
            </a:r>
          </a:p>
          <a:p>
            <a:pPr algn="just"/>
            <a:r>
              <a:rPr lang="en-GB" sz="1200" dirty="0"/>
              <a:t>H0: There is a significant difference in cab usage between holidays and non-holidays.")</a:t>
            </a:r>
          </a:p>
          <a:p>
            <a:pPr algn="just"/>
            <a:r>
              <a:rPr lang="en-GB" sz="1200" dirty="0"/>
              <a:t>H1: There is no significant difference in cab usage between holidays and non-holidays.")</a:t>
            </a:r>
          </a:p>
          <a:p>
            <a:pPr algn="just"/>
            <a:endParaRPr lang="en-GB" sz="1200" dirty="0"/>
          </a:p>
          <a:p>
            <a:pPr algn="just"/>
            <a:r>
              <a:rPr lang="en-GB" sz="1200" b="1" dirty="0"/>
              <a:t>Hypothesis 3: Seasonality in Cab Usage</a:t>
            </a:r>
          </a:p>
          <a:p>
            <a:pPr algn="just"/>
            <a:r>
              <a:rPr lang="en-GB" sz="1200" dirty="0"/>
              <a:t>H0: There is a significant difference in cab usage across different seasons.")</a:t>
            </a:r>
          </a:p>
          <a:p>
            <a:pPr algn="just"/>
            <a:r>
              <a:rPr lang="en-GB" sz="1200" dirty="0"/>
              <a:t>H1: : There is no significant difference in cab usage across different seasons.")</a:t>
            </a:r>
          </a:p>
          <a:p>
            <a:pPr algn="just"/>
            <a:endParaRPr lang="en-GB" sz="1200" dirty="0"/>
          </a:p>
          <a:p>
            <a:pPr algn="just"/>
            <a:r>
              <a:rPr lang="en-GB" sz="1200" b="1" dirty="0"/>
              <a:t>Hypothesis 4: Impact of Payment Mode on Cab Usage</a:t>
            </a:r>
          </a:p>
          <a:p>
            <a:pPr algn="just"/>
            <a:r>
              <a:rPr lang="en-GB" sz="1200" dirty="0"/>
              <a:t>H0: There is a significant association between payment mode and cab usage.")</a:t>
            </a:r>
          </a:p>
          <a:p>
            <a:pPr algn="just"/>
            <a:r>
              <a:rPr lang="en-GB" sz="1200" dirty="0"/>
              <a:t>H1: There is no significant association between payment mode and cab usage.")</a:t>
            </a:r>
          </a:p>
          <a:p>
            <a:pPr algn="just"/>
            <a:endParaRPr lang="en-GB" sz="1200" dirty="0"/>
          </a:p>
          <a:p>
            <a:pPr algn="just"/>
            <a:r>
              <a:rPr lang="en-GB" sz="1200" b="1" dirty="0"/>
              <a:t>Hypothesis 5: Impact of City Population on Cab Usage</a:t>
            </a:r>
          </a:p>
          <a:p>
            <a:pPr algn="just"/>
            <a:r>
              <a:rPr lang="en-GB" sz="1200" dirty="0"/>
              <a:t>H0: There is a significant impact of city population on cab usage.</a:t>
            </a:r>
          </a:p>
          <a:p>
            <a:pPr algn="just"/>
            <a:r>
              <a:rPr lang="en-GB" sz="1200" dirty="0"/>
              <a:t>H1: There is no significant impact of city population on cab usage.</a:t>
            </a:r>
          </a:p>
          <a:p>
            <a:pPr algn="just"/>
            <a:endParaRPr lang="en-GB" sz="1200" dirty="0"/>
          </a:p>
          <a:p>
            <a:pPr algn="just"/>
            <a:r>
              <a:rPr lang="en-GB" sz="1200" b="1" dirty="0"/>
              <a:t>Hypothesis 6: Impact of Distance Travelled on Profit</a:t>
            </a:r>
            <a:endParaRPr lang="en-GB" sz="1200" dirty="0"/>
          </a:p>
          <a:p>
            <a:pPr algn="just"/>
            <a:r>
              <a:rPr lang="en-GB" sz="1200" dirty="0"/>
              <a:t>H0: there is a significant impact of </a:t>
            </a:r>
            <a:r>
              <a:rPr lang="en-GB" sz="1200" dirty="0" err="1"/>
              <a:t>KM_Travelled</a:t>
            </a:r>
            <a:r>
              <a:rPr lang="en-GB" sz="1200" dirty="0"/>
              <a:t> and Profit are related.")</a:t>
            </a:r>
          </a:p>
          <a:p>
            <a:pPr algn="just"/>
            <a:r>
              <a:rPr lang="en-GB" sz="1200" dirty="0"/>
              <a:t>H1: there is no significant impact </a:t>
            </a:r>
            <a:r>
              <a:rPr lang="en-GB" sz="1200" dirty="0" err="1"/>
              <a:t>ofKM_Travelled</a:t>
            </a:r>
            <a:r>
              <a:rPr lang="en-GB" sz="1200" dirty="0"/>
              <a:t> and Profit are related.")</a:t>
            </a:r>
          </a:p>
          <a:p>
            <a:pPr algn="just"/>
            <a:endParaRPr lang="en-GB" sz="1200" dirty="0"/>
          </a:p>
          <a:p>
            <a:pPr algn="just"/>
            <a:r>
              <a:rPr lang="en-GB" sz="1200" b="1" i="0" dirty="0">
                <a:solidFill>
                  <a:srgbClr val="212121"/>
                </a:solidFill>
                <a:effectLst/>
                <a:highlight>
                  <a:srgbClr val="FFFFFF"/>
                </a:highlight>
              </a:rPr>
              <a:t>Hypothesis 7: Profit is proportional to increase in customers</a:t>
            </a:r>
            <a:endParaRPr lang="en-GB" sz="1200" dirty="0"/>
          </a:p>
          <a:p>
            <a:pPr algn="just"/>
            <a:r>
              <a:rPr lang="en-GB" sz="1200" dirty="0"/>
              <a:t>H0: There is a significant relationship between the number of customers and profit margins</a:t>
            </a:r>
          </a:p>
          <a:p>
            <a:pPr algn="just"/>
            <a:r>
              <a:rPr lang="en-GB" sz="1200" dirty="0"/>
              <a:t>H1: There is no significant relationship between the number of customers and profit margins</a:t>
            </a:r>
            <a:endParaRPr lang="en-US" sz="12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Hypothesis</a:t>
            </a:r>
          </a:p>
        </p:txBody>
      </p:sp>
      <p:sp>
        <p:nvSpPr>
          <p:cNvPr id="6" name="TextBox 5">
            <a:extLst>
              <a:ext uri="{FF2B5EF4-FFF2-40B4-BE49-F238E27FC236}">
                <a16:creationId xmlns:a16="http://schemas.microsoft.com/office/drawing/2014/main" id="{FA6FDEF2-4614-0BD7-F7C2-BC6A91F1B6E5}"/>
              </a:ext>
            </a:extLst>
          </p:cNvPr>
          <p:cNvSpPr txBox="1"/>
          <p:nvPr/>
        </p:nvSpPr>
        <p:spPr>
          <a:xfrm>
            <a:off x="6446417" y="1621618"/>
            <a:ext cx="5621547" cy="523220"/>
          </a:xfrm>
          <a:prstGeom prst="rect">
            <a:avLst/>
          </a:prstGeom>
          <a:noFill/>
        </p:spPr>
        <p:txBody>
          <a:bodyPr wrap="square">
            <a:spAutoFit/>
          </a:bodyPr>
          <a:lstStyle/>
          <a:p>
            <a:r>
              <a:rPr lang="en-GB" sz="1400" dirty="0"/>
              <a:t>There is a </a:t>
            </a:r>
            <a:r>
              <a:rPr lang="en-GB" sz="1400" b="1" dirty="0"/>
              <a:t>significant</a:t>
            </a:r>
            <a:r>
              <a:rPr lang="en-GB" sz="1400" dirty="0"/>
              <a:t> difference in the average price charged between Pink Cab and Yellow Cab.</a:t>
            </a:r>
            <a:endParaRPr lang="en-DE" sz="1400" dirty="0"/>
          </a:p>
        </p:txBody>
      </p:sp>
      <p:sp>
        <p:nvSpPr>
          <p:cNvPr id="11" name="TextBox 10">
            <a:extLst>
              <a:ext uri="{FF2B5EF4-FFF2-40B4-BE49-F238E27FC236}">
                <a16:creationId xmlns:a16="http://schemas.microsoft.com/office/drawing/2014/main" id="{A5762D0E-660D-2049-A58F-B3914357CACE}"/>
              </a:ext>
            </a:extLst>
          </p:cNvPr>
          <p:cNvSpPr txBox="1"/>
          <p:nvPr/>
        </p:nvSpPr>
        <p:spPr>
          <a:xfrm>
            <a:off x="6380133" y="2610699"/>
            <a:ext cx="5687831" cy="523220"/>
          </a:xfrm>
          <a:prstGeom prst="rect">
            <a:avLst/>
          </a:prstGeom>
          <a:noFill/>
        </p:spPr>
        <p:txBody>
          <a:bodyPr wrap="square">
            <a:spAutoFit/>
          </a:bodyPr>
          <a:lstStyle/>
          <a:p>
            <a:r>
              <a:rPr lang="en-GB" sz="1400" dirty="0"/>
              <a:t>There is </a:t>
            </a:r>
            <a:r>
              <a:rPr lang="en-GB" sz="1400" b="1" dirty="0"/>
              <a:t>no significant </a:t>
            </a:r>
            <a:r>
              <a:rPr lang="en-GB" sz="1400" dirty="0"/>
              <a:t>difference in cab usage between holidays and non-holidays.</a:t>
            </a:r>
            <a:endParaRPr lang="en-DE" sz="1400" dirty="0"/>
          </a:p>
        </p:txBody>
      </p:sp>
      <p:sp>
        <p:nvSpPr>
          <p:cNvPr id="12" name="TextBox 11">
            <a:extLst>
              <a:ext uri="{FF2B5EF4-FFF2-40B4-BE49-F238E27FC236}">
                <a16:creationId xmlns:a16="http://schemas.microsoft.com/office/drawing/2014/main" id="{D0702CC6-4A8B-6FC5-603A-F013966D0171}"/>
              </a:ext>
            </a:extLst>
          </p:cNvPr>
          <p:cNvSpPr txBox="1"/>
          <p:nvPr/>
        </p:nvSpPr>
        <p:spPr>
          <a:xfrm>
            <a:off x="6413471" y="3462944"/>
            <a:ext cx="5687831" cy="307777"/>
          </a:xfrm>
          <a:prstGeom prst="rect">
            <a:avLst/>
          </a:prstGeom>
          <a:noFill/>
        </p:spPr>
        <p:txBody>
          <a:bodyPr wrap="square">
            <a:spAutoFit/>
          </a:bodyPr>
          <a:lstStyle/>
          <a:p>
            <a:r>
              <a:rPr lang="en-GB" sz="1400" dirty="0"/>
              <a:t>There is a </a:t>
            </a:r>
            <a:r>
              <a:rPr lang="en-GB" sz="1400" b="1" dirty="0"/>
              <a:t>significant</a:t>
            </a:r>
            <a:r>
              <a:rPr lang="en-GB" sz="1400" dirty="0"/>
              <a:t> difference in cab usage across different seasons</a:t>
            </a:r>
            <a:endParaRPr lang="en-DE" sz="1400" dirty="0"/>
          </a:p>
        </p:txBody>
      </p:sp>
      <p:sp>
        <p:nvSpPr>
          <p:cNvPr id="13" name="TextBox 12">
            <a:extLst>
              <a:ext uri="{FF2B5EF4-FFF2-40B4-BE49-F238E27FC236}">
                <a16:creationId xmlns:a16="http://schemas.microsoft.com/office/drawing/2014/main" id="{4317B062-BCEE-8D41-1BCF-FC4F1279721A}"/>
              </a:ext>
            </a:extLst>
          </p:cNvPr>
          <p:cNvSpPr txBox="1"/>
          <p:nvPr/>
        </p:nvSpPr>
        <p:spPr>
          <a:xfrm>
            <a:off x="6413471" y="4143857"/>
            <a:ext cx="5687831" cy="307777"/>
          </a:xfrm>
          <a:prstGeom prst="rect">
            <a:avLst/>
          </a:prstGeom>
          <a:noFill/>
        </p:spPr>
        <p:txBody>
          <a:bodyPr wrap="square">
            <a:spAutoFit/>
          </a:bodyPr>
          <a:lstStyle/>
          <a:p>
            <a:r>
              <a:rPr lang="en-GB" sz="1400" dirty="0"/>
              <a:t>There is a </a:t>
            </a:r>
            <a:r>
              <a:rPr lang="en-GB" sz="1400" b="1" dirty="0"/>
              <a:t>significant</a:t>
            </a:r>
            <a:r>
              <a:rPr lang="en-GB" sz="1400" dirty="0"/>
              <a:t> association between payment mode and cab usage</a:t>
            </a:r>
            <a:endParaRPr lang="en-DE" sz="1400" dirty="0"/>
          </a:p>
        </p:txBody>
      </p:sp>
      <p:sp>
        <p:nvSpPr>
          <p:cNvPr id="14" name="TextBox 13">
            <a:extLst>
              <a:ext uri="{FF2B5EF4-FFF2-40B4-BE49-F238E27FC236}">
                <a16:creationId xmlns:a16="http://schemas.microsoft.com/office/drawing/2014/main" id="{F366F7F6-7504-892D-7880-69B54B8BBE34}"/>
              </a:ext>
            </a:extLst>
          </p:cNvPr>
          <p:cNvSpPr txBox="1"/>
          <p:nvPr/>
        </p:nvSpPr>
        <p:spPr>
          <a:xfrm>
            <a:off x="6413471" y="4793112"/>
            <a:ext cx="5552787" cy="307777"/>
          </a:xfrm>
          <a:prstGeom prst="rect">
            <a:avLst/>
          </a:prstGeom>
          <a:noFill/>
        </p:spPr>
        <p:txBody>
          <a:bodyPr wrap="square">
            <a:spAutoFit/>
          </a:bodyPr>
          <a:lstStyle/>
          <a:p>
            <a:r>
              <a:rPr lang="en-GB" sz="1400" dirty="0"/>
              <a:t>There is a </a:t>
            </a:r>
            <a:r>
              <a:rPr lang="en-GB" sz="1400" b="1" dirty="0"/>
              <a:t>significant</a:t>
            </a:r>
            <a:r>
              <a:rPr lang="en-GB" sz="1400" dirty="0"/>
              <a:t> impact of city population on cab usage.</a:t>
            </a:r>
            <a:endParaRPr lang="en-DE" sz="1400" dirty="0"/>
          </a:p>
        </p:txBody>
      </p:sp>
      <p:sp>
        <p:nvSpPr>
          <p:cNvPr id="15" name="TextBox 14">
            <a:extLst>
              <a:ext uri="{FF2B5EF4-FFF2-40B4-BE49-F238E27FC236}">
                <a16:creationId xmlns:a16="http://schemas.microsoft.com/office/drawing/2014/main" id="{A9D598C4-0603-72ED-FB1B-B533069C8464}"/>
              </a:ext>
            </a:extLst>
          </p:cNvPr>
          <p:cNvSpPr txBox="1"/>
          <p:nvPr/>
        </p:nvSpPr>
        <p:spPr>
          <a:xfrm>
            <a:off x="6480147" y="6207243"/>
            <a:ext cx="5621155" cy="523220"/>
          </a:xfrm>
          <a:prstGeom prst="rect">
            <a:avLst/>
          </a:prstGeom>
          <a:noFill/>
        </p:spPr>
        <p:txBody>
          <a:bodyPr wrap="square">
            <a:spAutoFit/>
          </a:bodyPr>
          <a:lstStyle/>
          <a:p>
            <a:r>
              <a:rPr lang="en-GB" sz="1400" dirty="0"/>
              <a:t>There is a </a:t>
            </a:r>
            <a:r>
              <a:rPr lang="en-GB" sz="1400" b="1" dirty="0"/>
              <a:t>significant</a:t>
            </a:r>
            <a:r>
              <a:rPr lang="en-GB" sz="1400" dirty="0"/>
              <a:t> relationship between the number of customers and profit margins.</a:t>
            </a:r>
            <a:endParaRPr lang="en-DE" sz="1400" dirty="0"/>
          </a:p>
        </p:txBody>
      </p:sp>
      <p:sp>
        <p:nvSpPr>
          <p:cNvPr id="16" name="Rectangle 1">
            <a:extLst>
              <a:ext uri="{FF2B5EF4-FFF2-40B4-BE49-F238E27FC236}">
                <a16:creationId xmlns:a16="http://schemas.microsoft.com/office/drawing/2014/main" id="{8D6813D5-6460-7000-4B17-04D4388BD90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212121"/>
                </a:solidFill>
                <a:effectLst/>
                <a:latin typeface="var(--colab-code-font-family)"/>
              </a:rPr>
              <a:t>there is a significant impact of KM_Travelled and Profit are related.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DE" altLang="en-DE" sz="400" b="0" i="0" u="none" strike="noStrike" cap="none" normalizeH="0" baseline="0">
                <a:ln>
                  <a:noFill/>
                </a:ln>
                <a:solidFill>
                  <a:schemeClr val="tx1"/>
                </a:solidFill>
                <a:effectLst/>
              </a:rPr>
            </a:b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181C6C6D-C029-2025-38FD-E8693773F45E}"/>
              </a:ext>
            </a:extLst>
          </p:cNvPr>
          <p:cNvSpPr txBox="1"/>
          <p:nvPr/>
        </p:nvSpPr>
        <p:spPr>
          <a:xfrm>
            <a:off x="6463477" y="5521486"/>
            <a:ext cx="5654493" cy="307777"/>
          </a:xfrm>
          <a:prstGeom prst="rect">
            <a:avLst/>
          </a:prstGeom>
          <a:noFill/>
        </p:spPr>
        <p:txBody>
          <a:bodyPr wrap="square">
            <a:spAutoFit/>
          </a:bodyPr>
          <a:lstStyle/>
          <a:p>
            <a:r>
              <a:rPr lang="en-GB" sz="1400" dirty="0"/>
              <a:t>There is a </a:t>
            </a:r>
            <a:r>
              <a:rPr lang="en-GB" sz="1400" b="1" dirty="0"/>
              <a:t>significant</a:t>
            </a:r>
            <a:r>
              <a:rPr lang="en-GB" sz="1400" dirty="0"/>
              <a:t> impact of </a:t>
            </a:r>
            <a:r>
              <a:rPr lang="en-GB" sz="1400" dirty="0" err="1"/>
              <a:t>KM_Travelled</a:t>
            </a:r>
            <a:r>
              <a:rPr lang="en-GB" sz="1400" dirty="0"/>
              <a:t> and Profit are related.</a:t>
            </a:r>
            <a:endParaRPr lang="en-DE" sz="1400" dirty="0"/>
          </a:p>
        </p:txBody>
      </p:sp>
    </p:spTree>
    <p:extLst>
      <p:ext uri="{BB962C8B-B14F-4D97-AF65-F5344CB8AC3E}">
        <p14:creationId xmlns:p14="http://schemas.microsoft.com/office/powerpoint/2010/main" val="3544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477585" y="1549238"/>
            <a:ext cx="11164998" cy="4839914"/>
          </a:xfrm>
        </p:spPr>
        <p:txBody>
          <a:bodyPr>
            <a:noAutofit/>
          </a:bodyPr>
          <a:lstStyle/>
          <a:p>
            <a:pPr marL="0" indent="0">
              <a:buNone/>
            </a:pPr>
            <a:r>
              <a:rPr lang="en-GB" sz="1400" b="1" dirty="0"/>
              <a:t>Problem Statement:</a:t>
            </a:r>
          </a:p>
          <a:p>
            <a:pPr marL="0" indent="0">
              <a:buNone/>
            </a:pPr>
            <a:r>
              <a:rPr lang="en-GB" sz="1400" dirty="0"/>
              <a:t>XYZ (US-based private firm) is considering an investment in the growing US cab industry. With multiple key players present, XYZ seeks data-driven insights to identify the company with the strongest potential for return on investment (ROI).</a:t>
            </a:r>
          </a:p>
          <a:p>
            <a:pPr marL="0" indent="0">
              <a:buNone/>
            </a:pPr>
            <a:r>
              <a:rPr lang="en-GB" sz="1400" b="1" dirty="0"/>
              <a:t>Cab Companies: </a:t>
            </a:r>
          </a:p>
          <a:p>
            <a:pPr>
              <a:lnSpc>
                <a:spcPct val="100000"/>
              </a:lnSpc>
            </a:pPr>
            <a:r>
              <a:rPr lang="en-GB" sz="1400" dirty="0"/>
              <a:t> Yellow Cab</a:t>
            </a:r>
          </a:p>
          <a:p>
            <a:pPr>
              <a:lnSpc>
                <a:spcPct val="100000"/>
              </a:lnSpc>
            </a:pPr>
            <a:r>
              <a:rPr lang="en-GB" sz="1400" dirty="0"/>
              <a:t>Pink Cab </a:t>
            </a:r>
          </a:p>
          <a:p>
            <a:pPr marL="0" indent="0">
              <a:buNone/>
            </a:pPr>
            <a:r>
              <a:rPr lang="en-GB" sz="1400" b="1" dirty="0"/>
              <a:t>Objective:</a:t>
            </a:r>
          </a:p>
          <a:p>
            <a:pPr marL="0" indent="0">
              <a:buNone/>
            </a:pPr>
            <a:r>
              <a:rPr lang="en-GB" sz="1400" dirty="0"/>
              <a:t>Analyse provided datasets on two cab companies to understand their customer demographics, pricing strategies, profitability, and overall market performance. Leverage these insights to recommend the most promising company for XYZ's investment, considering their G2M strategy.</a:t>
            </a:r>
          </a:p>
          <a:p>
            <a:pPr marL="0" indent="0">
              <a:buNone/>
            </a:pPr>
            <a:r>
              <a:rPr lang="en-GB" sz="1400" b="1" dirty="0"/>
              <a:t>Workflow:</a:t>
            </a:r>
            <a:endParaRPr lang="en-GB" sz="1400" dirty="0"/>
          </a:p>
          <a:p>
            <a:r>
              <a:rPr lang="en-GB" sz="1400" dirty="0"/>
              <a:t>Data Collection and Understanding</a:t>
            </a:r>
          </a:p>
          <a:p>
            <a:r>
              <a:rPr lang="en-GB" sz="1400" dirty="0"/>
              <a:t>Exploratory Data Analysis (EDA)</a:t>
            </a:r>
          </a:p>
          <a:p>
            <a:r>
              <a:rPr lang="en-GB" sz="1400" dirty="0"/>
              <a:t>Insights Generation</a:t>
            </a:r>
          </a:p>
          <a:p>
            <a:r>
              <a:rPr lang="en-GB" sz="1400" dirty="0"/>
              <a:t>Hypothesis</a:t>
            </a:r>
          </a:p>
          <a:p>
            <a:r>
              <a:rPr lang="en-GB" sz="1400" dirty="0"/>
              <a:t>Recommendations</a:t>
            </a:r>
            <a:endParaRPr lang="en-US" sz="1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Recommendations</a:t>
            </a:r>
          </a:p>
        </p:txBody>
      </p:sp>
      <p:pic>
        <p:nvPicPr>
          <p:cNvPr id="11" name="Content Placeholder 10" descr="Questions with solid fill">
            <a:extLst>
              <a:ext uri="{FF2B5EF4-FFF2-40B4-BE49-F238E27FC236}">
                <a16:creationId xmlns:a16="http://schemas.microsoft.com/office/drawing/2014/main" id="{972A91A2-BBFF-2425-F9F4-4692BC5315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935316" y="1977883"/>
            <a:ext cx="3073915" cy="3073915"/>
          </a:xfrm>
        </p:spPr>
      </p:pic>
    </p:spTree>
    <p:extLst>
      <p:ext uri="{BB962C8B-B14F-4D97-AF65-F5344CB8AC3E}">
        <p14:creationId xmlns:p14="http://schemas.microsoft.com/office/powerpoint/2010/main" val="17732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09768" y="1470782"/>
            <a:ext cx="11652193" cy="5478423"/>
          </a:xfrm>
          <a:prstGeom prst="rect">
            <a:avLst/>
          </a:prstGeom>
          <a:noFill/>
        </p:spPr>
        <p:txBody>
          <a:bodyPr wrap="square" rtlCol="0">
            <a:spAutoFit/>
          </a:bodyPr>
          <a:lstStyle/>
          <a:p>
            <a:pPr algn="just"/>
            <a:r>
              <a:rPr lang="en-US" sz="1400" dirty="0"/>
              <a:t>We have analyzed both the cab companies on following points</a:t>
            </a:r>
          </a:p>
          <a:p>
            <a:pPr algn="just"/>
            <a:endParaRPr lang="en-US" sz="1400" dirty="0"/>
          </a:p>
          <a:p>
            <a:pPr algn="just"/>
            <a:r>
              <a:rPr lang="en-GB" sz="1400" b="1" dirty="0"/>
              <a:t>Revenue and Profit</a:t>
            </a:r>
          </a:p>
          <a:p>
            <a:pPr algn="just"/>
            <a:endParaRPr lang="en-GB" sz="1400" dirty="0"/>
          </a:p>
          <a:p>
            <a:pPr marL="285750" indent="-285750" algn="just">
              <a:buFont typeface="Arial" panose="020B0604020202020204" pitchFamily="34" charset="0"/>
              <a:buChar char="•"/>
            </a:pPr>
            <a:r>
              <a:rPr lang="en-GB" sz="1400" b="1" dirty="0"/>
              <a:t>Higher Revenue: </a:t>
            </a:r>
            <a:r>
              <a:rPr lang="en-GB" sz="1400" dirty="0"/>
              <a:t>Yellow Cab consistently generates significantly higher overall revenue than Pink Cab.</a:t>
            </a:r>
          </a:p>
          <a:p>
            <a:pPr marL="285750" indent="-285750" algn="just">
              <a:buFont typeface="Arial" panose="020B0604020202020204" pitchFamily="34" charset="0"/>
              <a:buChar char="•"/>
            </a:pPr>
            <a:r>
              <a:rPr lang="en-GB" sz="1400" b="1" dirty="0"/>
              <a:t>Stronger Profitability: </a:t>
            </a:r>
            <a:r>
              <a:rPr lang="en-GB" sz="1400" dirty="0"/>
              <a:t>Yellow Cab demonstrates robust and stable profitability throughout the period </a:t>
            </a:r>
            <a:r>
              <a:rPr lang="en-GB" sz="1400" dirty="0" err="1"/>
              <a:t>analyzed</a:t>
            </a:r>
            <a:r>
              <a:rPr lang="en-GB" sz="1400" dirty="0"/>
              <a:t>. While Pink Cab's profit margin is more consistent, its overall profit is lower due to lower revenue.</a:t>
            </a:r>
          </a:p>
          <a:p>
            <a:pPr marL="285750" indent="-285750" algn="just">
              <a:buFont typeface="Arial" panose="020B0604020202020204" pitchFamily="34" charset="0"/>
              <a:buChar char="•"/>
            </a:pPr>
            <a:r>
              <a:rPr lang="en-GB" sz="1400" b="1" dirty="0"/>
              <a:t>Market Dominance: </a:t>
            </a:r>
            <a:r>
              <a:rPr lang="en-GB" sz="1400" dirty="0"/>
              <a:t>Yellow Cab maintains a dominant position in the market across most cities and years </a:t>
            </a:r>
            <a:r>
              <a:rPr lang="en-GB" sz="1400" dirty="0" err="1"/>
              <a:t>analyzed</a:t>
            </a:r>
            <a:r>
              <a:rPr lang="en-GB" sz="1400" dirty="0"/>
              <a:t>.</a:t>
            </a:r>
          </a:p>
          <a:p>
            <a:pPr algn="just"/>
            <a:endParaRPr lang="en-GB" sz="1400" b="1" dirty="0"/>
          </a:p>
          <a:p>
            <a:pPr algn="just"/>
            <a:r>
              <a:rPr lang="en-GB" sz="1400" b="1" dirty="0"/>
              <a:t>Customer Base</a:t>
            </a:r>
          </a:p>
          <a:p>
            <a:pPr marL="285750" indent="-285750" algn="just">
              <a:buFont typeface="Arial" panose="020B0604020202020204" pitchFamily="34" charset="0"/>
              <a:buChar char="•"/>
            </a:pPr>
            <a:endParaRPr lang="en-GB" sz="1400" dirty="0"/>
          </a:p>
          <a:p>
            <a:pPr marL="285750" indent="-285750" algn="just">
              <a:buFont typeface="Arial" panose="020B0604020202020204" pitchFamily="34" charset="0"/>
              <a:buChar char="•"/>
            </a:pPr>
            <a:r>
              <a:rPr lang="en-GB" sz="1400" b="1" dirty="0"/>
              <a:t>Larger Customer Base: </a:t>
            </a:r>
            <a:r>
              <a:rPr lang="en-GB" sz="1400" dirty="0"/>
              <a:t>Yellow Cab likely has a larger customer base, suggesting a wider market reach.</a:t>
            </a:r>
          </a:p>
          <a:p>
            <a:pPr algn="just"/>
            <a:endParaRPr lang="en-GB" sz="1400" b="1" dirty="0"/>
          </a:p>
          <a:p>
            <a:pPr algn="just"/>
            <a:r>
              <a:rPr lang="en-GB" sz="1400" b="1" dirty="0"/>
              <a:t>Holiday Performance</a:t>
            </a:r>
          </a:p>
          <a:p>
            <a:pPr marL="285750" indent="-285750" algn="just">
              <a:buFont typeface="Arial" panose="020B0604020202020204" pitchFamily="34" charset="0"/>
              <a:buChar char="•"/>
            </a:pPr>
            <a:endParaRPr lang="en-GB" sz="1400" dirty="0"/>
          </a:p>
          <a:p>
            <a:pPr marL="285750" indent="-285750" algn="just">
              <a:buFont typeface="Arial" panose="020B0604020202020204" pitchFamily="34" charset="0"/>
              <a:buChar char="•"/>
            </a:pPr>
            <a:r>
              <a:rPr lang="en-GB" sz="1400" b="1" dirty="0"/>
              <a:t>Minimal Impact: </a:t>
            </a:r>
            <a:r>
              <a:rPr lang="en-GB" sz="1400" dirty="0"/>
              <a:t>Yellow Cab experiences only a slight decrease in revenue during holidays, suggesting better resilience during market fluctuations.</a:t>
            </a:r>
          </a:p>
          <a:p>
            <a:pPr marL="285750" indent="-285750" algn="just">
              <a:buFont typeface="Arial" panose="020B0604020202020204" pitchFamily="34" charset="0"/>
              <a:buChar char="•"/>
            </a:pPr>
            <a:r>
              <a:rPr lang="en-GB" sz="1400" b="1" dirty="0"/>
              <a:t>Weekend Performance: </a:t>
            </a:r>
            <a:r>
              <a:rPr lang="en-GB" sz="1400" dirty="0"/>
              <a:t>Both companies see a similar increase in revenue during weekends, but Yellow Cab's higher base revenue translates to a larger absolute increase.</a:t>
            </a:r>
          </a:p>
          <a:p>
            <a:pPr algn="just"/>
            <a:endParaRPr lang="en-GB" sz="1400" b="1" dirty="0"/>
          </a:p>
          <a:p>
            <a:pPr algn="just"/>
            <a:r>
              <a:rPr lang="en-GB" sz="1400" b="1" dirty="0"/>
              <a:t>Retention Rate</a:t>
            </a:r>
          </a:p>
          <a:p>
            <a:pPr marL="285750" indent="-285750" algn="just">
              <a:buFont typeface="Arial" panose="020B0604020202020204" pitchFamily="34" charset="0"/>
              <a:buChar char="•"/>
            </a:pPr>
            <a:endParaRPr lang="en-GB" sz="1400" dirty="0"/>
          </a:p>
          <a:p>
            <a:pPr marL="285750" indent="-285750" algn="just">
              <a:buFont typeface="Arial" panose="020B0604020202020204" pitchFamily="34" charset="0"/>
              <a:buChar char="•"/>
            </a:pPr>
            <a:r>
              <a:rPr lang="en-GB" sz="1400" b="1" dirty="0"/>
              <a:t>Pink Cab Advantage: </a:t>
            </a:r>
            <a:r>
              <a:rPr lang="en-GB" sz="1400" dirty="0"/>
              <a:t>While Pink Cab shows a higher customer retention rate for high-value customers (those who take at least 10 rides in 3 years), this needs to be considered in the context of its overall smaller customer base.</a:t>
            </a:r>
          </a:p>
          <a:p>
            <a:pPr marL="285750" indent="-285750" algn="just">
              <a:buFont typeface="Arial" panose="020B0604020202020204" pitchFamily="34" charset="0"/>
              <a:buChar char="•"/>
            </a:pPr>
            <a:endParaRPr lang="en-GB" sz="1400" dirty="0"/>
          </a:p>
          <a:p>
            <a:pPr marL="285750" indent="-285750" algn="just">
              <a:buFont typeface="Arial" panose="020B0604020202020204" pitchFamily="34" charset="0"/>
              <a:buChar char="•"/>
            </a:pPr>
            <a:endParaRPr lang="en-US" sz="14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117521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09769" y="1470782"/>
            <a:ext cx="11430000" cy="4955203"/>
          </a:xfrm>
          <a:prstGeom prst="rect">
            <a:avLst/>
          </a:prstGeom>
          <a:noFill/>
        </p:spPr>
        <p:txBody>
          <a:bodyPr wrap="square" rtlCol="0">
            <a:spAutoFit/>
          </a:bodyPr>
          <a:lstStyle/>
          <a:p>
            <a:r>
              <a:rPr lang="en-GB" sz="1400" b="1" dirty="0"/>
              <a:t>However, there are some considerations for Pink Cab:</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dirty="0"/>
              <a:t>Profit Margin</a:t>
            </a:r>
            <a:r>
              <a:rPr lang="en-GB" sz="1400" dirty="0"/>
              <a:t>: Pink Cab maintains a consistent profit margin, suggesting efficient cost management.</a:t>
            </a:r>
          </a:p>
          <a:p>
            <a:pPr marL="285750" indent="-285750">
              <a:buFont typeface="Arial" panose="020B0604020202020204" pitchFamily="34" charset="0"/>
              <a:buChar char="•"/>
            </a:pPr>
            <a:r>
              <a:rPr lang="en-GB" sz="1400" b="1" dirty="0"/>
              <a:t>Holiday Strategy: </a:t>
            </a:r>
            <a:r>
              <a:rPr lang="en-GB" sz="1400" dirty="0"/>
              <a:t>Pink Cab seems to have a strategy that maintains or even increases revenue during holidays despite shorter travel distances, possibly due to surge pricing or targeted promotions.</a:t>
            </a:r>
          </a:p>
          <a:p>
            <a:pPr marL="285750" indent="-285750">
              <a:buFont typeface="Arial" panose="020B0604020202020204" pitchFamily="34" charset="0"/>
              <a:buChar char="•"/>
            </a:pPr>
            <a:endParaRPr lang="en-GB" sz="1400" dirty="0"/>
          </a:p>
          <a:p>
            <a:endParaRPr lang="en-GB" sz="1400"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Overall Investment Recommendation:</a:t>
            </a:r>
          </a:p>
          <a:p>
            <a:pPr marL="285750" indent="-285750">
              <a:buFont typeface="Arial" panose="020B0604020202020204" pitchFamily="34" charset="0"/>
              <a:buChar char="•"/>
            </a:pPr>
            <a:endParaRPr lang="en-GB" sz="1400" dirty="0"/>
          </a:p>
          <a:p>
            <a:r>
              <a:rPr lang="en-GB" sz="1400" dirty="0"/>
              <a:t>Considering the factors above, </a:t>
            </a:r>
            <a:r>
              <a:rPr lang="en-GB" sz="1400" b="1" dirty="0"/>
              <a:t>Yellow Cab </a:t>
            </a:r>
            <a:r>
              <a:rPr lang="en-GB" sz="1400" dirty="0"/>
              <a:t>appears to be the more attractive investment opportunity due to its dominant market position, higher revenue and profitability, and larger customer base. However, it's important to conduct further research to understand:</a:t>
            </a:r>
          </a:p>
          <a:p>
            <a:endParaRPr lang="en-GB" sz="14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146792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181413" y="2549439"/>
            <a:ext cx="3764523" cy="2800767"/>
          </a:xfrm>
          <a:prstGeom prst="rect">
            <a:avLst/>
          </a:prstGeom>
          <a:solidFill>
            <a:srgbClr val="ED7D31"/>
          </a:solidFill>
        </p:spPr>
        <p:txBody>
          <a:bodyPr wrap="square" rtlCol="0">
            <a:spAutoFit/>
          </a:bodyPr>
          <a:lstStyle/>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400" dirty="0">
                <a:ln w="0"/>
                <a:effectLst>
                  <a:outerShdw blurRad="38100" dist="19050" dir="2700000" algn="tl" rotWithShape="0">
                    <a:schemeClr val="dk1">
                      <a:alpha val="40000"/>
                    </a:schemeClr>
                  </a:outerShdw>
                </a:effectLst>
              </a:rPr>
              <a:t>25 Features( including 3 derived features)</a:t>
            </a:r>
          </a:p>
          <a:p>
            <a:pPr marL="285750" indent="-285750">
              <a:buFont typeface="Arial" panose="020B0604020202020204" pitchFamily="34" charset="0"/>
              <a:buChar char="•"/>
            </a:pPr>
            <a:r>
              <a:rPr lang="en-US" sz="1400" dirty="0">
                <a:ln w="0"/>
                <a:effectLst>
                  <a:outerShdw blurRad="38100" dist="19050" dir="2700000" algn="tl" rotWithShape="0">
                    <a:schemeClr val="dk1">
                      <a:alpha val="40000"/>
                    </a:schemeClr>
                  </a:outerShdw>
                </a:effectLst>
              </a:rPr>
              <a:t>Timeframe of the data: 2016-01-31 to 2018-12-31</a:t>
            </a:r>
          </a:p>
          <a:p>
            <a:endParaRPr lang="en-US" sz="1400" dirty="0">
              <a:ln w="0"/>
              <a:effectLst>
                <a:outerShdw blurRad="38100" dist="19050" dir="2700000" algn="tl" rotWithShape="0">
                  <a:schemeClr val="dk1">
                    <a:alpha val="40000"/>
                  </a:schemeClr>
                </a:outerShdw>
              </a:effectLst>
            </a:endParaRPr>
          </a:p>
          <a:p>
            <a:r>
              <a:rPr lang="en-US" sz="1400" b="1" dirty="0">
                <a:ln w="0"/>
                <a:effectLst>
                  <a:outerShdw blurRad="38100" dist="19050" dir="2700000" algn="tl" rotWithShape="0">
                    <a:schemeClr val="dk1">
                      <a:alpha val="40000"/>
                    </a:schemeClr>
                  </a:outerShdw>
                </a:effectLst>
              </a:rPr>
              <a:t>Assumptions:</a:t>
            </a:r>
          </a:p>
          <a:p>
            <a:endParaRPr lang="en-US" sz="1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400" dirty="0">
                <a:ln w="0"/>
                <a:effectLst>
                  <a:outerShdw blurRad="38100" dist="19050" dir="2700000" algn="tl" rotWithShape="0">
                    <a:schemeClr val="dk1">
                      <a:alpha val="40000"/>
                    </a:schemeClr>
                  </a:outerShdw>
                </a:effectLst>
              </a:rPr>
              <a:t>Profit of rides are calculated keeping other factors constant and only </a:t>
            </a:r>
          </a:p>
          <a:p>
            <a:r>
              <a:rPr lang="en-US" sz="1400" dirty="0">
                <a:ln w="0"/>
                <a:effectLst>
                  <a:outerShdw blurRad="38100" dist="19050" dir="2700000" algn="tl" rotWithShape="0">
                    <a:schemeClr val="dk1">
                      <a:alpha val="40000"/>
                    </a:schemeClr>
                  </a:outerShdw>
                </a:effectLst>
              </a:rPr>
              <a:t>      Price_Charged and Cost_of_Trip features used to calculate profit.</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230197" y="1483338"/>
            <a:ext cx="4040431" cy="1671995"/>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75715" y="2906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338891"/>
            <a:ext cx="10192842" cy="1005656"/>
          </a:xfrm>
        </p:spPr>
        <p:txBody>
          <a:bodyPr>
            <a:normAutofit fontScale="90000"/>
          </a:bodyPr>
          <a:lstStyle/>
          <a:p>
            <a:r>
              <a:rPr lang="en-US" sz="3500" b="1" dirty="0">
                <a:solidFill>
                  <a:schemeClr val="accent2"/>
                </a:solidFill>
              </a:rPr>
              <a:t>Data Collection and Understanding</a:t>
            </a:r>
            <a:br>
              <a:rPr lang="en-US" b="1" dirty="0">
                <a:solidFill>
                  <a:schemeClr val="accent2"/>
                </a:solidFill>
              </a:rPr>
            </a:br>
            <a:endParaRPr lang="en-US" b="1" dirty="0">
              <a:solidFill>
                <a:schemeClr val="accent2"/>
              </a:solidFill>
            </a:endParaRPr>
          </a:p>
        </p:txBody>
      </p:sp>
      <p:sp>
        <p:nvSpPr>
          <p:cNvPr id="2" name="TextBox 1">
            <a:extLst>
              <a:ext uri="{FF2B5EF4-FFF2-40B4-BE49-F238E27FC236}">
                <a16:creationId xmlns:a16="http://schemas.microsoft.com/office/drawing/2014/main" id="{9892482F-58E6-F25A-29FB-193FEFE737C7}"/>
              </a:ext>
            </a:extLst>
          </p:cNvPr>
          <p:cNvSpPr txBox="1"/>
          <p:nvPr/>
        </p:nvSpPr>
        <p:spPr>
          <a:xfrm>
            <a:off x="160036" y="1485343"/>
            <a:ext cx="5044122" cy="250837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800" b="1" i="0" u="none" strike="noStrike" cap="none" normalizeH="0" baseline="0" dirty="0">
                <a:ln>
                  <a:noFill/>
                </a:ln>
                <a:solidFill>
                  <a:schemeClr val="tx1"/>
                </a:solidFill>
                <a:effectLst/>
                <a:latin typeface="system-ui"/>
              </a:rPr>
              <a:t>Cab Data:</a:t>
            </a:r>
            <a:r>
              <a:rPr kumimoji="0" lang="en-DE" altLang="en-DE" sz="1800" b="0" i="0" u="none" strike="noStrike" cap="none" normalizeH="0" baseline="0" dirty="0">
                <a:ln>
                  <a:noFill/>
                </a:ln>
                <a:solidFill>
                  <a:schemeClr val="tx1"/>
                </a:solidFill>
                <a:effectLst/>
                <a:latin typeface="system-ui"/>
              </a:rPr>
              <a:t> </a:t>
            </a:r>
            <a:endParaRPr kumimoji="0" lang="en-GB" altLang="en-DE" sz="1800" b="0" i="0" u="none" strike="noStrike" cap="none" normalizeH="0" baseline="0" dirty="0">
              <a:ln>
                <a:noFill/>
              </a:ln>
              <a:solidFill>
                <a:schemeClr val="tx1"/>
              </a:solidFill>
              <a:effectLst/>
              <a:latin typeface="system-ui"/>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Transaction ID:</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A unique identifier assigned to each transaction </a:t>
            </a:r>
            <a:endParaRPr kumimoji="0" lang="en-GB" altLang="en-DE" sz="1100" b="0" i="0" u="none" strike="noStrike" cap="none" normalizeH="0" baseline="0" dirty="0">
              <a:ln>
                <a:noFill/>
              </a:ln>
              <a:solidFill>
                <a:schemeClr val="tx1"/>
              </a:solidFill>
              <a:effectLst/>
              <a:latin typeface="system-ui"/>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Date of Travel:</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The date on which the cab service was availed by the customer</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Company:</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Indicates the cab company associated with the transaction</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City:</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Specifies the city in which the cab service was utilized</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KM Travelled:</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Represents the distance covered during the cab ride</a:t>
            </a:r>
            <a:endParaRPr lang="en-GB" altLang="en-DE" sz="1100" dirty="0">
              <a:latin typeface="system-ui"/>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DE" sz="1100" b="1" i="0" u="none" strike="noStrike" cap="none" normalizeH="0" baseline="0" dirty="0">
                <a:ln>
                  <a:noFill/>
                </a:ln>
                <a:solidFill>
                  <a:schemeClr val="tx1"/>
                </a:solidFill>
                <a:effectLst/>
                <a:latin typeface="system-ui"/>
                <a:cs typeface="Times New Roman" panose="02020603050405020304" pitchFamily="18" charset="0"/>
              </a:rPr>
              <a:t>P</a:t>
            </a:r>
            <a:r>
              <a:rPr kumimoji="0" lang="en-DE" altLang="en-DE" sz="1100" b="1" i="0" u="none" strike="noStrike" cap="none" normalizeH="0" baseline="0" dirty="0">
                <a:ln>
                  <a:noFill/>
                </a:ln>
                <a:solidFill>
                  <a:schemeClr val="tx1"/>
                </a:solidFill>
                <a:effectLst/>
                <a:latin typeface="var(--jp-code-font-family)"/>
                <a:cs typeface="Times New Roman" panose="02020603050405020304" pitchFamily="18" charset="0"/>
              </a:rPr>
              <a:t>rice Charged:</a:t>
            </a:r>
            <a:r>
              <a:rPr kumimoji="0" lang="en-DE" altLang="en-DE" sz="1100" b="1" i="0" u="none" strike="noStrike" cap="none" normalizeH="0" baseline="0" dirty="0">
                <a:ln>
                  <a:noFill/>
                </a:ln>
                <a:solidFill>
                  <a:schemeClr val="tx1"/>
                </a:solidFill>
                <a:effectLst/>
                <a:latin typeface="var(--jp-content-font-family)"/>
                <a:cs typeface="Times New Roman" panose="02020603050405020304" pitchFamily="18" charset="0"/>
              </a:rPr>
              <a:t> </a:t>
            </a:r>
            <a:r>
              <a:rPr kumimoji="0" lang="en-DE" altLang="en-DE" sz="1100" b="0" i="0" u="none" strike="noStrike" cap="none" normalizeH="0" baseline="0" dirty="0">
                <a:ln>
                  <a:noFill/>
                </a:ln>
                <a:solidFill>
                  <a:schemeClr val="tx1"/>
                </a:solidFill>
                <a:effectLst/>
                <a:latin typeface="var(--jp-content-font-family)"/>
                <a:cs typeface="Times New Roman" panose="02020603050405020304" pitchFamily="18" charset="0"/>
              </a:rPr>
              <a:t>Denotes the amount charged to the customer for availing the cab service</a:t>
            </a:r>
            <a:endParaRPr kumimoji="0" lang="en-GB" altLang="en-DE" sz="1100" b="0" i="0" u="none" strike="noStrike" cap="none" normalizeH="0" baseline="0" dirty="0">
              <a:ln>
                <a:noFill/>
              </a:ln>
              <a:solidFill>
                <a:schemeClr val="tx1"/>
              </a:solidFill>
              <a:effectLst/>
              <a:latin typeface="var(--jp-content-font-family)"/>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cs typeface="Times New Roman" panose="02020603050405020304" pitchFamily="18" charset="0"/>
              </a:rPr>
              <a:t>Cost of Trip:</a:t>
            </a:r>
            <a:r>
              <a:rPr kumimoji="0" lang="en-DE" altLang="en-DE" sz="1100" b="1" i="0" u="none" strike="noStrike" cap="none" normalizeH="0" baseline="0" dirty="0">
                <a:ln>
                  <a:noFill/>
                </a:ln>
                <a:solidFill>
                  <a:schemeClr val="tx1"/>
                </a:solidFill>
                <a:effectLst/>
                <a:latin typeface="var(--jp-content-font-family)"/>
                <a:cs typeface="Times New Roman" panose="02020603050405020304" pitchFamily="18" charset="0"/>
              </a:rPr>
              <a:t> </a:t>
            </a:r>
            <a:r>
              <a:rPr kumimoji="0" lang="en-DE" altLang="en-DE" sz="1100" b="0" i="0" u="none" strike="noStrike" cap="none" normalizeH="0" baseline="0" dirty="0">
                <a:ln>
                  <a:noFill/>
                </a:ln>
                <a:solidFill>
                  <a:schemeClr val="tx1"/>
                </a:solidFill>
                <a:effectLst/>
                <a:latin typeface="var(--jp-content-font-family)"/>
                <a:cs typeface="Times New Roman" panose="02020603050405020304" pitchFamily="18" charset="0"/>
              </a:rPr>
              <a:t>Indicates the operational cost incurred by the cab companies for facilitating the trip</a:t>
            </a:r>
            <a:endParaRPr kumimoji="0" lang="en-DE" altLang="en-DE"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DE" sz="1100" b="0" i="0" u="none" strike="noStrike" cap="none" normalizeH="0" baseline="0" dirty="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100" b="0" i="0" u="none" strike="noStrike" cap="none" normalizeH="0" baseline="0" dirty="0">
              <a:ln>
                <a:noFill/>
              </a:ln>
              <a:solidFill>
                <a:schemeClr val="tx1"/>
              </a:solidFill>
              <a:effectLst/>
            </a:endParaRPr>
          </a:p>
          <a:p>
            <a:endParaRPr lang="en-DE" dirty="0"/>
          </a:p>
        </p:txBody>
      </p:sp>
      <p:sp>
        <p:nvSpPr>
          <p:cNvPr id="17" name="TextBox 16">
            <a:extLst>
              <a:ext uri="{FF2B5EF4-FFF2-40B4-BE49-F238E27FC236}">
                <a16:creationId xmlns:a16="http://schemas.microsoft.com/office/drawing/2014/main" id="{42F8BC99-1B22-85FE-451D-4A7BA79F9AC9}"/>
              </a:ext>
            </a:extLst>
          </p:cNvPr>
          <p:cNvSpPr txBox="1"/>
          <p:nvPr/>
        </p:nvSpPr>
        <p:spPr>
          <a:xfrm>
            <a:off x="177312" y="3326776"/>
            <a:ext cx="4356504" cy="143116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400" b="1" i="0" u="none" strike="noStrike" cap="none" normalizeH="0" baseline="0" dirty="0">
                <a:ln>
                  <a:noFill/>
                </a:ln>
                <a:solidFill>
                  <a:schemeClr val="tx1"/>
                </a:solidFill>
                <a:effectLst/>
                <a:latin typeface="system-ui"/>
              </a:rPr>
              <a:t>City Data</a:t>
            </a:r>
            <a:endParaRPr kumimoji="0" lang="en-GB" altLang="en-DE" sz="1400" b="1" i="0" u="none" strike="noStrike" cap="none" normalizeH="0" baseline="0" dirty="0">
              <a:ln>
                <a:noFill/>
              </a:ln>
              <a:solidFill>
                <a:schemeClr val="tx1"/>
              </a:solidFill>
              <a:effectLst/>
              <a:latin typeface="system-ui"/>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City:</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Refers to the name of the city where the cab service is provided.</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Population</a:t>
            </a:r>
            <a:r>
              <a:rPr kumimoji="0" lang="en-DE" altLang="en-DE" sz="1100" b="0" i="0" u="none" strike="noStrike" cap="none" normalizeH="0" baseline="0" dirty="0">
                <a:ln>
                  <a:noFill/>
                </a:ln>
                <a:solidFill>
                  <a:schemeClr val="tx1"/>
                </a:solidFill>
                <a:effectLst/>
                <a:latin typeface="var(--jp-code-font-family)"/>
              </a:rPr>
              <a:t>:</a:t>
            </a:r>
            <a:r>
              <a:rPr kumimoji="0" lang="en-DE" altLang="en-DE" sz="1100" b="0" i="0" u="none" strike="noStrike" cap="none" normalizeH="0" baseline="0" dirty="0">
                <a:ln>
                  <a:noFill/>
                </a:ln>
                <a:solidFill>
                  <a:schemeClr val="tx1"/>
                </a:solidFill>
                <a:effectLst/>
                <a:latin typeface="system-ui"/>
              </a:rPr>
              <a:t> Indicates the total population of the city where the cab service operates.</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Users:</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Represents the number of users or customers availing cab services in the respective city.</a:t>
            </a:r>
            <a:endParaRPr kumimoji="0" lang="en-DE" altLang="en-DE" sz="1100" b="0" i="0" u="none" strike="noStrike" cap="none" normalizeH="0" baseline="0" dirty="0">
              <a:ln>
                <a:noFill/>
              </a:ln>
              <a:solidFill>
                <a:schemeClr val="tx1"/>
              </a:solidFill>
              <a:effectLst/>
              <a:latin typeface="Arial" panose="020B0604020202020204" pitchFamily="34" charset="0"/>
            </a:endParaRPr>
          </a:p>
          <a:p>
            <a:endParaRPr lang="en-DE" dirty="0"/>
          </a:p>
        </p:txBody>
      </p:sp>
      <p:sp>
        <p:nvSpPr>
          <p:cNvPr id="22" name="TextBox 21">
            <a:extLst>
              <a:ext uri="{FF2B5EF4-FFF2-40B4-BE49-F238E27FC236}">
                <a16:creationId xmlns:a16="http://schemas.microsoft.com/office/drawing/2014/main" id="{CAAE0BDA-4903-CC08-15CC-BF2AB7F07862}"/>
              </a:ext>
            </a:extLst>
          </p:cNvPr>
          <p:cNvSpPr txBox="1"/>
          <p:nvPr/>
        </p:nvSpPr>
        <p:spPr>
          <a:xfrm>
            <a:off x="129146" y="4467762"/>
            <a:ext cx="4595201"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400" b="1" i="0" u="none" strike="noStrike" cap="none" normalizeH="0" baseline="0" dirty="0">
                <a:ln>
                  <a:noFill/>
                </a:ln>
                <a:solidFill>
                  <a:schemeClr val="tx1"/>
                </a:solidFill>
                <a:effectLst/>
                <a:latin typeface="system-ui"/>
              </a:rPr>
              <a:t>Customer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Customer ID:</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is a unique identifier assigned to each customer using the cab service.</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Gender</a:t>
            </a:r>
            <a:r>
              <a:rPr kumimoji="0" lang="en-DE" altLang="en-DE" sz="1100" b="0" i="0" u="none" strike="noStrike" cap="none" normalizeH="0" baseline="0" dirty="0">
                <a:ln>
                  <a:noFill/>
                </a:ln>
                <a:solidFill>
                  <a:schemeClr val="tx1"/>
                </a:solidFill>
                <a:effectLst/>
                <a:latin typeface="var(--jp-code-font-family)"/>
              </a:rPr>
              <a:t>:</a:t>
            </a:r>
            <a:r>
              <a:rPr kumimoji="0" lang="en-DE" altLang="en-DE" sz="1100" b="0" i="0" u="none" strike="noStrike" cap="none" normalizeH="0" baseline="0" dirty="0">
                <a:ln>
                  <a:noFill/>
                </a:ln>
                <a:solidFill>
                  <a:schemeClr val="tx1"/>
                </a:solidFill>
                <a:effectLst/>
                <a:latin typeface="system-ui"/>
              </a:rPr>
              <a:t> Indicates the gender of the customer availing the cab service.</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Age:</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Represents the age of the customer availing the cab service.</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0" i="0" u="none" strike="noStrike" cap="none" normalizeH="0" baseline="0" dirty="0">
                <a:ln>
                  <a:noFill/>
                </a:ln>
                <a:solidFill>
                  <a:schemeClr val="tx1"/>
                </a:solidFill>
                <a:effectLst/>
                <a:latin typeface="var(--jp-code-font-family)"/>
              </a:rPr>
              <a:t>Income (USD/Month):</a:t>
            </a:r>
            <a:r>
              <a:rPr kumimoji="0" lang="en-DE" altLang="en-DE" sz="1100" b="0" i="0" u="none" strike="noStrike" cap="none" normalizeH="0" baseline="0" dirty="0">
                <a:ln>
                  <a:noFill/>
                </a:ln>
                <a:solidFill>
                  <a:schemeClr val="tx1"/>
                </a:solidFill>
                <a:effectLst/>
                <a:latin typeface="system-ui"/>
              </a:rPr>
              <a:t> Indicates the monthly income of the customer in USD.</a:t>
            </a:r>
            <a:endParaRPr kumimoji="0" lang="en-DE" altLang="en-DE" sz="11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D1E72C42-DAE6-D7E3-2DDB-7A8A7FFE384D}"/>
              </a:ext>
            </a:extLst>
          </p:cNvPr>
          <p:cNvSpPr txBox="1"/>
          <p:nvPr/>
        </p:nvSpPr>
        <p:spPr>
          <a:xfrm>
            <a:off x="129145" y="5703838"/>
            <a:ext cx="4595201" cy="11541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400" b="1" i="0" u="none" strike="noStrike" cap="none" normalizeH="0" baseline="0" dirty="0">
                <a:ln>
                  <a:noFill/>
                </a:ln>
                <a:solidFill>
                  <a:schemeClr val="tx1"/>
                </a:solidFill>
                <a:effectLst/>
                <a:latin typeface="system-ui"/>
              </a:rPr>
              <a:t>Transaction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Transaction ID:</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is a unique identifier assigned to each transaction.</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Customer ID:</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is a unique identifier assigned to each customer using the cab service. </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err="1">
                <a:ln>
                  <a:noFill/>
                </a:ln>
                <a:solidFill>
                  <a:schemeClr val="tx1"/>
                </a:solidFill>
                <a:effectLst/>
                <a:latin typeface="var(--jp-code-font-family)"/>
              </a:rPr>
              <a:t>Payment_Mode</a:t>
            </a:r>
            <a:r>
              <a:rPr kumimoji="0" lang="en-DE" altLang="en-DE" sz="1100" b="1" i="0" u="none" strike="noStrike" cap="none" normalizeH="0" baseline="0" dirty="0">
                <a:ln>
                  <a:noFill/>
                </a:ln>
                <a:solidFill>
                  <a:schemeClr val="tx1"/>
                </a:solidFill>
                <a:effectLst/>
                <a:latin typeface="var(--jp-code-font-family)"/>
              </a:rPr>
              <a:t>:</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Indicates the mode of payment used for the transaction, such as cash or credit/debit card.</a:t>
            </a:r>
            <a:endParaRPr kumimoji="0" lang="en-DE" altLang="en-DE" sz="1100" b="0" i="0" u="none" strike="noStrike" cap="none" normalizeH="0" baseline="0" dirty="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9C44514C-B1D7-F4D6-E654-AC8807D11A14}"/>
              </a:ext>
            </a:extLst>
          </p:cNvPr>
          <p:cNvSpPr txBox="1"/>
          <p:nvPr/>
        </p:nvSpPr>
        <p:spPr>
          <a:xfrm>
            <a:off x="4581981" y="3394138"/>
            <a:ext cx="2668432" cy="233910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400" b="1" i="0" u="none" strike="noStrike" cap="none" normalizeH="0" baseline="0" dirty="0">
                <a:ln>
                  <a:noFill/>
                </a:ln>
                <a:solidFill>
                  <a:schemeClr val="tx1"/>
                </a:solidFill>
                <a:effectLst/>
                <a:latin typeface="system-ui"/>
              </a:rPr>
              <a:t>Holiday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Date:</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field represents the date of the holiday</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Holiday:</a:t>
            </a:r>
            <a:r>
              <a:rPr kumimoji="0" lang="en-DE" altLang="en-DE" sz="1100" b="1" i="0" u="none" strike="noStrike" cap="none" normalizeH="0" baseline="0" dirty="0">
                <a:ln>
                  <a:noFill/>
                </a:ln>
                <a:solidFill>
                  <a:schemeClr val="tx1"/>
                </a:solidFill>
                <a:effectLst/>
                <a:latin typeface="system-ui"/>
              </a:rPr>
              <a:t> </a:t>
            </a:r>
            <a:r>
              <a:rPr kumimoji="0" lang="en-GB"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the name or description of the holiday being observed.</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err="1">
                <a:ln>
                  <a:noFill/>
                </a:ln>
                <a:solidFill>
                  <a:schemeClr val="tx1"/>
                </a:solidFill>
                <a:effectLst/>
                <a:latin typeface="var(--jp-code-font-family)"/>
              </a:rPr>
              <a:t>WeekDay</a:t>
            </a:r>
            <a:r>
              <a:rPr kumimoji="0" lang="en-DE" altLang="en-DE" sz="1100" b="1" i="0" u="none" strike="noStrike" cap="none" normalizeH="0" baseline="0" dirty="0">
                <a:ln>
                  <a:noFill/>
                </a:ln>
                <a:solidFill>
                  <a:schemeClr val="tx1"/>
                </a:solidFill>
                <a:effectLst/>
                <a:latin typeface="var(--jp-code-font-family)"/>
              </a:rPr>
              <a:t>:</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field indicates the day of the week on which the holiday falls.</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Month:</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field represents the month in which the holiday occurred</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Day:</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field represents the day of the month on which the holiday occurred.</a:t>
            </a:r>
            <a:endParaRPr kumimoji="0" lang="en-DE" altLang="en-DE"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DE" altLang="en-DE" sz="1100" b="1" i="0" u="none" strike="noStrike" cap="none" normalizeH="0" baseline="0" dirty="0">
                <a:ln>
                  <a:noFill/>
                </a:ln>
                <a:solidFill>
                  <a:schemeClr val="tx1"/>
                </a:solidFill>
                <a:effectLst/>
                <a:latin typeface="var(--jp-code-font-family)"/>
              </a:rPr>
              <a:t>Year:</a:t>
            </a:r>
            <a:r>
              <a:rPr kumimoji="0" lang="en-DE" altLang="en-DE" sz="1100" b="1" i="0" u="none" strike="noStrike" cap="none" normalizeH="0" baseline="0" dirty="0">
                <a:ln>
                  <a:noFill/>
                </a:ln>
                <a:solidFill>
                  <a:schemeClr val="tx1"/>
                </a:solidFill>
                <a:effectLst/>
                <a:latin typeface="system-ui"/>
              </a:rPr>
              <a:t> </a:t>
            </a:r>
            <a:r>
              <a:rPr kumimoji="0" lang="en-DE" altLang="en-DE" sz="1100" b="0" i="0" u="none" strike="noStrike" cap="none" normalizeH="0" baseline="0" dirty="0">
                <a:ln>
                  <a:noFill/>
                </a:ln>
                <a:solidFill>
                  <a:schemeClr val="tx1"/>
                </a:solidFill>
                <a:effectLst/>
                <a:latin typeface="system-ui"/>
              </a:rPr>
              <a:t>This field represents the year in which the holiday occurred.</a:t>
            </a:r>
            <a:endParaRPr kumimoji="0" lang="en-DE" altLang="en-DE"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EXPLORATORY</a:t>
            </a:r>
            <a:br>
              <a:rPr lang="en-GB" sz="6600" dirty="0"/>
            </a:br>
            <a:r>
              <a:rPr lang="en-GB" sz="6600" dirty="0"/>
              <a:t>DATA </a:t>
            </a:r>
            <a:br>
              <a:rPr lang="en-GB" sz="6600" dirty="0"/>
            </a:br>
            <a:r>
              <a:rPr lang="en-GB" sz="6600" dirty="0"/>
              <a:t>ANALYSIS</a:t>
            </a:r>
            <a:endParaRPr lang="en-DE" sz="6600" dirty="0"/>
          </a:p>
        </p:txBody>
      </p:sp>
      <p:pic>
        <p:nvPicPr>
          <p:cNvPr id="5" name="Content Placeholder 4" descr="Statistics outline">
            <a:extLst>
              <a:ext uri="{FF2B5EF4-FFF2-40B4-BE49-F238E27FC236}">
                <a16:creationId xmlns:a16="http://schemas.microsoft.com/office/drawing/2014/main" id="{BDBDE1AB-52B0-1DA2-C5FE-CC72F9A3E55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61604" y="1663575"/>
            <a:ext cx="3712165" cy="3712165"/>
          </a:xfrm>
        </p:spPr>
      </p:pic>
    </p:spTree>
    <p:extLst>
      <p:ext uri="{BB962C8B-B14F-4D97-AF65-F5344CB8AC3E}">
        <p14:creationId xmlns:p14="http://schemas.microsoft.com/office/powerpoint/2010/main" val="163174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Distribution of KM travelled </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5B6DA967-12B7-630F-7E33-CBDB9F00B309}"/>
              </a:ext>
            </a:extLst>
          </p:cNvPr>
          <p:cNvPicPr>
            <a:picLocks noChangeAspect="1"/>
          </p:cNvPicPr>
          <p:nvPr/>
        </p:nvPicPr>
        <p:blipFill rotWithShape="1">
          <a:blip r:embed="rId2"/>
          <a:srcRect l="4323"/>
          <a:stretch/>
        </p:blipFill>
        <p:spPr>
          <a:xfrm>
            <a:off x="58242" y="1482687"/>
            <a:ext cx="8474218" cy="5368206"/>
          </a:xfrm>
          <a:prstGeom prst="rect">
            <a:avLst/>
          </a:prstGeom>
        </p:spPr>
      </p:pic>
      <p:sp>
        <p:nvSpPr>
          <p:cNvPr id="11" name="TextBox 10">
            <a:extLst>
              <a:ext uri="{FF2B5EF4-FFF2-40B4-BE49-F238E27FC236}">
                <a16:creationId xmlns:a16="http://schemas.microsoft.com/office/drawing/2014/main" id="{5A15EA1D-A26A-6D02-A7E8-47707A609E62}"/>
              </a:ext>
            </a:extLst>
          </p:cNvPr>
          <p:cNvSpPr txBox="1"/>
          <p:nvPr/>
        </p:nvSpPr>
        <p:spPr>
          <a:xfrm>
            <a:off x="8875059" y="3447434"/>
            <a:ext cx="3185459" cy="923330"/>
          </a:xfrm>
          <a:prstGeom prst="rect">
            <a:avLst/>
          </a:prstGeom>
          <a:noFill/>
        </p:spPr>
        <p:txBody>
          <a:bodyPr wrap="square" rtlCol="0">
            <a:spAutoFit/>
          </a:bodyPr>
          <a:lstStyle/>
          <a:p>
            <a:r>
              <a:rPr lang="en-GB" sz="1800" dirty="0"/>
              <a:t>Both Pink and Yellow Cab rides </a:t>
            </a:r>
            <a:r>
              <a:rPr lang="en-GB" sz="1800" dirty="0" err="1"/>
              <a:t>Kilometer</a:t>
            </a:r>
            <a:r>
              <a:rPr lang="en-GB" sz="1800" dirty="0"/>
              <a:t> are in the range of approximately 2 to 50 KM.</a:t>
            </a:r>
            <a:endParaRPr lang="en-DE" dirty="0"/>
          </a:p>
        </p:txBody>
      </p:sp>
    </p:spTree>
    <p:extLst>
      <p:ext uri="{BB962C8B-B14F-4D97-AF65-F5344CB8AC3E}">
        <p14:creationId xmlns:p14="http://schemas.microsoft.com/office/powerpoint/2010/main" val="138293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Distribution </a:t>
            </a:r>
            <a:r>
              <a:rPr lang="en-GB" sz="4400" b="1" dirty="0">
                <a:solidFill>
                  <a:schemeClr val="accent2"/>
                </a:solidFill>
                <a:latin typeface="+mj-lt"/>
              </a:rPr>
              <a:t>Price vs Distance </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5A15EA1D-A26A-6D02-A7E8-47707A609E62}"/>
              </a:ext>
            </a:extLst>
          </p:cNvPr>
          <p:cNvSpPr txBox="1"/>
          <p:nvPr/>
        </p:nvSpPr>
        <p:spPr>
          <a:xfrm>
            <a:off x="543860" y="5131447"/>
            <a:ext cx="11444940" cy="923330"/>
          </a:xfrm>
          <a:prstGeom prst="rect">
            <a:avLst/>
          </a:prstGeom>
          <a:noFill/>
        </p:spPr>
        <p:txBody>
          <a:bodyPr wrap="square" rtlCol="0">
            <a:spAutoFit/>
          </a:bodyPr>
          <a:lstStyle/>
          <a:p>
            <a:r>
              <a:rPr lang="en-GB" sz="1800" dirty="0"/>
              <a:t>Both the company’s distribution are right skewed indicating the presence of outliers on the higher end of the price spectrum. These outliers could be due to various factors such as long-distance rides, surge pricing during peak hours or events, or additional charges for specific services. </a:t>
            </a:r>
          </a:p>
        </p:txBody>
      </p:sp>
      <p:pic>
        <p:nvPicPr>
          <p:cNvPr id="4" name="Picture 3" descr="A yellow and black line graph&#10;&#10;Description automatically generated">
            <a:extLst>
              <a:ext uri="{FF2B5EF4-FFF2-40B4-BE49-F238E27FC236}">
                <a16:creationId xmlns:a16="http://schemas.microsoft.com/office/drawing/2014/main" id="{720A4FE6-E923-8274-55CB-5A15AF3D5FCF}"/>
              </a:ext>
            </a:extLst>
          </p:cNvPr>
          <p:cNvPicPr>
            <a:picLocks noChangeAspect="1"/>
          </p:cNvPicPr>
          <p:nvPr/>
        </p:nvPicPr>
        <p:blipFill>
          <a:blip r:embed="rId2"/>
          <a:stretch>
            <a:fillRect/>
          </a:stretch>
        </p:blipFill>
        <p:spPr>
          <a:xfrm>
            <a:off x="65742" y="1460223"/>
            <a:ext cx="12192000" cy="3370385"/>
          </a:xfrm>
          <a:prstGeom prst="rect">
            <a:avLst/>
          </a:prstGeom>
        </p:spPr>
      </p:pic>
      <p:sp>
        <p:nvSpPr>
          <p:cNvPr id="8" name="Rectangle 1">
            <a:extLst>
              <a:ext uri="{FF2B5EF4-FFF2-40B4-BE49-F238E27FC236}">
                <a16:creationId xmlns:a16="http://schemas.microsoft.com/office/drawing/2014/main" id="{87BCB287-BB71-A0E0-6ACC-A83112877503}"/>
              </a:ext>
            </a:extLst>
          </p:cNvPr>
          <p:cNvSpPr>
            <a:spLocks noChangeArrowheads="1"/>
          </p:cNvSpPr>
          <p:nvPr/>
        </p:nvSpPr>
        <p:spPr bwMode="auto">
          <a:xfrm>
            <a:off x="-10936941" y="314220"/>
            <a:ext cx="68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DE" altLang="en-DE" sz="600" b="0" i="0" u="none" strike="noStrike" cap="none" normalizeH="0" baseline="0">
                <a:ln>
                  <a:noFill/>
                </a:ln>
                <a:solidFill>
                  <a:srgbClr val="212121"/>
                </a:solidFill>
                <a:effectLst/>
                <a:latin typeface="Roboto" panose="02000000000000000000" pitchFamily="2" charset="0"/>
              </a:rPr>
            </a:br>
            <a:r>
              <a:rPr kumimoji="0" lang="en-DE" altLang="en-DE" sz="600" b="0" i="0" u="none" strike="noStrike" cap="none" normalizeH="0" baseline="0">
                <a:ln>
                  <a:noFill/>
                </a:ln>
                <a:solidFill>
                  <a:srgbClr val="212121"/>
                </a:solidFill>
                <a:effectLst/>
                <a:latin typeface="Roboto" panose="02000000000000000000" pitchFamily="2" charset="0"/>
              </a:rPr>
              <a:t>0s</a:t>
            </a:r>
            <a:endParaRPr kumimoji="0" lang="en-DE" altLang="en-DE"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98F36B4-3992-8A0B-9293-70E0A6901F75}"/>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min_price = np.</a:t>
            </a: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min</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PinkCab_df</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A5FC00BF-4AFC-FD4A-8387-5EA5E332BFC3}"/>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max_price = np.</a:t>
            </a: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max</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PinkCab_df</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4417E228-F6AD-F134-75E6-7AFE3B35BA34}"/>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mode_price = PinkCab_df</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.mode</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116644"/>
                </a:solidFill>
                <a:effectLst/>
                <a:latin typeface="Courier New" panose="02070309020205020404" pitchFamily="49" charset="0"/>
                <a:cs typeface="Courier New" panose="02070309020205020404" pitchFamily="49" charset="0"/>
              </a:rPr>
              <a:t>0</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DE" altLang="en-DE" sz="10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Mode may return multiple values, so we select the first one</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804CA441-DE7A-956D-27DA-2066E9211FC2}"/>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15" name="Rectangle 6">
            <a:extLst>
              <a:ext uri="{FF2B5EF4-FFF2-40B4-BE49-F238E27FC236}">
                <a16:creationId xmlns:a16="http://schemas.microsoft.com/office/drawing/2014/main" id="{F4F48AB0-5B5B-B7B9-9FA0-7C5270084099}"/>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Print the results</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50022D0F-617F-C76D-EFED-DD46E387EBC1}"/>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"Minimum price charged by Pink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min_price</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F9073124-9A82-7B3F-E0CD-7BF8FAFA3ADF}"/>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"Maximum price charged by Pink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max_price</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9AEEF7B9-EFFD-484D-49FF-2BB94AEBCB68}"/>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"Most common price charged by Pink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mode_price</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D6439B94-DCBF-177E-3A1D-64E5C5AD84B9}"/>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21" name="Rectangle 11">
            <a:extLst>
              <a:ext uri="{FF2B5EF4-FFF2-40B4-BE49-F238E27FC236}">
                <a16:creationId xmlns:a16="http://schemas.microsoft.com/office/drawing/2014/main" id="{1E6C8907-0276-028F-F1F7-F4C93F0B35BE}"/>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min_price_y = np.</a:t>
            </a: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min</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YellowCab_df</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73CD5EE1-B96A-B10E-FA4F-6F0F4581687B}"/>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max_price_y = np.</a:t>
            </a: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max</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YellowCab_df</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319331"/>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3" name="Rectangle 13">
            <a:extLst>
              <a:ext uri="{FF2B5EF4-FFF2-40B4-BE49-F238E27FC236}">
                <a16:creationId xmlns:a16="http://schemas.microsoft.com/office/drawing/2014/main" id="{6A39D868-380C-5B93-187D-31153C61BE1E}"/>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mode_price_y = YellowCab_df</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'Price_Charged'</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.mode</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116644"/>
                </a:solidFill>
                <a:effectLst/>
                <a:latin typeface="Courier New" panose="02070309020205020404" pitchFamily="49" charset="0"/>
                <a:cs typeface="Courier New" panose="02070309020205020404" pitchFamily="49" charset="0"/>
              </a:rPr>
              <a:t>0</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DE" altLang="en-DE" sz="10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Mode may return multiple values, so we select the first one</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4" name="Rectangle 14">
            <a:extLst>
              <a:ext uri="{FF2B5EF4-FFF2-40B4-BE49-F238E27FC236}">
                <a16:creationId xmlns:a16="http://schemas.microsoft.com/office/drawing/2014/main" id="{EF715915-F79A-A5FC-697C-06DE719E7642}"/>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25" name="Rectangle 15">
            <a:extLst>
              <a:ext uri="{FF2B5EF4-FFF2-40B4-BE49-F238E27FC236}">
                <a16:creationId xmlns:a16="http://schemas.microsoft.com/office/drawing/2014/main" id="{EFCBCD1E-4C10-D52A-9564-C5CCC30BFA17}"/>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Print the results</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6" name="Rectangle 16">
            <a:extLst>
              <a:ext uri="{FF2B5EF4-FFF2-40B4-BE49-F238E27FC236}">
                <a16:creationId xmlns:a16="http://schemas.microsoft.com/office/drawing/2014/main" id="{DCC2F5E0-0A0F-8DD6-B8B3-BA51C9936E23}"/>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"Minimum price charged by Yellow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min_price_y</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7" name="Rectangle 17">
            <a:extLst>
              <a:ext uri="{FF2B5EF4-FFF2-40B4-BE49-F238E27FC236}">
                <a16:creationId xmlns:a16="http://schemas.microsoft.com/office/drawing/2014/main" id="{1FB83689-37DC-CBB6-954D-8F3DDD488A4A}"/>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"Maximum price charged by Yellow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max_price_y</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1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EB339AAF-3BFA-06DE-19B0-0452A52D1180}"/>
              </a:ext>
            </a:extLst>
          </p:cNvPr>
          <p:cNvSpPr>
            <a:spLocks noChangeArrowheads="1"/>
          </p:cNvSpPr>
          <p:nvPr/>
        </p:nvSpPr>
        <p:spPr bwMode="auto">
          <a:xfrm>
            <a:off x="-10936941" y="31422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795E26"/>
                </a:solidFill>
                <a:effectLst/>
                <a:latin typeface="Courier New" panose="02070309020205020404" pitchFamily="49" charset="0"/>
                <a:cs typeface="Courier New" panose="02070309020205020404" pitchFamily="49" charset="0"/>
              </a:rPr>
              <a:t>print</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r>
              <a:rPr kumimoji="0" lang="en-DE" altLang="en-DE" sz="1000" b="0" i="0" u="none" strike="noStrike" cap="none" normalizeH="0" baseline="0">
                <a:ln>
                  <a:noFill/>
                </a:ln>
                <a:solidFill>
                  <a:srgbClr val="A31515"/>
                </a:solidFill>
                <a:effectLst/>
                <a:latin typeface="Courier New" panose="02070309020205020404" pitchFamily="49" charset="0"/>
                <a:cs typeface="Courier New" panose="02070309020205020404" pitchFamily="49" charset="0"/>
              </a:rPr>
              <a:t>"Most common price charged by Yellow Cab:"</a:t>
            </a:r>
            <a:r>
              <a:rPr kumimoji="0" lang="en-DE" altLang="en-DE"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mode_price_y</a:t>
            </a:r>
            <a:r>
              <a:rPr kumimoji="0" lang="en-DE" altLang="en-DE" sz="1000" b="0" i="0" u="none" strike="noStrike" cap="none" normalizeH="0" baseline="0">
                <a:ln>
                  <a:noFill/>
                </a:ln>
                <a:solidFill>
                  <a:srgbClr val="0431FA"/>
                </a:solidFill>
                <a:effectLst/>
                <a:latin typeface="Courier New" panose="02070309020205020404" pitchFamily="49" charset="0"/>
                <a:cs typeface="Courier New" panose="02070309020205020404" pitchFamily="49" charset="0"/>
              </a:rPr>
              <a:t>)</a:t>
            </a:r>
            <a:endParaRPr kumimoji="0" lang="en-DE" altLang="en-DE" sz="900" b="0" i="0" u="none" strike="noStrike" cap="none" normalizeH="0" baseline="0">
              <a:ln>
                <a:noFill/>
              </a:ln>
              <a:solidFill>
                <a:srgbClr val="21212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816B31E-96FA-8DBE-07AE-2731DFD89510}"/>
              </a:ext>
            </a:extLst>
          </p:cNvPr>
          <p:cNvSpPr>
            <a:spLocks noChangeArrowheads="1"/>
          </p:cNvSpPr>
          <p:nvPr/>
        </p:nvSpPr>
        <p:spPr bwMode="auto">
          <a:xfrm>
            <a:off x="-10936941" y="31422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212121"/>
                </a:solidFill>
                <a:effectLst/>
                <a:latin typeface="var(--colab-code-font-family)"/>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000" b="0" i="0" u="none" strike="noStrike" cap="none" normalizeH="0" baseline="0">
                <a:ln>
                  <a:noFill/>
                </a:ln>
                <a:solidFill>
                  <a:srgbClr val="212121"/>
                </a:solidFill>
                <a:effectLst/>
                <a:latin typeface="var(--colab-code-font-family)"/>
              </a:rPr>
              <a:t>Minimum price charged by Pink Cab: 15.6 Maximum price charged by Pink Cab: 1623.48 Most common price charged by Pink Cab: 204.21</a:t>
            </a:r>
            <a:endParaRPr kumimoji="0" lang="en-DE" altLang="en-DE" sz="1800" b="0" i="0" u="none" strike="noStrike" cap="none" normalizeH="0" baseline="0">
              <a:ln>
                <a:noFill/>
              </a:ln>
              <a:solidFill>
                <a:schemeClr val="tx1"/>
              </a:solidFill>
              <a:effectLst/>
              <a:latin typeface="Arial" panose="020B0604020202020204" pitchFamily="34" charset="0"/>
            </a:endParaRPr>
          </a:p>
        </p:txBody>
      </p:sp>
      <p:sp>
        <p:nvSpPr>
          <p:cNvPr id="34" name="Rectangle 24">
            <a:extLst>
              <a:ext uri="{FF2B5EF4-FFF2-40B4-BE49-F238E27FC236}">
                <a16:creationId xmlns:a16="http://schemas.microsoft.com/office/drawing/2014/main" id="{F177A9FE-07AB-48B1-A6D8-4D0BAD8A435F}"/>
              </a:ext>
            </a:extLst>
          </p:cNvPr>
          <p:cNvSpPr>
            <a:spLocks noChangeArrowheads="1"/>
          </p:cNvSpPr>
          <p:nvPr/>
        </p:nvSpPr>
        <p:spPr bwMode="auto">
          <a:xfrm>
            <a:off x="0" y="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39" name="Rectangle 29">
            <a:extLst>
              <a:ext uri="{FF2B5EF4-FFF2-40B4-BE49-F238E27FC236}">
                <a16:creationId xmlns:a16="http://schemas.microsoft.com/office/drawing/2014/main" id="{C9635A99-2752-E872-34E3-9CF3AD0E8D9E}"/>
              </a:ext>
            </a:extLst>
          </p:cNvPr>
          <p:cNvSpPr>
            <a:spLocks noChangeArrowheads="1"/>
          </p:cNvSpPr>
          <p:nvPr/>
        </p:nvSpPr>
        <p:spPr bwMode="auto">
          <a:xfrm>
            <a:off x="0" y="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43" name="Rectangle 33">
            <a:extLst>
              <a:ext uri="{FF2B5EF4-FFF2-40B4-BE49-F238E27FC236}">
                <a16:creationId xmlns:a16="http://schemas.microsoft.com/office/drawing/2014/main" id="{2321A9B9-3C1F-5BE2-DD08-9740AC4C5E3E}"/>
              </a:ext>
            </a:extLst>
          </p:cNvPr>
          <p:cNvSpPr>
            <a:spLocks noChangeArrowheads="1"/>
          </p:cNvSpPr>
          <p:nvPr/>
        </p:nvSpPr>
        <p:spPr bwMode="auto">
          <a:xfrm>
            <a:off x="0" y="0"/>
            <a:ext cx="5040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graphicFrame>
        <p:nvGraphicFramePr>
          <p:cNvPr id="49" name="Table 48">
            <a:extLst>
              <a:ext uri="{FF2B5EF4-FFF2-40B4-BE49-F238E27FC236}">
                <a16:creationId xmlns:a16="http://schemas.microsoft.com/office/drawing/2014/main" id="{60068C85-7D23-1284-32D5-33505F7DA65E}"/>
              </a:ext>
            </a:extLst>
          </p:cNvPr>
          <p:cNvGraphicFramePr>
            <a:graphicFrameLocks noGrp="1"/>
          </p:cNvGraphicFramePr>
          <p:nvPr/>
        </p:nvGraphicFramePr>
        <p:xfrm>
          <a:off x="5844987" y="2044650"/>
          <a:ext cx="3884708" cy="1156817"/>
        </p:xfrm>
        <a:graphic>
          <a:graphicData uri="http://schemas.openxmlformats.org/drawingml/2006/table">
            <a:tbl>
              <a:tblPr firstRow="1" bandRow="1">
                <a:tableStyleId>{18603FDC-E32A-4AB5-989C-0864C3EAD2B8}</a:tableStyleId>
              </a:tblPr>
              <a:tblGrid>
                <a:gridCol w="971177">
                  <a:extLst>
                    <a:ext uri="{9D8B030D-6E8A-4147-A177-3AD203B41FA5}">
                      <a16:colId xmlns:a16="http://schemas.microsoft.com/office/drawing/2014/main" val="504885128"/>
                    </a:ext>
                  </a:extLst>
                </a:gridCol>
                <a:gridCol w="971177">
                  <a:extLst>
                    <a:ext uri="{9D8B030D-6E8A-4147-A177-3AD203B41FA5}">
                      <a16:colId xmlns:a16="http://schemas.microsoft.com/office/drawing/2014/main" val="2917119964"/>
                    </a:ext>
                  </a:extLst>
                </a:gridCol>
                <a:gridCol w="971177">
                  <a:extLst>
                    <a:ext uri="{9D8B030D-6E8A-4147-A177-3AD203B41FA5}">
                      <a16:colId xmlns:a16="http://schemas.microsoft.com/office/drawing/2014/main" val="2623388300"/>
                    </a:ext>
                  </a:extLst>
                </a:gridCol>
                <a:gridCol w="971177">
                  <a:extLst>
                    <a:ext uri="{9D8B030D-6E8A-4147-A177-3AD203B41FA5}">
                      <a16:colId xmlns:a16="http://schemas.microsoft.com/office/drawing/2014/main" val="3721997563"/>
                    </a:ext>
                  </a:extLst>
                </a:gridCol>
              </a:tblGrid>
              <a:tr h="482857">
                <a:tc>
                  <a:txBody>
                    <a:bodyPr/>
                    <a:lstStyle/>
                    <a:p>
                      <a:r>
                        <a:rPr lang="en-GB" sz="900" dirty="0"/>
                        <a:t>Company</a:t>
                      </a:r>
                      <a:endParaRPr lang="en-DE" sz="900" dirty="0"/>
                    </a:p>
                  </a:txBody>
                  <a:tcPr/>
                </a:tc>
                <a:tc>
                  <a:txBody>
                    <a:bodyPr/>
                    <a:lstStyle/>
                    <a:p>
                      <a:r>
                        <a:rPr lang="en-GB" sz="900" dirty="0"/>
                        <a:t>Min Price Charged</a:t>
                      </a:r>
                      <a:endParaRPr lang="en-DE" sz="900" dirty="0"/>
                    </a:p>
                  </a:txBody>
                  <a:tcPr/>
                </a:tc>
                <a:tc>
                  <a:txBody>
                    <a:bodyPr/>
                    <a:lstStyle/>
                    <a:p>
                      <a:r>
                        <a:rPr lang="en-GB" sz="900" dirty="0"/>
                        <a:t>Max Price Charged</a:t>
                      </a:r>
                      <a:endParaRPr lang="en-DE" sz="900" dirty="0"/>
                    </a:p>
                  </a:txBody>
                  <a:tcPr/>
                </a:tc>
                <a:tc>
                  <a:txBody>
                    <a:bodyPr/>
                    <a:lstStyle/>
                    <a:p>
                      <a:r>
                        <a:rPr lang="en-GB" sz="900" dirty="0"/>
                        <a:t>Common Price charged</a:t>
                      </a:r>
                      <a:endParaRPr lang="en-DE" sz="900" dirty="0"/>
                    </a:p>
                  </a:txBody>
                  <a:tcPr/>
                </a:tc>
                <a:extLst>
                  <a:ext uri="{0D108BD9-81ED-4DB2-BD59-A6C34878D82A}">
                    <a16:rowId xmlns:a16="http://schemas.microsoft.com/office/drawing/2014/main" val="3266774619"/>
                  </a:ext>
                </a:extLst>
              </a:tr>
              <a:tr h="241428">
                <a:tc>
                  <a:txBody>
                    <a:bodyPr/>
                    <a:lstStyle/>
                    <a:p>
                      <a:r>
                        <a:rPr lang="en-GB" sz="1050" dirty="0">
                          <a:solidFill>
                            <a:sysClr val="windowText" lastClr="000000"/>
                          </a:solidFill>
                        </a:rPr>
                        <a:t>Pink Cab</a:t>
                      </a:r>
                      <a:endParaRPr lang="en-DE" sz="1050" dirty="0">
                        <a:solidFill>
                          <a:sysClr val="windowText" lastClr="000000"/>
                        </a:solidFill>
                      </a:endParaRPr>
                    </a:p>
                  </a:txBody>
                  <a:tcPr/>
                </a:tc>
                <a:tc>
                  <a:txBody>
                    <a:bodyPr/>
                    <a:lstStyle/>
                    <a:p>
                      <a:r>
                        <a:rPr lang="en-GB" sz="1050" dirty="0">
                          <a:solidFill>
                            <a:sysClr val="windowText" lastClr="000000"/>
                          </a:solidFill>
                        </a:rPr>
                        <a:t>$</a:t>
                      </a:r>
                      <a:r>
                        <a:rPr kumimoji="0" lang="en-DE" altLang="en-DE" sz="1050" b="0" u="none" strike="noStrike" cap="none" normalizeH="0" baseline="0" dirty="0">
                          <a:ln>
                            <a:noFill/>
                          </a:ln>
                          <a:solidFill>
                            <a:sysClr val="windowText" lastClr="000000"/>
                          </a:solidFill>
                          <a:effectLst/>
                        </a:rPr>
                        <a:t>15.6</a:t>
                      </a:r>
                      <a:endParaRPr lang="en-DE" sz="1050" dirty="0">
                        <a:solidFill>
                          <a:sysClr val="windowText" lastClr="000000"/>
                        </a:solidFill>
                      </a:endParaRPr>
                    </a:p>
                  </a:txBody>
                  <a:tcPr/>
                </a:tc>
                <a:tc>
                  <a:txBody>
                    <a:bodyPr/>
                    <a:lstStyle/>
                    <a:p>
                      <a:r>
                        <a:rPr lang="en-DE" sz="1050" b="0" dirty="0">
                          <a:solidFill>
                            <a:sysClr val="windowText" lastClr="000000"/>
                          </a:solidFill>
                        </a:rPr>
                        <a:t>$</a:t>
                      </a:r>
                      <a:r>
                        <a:rPr lang="en-DE" sz="1050" b="0" kern="1200" dirty="0">
                          <a:solidFill>
                            <a:sysClr val="windowText" lastClr="000000"/>
                          </a:solidFill>
                          <a:effectLst/>
                        </a:rPr>
                        <a:t>1623.48</a:t>
                      </a:r>
                      <a:endParaRPr lang="en-DE" sz="1050" b="1" dirty="0">
                        <a:solidFill>
                          <a:sysClr val="windowText" lastClr="000000"/>
                        </a:solidFill>
                      </a:endParaRPr>
                    </a:p>
                  </a:txBody>
                  <a:tcPr/>
                </a:tc>
                <a:tc>
                  <a:txBody>
                    <a:bodyPr/>
                    <a:lstStyle/>
                    <a:p>
                      <a:r>
                        <a:rPr kumimoji="0" lang="en-DE" altLang="en-DE" sz="1050" b="0" u="none" strike="noStrike" cap="none" normalizeH="0" baseline="0" dirty="0">
                          <a:ln>
                            <a:noFill/>
                          </a:ln>
                          <a:solidFill>
                            <a:sysClr val="windowText" lastClr="000000"/>
                          </a:solidFill>
                          <a:effectLst/>
                        </a:rPr>
                        <a:t> </a:t>
                      </a:r>
                      <a:r>
                        <a:rPr kumimoji="0" lang="en-GB" altLang="en-DE" sz="1050" b="0" u="none" strike="noStrike" cap="none" normalizeH="0" baseline="0" dirty="0">
                          <a:ln>
                            <a:noFill/>
                          </a:ln>
                          <a:solidFill>
                            <a:sysClr val="windowText" lastClr="000000"/>
                          </a:solidFill>
                          <a:effectLst/>
                        </a:rPr>
                        <a:t>$</a:t>
                      </a:r>
                      <a:r>
                        <a:rPr kumimoji="0" lang="en-DE" altLang="en-DE" sz="1050" b="0" u="none" strike="noStrike" cap="none" normalizeH="0" baseline="0" dirty="0">
                          <a:ln>
                            <a:noFill/>
                          </a:ln>
                          <a:solidFill>
                            <a:sysClr val="windowText" lastClr="000000"/>
                          </a:solidFill>
                          <a:effectLst/>
                        </a:rPr>
                        <a:t>204.21</a:t>
                      </a:r>
                      <a:endParaRPr lang="en-DE" sz="1050" dirty="0">
                        <a:solidFill>
                          <a:sysClr val="windowText" lastClr="000000"/>
                        </a:solidFill>
                      </a:endParaRPr>
                    </a:p>
                  </a:txBody>
                  <a:tcPr/>
                </a:tc>
                <a:extLst>
                  <a:ext uri="{0D108BD9-81ED-4DB2-BD59-A6C34878D82A}">
                    <a16:rowId xmlns:a16="http://schemas.microsoft.com/office/drawing/2014/main" val="1582369953"/>
                  </a:ext>
                </a:extLst>
              </a:tr>
              <a:tr h="422500">
                <a:tc>
                  <a:txBody>
                    <a:bodyPr/>
                    <a:lstStyle/>
                    <a:p>
                      <a:r>
                        <a:rPr lang="en-GB" sz="1050" dirty="0">
                          <a:solidFill>
                            <a:sysClr val="windowText" lastClr="000000"/>
                          </a:solidFill>
                        </a:rPr>
                        <a:t>Yellow Cab</a:t>
                      </a:r>
                      <a:endParaRPr lang="en-DE" sz="1050" dirty="0">
                        <a:solidFill>
                          <a:sysClr val="windowText" lastClr="000000"/>
                        </a:solidFill>
                      </a:endParaRPr>
                    </a:p>
                  </a:txBody>
                  <a:tcPr/>
                </a:tc>
                <a:tc>
                  <a:txBody>
                    <a:bodyPr/>
                    <a:lstStyle/>
                    <a:p>
                      <a:r>
                        <a:rPr lang="en-DE" sz="1050" dirty="0">
                          <a:solidFill>
                            <a:sysClr val="windowText" lastClr="000000"/>
                          </a:solidFill>
                        </a:rPr>
                        <a:t>$20.73 </a:t>
                      </a:r>
                    </a:p>
                  </a:txBody>
                  <a:tcPr/>
                </a:tc>
                <a:tc>
                  <a:txBody>
                    <a:bodyPr/>
                    <a:lstStyle/>
                    <a:p>
                      <a:r>
                        <a:rPr lang="en-DE" sz="1050" dirty="0">
                          <a:solidFill>
                            <a:sysClr val="windowText" lastClr="000000"/>
                          </a:solidFill>
                        </a:rPr>
                        <a:t>$2048.03 </a:t>
                      </a:r>
                    </a:p>
                  </a:txBody>
                  <a:tcPr/>
                </a:tc>
                <a:tc>
                  <a:txBody>
                    <a:bodyPr/>
                    <a:lstStyle/>
                    <a:p>
                      <a:r>
                        <a:rPr kumimoji="0" lang="en-GB" altLang="en-DE" sz="1050" b="0" u="none" strike="noStrike" cap="none" normalizeH="0" baseline="0" dirty="0">
                          <a:ln>
                            <a:noFill/>
                          </a:ln>
                          <a:solidFill>
                            <a:sysClr val="windowText" lastClr="000000"/>
                          </a:solidFill>
                          <a:effectLst/>
                        </a:rPr>
                        <a:t>$191.27</a:t>
                      </a:r>
                      <a:endParaRPr lang="en-DE" sz="1050" dirty="0">
                        <a:solidFill>
                          <a:sysClr val="windowText" lastClr="000000"/>
                        </a:solidFill>
                      </a:endParaRPr>
                    </a:p>
                  </a:txBody>
                  <a:tcPr/>
                </a:tc>
                <a:extLst>
                  <a:ext uri="{0D108BD9-81ED-4DB2-BD59-A6C34878D82A}">
                    <a16:rowId xmlns:a16="http://schemas.microsoft.com/office/drawing/2014/main" val="2438611480"/>
                  </a:ext>
                </a:extLst>
              </a:tr>
            </a:tbl>
          </a:graphicData>
        </a:graphic>
      </p:graphicFrame>
    </p:spTree>
    <p:extLst>
      <p:ext uri="{BB962C8B-B14F-4D97-AF65-F5344CB8AC3E}">
        <p14:creationId xmlns:p14="http://schemas.microsoft.com/office/powerpoint/2010/main" val="84525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Insights Generation</a:t>
            </a:r>
          </a:p>
        </p:txBody>
      </p:sp>
      <p:pic>
        <p:nvPicPr>
          <p:cNvPr id="11" name="Content Placeholder 10" descr="Good Idea with solid fill">
            <a:extLst>
              <a:ext uri="{FF2B5EF4-FFF2-40B4-BE49-F238E27FC236}">
                <a16:creationId xmlns:a16="http://schemas.microsoft.com/office/drawing/2014/main" id="{972A91A2-BBFF-2425-F9F4-4692BC5315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35316" y="1977883"/>
            <a:ext cx="3073915" cy="3073915"/>
          </a:xfrm>
        </p:spPr>
      </p:pic>
    </p:spTree>
    <p:extLst>
      <p:ext uri="{BB962C8B-B14F-4D97-AF65-F5344CB8AC3E}">
        <p14:creationId xmlns:p14="http://schemas.microsoft.com/office/powerpoint/2010/main" val="1815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Overall Revenue Analysis</a:t>
            </a:r>
          </a:p>
        </p:txBody>
      </p:sp>
      <p:pic>
        <p:nvPicPr>
          <p:cNvPr id="8" name="Picture 7" descr="A graph and chart of sales&#10;&#10;Description automatically generated">
            <a:extLst>
              <a:ext uri="{FF2B5EF4-FFF2-40B4-BE49-F238E27FC236}">
                <a16:creationId xmlns:a16="http://schemas.microsoft.com/office/drawing/2014/main" id="{B5740E76-54D4-DFD6-AEF1-F815EC9510F8}"/>
              </a:ext>
            </a:extLst>
          </p:cNvPr>
          <p:cNvPicPr>
            <a:picLocks noChangeAspect="1"/>
          </p:cNvPicPr>
          <p:nvPr/>
        </p:nvPicPr>
        <p:blipFill>
          <a:blip r:embed="rId2"/>
          <a:stretch>
            <a:fillRect/>
          </a:stretch>
        </p:blipFill>
        <p:spPr>
          <a:xfrm>
            <a:off x="147767" y="1506070"/>
            <a:ext cx="7125600" cy="3547818"/>
          </a:xfrm>
          <a:prstGeom prst="rect">
            <a:avLst/>
          </a:prstGeom>
        </p:spPr>
      </p:pic>
      <p:sp>
        <p:nvSpPr>
          <p:cNvPr id="9" name="TextBox 8">
            <a:extLst>
              <a:ext uri="{FF2B5EF4-FFF2-40B4-BE49-F238E27FC236}">
                <a16:creationId xmlns:a16="http://schemas.microsoft.com/office/drawing/2014/main" id="{866E64F0-6441-65F2-704D-8B84F7BFACED}"/>
              </a:ext>
            </a:extLst>
          </p:cNvPr>
          <p:cNvSpPr txBox="1"/>
          <p:nvPr/>
        </p:nvSpPr>
        <p:spPr>
          <a:xfrm>
            <a:off x="7799294" y="1894541"/>
            <a:ext cx="381896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Yellow Cab's annual revenue significantly exceeds Pink Cab's revenue for each year shown (2016, 2017, 2018).</a:t>
            </a:r>
            <a:endParaRPr lang="en-DE" dirty="0"/>
          </a:p>
        </p:txBody>
      </p:sp>
      <p:sp>
        <p:nvSpPr>
          <p:cNvPr id="10" name="TextBox 9">
            <a:extLst>
              <a:ext uri="{FF2B5EF4-FFF2-40B4-BE49-F238E27FC236}">
                <a16:creationId xmlns:a16="http://schemas.microsoft.com/office/drawing/2014/main" id="{56F4D8DC-BB98-0603-2017-4AFB3361DD17}"/>
              </a:ext>
            </a:extLst>
          </p:cNvPr>
          <p:cNvSpPr txBox="1"/>
          <p:nvPr/>
        </p:nvSpPr>
        <p:spPr>
          <a:xfrm>
            <a:off x="7844117" y="3429000"/>
            <a:ext cx="381896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The proportion of Pink Cab's revenue to Yellow Cab's revenue is relatively small each year.</a:t>
            </a:r>
            <a:endParaRPr lang="en-DE" dirty="0"/>
          </a:p>
        </p:txBody>
      </p:sp>
      <p:sp>
        <p:nvSpPr>
          <p:cNvPr id="14" name="TextBox 13">
            <a:extLst>
              <a:ext uri="{FF2B5EF4-FFF2-40B4-BE49-F238E27FC236}">
                <a16:creationId xmlns:a16="http://schemas.microsoft.com/office/drawing/2014/main" id="{E2E42956-3ED6-F657-8811-4F3D8ABAFCBC}"/>
              </a:ext>
            </a:extLst>
          </p:cNvPr>
          <p:cNvSpPr txBox="1"/>
          <p:nvPr/>
        </p:nvSpPr>
        <p:spPr>
          <a:xfrm>
            <a:off x="1252070" y="5388018"/>
            <a:ext cx="9296400" cy="923330"/>
          </a:xfrm>
          <a:prstGeom prst="rect">
            <a:avLst/>
          </a:prstGeom>
          <a:noFill/>
        </p:spPr>
        <p:txBody>
          <a:bodyPr wrap="square">
            <a:spAutoFit/>
          </a:bodyPr>
          <a:lstStyle/>
          <a:p>
            <a:r>
              <a:rPr lang="en-GB" dirty="0"/>
              <a:t>Overall, Yellow Cab appears to be the more dominant player in terms of revenue generation for the time periods represented in the graphs. Additionally, there seems to be seasonality in the cab business, with end-of-year peaks likely due to holidays and potentially more travel activity.</a:t>
            </a:r>
            <a:endParaRPr lang="en-DE" dirty="0"/>
          </a:p>
        </p:txBody>
      </p:sp>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Weekday and Weekend Revenue Analysis</a:t>
            </a:r>
          </a:p>
        </p:txBody>
      </p:sp>
      <p:sp>
        <p:nvSpPr>
          <p:cNvPr id="11" name="TextBox 10">
            <a:extLst>
              <a:ext uri="{FF2B5EF4-FFF2-40B4-BE49-F238E27FC236}">
                <a16:creationId xmlns:a16="http://schemas.microsoft.com/office/drawing/2014/main" id="{E8923EE4-6ECE-8851-51F8-6D14F5A707EF}"/>
              </a:ext>
            </a:extLst>
          </p:cNvPr>
          <p:cNvSpPr txBox="1"/>
          <p:nvPr/>
        </p:nvSpPr>
        <p:spPr>
          <a:xfrm>
            <a:off x="236336" y="5488150"/>
            <a:ext cx="11719328" cy="830997"/>
          </a:xfrm>
          <a:prstGeom prst="rect">
            <a:avLst/>
          </a:prstGeom>
          <a:noFill/>
        </p:spPr>
        <p:txBody>
          <a:bodyPr wrap="square">
            <a:spAutoFit/>
          </a:bodyPr>
          <a:lstStyle/>
          <a:p>
            <a:r>
              <a:rPr lang="en-GB" sz="1600" dirty="0"/>
              <a:t>The data analysis shows the significance of weekends as a prime revenue-generating period for both Pink Cab and Yellow Cab, highlighting the importance of strategic planning and operational excellence to optimize revenue performance during leisure periods</a:t>
            </a:r>
          </a:p>
          <a:p>
            <a:endParaRPr lang="en-GB" sz="1600" dirty="0"/>
          </a:p>
        </p:txBody>
      </p:sp>
      <p:sp>
        <p:nvSpPr>
          <p:cNvPr id="13" name="TextBox 12">
            <a:extLst>
              <a:ext uri="{FF2B5EF4-FFF2-40B4-BE49-F238E27FC236}">
                <a16:creationId xmlns:a16="http://schemas.microsoft.com/office/drawing/2014/main" id="{E7B928C2-8258-7EED-E540-ACA7EFDF7A02}"/>
              </a:ext>
            </a:extLst>
          </p:cNvPr>
          <p:cNvSpPr txBox="1"/>
          <p:nvPr/>
        </p:nvSpPr>
        <p:spPr>
          <a:xfrm>
            <a:off x="236336" y="2537323"/>
            <a:ext cx="2967053" cy="1785104"/>
          </a:xfrm>
          <a:prstGeom prst="rect">
            <a:avLst/>
          </a:prstGeom>
          <a:noFill/>
        </p:spPr>
        <p:txBody>
          <a:bodyPr wrap="square">
            <a:spAutoFit/>
          </a:bodyPr>
          <a:lstStyle/>
          <a:p>
            <a:endParaRPr lang="en-GB" sz="1800" dirty="0"/>
          </a:p>
          <a:p>
            <a:r>
              <a:rPr lang="en-GB" sz="1800" b="1" dirty="0"/>
              <a:t>Weekend Revenue Comparison</a:t>
            </a:r>
          </a:p>
          <a:p>
            <a:r>
              <a:rPr lang="en-GB" sz="1400" dirty="0"/>
              <a:t> Both Pink Cab and Yellow Cab demonstrate a significant increase in revenue during weekends compared to weekdays.</a:t>
            </a:r>
          </a:p>
        </p:txBody>
      </p:sp>
      <p:sp>
        <p:nvSpPr>
          <p:cNvPr id="16" name="TextBox 15">
            <a:extLst>
              <a:ext uri="{FF2B5EF4-FFF2-40B4-BE49-F238E27FC236}">
                <a16:creationId xmlns:a16="http://schemas.microsoft.com/office/drawing/2014/main" id="{7C05D5F3-04A0-5B6D-A963-1C9A4610C34E}"/>
              </a:ext>
            </a:extLst>
          </p:cNvPr>
          <p:cNvSpPr txBox="1"/>
          <p:nvPr/>
        </p:nvSpPr>
        <p:spPr>
          <a:xfrm>
            <a:off x="8379012" y="2366682"/>
            <a:ext cx="3576652" cy="954107"/>
          </a:xfrm>
          <a:prstGeom prst="rect">
            <a:avLst/>
          </a:prstGeom>
          <a:noFill/>
        </p:spPr>
        <p:txBody>
          <a:bodyPr wrap="square">
            <a:spAutoFit/>
          </a:bodyPr>
          <a:lstStyle/>
          <a:p>
            <a:pPr algn="just"/>
            <a:r>
              <a:rPr lang="en-GB" sz="1400" b="1" dirty="0"/>
              <a:t>Pink Cab </a:t>
            </a:r>
            <a:r>
              <a:rPr lang="en-GB" sz="1400" dirty="0"/>
              <a:t>the average revenue surges from approximately </a:t>
            </a:r>
            <a:r>
              <a:rPr lang="en-GB" sz="1400" b="1" dirty="0"/>
              <a:t>303.18 </a:t>
            </a:r>
            <a:r>
              <a:rPr lang="en-GB" sz="1400" dirty="0"/>
              <a:t>during weekdays to about </a:t>
            </a:r>
            <a:r>
              <a:rPr lang="en-GB" sz="1400" b="1" dirty="0"/>
              <a:t>321.25</a:t>
            </a:r>
            <a:r>
              <a:rPr lang="en-GB" sz="1400" dirty="0"/>
              <a:t> during weekends, representing a percentage difference of approximately </a:t>
            </a:r>
            <a:r>
              <a:rPr lang="en-GB" sz="1400" b="1" dirty="0"/>
              <a:t>5.96%</a:t>
            </a:r>
            <a:endParaRPr lang="en-DE" sz="1400" b="1" dirty="0"/>
          </a:p>
        </p:txBody>
      </p:sp>
      <p:sp>
        <p:nvSpPr>
          <p:cNvPr id="18" name="TextBox 17">
            <a:extLst>
              <a:ext uri="{FF2B5EF4-FFF2-40B4-BE49-F238E27FC236}">
                <a16:creationId xmlns:a16="http://schemas.microsoft.com/office/drawing/2014/main" id="{580FE7CD-82A7-61A6-1D9A-9BC69329B274}"/>
              </a:ext>
            </a:extLst>
          </p:cNvPr>
          <p:cNvSpPr txBox="1"/>
          <p:nvPr/>
        </p:nvSpPr>
        <p:spPr>
          <a:xfrm>
            <a:off x="8422076" y="3479018"/>
            <a:ext cx="3576652" cy="1384995"/>
          </a:xfrm>
          <a:prstGeom prst="rect">
            <a:avLst/>
          </a:prstGeom>
          <a:noFill/>
        </p:spPr>
        <p:txBody>
          <a:bodyPr wrap="square">
            <a:spAutoFit/>
          </a:bodyPr>
          <a:lstStyle/>
          <a:p>
            <a:pPr algn="just"/>
            <a:r>
              <a:rPr lang="en-GB" sz="1400" b="1" dirty="0"/>
              <a:t>Yellow Cab </a:t>
            </a:r>
            <a:r>
              <a:rPr lang="en-GB" sz="1400" dirty="0"/>
              <a:t>experiences a notable increase in average revenue during weekends, rising from approximately </a:t>
            </a:r>
            <a:r>
              <a:rPr lang="en-GB" sz="1400" b="1" dirty="0"/>
              <a:t>447.84</a:t>
            </a:r>
            <a:r>
              <a:rPr lang="en-GB" sz="1400" dirty="0"/>
              <a:t> during weekdays to about </a:t>
            </a:r>
            <a:r>
              <a:rPr lang="en-GB" sz="1400" b="1" dirty="0"/>
              <a:t>472.26</a:t>
            </a:r>
            <a:r>
              <a:rPr lang="en-GB" sz="1400" dirty="0"/>
              <a:t> during weekends. This corresponds to a percentage difference of approximately </a:t>
            </a:r>
            <a:r>
              <a:rPr lang="en-GB" sz="1400" b="1" dirty="0"/>
              <a:t>5.45%</a:t>
            </a:r>
            <a:endParaRPr lang="en-DE" sz="1400" b="1" dirty="0"/>
          </a:p>
        </p:txBody>
      </p:sp>
      <p:pic>
        <p:nvPicPr>
          <p:cNvPr id="22" name="Picture 21">
            <a:extLst>
              <a:ext uri="{FF2B5EF4-FFF2-40B4-BE49-F238E27FC236}">
                <a16:creationId xmlns:a16="http://schemas.microsoft.com/office/drawing/2014/main" id="{606B5A7C-FF26-53D8-EC67-8BC970278386}"/>
              </a:ext>
            </a:extLst>
          </p:cNvPr>
          <p:cNvPicPr>
            <a:picLocks noChangeAspect="1"/>
          </p:cNvPicPr>
          <p:nvPr/>
        </p:nvPicPr>
        <p:blipFill>
          <a:blip r:embed="rId2"/>
          <a:stretch>
            <a:fillRect/>
          </a:stretch>
        </p:blipFill>
        <p:spPr>
          <a:xfrm>
            <a:off x="3023472" y="1597167"/>
            <a:ext cx="5355540" cy="3665415"/>
          </a:xfrm>
          <a:prstGeom prst="rect">
            <a:avLst/>
          </a:prstGeom>
        </p:spPr>
      </p:pic>
    </p:spTree>
    <p:extLst>
      <p:ext uri="{BB962C8B-B14F-4D97-AF65-F5344CB8AC3E}">
        <p14:creationId xmlns:p14="http://schemas.microsoft.com/office/powerpoint/2010/main" val="209671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2471</Words>
  <Application>Microsoft Office PowerPoint</Application>
  <PresentationFormat>Widescreen</PresentationFormat>
  <Paragraphs>219</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-apple-system</vt:lpstr>
      <vt:lpstr>Arial</vt:lpstr>
      <vt:lpstr>Calibri</vt:lpstr>
      <vt:lpstr>Calibri Light</vt:lpstr>
      <vt:lpstr>Courier New</vt:lpstr>
      <vt:lpstr>Google Sans</vt:lpstr>
      <vt:lpstr>Roboto</vt:lpstr>
      <vt:lpstr>system-ui</vt:lpstr>
      <vt:lpstr>var(--colab-code-font-family)</vt:lpstr>
      <vt:lpstr>var(--jp-code-font-family)</vt:lpstr>
      <vt:lpstr>var(--jp-content-font-family)</vt:lpstr>
      <vt:lpstr>Office Theme</vt:lpstr>
      <vt:lpstr>PowerPoint Presentation</vt:lpstr>
      <vt:lpstr>Background –G2M(cab industry) case study</vt:lpstr>
      <vt:lpstr>Data Collection and Understanding </vt:lpstr>
      <vt:lpstr>EXPLORATORY DATA  ANALYSIS</vt:lpstr>
      <vt:lpstr>Profit Analysis</vt:lpstr>
      <vt:lpstr>Profit Analysis</vt:lpstr>
      <vt:lpstr>Insights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vt:lpstr>
      <vt:lpstr>PowerPoint Presentation</vt:lpstr>
      <vt:lpstr>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Senthil Nathan, Monisha Shree</cp:lastModifiedBy>
  <cp:revision>186</cp:revision>
  <cp:lastPrinted>2019-08-24T08:13:50Z</cp:lastPrinted>
  <dcterms:created xsi:type="dcterms:W3CDTF">2019-08-19T15:39:24Z</dcterms:created>
  <dcterms:modified xsi:type="dcterms:W3CDTF">2024-04-25T00:47:01Z</dcterms:modified>
</cp:coreProperties>
</file>