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308" r:id="rId4"/>
    <p:sldId id="259" r:id="rId5"/>
    <p:sldId id="282" r:id="rId6"/>
    <p:sldId id="258" r:id="rId7"/>
    <p:sldId id="297" r:id="rId8"/>
    <p:sldId id="309" r:id="rId9"/>
    <p:sldId id="298" r:id="rId10"/>
    <p:sldId id="310" r:id="rId11"/>
    <p:sldId id="285" r:id="rId12"/>
    <p:sldId id="260" r:id="rId13"/>
    <p:sldId id="284" r:id="rId14"/>
    <p:sldId id="299" r:id="rId15"/>
    <p:sldId id="300" r:id="rId16"/>
    <p:sldId id="301" r:id="rId17"/>
    <p:sldId id="302" r:id="rId18"/>
    <p:sldId id="307" r:id="rId19"/>
    <p:sldId id="303" r:id="rId20"/>
    <p:sldId id="304" r:id="rId21"/>
    <p:sldId id="305" r:id="rId22"/>
    <p:sldId id="286" r:id="rId23"/>
    <p:sldId id="306" r:id="rId24"/>
    <p:sldId id="261" r:id="rId25"/>
    <p:sldId id="311"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82" d="100"/>
          <a:sy n="82" d="100"/>
        </p:scale>
        <p:origin x="69" y="48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7/1/2024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7/1/2024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527581" y="1634845"/>
            <a:ext cx="9485988" cy="3431709"/>
          </a:xfrm>
          <a:prstGeom prst="rect">
            <a:avLst/>
          </a:prstGeom>
          <a:solidFill>
            <a:schemeClr val="bg2">
              <a:lumMod val="25000"/>
            </a:schemeClr>
          </a:solidFill>
        </p:spPr>
        <p:txBody>
          <a:bodyPr wrap="square" rtlCol="0">
            <a:spAutoFit/>
          </a:bodyPr>
          <a:lstStyle/>
          <a:p>
            <a:pPr algn="ctr"/>
            <a:r>
              <a:rPr lang="en-GB" sz="4400" dirty="0">
                <a:solidFill>
                  <a:srgbClr val="FF6600"/>
                </a:solidFill>
              </a:rPr>
              <a:t>Resume Parsing and Classification Using</a:t>
            </a:r>
          </a:p>
          <a:p>
            <a:pPr algn="ctr"/>
            <a:r>
              <a:rPr lang="en-GB" sz="4400" dirty="0">
                <a:solidFill>
                  <a:srgbClr val="FF6600"/>
                </a:solidFill>
              </a:rPr>
              <a:t>Named Entity Recognition (NER)</a:t>
            </a:r>
          </a:p>
          <a:p>
            <a:pPr algn="ctr"/>
            <a:endParaRPr lang="en-GB" sz="3200" dirty="0">
              <a:solidFill>
                <a:srgbClr val="FF6600"/>
              </a:solidFill>
            </a:endParaRPr>
          </a:p>
          <a:p>
            <a:pPr algn="ctr"/>
            <a:r>
              <a:rPr lang="en-GB" sz="3200" dirty="0">
                <a:solidFill>
                  <a:schemeClr val="accent2">
                    <a:lumMod val="60000"/>
                    <a:lumOff val="40000"/>
                  </a:schemeClr>
                </a:solidFill>
              </a:rPr>
              <a:t>Exploratory Data Analysis</a:t>
            </a:r>
          </a:p>
          <a:p>
            <a:endParaRPr lang="en-US" sz="2500" dirty="0">
              <a:solidFill>
                <a:srgbClr val="FF6600"/>
              </a:solidFill>
            </a:endParaRPr>
          </a:p>
          <a:p>
            <a:endParaRPr lang="en-US" sz="4000" dirty="0"/>
          </a:p>
        </p:txBody>
      </p:sp>
      <p:sp>
        <p:nvSpPr>
          <p:cNvPr id="3" name="TextBox 2">
            <a:extLst>
              <a:ext uri="{FF2B5EF4-FFF2-40B4-BE49-F238E27FC236}">
                <a16:creationId xmlns:a16="http://schemas.microsoft.com/office/drawing/2014/main" id="{8DA410E8-0383-51AC-3BD1-A25CEB193678}"/>
              </a:ext>
            </a:extLst>
          </p:cNvPr>
          <p:cNvSpPr txBox="1"/>
          <p:nvPr/>
        </p:nvSpPr>
        <p:spPr>
          <a:xfrm>
            <a:off x="3548396" y="4108056"/>
            <a:ext cx="5543185" cy="2092881"/>
          </a:xfrm>
          <a:prstGeom prst="rect">
            <a:avLst/>
          </a:prstGeom>
          <a:noFill/>
        </p:spPr>
        <p:txBody>
          <a:bodyPr wrap="square">
            <a:spAutoFit/>
          </a:bodyPr>
          <a:lstStyle/>
          <a:p>
            <a:pPr algn="ctr"/>
            <a:endParaRPr lang="en-GB" sz="3200" dirty="0">
              <a:solidFill>
                <a:schemeClr val="accent2">
                  <a:lumMod val="60000"/>
                  <a:lumOff val="40000"/>
                </a:schemeClr>
              </a:solidFill>
            </a:endParaRPr>
          </a:p>
          <a:p>
            <a:pPr algn="ctr"/>
            <a:r>
              <a:rPr lang="en-GB" sz="1400" dirty="0">
                <a:solidFill>
                  <a:schemeClr val="bg1"/>
                </a:solidFill>
              </a:rPr>
              <a:t>Internship: Data Science Intern</a:t>
            </a:r>
          </a:p>
          <a:p>
            <a:pPr algn="ctr"/>
            <a:r>
              <a:rPr lang="en-GB" sz="1400" dirty="0">
                <a:solidFill>
                  <a:schemeClr val="bg1"/>
                </a:solidFill>
              </a:rPr>
              <a:t>Specialization: NLP</a:t>
            </a:r>
          </a:p>
          <a:p>
            <a:pPr algn="ctr"/>
            <a:r>
              <a:rPr lang="en-GB" sz="1400" dirty="0">
                <a:solidFill>
                  <a:schemeClr val="bg1"/>
                </a:solidFill>
              </a:rPr>
              <a:t>Name: Monisha Shree Senthil Nathan</a:t>
            </a:r>
          </a:p>
          <a:p>
            <a:pPr algn="ctr"/>
            <a:r>
              <a:rPr lang="en-GB" sz="1400" dirty="0" err="1">
                <a:solidFill>
                  <a:schemeClr val="bg1"/>
                </a:solidFill>
              </a:rPr>
              <a:t>Unviversity</a:t>
            </a:r>
            <a:r>
              <a:rPr lang="en-GB" sz="1400" dirty="0">
                <a:solidFill>
                  <a:schemeClr val="bg1"/>
                </a:solidFill>
              </a:rPr>
              <a:t>: IU International University of Applied Sciences, Germany</a:t>
            </a:r>
          </a:p>
          <a:p>
            <a:pPr algn="ctr"/>
            <a:r>
              <a:rPr lang="en-GB" sz="1400" dirty="0">
                <a:solidFill>
                  <a:schemeClr val="bg1"/>
                </a:solidFill>
              </a:rPr>
              <a:t>Batch: LISUM32, Data Glacier</a:t>
            </a:r>
          </a:p>
          <a:p>
            <a:pPr algn="ctr"/>
            <a:r>
              <a:rPr lang="en-GB" sz="1400" dirty="0">
                <a:solidFill>
                  <a:schemeClr val="bg1"/>
                </a:solidFill>
              </a:rPr>
              <a:t>Email: monishashree.career@gmail.com</a:t>
            </a:r>
          </a:p>
          <a:p>
            <a:pPr algn="ctr"/>
            <a:r>
              <a:rPr lang="en-GB" sz="1400" dirty="0">
                <a:solidFill>
                  <a:schemeClr val="bg1"/>
                </a:solidFill>
              </a:rPr>
              <a:t>Date: 01.07.2024</a:t>
            </a:r>
            <a:endParaRPr lang="en-GB" sz="14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GB" sz="4400" b="1" dirty="0">
                <a:solidFill>
                  <a:schemeClr val="accent2"/>
                </a:solidFill>
                <a:latin typeface="+mj-lt"/>
              </a:rPr>
              <a:t>Distribution Analysis of Textual Features: Insights       	on Skewness and Kurtosis</a:t>
            </a:r>
            <a:endParaRPr lang="en-US" sz="4400" b="1" dirty="0">
              <a:solidFill>
                <a:schemeClr val="bg2">
                  <a:lumMod val="25000"/>
                </a:schemeClr>
              </a:solidFill>
              <a:latin typeface="+mj-lt"/>
            </a:endParaRPr>
          </a:p>
        </p:txBody>
      </p:sp>
      <p:sp>
        <p:nvSpPr>
          <p:cNvPr id="2" name="Rectangle 1">
            <a:extLst>
              <a:ext uri="{FF2B5EF4-FFF2-40B4-BE49-F238E27FC236}">
                <a16:creationId xmlns:a16="http://schemas.microsoft.com/office/drawing/2014/main" id="{701252C4-A2E4-C60C-DA78-04ACEBCABCDB}"/>
              </a:ext>
            </a:extLst>
          </p:cNvPr>
          <p:cNvSpPr>
            <a:spLocks noChangeArrowheads="1"/>
          </p:cNvSpPr>
          <p:nvPr/>
        </p:nvSpPr>
        <p:spPr bwMode="auto">
          <a:xfrm>
            <a:off x="1461759" y="1865250"/>
            <a:ext cx="9799171"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400" b="1" dirty="0"/>
              <a:t>Overall Interpretation</a:t>
            </a:r>
          </a:p>
          <a:p>
            <a:endParaRPr lang="en-GB" sz="1400" b="1" dirty="0"/>
          </a:p>
          <a:p>
            <a:r>
              <a:rPr lang="en-GB" sz="1400" b="1" dirty="0"/>
              <a:t>Negative Skewness</a:t>
            </a:r>
            <a:r>
              <a:rPr lang="en-GB" sz="1400" dirty="0"/>
              <a:t> for Length, Word Count, and Mean Sentence Length indicates that the distribution of these variables has a longer tail on the left side, meaning there are a few resumes that are significantly shorter, have fewer words, or shorter sentences compared to the average.</a:t>
            </a:r>
          </a:p>
          <a:p>
            <a:endParaRPr lang="en-GB" sz="1400" dirty="0"/>
          </a:p>
          <a:p>
            <a:r>
              <a:rPr lang="en-GB" sz="1400" b="1" dirty="0"/>
              <a:t>Positive Skewness</a:t>
            </a:r>
            <a:r>
              <a:rPr lang="en-GB" sz="1400" dirty="0"/>
              <a:t> for Mean Word Length suggests that a few resumes use significantly longer words, which is less common.</a:t>
            </a:r>
          </a:p>
          <a:p>
            <a:endParaRPr lang="en-GB" sz="1400" dirty="0"/>
          </a:p>
          <a:p>
            <a:r>
              <a:rPr lang="en-GB" sz="1400" b="1" dirty="0"/>
              <a:t>Low Kurtosis</a:t>
            </a:r>
            <a:r>
              <a:rPr lang="en-GB" sz="1400" dirty="0"/>
              <a:t> for Length, Word Count, and Mean Sentence Length implies that these distributions are relatively flat with fewer outliers, indicating a more consistent dataset.</a:t>
            </a:r>
          </a:p>
          <a:p>
            <a:endParaRPr lang="en-GB" sz="1400" dirty="0"/>
          </a:p>
          <a:p>
            <a:r>
              <a:rPr lang="en-GB" sz="1400" b="1" dirty="0"/>
              <a:t>High Kurtosis</a:t>
            </a:r>
            <a:r>
              <a:rPr lang="en-GB" sz="1400" dirty="0"/>
              <a:t> for Mean Word Length highlights the presence of extreme outliers, suggesting that some resumes have unusually long words, which could be due to technical jargon or specific industry terms.</a:t>
            </a:r>
          </a:p>
        </p:txBody>
      </p:sp>
    </p:spTree>
    <p:extLst>
      <p:ext uri="{BB962C8B-B14F-4D97-AF65-F5344CB8AC3E}">
        <p14:creationId xmlns:p14="http://schemas.microsoft.com/office/powerpoint/2010/main" val="42004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BA3F-83F2-2711-FE75-E9EF1BE8B198}"/>
              </a:ext>
            </a:extLst>
          </p:cNvPr>
          <p:cNvSpPr>
            <a:spLocks noGrp="1"/>
          </p:cNvSpPr>
          <p:nvPr>
            <p:ph type="title"/>
          </p:nvPr>
        </p:nvSpPr>
        <p:spPr>
          <a:xfrm>
            <a:off x="4361844" y="2852060"/>
            <a:ext cx="10515600" cy="1325563"/>
          </a:xfrm>
        </p:spPr>
        <p:txBody>
          <a:bodyPr>
            <a:noAutofit/>
          </a:bodyPr>
          <a:lstStyle/>
          <a:p>
            <a:r>
              <a:rPr lang="en-GB" sz="6600" dirty="0"/>
              <a:t>Insights Generation</a:t>
            </a:r>
          </a:p>
        </p:txBody>
      </p:sp>
      <p:pic>
        <p:nvPicPr>
          <p:cNvPr id="11" name="Content Placeholder 10" descr="Good Idea with solid fill">
            <a:extLst>
              <a:ext uri="{FF2B5EF4-FFF2-40B4-BE49-F238E27FC236}">
                <a16:creationId xmlns:a16="http://schemas.microsoft.com/office/drawing/2014/main" id="{972A91A2-BBFF-2425-F9F4-4692BC5315C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35316" y="1977883"/>
            <a:ext cx="3073915" cy="3073915"/>
          </a:xfrm>
        </p:spPr>
      </p:pic>
    </p:spTree>
    <p:extLst>
      <p:ext uri="{BB962C8B-B14F-4D97-AF65-F5344CB8AC3E}">
        <p14:creationId xmlns:p14="http://schemas.microsoft.com/office/powerpoint/2010/main" val="181521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err="1">
                <a:solidFill>
                  <a:schemeClr val="accent2"/>
                </a:solidFill>
                <a:latin typeface="+mj-lt"/>
              </a:rPr>
              <a:t>WordCloud</a:t>
            </a:r>
            <a:r>
              <a:rPr lang="en-US" sz="4400" b="1" dirty="0">
                <a:solidFill>
                  <a:schemeClr val="accent2"/>
                </a:solidFill>
                <a:latin typeface="+mj-lt"/>
              </a:rPr>
              <a:t> for entities</a:t>
            </a:r>
          </a:p>
        </p:txBody>
      </p:sp>
      <p:pic>
        <p:nvPicPr>
          <p:cNvPr id="4104" name="Picture 8">
            <a:extLst>
              <a:ext uri="{FF2B5EF4-FFF2-40B4-BE49-F238E27FC236}">
                <a16:creationId xmlns:a16="http://schemas.microsoft.com/office/drawing/2014/main" id="{55B1ED9D-5502-92C1-B83F-2E9F1C91E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28" y="1415784"/>
            <a:ext cx="3627478" cy="244595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0E62A69-C485-CD77-4B58-57CE5F6FC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8232" y="1392854"/>
            <a:ext cx="3908040" cy="263513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062C576-DF19-3263-435F-902A0E0B9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6116" y="1371600"/>
            <a:ext cx="3999205" cy="269660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A2118844-0215-14B2-2CBC-6032FF5295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6116" y="4068207"/>
            <a:ext cx="3836799" cy="2587099"/>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16">
            <a:extLst>
              <a:ext uri="{FF2B5EF4-FFF2-40B4-BE49-F238E27FC236}">
                <a16:creationId xmlns:a16="http://schemas.microsoft.com/office/drawing/2014/main" id="{EF71C13B-AB3D-644F-F86C-A0167ECB93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4" name="Picture 3" descr="A close-up of words&#10;&#10;Description automatically generated">
            <a:extLst>
              <a:ext uri="{FF2B5EF4-FFF2-40B4-BE49-F238E27FC236}">
                <a16:creationId xmlns:a16="http://schemas.microsoft.com/office/drawing/2014/main" id="{FA16F0E9-DB09-347E-F905-265CE2511F70}"/>
              </a:ext>
            </a:extLst>
          </p:cNvPr>
          <p:cNvPicPr>
            <a:picLocks noChangeAspect="1"/>
          </p:cNvPicPr>
          <p:nvPr/>
        </p:nvPicPr>
        <p:blipFill>
          <a:blip r:embed="rId6"/>
          <a:stretch>
            <a:fillRect/>
          </a:stretch>
        </p:blipFill>
        <p:spPr>
          <a:xfrm>
            <a:off x="494573" y="3795380"/>
            <a:ext cx="3122258" cy="3122258"/>
          </a:xfrm>
          <a:prstGeom prst="rect">
            <a:avLst/>
          </a:prstGeom>
        </p:spPr>
      </p:pic>
      <p:pic>
        <p:nvPicPr>
          <p:cNvPr id="4114" name="Picture 18">
            <a:extLst>
              <a:ext uri="{FF2B5EF4-FFF2-40B4-BE49-F238E27FC236}">
                <a16:creationId xmlns:a16="http://schemas.microsoft.com/office/drawing/2014/main" id="{7D2E7F9F-2437-3B84-E20B-276F604CF1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00610" y="4257101"/>
            <a:ext cx="3260954" cy="2198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7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Entity Distribution: Location</a:t>
            </a:r>
          </a:p>
        </p:txBody>
      </p:sp>
      <p:pic>
        <p:nvPicPr>
          <p:cNvPr id="5128" name="Picture 8">
            <a:extLst>
              <a:ext uri="{FF2B5EF4-FFF2-40B4-BE49-F238E27FC236}">
                <a16:creationId xmlns:a16="http://schemas.microsoft.com/office/drawing/2014/main" id="{4B2DD978-2633-DF4A-CE7D-E54BED6D7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345" y="1570018"/>
            <a:ext cx="7683684" cy="45837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D5CF7E3-60E5-9481-85F8-FE45EB95792E}"/>
              </a:ext>
            </a:extLst>
          </p:cNvPr>
          <p:cNvSpPr txBox="1"/>
          <p:nvPr/>
        </p:nvSpPr>
        <p:spPr>
          <a:xfrm>
            <a:off x="419344" y="6029065"/>
            <a:ext cx="11467856" cy="646331"/>
          </a:xfrm>
          <a:prstGeom prst="rect">
            <a:avLst/>
          </a:prstGeom>
          <a:noFill/>
        </p:spPr>
        <p:txBody>
          <a:bodyPr wrap="square" rtlCol="0">
            <a:spAutoFit/>
          </a:bodyPr>
          <a:lstStyle/>
          <a:p>
            <a:pPr algn="ctr"/>
            <a:r>
              <a:rPr lang="en-GB" dirty="0"/>
              <a:t>A significant portion (over 40+) applicants are located in Bangalore. This might be due to the city’s reputation as a tech hub. Hyderabad and Pune also have a good pool of talent we can tap into.</a:t>
            </a:r>
            <a:endParaRPr lang="en-DE" dirty="0"/>
          </a:p>
        </p:txBody>
      </p:sp>
    </p:spTree>
    <p:extLst>
      <p:ext uri="{BB962C8B-B14F-4D97-AF65-F5344CB8AC3E}">
        <p14:creationId xmlns:p14="http://schemas.microsoft.com/office/powerpoint/2010/main" val="209671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Entity Distribution: Designation</a:t>
            </a:r>
          </a:p>
        </p:txBody>
      </p:sp>
      <p:pic>
        <p:nvPicPr>
          <p:cNvPr id="6150" name="Picture 6">
            <a:extLst>
              <a:ext uri="{FF2B5EF4-FFF2-40B4-BE49-F238E27FC236}">
                <a16:creationId xmlns:a16="http://schemas.microsoft.com/office/drawing/2014/main" id="{7CCD40C4-AE27-915B-86FA-74768DED8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754" y="1674109"/>
            <a:ext cx="7651786" cy="45647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1E8BA9B-E5EC-AC20-D931-F385360DFDE0}"/>
              </a:ext>
            </a:extLst>
          </p:cNvPr>
          <p:cNvSpPr txBox="1"/>
          <p:nvPr/>
        </p:nvSpPr>
        <p:spPr>
          <a:xfrm>
            <a:off x="960995" y="6147603"/>
            <a:ext cx="10116642" cy="646331"/>
          </a:xfrm>
          <a:prstGeom prst="rect">
            <a:avLst/>
          </a:prstGeom>
          <a:noFill/>
        </p:spPr>
        <p:txBody>
          <a:bodyPr wrap="square" rtlCol="0">
            <a:spAutoFit/>
          </a:bodyPr>
          <a:lstStyle/>
          <a:p>
            <a:pPr algn="ctr"/>
            <a:r>
              <a:rPr lang="en-GB" dirty="0"/>
              <a:t>Here, we see Software Developer and System Engineer as the most common designations. This aligns well with the tech industry focus of the applicant pool we saw in the previous slide.</a:t>
            </a:r>
            <a:endParaRPr lang="en-DE" dirty="0"/>
          </a:p>
        </p:txBody>
      </p:sp>
    </p:spTree>
    <p:extLst>
      <p:ext uri="{BB962C8B-B14F-4D97-AF65-F5344CB8AC3E}">
        <p14:creationId xmlns:p14="http://schemas.microsoft.com/office/powerpoint/2010/main" val="313470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Entity Distribution: Skills</a:t>
            </a:r>
          </a:p>
        </p:txBody>
      </p:sp>
      <p:pic>
        <p:nvPicPr>
          <p:cNvPr id="7176" name="Picture 8">
            <a:extLst>
              <a:ext uri="{FF2B5EF4-FFF2-40B4-BE49-F238E27FC236}">
                <a16:creationId xmlns:a16="http://schemas.microsoft.com/office/drawing/2014/main" id="{8C0E3682-0AEA-E6AA-743B-A85ED72BE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147" y="1371600"/>
            <a:ext cx="7832540" cy="46725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42E1FB-9FC4-7E16-33EF-12CFC37395F6}"/>
              </a:ext>
            </a:extLst>
          </p:cNvPr>
          <p:cNvSpPr txBox="1"/>
          <p:nvPr/>
        </p:nvSpPr>
        <p:spPr>
          <a:xfrm>
            <a:off x="151429" y="5941785"/>
            <a:ext cx="11893025" cy="646331"/>
          </a:xfrm>
          <a:prstGeom prst="rect">
            <a:avLst/>
          </a:prstGeom>
          <a:noFill/>
        </p:spPr>
        <p:txBody>
          <a:bodyPr wrap="square" rtlCol="0">
            <a:spAutoFit/>
          </a:bodyPr>
          <a:lstStyle/>
          <a:p>
            <a:pPr algn="ctr"/>
            <a:r>
              <a:rPr lang="en-GB" dirty="0"/>
              <a:t>This slide highlights the most sought-after skills among the applicants. These skills are all in high demand within the tech industry. SQL, HTML, Linux, and Java are the top skills listed by applicants, with over 17 individuals mentioning each</a:t>
            </a:r>
            <a:endParaRPr lang="en-DE" dirty="0"/>
          </a:p>
        </p:txBody>
      </p:sp>
    </p:spTree>
    <p:extLst>
      <p:ext uri="{BB962C8B-B14F-4D97-AF65-F5344CB8AC3E}">
        <p14:creationId xmlns:p14="http://schemas.microsoft.com/office/powerpoint/2010/main" val="266534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Entity Distribution: Graduation years</a:t>
            </a:r>
          </a:p>
        </p:txBody>
      </p:sp>
      <p:pic>
        <p:nvPicPr>
          <p:cNvPr id="8198" name="Picture 6">
            <a:extLst>
              <a:ext uri="{FF2B5EF4-FFF2-40B4-BE49-F238E27FC236}">
                <a16:creationId xmlns:a16="http://schemas.microsoft.com/office/drawing/2014/main" id="{8A46CC05-0868-8C8F-09F2-10DFA5524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642" y="1632514"/>
            <a:ext cx="7614572" cy="4542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80D456-632A-4970-FD8D-1E7F99CE3BF9}"/>
              </a:ext>
            </a:extLst>
          </p:cNvPr>
          <p:cNvSpPr txBox="1"/>
          <p:nvPr/>
        </p:nvSpPr>
        <p:spPr>
          <a:xfrm>
            <a:off x="518353" y="6137158"/>
            <a:ext cx="11060164" cy="646331"/>
          </a:xfrm>
          <a:prstGeom prst="rect">
            <a:avLst/>
          </a:prstGeom>
          <a:noFill/>
        </p:spPr>
        <p:txBody>
          <a:bodyPr wrap="square" rtlCol="0">
            <a:spAutoFit/>
          </a:bodyPr>
          <a:lstStyle/>
          <a:p>
            <a:pPr algn="ctr"/>
            <a:r>
              <a:rPr lang="en-GB" dirty="0"/>
              <a:t>We can see a concentration of graduates from the years 2013, 2011, and 2012. This might indicate an influx of talent that graduated around that time.</a:t>
            </a:r>
            <a:endParaRPr lang="en-DE" dirty="0"/>
          </a:p>
        </p:txBody>
      </p:sp>
    </p:spTree>
    <p:extLst>
      <p:ext uri="{BB962C8B-B14F-4D97-AF65-F5344CB8AC3E}">
        <p14:creationId xmlns:p14="http://schemas.microsoft.com/office/powerpoint/2010/main" val="103385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Entity Distribution: Years of Experience</a:t>
            </a:r>
          </a:p>
        </p:txBody>
      </p:sp>
      <p:pic>
        <p:nvPicPr>
          <p:cNvPr id="9218" name="Picture 2">
            <a:extLst>
              <a:ext uri="{FF2B5EF4-FFF2-40B4-BE49-F238E27FC236}">
                <a16:creationId xmlns:a16="http://schemas.microsoft.com/office/drawing/2014/main" id="{45B04715-81C6-BD5E-4614-815F1D3D1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66" y="1410120"/>
            <a:ext cx="5754412" cy="429759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1C087A52-B430-F6B1-845F-8425804A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765" y="1895106"/>
            <a:ext cx="4976259" cy="37164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1B4EC9-128C-03A3-1075-14D8A8A70F04}"/>
              </a:ext>
            </a:extLst>
          </p:cNvPr>
          <p:cNvSpPr txBox="1"/>
          <p:nvPr/>
        </p:nvSpPr>
        <p:spPr>
          <a:xfrm>
            <a:off x="629014" y="5798072"/>
            <a:ext cx="10739832" cy="646331"/>
          </a:xfrm>
          <a:prstGeom prst="rect">
            <a:avLst/>
          </a:prstGeom>
          <a:noFill/>
        </p:spPr>
        <p:txBody>
          <a:bodyPr wrap="square" rtlCol="0">
            <a:spAutoFit/>
          </a:bodyPr>
          <a:lstStyle/>
          <a:p>
            <a:pPr algn="ctr"/>
            <a:r>
              <a:rPr lang="en-GB" dirty="0"/>
              <a:t>Years of experience had outliers, because it had the year ‘511’ and ‘2004’. </a:t>
            </a:r>
            <a:r>
              <a:rPr lang="en-GB" dirty="0" err="1"/>
              <a:t>fter</a:t>
            </a:r>
            <a:r>
              <a:rPr lang="en-GB" dirty="0"/>
              <a:t> removing them, this slide presents a clearer picture of the distribution of experience levels within the applicant pool.</a:t>
            </a:r>
            <a:endParaRPr lang="en-DE" dirty="0"/>
          </a:p>
        </p:txBody>
      </p:sp>
    </p:spTree>
    <p:extLst>
      <p:ext uri="{BB962C8B-B14F-4D97-AF65-F5344CB8AC3E}">
        <p14:creationId xmlns:p14="http://schemas.microsoft.com/office/powerpoint/2010/main" val="27919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Entity Distribution: Companies worked at</a:t>
            </a:r>
          </a:p>
        </p:txBody>
      </p:sp>
      <p:pic>
        <p:nvPicPr>
          <p:cNvPr id="16388" name="Picture 4">
            <a:extLst>
              <a:ext uri="{FF2B5EF4-FFF2-40B4-BE49-F238E27FC236}">
                <a16:creationId xmlns:a16="http://schemas.microsoft.com/office/drawing/2014/main" id="{377222EE-FFC7-924E-ADB0-3EA72A332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824" y="1403194"/>
            <a:ext cx="7444452" cy="44410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0B509BD-8B42-1233-73EF-D6F058CF90F5}"/>
              </a:ext>
            </a:extLst>
          </p:cNvPr>
          <p:cNvSpPr txBox="1"/>
          <p:nvPr/>
        </p:nvSpPr>
        <p:spPr>
          <a:xfrm>
            <a:off x="1298798" y="5875867"/>
            <a:ext cx="9441034" cy="646331"/>
          </a:xfrm>
          <a:prstGeom prst="rect">
            <a:avLst/>
          </a:prstGeom>
          <a:noFill/>
        </p:spPr>
        <p:txBody>
          <a:bodyPr wrap="square" rtlCol="0">
            <a:spAutoFit/>
          </a:bodyPr>
          <a:lstStyle/>
          <a:p>
            <a:pPr algn="ctr"/>
            <a:r>
              <a:rPr lang="en-GB" dirty="0"/>
              <a:t>Analysis of the data reveals that a significant number of applicants (over 40) have prior experience at Microsoft and Infosys. Oracle is another frequently mentioned company.</a:t>
            </a:r>
            <a:endParaRPr lang="en-DE" dirty="0"/>
          </a:p>
        </p:txBody>
      </p:sp>
    </p:spTree>
    <p:extLst>
      <p:ext uri="{BB962C8B-B14F-4D97-AF65-F5344CB8AC3E}">
        <p14:creationId xmlns:p14="http://schemas.microsoft.com/office/powerpoint/2010/main" val="164979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N gram: Unigram</a:t>
            </a:r>
          </a:p>
        </p:txBody>
      </p:sp>
      <p:pic>
        <p:nvPicPr>
          <p:cNvPr id="10246" name="Picture 6">
            <a:extLst>
              <a:ext uri="{FF2B5EF4-FFF2-40B4-BE49-F238E27FC236}">
                <a16:creationId xmlns:a16="http://schemas.microsoft.com/office/drawing/2014/main" id="{33FC122C-C3D2-195A-471D-F548C3575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4795"/>
            <a:ext cx="12061926" cy="38597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CC0A64-83B7-54B9-C90B-5C0BEC33A974}"/>
              </a:ext>
            </a:extLst>
          </p:cNvPr>
          <p:cNvSpPr txBox="1"/>
          <p:nvPr/>
        </p:nvSpPr>
        <p:spPr>
          <a:xfrm>
            <a:off x="2545177" y="5997727"/>
            <a:ext cx="6806287" cy="369332"/>
          </a:xfrm>
          <a:prstGeom prst="rect">
            <a:avLst/>
          </a:prstGeom>
          <a:noFill/>
        </p:spPr>
        <p:txBody>
          <a:bodyPr wrap="none" rtlCol="0">
            <a:spAutoFit/>
          </a:bodyPr>
          <a:lstStyle/>
          <a:p>
            <a:pPr algn="ctr"/>
            <a:r>
              <a:rPr lang="en-GB" dirty="0"/>
              <a:t>Unigram: Top words are experience, work, Microsoft and management</a:t>
            </a:r>
            <a:endParaRPr lang="en-DE" dirty="0"/>
          </a:p>
        </p:txBody>
      </p:sp>
    </p:spTree>
    <p:extLst>
      <p:ext uri="{BB962C8B-B14F-4D97-AF65-F5344CB8AC3E}">
        <p14:creationId xmlns:p14="http://schemas.microsoft.com/office/powerpoint/2010/main" val="247570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373720" y="2836387"/>
            <a:ext cx="11444560" cy="4839914"/>
          </a:xfrm>
        </p:spPr>
        <p:txBody>
          <a:bodyPr>
            <a:noAutofit/>
          </a:bodyPr>
          <a:lstStyle/>
          <a:p>
            <a:pPr marL="0" indent="0" algn="just">
              <a:buNone/>
            </a:pPr>
            <a:r>
              <a:rPr lang="en-GB" sz="2400" dirty="0"/>
              <a:t>HR departments face the challenge of manually processing a large number of resumes, which is both time-consuming and labour-intensive. Each resume contains various sections such as personal details, education, work experience, and skills. By using Named Entity Recognition (NER) models in Natural Language Processing (NLP), we can automate the extraction and classification of these entities, streamlining the resume screening process and making it more efficient and accurate. </a:t>
            </a:r>
            <a:endParaRPr lang="en-GB" sz="36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lumMod val="75000"/>
                  </a:schemeClr>
                </a:solidFill>
              </a:rPr>
              <a:t>Problem Statement</a:t>
            </a:r>
            <a:endParaRPr lang="en-US" sz="3500"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N gram: Bigram</a:t>
            </a:r>
          </a:p>
        </p:txBody>
      </p:sp>
      <p:pic>
        <p:nvPicPr>
          <p:cNvPr id="11270" name="Picture 6">
            <a:extLst>
              <a:ext uri="{FF2B5EF4-FFF2-40B4-BE49-F238E27FC236}">
                <a16:creationId xmlns:a16="http://schemas.microsoft.com/office/drawing/2014/main" id="{2AD26332-F36E-01A6-29C0-3ABDB100E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218" y="1453660"/>
            <a:ext cx="6227955" cy="46512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F32B5F-F91F-D051-6139-A5470DE4BA24}"/>
              </a:ext>
            </a:extLst>
          </p:cNvPr>
          <p:cNvSpPr txBox="1"/>
          <p:nvPr/>
        </p:nvSpPr>
        <p:spPr>
          <a:xfrm>
            <a:off x="1514292" y="6186978"/>
            <a:ext cx="8415975" cy="369332"/>
          </a:xfrm>
          <a:prstGeom prst="rect">
            <a:avLst/>
          </a:prstGeom>
          <a:noFill/>
        </p:spPr>
        <p:txBody>
          <a:bodyPr wrap="square" rtlCol="0">
            <a:spAutoFit/>
          </a:bodyPr>
          <a:lstStyle/>
          <a:p>
            <a:pPr algn="ctr"/>
            <a:r>
              <a:rPr lang="en-GB" dirty="0"/>
              <a:t>Top Bigrams are ‘Work </a:t>
            </a:r>
            <a:r>
              <a:rPr lang="en-GB" dirty="0" err="1"/>
              <a:t>Expereience</a:t>
            </a:r>
            <a:r>
              <a:rPr lang="en-GB" dirty="0"/>
              <a:t>’, ‘willing </a:t>
            </a:r>
            <a:r>
              <a:rPr lang="en-GB" dirty="0" err="1"/>
              <a:t>relocate’,’Bengaluru</a:t>
            </a:r>
            <a:r>
              <a:rPr lang="en-GB" dirty="0"/>
              <a:t> </a:t>
            </a:r>
            <a:r>
              <a:rPr lang="en-GB" dirty="0" err="1"/>
              <a:t>karnataka</a:t>
            </a:r>
            <a:r>
              <a:rPr lang="en-GB" dirty="0"/>
              <a:t>’</a:t>
            </a:r>
            <a:endParaRPr lang="en-DE" dirty="0"/>
          </a:p>
        </p:txBody>
      </p:sp>
    </p:spTree>
    <p:extLst>
      <p:ext uri="{BB962C8B-B14F-4D97-AF65-F5344CB8AC3E}">
        <p14:creationId xmlns:p14="http://schemas.microsoft.com/office/powerpoint/2010/main" val="34996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N gram: Trigram</a:t>
            </a:r>
          </a:p>
        </p:txBody>
      </p:sp>
      <p:pic>
        <p:nvPicPr>
          <p:cNvPr id="12290" name="Picture 2">
            <a:extLst>
              <a:ext uri="{FF2B5EF4-FFF2-40B4-BE49-F238E27FC236}">
                <a16:creationId xmlns:a16="http://schemas.microsoft.com/office/drawing/2014/main" id="{C44A0593-2F2E-FA06-006F-5E0745F43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371600"/>
            <a:ext cx="6507516" cy="4860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4C2A40-BC6C-4EA3-24BC-A9A1F62C377D}"/>
              </a:ext>
            </a:extLst>
          </p:cNvPr>
          <p:cNvSpPr txBox="1"/>
          <p:nvPr/>
        </p:nvSpPr>
        <p:spPr>
          <a:xfrm>
            <a:off x="1193961" y="6144535"/>
            <a:ext cx="10087521" cy="646331"/>
          </a:xfrm>
          <a:prstGeom prst="rect">
            <a:avLst/>
          </a:prstGeom>
          <a:noFill/>
        </p:spPr>
        <p:txBody>
          <a:bodyPr wrap="square" rtlCol="0">
            <a:spAutoFit/>
          </a:bodyPr>
          <a:lstStyle/>
          <a:p>
            <a:r>
              <a:rPr lang="en-GB" dirty="0"/>
              <a:t>Top trigrams are ‘less 1 year’, ‘willing relocate anywhere’ and ‘relocate anywhere work’. Keywords like "relocate" suggest candidates open to new opportunities. We can leverage this during outreach.</a:t>
            </a:r>
            <a:endParaRPr lang="en-DE" dirty="0"/>
          </a:p>
        </p:txBody>
      </p:sp>
    </p:spTree>
    <p:extLst>
      <p:ext uri="{BB962C8B-B14F-4D97-AF65-F5344CB8AC3E}">
        <p14:creationId xmlns:p14="http://schemas.microsoft.com/office/powerpoint/2010/main" val="157719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Parts of Speech</a:t>
            </a:r>
          </a:p>
        </p:txBody>
      </p:sp>
      <p:pic>
        <p:nvPicPr>
          <p:cNvPr id="13314" name="Picture 2">
            <a:extLst>
              <a:ext uri="{FF2B5EF4-FFF2-40B4-BE49-F238E27FC236}">
                <a16:creationId xmlns:a16="http://schemas.microsoft.com/office/drawing/2014/main" id="{342F56BD-7AFA-6201-F1C7-1DF5EF595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083" y="2985768"/>
            <a:ext cx="5517254" cy="2877801"/>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B99A9E6E-3ECD-A350-FB86-6CA3993A3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40" y="1400534"/>
            <a:ext cx="5757814" cy="2853556"/>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C022A983-C562-09CC-EF25-CF288B275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2" y="4254090"/>
            <a:ext cx="5970993" cy="24800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C53E5C-8A7A-01FB-EFC1-8E66090BB701}"/>
              </a:ext>
            </a:extLst>
          </p:cNvPr>
          <p:cNvSpPr txBox="1"/>
          <p:nvPr/>
        </p:nvSpPr>
        <p:spPr>
          <a:xfrm>
            <a:off x="6261248" y="1450051"/>
            <a:ext cx="5689212" cy="861774"/>
          </a:xfrm>
          <a:prstGeom prst="rect">
            <a:avLst/>
          </a:prstGeom>
          <a:noFill/>
        </p:spPr>
        <p:txBody>
          <a:bodyPr wrap="square">
            <a:spAutoFit/>
          </a:bodyPr>
          <a:lstStyle/>
          <a:p>
            <a:r>
              <a:rPr lang="en-GB" sz="1600" dirty="0"/>
              <a:t>Parts of Speech refer to the categories of words based on their function in a sentence. The main POS categories are:</a:t>
            </a:r>
          </a:p>
          <a:p>
            <a:endParaRPr lang="en-DE" dirty="0"/>
          </a:p>
        </p:txBody>
      </p:sp>
      <p:sp>
        <p:nvSpPr>
          <p:cNvPr id="12" name="TextBox 11">
            <a:extLst>
              <a:ext uri="{FF2B5EF4-FFF2-40B4-BE49-F238E27FC236}">
                <a16:creationId xmlns:a16="http://schemas.microsoft.com/office/drawing/2014/main" id="{13F96A2F-499E-5214-AAD7-DB938703299A}"/>
              </a:ext>
            </a:extLst>
          </p:cNvPr>
          <p:cNvSpPr txBox="1"/>
          <p:nvPr/>
        </p:nvSpPr>
        <p:spPr>
          <a:xfrm>
            <a:off x="6327083" y="2081020"/>
            <a:ext cx="5962726" cy="954107"/>
          </a:xfrm>
          <a:prstGeom prst="rect">
            <a:avLst/>
          </a:prstGeom>
          <a:noFill/>
        </p:spPr>
        <p:txBody>
          <a:bodyPr wrap="square">
            <a:spAutoFit/>
          </a:bodyPr>
          <a:lstStyle/>
          <a:p>
            <a:r>
              <a:rPr lang="en-GB" sz="1400" b="1" dirty="0"/>
              <a:t>Nouns</a:t>
            </a:r>
            <a:r>
              <a:rPr lang="en-GB" sz="1400" dirty="0"/>
              <a:t>: Words that name people, places, things, or ideas</a:t>
            </a:r>
          </a:p>
          <a:p>
            <a:r>
              <a:rPr lang="en-GB" sz="1400" b="1" dirty="0"/>
              <a:t>Verbs</a:t>
            </a:r>
            <a:r>
              <a:rPr lang="en-GB" sz="1400" dirty="0"/>
              <a:t>: Words that express actions or states of being</a:t>
            </a:r>
          </a:p>
          <a:p>
            <a:r>
              <a:rPr lang="en-GB" sz="1400" b="1" dirty="0"/>
              <a:t>Adjectives</a:t>
            </a:r>
            <a:r>
              <a:rPr lang="en-GB" sz="1400" dirty="0"/>
              <a:t>: Words that describe or modify</a:t>
            </a:r>
          </a:p>
          <a:p>
            <a:r>
              <a:rPr lang="en-GB" sz="1400" b="1" dirty="0"/>
              <a:t>Adverbs</a:t>
            </a:r>
            <a:r>
              <a:rPr lang="en-GB" sz="1400" dirty="0"/>
              <a:t>: Words that modify verbs, adjectives, or other adverbs</a:t>
            </a:r>
          </a:p>
        </p:txBody>
      </p:sp>
      <p:sp>
        <p:nvSpPr>
          <p:cNvPr id="15" name="TextBox 14">
            <a:extLst>
              <a:ext uri="{FF2B5EF4-FFF2-40B4-BE49-F238E27FC236}">
                <a16:creationId xmlns:a16="http://schemas.microsoft.com/office/drawing/2014/main" id="{03214CA3-C330-D373-4C55-8EF367302589}"/>
              </a:ext>
            </a:extLst>
          </p:cNvPr>
          <p:cNvSpPr txBox="1"/>
          <p:nvPr/>
        </p:nvSpPr>
        <p:spPr>
          <a:xfrm>
            <a:off x="6407050" y="5971234"/>
            <a:ext cx="5437287" cy="646331"/>
          </a:xfrm>
          <a:prstGeom prst="rect">
            <a:avLst/>
          </a:prstGeom>
          <a:noFill/>
        </p:spPr>
        <p:txBody>
          <a:bodyPr wrap="square">
            <a:spAutoFit/>
          </a:bodyPr>
          <a:lstStyle/>
          <a:p>
            <a:r>
              <a:rPr lang="en-GB" sz="1200" dirty="0"/>
              <a:t>The identification of top verbs, adjectives, and nouns in resumes helps in understanding the common actions, qualities, and entities mentioned, which can aid in better resume parsing and keyword extraction.</a:t>
            </a:r>
            <a:endParaRPr lang="en-DE" sz="1200" dirty="0"/>
          </a:p>
        </p:txBody>
      </p:sp>
    </p:spTree>
    <p:extLst>
      <p:ext uri="{BB962C8B-B14F-4D97-AF65-F5344CB8AC3E}">
        <p14:creationId xmlns:p14="http://schemas.microsoft.com/office/powerpoint/2010/main" val="270421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Sentiment Analysis</a:t>
            </a:r>
          </a:p>
        </p:txBody>
      </p:sp>
      <p:pic>
        <p:nvPicPr>
          <p:cNvPr id="14338" name="Picture 2">
            <a:extLst>
              <a:ext uri="{FF2B5EF4-FFF2-40B4-BE49-F238E27FC236}">
                <a16:creationId xmlns:a16="http://schemas.microsoft.com/office/drawing/2014/main" id="{3212EC6C-F387-3228-8104-9DE70C22B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4" y="1371599"/>
            <a:ext cx="5100636" cy="431482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974D6AC-B836-1287-8C17-60F5B160D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832" y="2183884"/>
            <a:ext cx="4409672" cy="32918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579E0815-C4B8-7F43-B247-C9556384FB38}"/>
              </a:ext>
            </a:extLst>
          </p:cNvPr>
          <p:cNvSpPr>
            <a:spLocks noChangeArrowheads="1"/>
          </p:cNvSpPr>
          <p:nvPr/>
        </p:nvSpPr>
        <p:spPr bwMode="auto">
          <a:xfrm>
            <a:off x="489233" y="5836332"/>
            <a:ext cx="114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DE" altLang="en-DE" sz="1400" b="0" i="0" u="none" strike="noStrike" cap="none" normalizeH="0" baseline="0" dirty="0">
                <a:ln>
                  <a:noFill/>
                </a:ln>
                <a:solidFill>
                  <a:schemeClr val="tx1"/>
                </a:solidFill>
                <a:effectLst/>
                <a:latin typeface="Arial" panose="020B0604020202020204" pitchFamily="34" charset="0"/>
              </a:rPr>
              <a:t>The data appears to have a relatively neutral sentiment distribution, with a peak around a score of 0.5 on the histogram.</a:t>
            </a:r>
            <a:r>
              <a:rPr kumimoji="0" lang="en-GB" altLang="en-DE"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DE" altLang="en-DE" sz="1400" b="0" i="0" u="none" strike="noStrike" cap="none" normalizeH="0" baseline="0" dirty="0">
                <a:ln>
                  <a:noFill/>
                </a:ln>
                <a:solidFill>
                  <a:schemeClr val="tx1"/>
                </a:solidFill>
                <a:effectLst/>
                <a:latin typeface="Arial" panose="020B0604020202020204" pitchFamily="34" charset="0"/>
              </a:rPr>
              <a:t>However, there are data points with scores on either side of the neutral range, indicating the presence of both positive and negative sentiment. </a:t>
            </a:r>
          </a:p>
        </p:txBody>
      </p:sp>
    </p:spTree>
    <p:extLst>
      <p:ext uri="{BB962C8B-B14F-4D97-AF65-F5344CB8AC3E}">
        <p14:creationId xmlns:p14="http://schemas.microsoft.com/office/powerpoint/2010/main" val="1621382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a:t>
            </a:r>
            <a:r>
              <a:rPr lang="en-US" sz="4400" b="1" dirty="0">
                <a:solidFill>
                  <a:schemeClr val="accent2"/>
                </a:solidFill>
                <a:latin typeface="+mj-lt"/>
              </a:rPr>
              <a:t> Sentiment Analysis : </a:t>
            </a:r>
            <a:r>
              <a:rPr lang="en-GB" sz="4400" b="1" dirty="0">
                <a:solidFill>
                  <a:schemeClr val="accent2"/>
                </a:solidFill>
                <a:latin typeface="+mj-lt"/>
              </a:rPr>
              <a:t>Polarity and Sensitivity</a:t>
            </a:r>
            <a:endParaRPr lang="en-US" sz="4400" dirty="0">
              <a:solidFill>
                <a:schemeClr val="accent2"/>
              </a:solidFill>
              <a:latin typeface="+mj-lt"/>
            </a:endParaRPr>
          </a:p>
        </p:txBody>
      </p:sp>
      <p:pic>
        <p:nvPicPr>
          <p:cNvPr id="15362" name="Picture 2">
            <a:extLst>
              <a:ext uri="{FF2B5EF4-FFF2-40B4-BE49-F238E27FC236}">
                <a16:creationId xmlns:a16="http://schemas.microsoft.com/office/drawing/2014/main" id="{C6936AE4-6F82-A193-1905-29AE4D3C9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8" y="1525771"/>
            <a:ext cx="4600242" cy="331492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55D1991A-FBA3-2446-061D-0F9ABC702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815" y="1731199"/>
            <a:ext cx="6095003" cy="3024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235DD4-415B-395B-8E30-A166777B5B8A}"/>
              </a:ext>
            </a:extLst>
          </p:cNvPr>
          <p:cNvSpPr txBox="1"/>
          <p:nvPr/>
        </p:nvSpPr>
        <p:spPr>
          <a:xfrm>
            <a:off x="821212" y="4873309"/>
            <a:ext cx="5830028" cy="1785104"/>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Polarity Distribution:</a:t>
            </a:r>
          </a:p>
          <a:p>
            <a:endParaRPr lang="en-GB"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100" dirty="0">
                <a:latin typeface="Arial" panose="020B0604020202020204" pitchFamily="34" charset="0"/>
                <a:cs typeface="Arial" panose="020B0604020202020204" pitchFamily="34" charset="0"/>
              </a:rPr>
              <a:t>Polarity measures the sentiment expressed in the text, ranging from -1 (negative) to 1 (positive). However, in this plot, it seems to range from 0 to 1, indicating only positive sentiment has been considered.</a:t>
            </a:r>
          </a:p>
          <a:p>
            <a:pPr marL="171450" indent="-171450">
              <a:buFont typeface="Arial" panose="020B0604020202020204" pitchFamily="34" charset="0"/>
              <a:buChar char="•"/>
            </a:pPr>
            <a:r>
              <a:rPr lang="en-GB" sz="1100" dirty="0">
                <a:latin typeface="Arial" panose="020B0604020202020204" pitchFamily="34" charset="0"/>
                <a:cs typeface="Arial" panose="020B0604020202020204" pitchFamily="34" charset="0"/>
              </a:rPr>
              <a:t>The histogram shows the frequency of various polarity scores.</a:t>
            </a:r>
          </a:p>
          <a:p>
            <a:pPr marL="171450" indent="-171450">
              <a:buFont typeface="Arial" panose="020B0604020202020204" pitchFamily="34" charset="0"/>
              <a:buChar char="•"/>
            </a:pPr>
            <a:r>
              <a:rPr lang="en-GB" sz="1100" dirty="0">
                <a:latin typeface="Arial" panose="020B0604020202020204" pitchFamily="34" charset="0"/>
                <a:cs typeface="Arial" panose="020B0604020202020204" pitchFamily="34" charset="0"/>
              </a:rPr>
              <a:t>The majority of the data points are concentrated between 0 and 0.4, indicating that most of the text has low to moderate positive sentiment.</a:t>
            </a:r>
          </a:p>
          <a:p>
            <a:pPr marL="171450" indent="-171450">
              <a:buFont typeface="Arial" panose="020B0604020202020204" pitchFamily="34" charset="0"/>
              <a:buChar char="•"/>
            </a:pPr>
            <a:r>
              <a:rPr lang="en-GB" sz="1100" dirty="0">
                <a:latin typeface="Arial" panose="020B0604020202020204" pitchFamily="34" charset="0"/>
                <a:cs typeface="Arial" panose="020B0604020202020204" pitchFamily="34" charset="0"/>
              </a:rPr>
              <a:t>The distribution is right-skewed, meaning there are fewer texts with high positive sentiment.</a:t>
            </a:r>
            <a:endParaRPr lang="en-DE" sz="11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3F5448A-5BF4-EAEF-0377-E26550DED1AD}"/>
              </a:ext>
            </a:extLst>
          </p:cNvPr>
          <p:cNvSpPr txBox="1"/>
          <p:nvPr/>
        </p:nvSpPr>
        <p:spPr>
          <a:xfrm>
            <a:off x="6585719" y="4915628"/>
            <a:ext cx="5295657" cy="1615827"/>
          </a:xfrm>
          <a:prstGeom prst="rect">
            <a:avLst/>
          </a:prstGeom>
          <a:noFill/>
        </p:spPr>
        <p:txBody>
          <a:bodyPr wrap="square">
            <a:spAutoFit/>
          </a:bodyPr>
          <a:lstStyle/>
          <a:p>
            <a:pPr algn="l" fontAlgn="base"/>
            <a:r>
              <a:rPr lang="en-GB" sz="1100" b="1" i="0" dirty="0">
                <a:solidFill>
                  <a:srgbClr val="000000"/>
                </a:solidFill>
                <a:effectLst/>
                <a:latin typeface="Arial" panose="020B0604020202020204" pitchFamily="34" charset="0"/>
                <a:cs typeface="Arial" panose="020B0604020202020204" pitchFamily="34" charset="0"/>
              </a:rPr>
              <a:t>Subjectivity Distribution:</a:t>
            </a:r>
          </a:p>
          <a:p>
            <a:pPr algn="l" fontAlgn="base"/>
            <a:endParaRPr lang="en-GB" sz="1100" i="0" dirty="0">
              <a:solidFill>
                <a:srgbClr val="000000"/>
              </a:solidFill>
              <a:effectLst/>
              <a:latin typeface="Poppins" panose="00000500000000000000" pitchFamily="2" charset="0"/>
            </a:endParaRPr>
          </a:p>
          <a:p>
            <a:pPr marL="285750" indent="-285750" algn="l" fontAlgn="base">
              <a:buFont typeface="Arial" panose="020B0604020202020204" pitchFamily="34" charset="0"/>
              <a:buChar char="•"/>
            </a:pPr>
            <a:r>
              <a:rPr lang="en-GB" sz="1100" i="0" dirty="0">
                <a:solidFill>
                  <a:srgbClr val="000000"/>
                </a:solidFill>
                <a:effectLst/>
                <a:latin typeface="Arial" panose="020B0604020202020204" pitchFamily="34" charset="0"/>
                <a:cs typeface="Arial" panose="020B0604020202020204" pitchFamily="34" charset="0"/>
              </a:rPr>
              <a:t>Subjectivity measures how subjective or objective the text is, ranging from 0 (objective) to 1 (subjective).</a:t>
            </a:r>
          </a:p>
          <a:p>
            <a:pPr marL="285750" indent="-285750" algn="l" fontAlgn="base">
              <a:buFont typeface="Arial" panose="020B0604020202020204" pitchFamily="34" charset="0"/>
              <a:buChar char="•"/>
            </a:pPr>
            <a:r>
              <a:rPr lang="en-GB" sz="1100" i="0" dirty="0">
                <a:solidFill>
                  <a:srgbClr val="000000"/>
                </a:solidFill>
                <a:effectLst/>
                <a:latin typeface="Arial" panose="020B0604020202020204" pitchFamily="34" charset="0"/>
                <a:cs typeface="Arial" panose="020B0604020202020204" pitchFamily="34" charset="0"/>
              </a:rPr>
              <a:t>The histogram shows the frequency of various subjectivity scores.</a:t>
            </a:r>
          </a:p>
          <a:p>
            <a:pPr marL="285750" indent="-285750" algn="l" fontAlgn="base">
              <a:buFont typeface="Arial" panose="020B0604020202020204" pitchFamily="34" charset="0"/>
              <a:buChar char="•"/>
            </a:pPr>
            <a:r>
              <a:rPr lang="en-GB" sz="1100" i="0" dirty="0">
                <a:solidFill>
                  <a:srgbClr val="000000"/>
                </a:solidFill>
                <a:effectLst/>
                <a:latin typeface="Arial" panose="020B0604020202020204" pitchFamily="34" charset="0"/>
                <a:cs typeface="Arial" panose="020B0604020202020204" pitchFamily="34" charset="0"/>
              </a:rPr>
              <a:t>The data points are concentrated around the middle of the range (0.3 to 0.5), indicating that most of the text has a moderate level of subjectivity.</a:t>
            </a:r>
          </a:p>
          <a:p>
            <a:pPr marL="285750" indent="-285750" algn="l" fontAlgn="base">
              <a:buFont typeface="Arial" panose="020B0604020202020204" pitchFamily="34" charset="0"/>
              <a:buChar char="•"/>
            </a:pPr>
            <a:r>
              <a:rPr lang="en-GB" sz="1100" i="0" dirty="0">
                <a:solidFill>
                  <a:srgbClr val="000000"/>
                </a:solidFill>
                <a:effectLst/>
                <a:latin typeface="Arial" panose="020B0604020202020204" pitchFamily="34" charset="0"/>
                <a:cs typeface="Arial" panose="020B0604020202020204" pitchFamily="34" charset="0"/>
              </a:rPr>
              <a:t>The distribution appears to be approximately normal, </a:t>
            </a:r>
            <a:r>
              <a:rPr lang="en-GB" sz="1100" i="0" dirty="0" err="1">
                <a:solidFill>
                  <a:srgbClr val="000000"/>
                </a:solidFill>
                <a:effectLst/>
                <a:latin typeface="Arial" panose="020B0604020202020204" pitchFamily="34" charset="0"/>
                <a:cs typeface="Arial" panose="020B0604020202020204" pitchFamily="34" charset="0"/>
              </a:rPr>
              <a:t>centered</a:t>
            </a:r>
            <a:r>
              <a:rPr lang="en-GB" sz="1100" i="0" dirty="0">
                <a:solidFill>
                  <a:srgbClr val="000000"/>
                </a:solidFill>
                <a:effectLst/>
                <a:latin typeface="Arial" panose="020B0604020202020204" pitchFamily="34" charset="0"/>
                <a:cs typeface="Arial" panose="020B0604020202020204" pitchFamily="34" charset="0"/>
              </a:rPr>
              <a:t> around a subjectivity score of 0.4.</a:t>
            </a:r>
          </a:p>
        </p:txBody>
      </p:sp>
    </p:spTree>
    <p:extLst>
      <p:ext uri="{BB962C8B-B14F-4D97-AF65-F5344CB8AC3E}">
        <p14:creationId xmlns:p14="http://schemas.microsoft.com/office/powerpoint/2010/main" val="1849570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a:t>
            </a:r>
            <a:r>
              <a:rPr lang="en-GB" sz="4000" b="1" dirty="0">
                <a:solidFill>
                  <a:schemeClr val="accent2"/>
                </a:solidFill>
                <a:latin typeface="+mj-lt"/>
              </a:rPr>
              <a:t>Recommended Models for Resume Parsing and 		    	Classification</a:t>
            </a:r>
            <a:endParaRPr lang="en-US" sz="4400" dirty="0">
              <a:solidFill>
                <a:schemeClr val="accent2"/>
              </a:solidFill>
              <a:latin typeface="+mj-lt"/>
            </a:endParaRPr>
          </a:p>
        </p:txBody>
      </p:sp>
      <p:sp>
        <p:nvSpPr>
          <p:cNvPr id="4" name="TextBox 3">
            <a:extLst>
              <a:ext uri="{FF2B5EF4-FFF2-40B4-BE49-F238E27FC236}">
                <a16:creationId xmlns:a16="http://schemas.microsoft.com/office/drawing/2014/main" id="{99C21C6A-199F-B729-CBE8-868BB0B2E8BD}"/>
              </a:ext>
            </a:extLst>
          </p:cNvPr>
          <p:cNvSpPr txBox="1"/>
          <p:nvPr/>
        </p:nvSpPr>
        <p:spPr>
          <a:xfrm>
            <a:off x="371292" y="1685836"/>
            <a:ext cx="11585797" cy="523220"/>
          </a:xfrm>
          <a:prstGeom prst="rect">
            <a:avLst/>
          </a:prstGeom>
          <a:noFill/>
        </p:spPr>
        <p:txBody>
          <a:bodyPr wrap="square">
            <a:spAutoFit/>
          </a:bodyPr>
          <a:lstStyle/>
          <a:p>
            <a:r>
              <a:rPr lang="en-GB" sz="1400" dirty="0"/>
              <a:t>To automate the extraction and classification of entities from resumes, the following models are recommended for their robustness, accuracy, and efficiency in Named Entity Recognition (NER) tasks:</a:t>
            </a:r>
            <a:endParaRPr lang="en-DE" sz="1400" dirty="0"/>
          </a:p>
        </p:txBody>
      </p:sp>
      <p:sp>
        <p:nvSpPr>
          <p:cNvPr id="8" name="TextBox 7">
            <a:extLst>
              <a:ext uri="{FF2B5EF4-FFF2-40B4-BE49-F238E27FC236}">
                <a16:creationId xmlns:a16="http://schemas.microsoft.com/office/drawing/2014/main" id="{E250EB16-38B8-A5DE-CE95-B555C41BC932}"/>
              </a:ext>
            </a:extLst>
          </p:cNvPr>
          <p:cNvSpPr txBox="1"/>
          <p:nvPr/>
        </p:nvSpPr>
        <p:spPr>
          <a:xfrm>
            <a:off x="318876" y="2264065"/>
            <a:ext cx="11873124" cy="3323987"/>
          </a:xfrm>
          <a:prstGeom prst="rect">
            <a:avLst/>
          </a:prstGeom>
          <a:noFill/>
        </p:spPr>
        <p:txBody>
          <a:bodyPr wrap="square">
            <a:spAutoFit/>
          </a:bodyPr>
          <a:lstStyle/>
          <a:p>
            <a:r>
              <a:rPr lang="en-GB" sz="1400" b="1" dirty="0"/>
              <a:t>Models:</a:t>
            </a:r>
          </a:p>
          <a:p>
            <a:endParaRPr lang="en-GB" sz="1400" dirty="0"/>
          </a:p>
          <a:p>
            <a:r>
              <a:rPr lang="en-GB" sz="1400" b="1" dirty="0" err="1"/>
              <a:t>SpaCy</a:t>
            </a:r>
            <a:endParaRPr lang="en-GB" sz="1400" dirty="0"/>
          </a:p>
          <a:p>
            <a:pPr marL="742950" lvl="1" indent="-285750">
              <a:buFont typeface="Arial" panose="020B0604020202020204" pitchFamily="34" charset="0"/>
              <a:buChar char="•"/>
            </a:pPr>
            <a:r>
              <a:rPr lang="en-GB" sz="1400" dirty="0"/>
              <a:t>Strengths: Open-source library with pre-trained NER models for various languages, efficient for real-time applications.</a:t>
            </a:r>
          </a:p>
          <a:p>
            <a:pPr marL="742950" lvl="1" indent="-285750">
              <a:buFont typeface="Arial" panose="020B0604020202020204" pitchFamily="34" charset="0"/>
              <a:buChar char="•"/>
            </a:pPr>
            <a:r>
              <a:rPr lang="en-GB" sz="1400" dirty="0"/>
              <a:t>Weaknesses: Limited customization options for complex NER tasks compared to deep learning models.</a:t>
            </a:r>
          </a:p>
          <a:p>
            <a:pPr marL="742950" lvl="1" indent="-285750">
              <a:buFont typeface="Arial" panose="020B0604020202020204" pitchFamily="34" charset="0"/>
              <a:buChar char="•"/>
            </a:pPr>
            <a:endParaRPr lang="en-GB" sz="1400" dirty="0"/>
          </a:p>
          <a:p>
            <a:r>
              <a:rPr lang="en-GB" sz="1400" b="1" dirty="0"/>
              <a:t>BERT (Bidirectional Encoder Representations from Transformers)</a:t>
            </a:r>
            <a:endParaRPr lang="en-GB" sz="1400" dirty="0"/>
          </a:p>
          <a:p>
            <a:pPr marL="742950" lvl="1" indent="-285750">
              <a:buFont typeface="Arial" panose="020B0604020202020204" pitchFamily="34" charset="0"/>
              <a:buChar char="•"/>
            </a:pPr>
            <a:r>
              <a:rPr lang="en-GB" sz="1400" dirty="0"/>
              <a:t>Strengths: Powerful deep learning model for various NLP tasks, including NER. Can be fine-tuned on domain-specific data for improved accuracy.</a:t>
            </a:r>
          </a:p>
          <a:p>
            <a:pPr marL="742950" lvl="1" indent="-285750">
              <a:buFont typeface="Arial" panose="020B0604020202020204" pitchFamily="34" charset="0"/>
              <a:buChar char="•"/>
            </a:pPr>
            <a:r>
              <a:rPr lang="en-GB" sz="1400" dirty="0"/>
              <a:t>Weaknesses: Requires significant computational resources for training and inference, can be a black box for interpretability.</a:t>
            </a:r>
          </a:p>
          <a:p>
            <a:pPr marL="742950" lvl="1" indent="-285750">
              <a:buFont typeface="Arial" panose="020B0604020202020204" pitchFamily="34" charset="0"/>
              <a:buChar char="•"/>
            </a:pPr>
            <a:endParaRPr lang="en-GB" sz="1400" dirty="0"/>
          </a:p>
          <a:p>
            <a:r>
              <a:rPr lang="en-GB" sz="1400" b="1" dirty="0"/>
              <a:t>Conditional Random Fields (CRF)</a:t>
            </a:r>
            <a:endParaRPr lang="en-GB" sz="1400" dirty="0"/>
          </a:p>
          <a:p>
            <a:pPr marL="742950" lvl="1" indent="-285750">
              <a:buFont typeface="Arial" panose="020B0604020202020204" pitchFamily="34" charset="0"/>
              <a:buChar char="•"/>
            </a:pPr>
            <a:r>
              <a:rPr lang="en-GB" sz="1400" dirty="0"/>
              <a:t>Strengths: Probabilistic graphical model excelling at sequence </a:t>
            </a:r>
            <a:r>
              <a:rPr lang="en-GB" sz="1400" dirty="0" err="1"/>
              <a:t>labeling</a:t>
            </a:r>
            <a:r>
              <a:rPr lang="en-GB" sz="1400" dirty="0"/>
              <a:t> tasks like NER. Offers good accuracy with efficient training compared to deep learning models.</a:t>
            </a:r>
          </a:p>
          <a:p>
            <a:pPr marL="742950" lvl="1" indent="-285750">
              <a:buFont typeface="Arial" panose="020B0604020202020204" pitchFamily="34" charset="0"/>
              <a:buChar char="•"/>
            </a:pPr>
            <a:r>
              <a:rPr lang="en-GB" sz="1400" dirty="0"/>
              <a:t>Weaknesses: Requires feature engineering expertise for optimal performance, may not capture complex relationships between words as effectively as deep learning models.</a:t>
            </a:r>
          </a:p>
        </p:txBody>
      </p:sp>
      <p:sp>
        <p:nvSpPr>
          <p:cNvPr id="10" name="TextBox 9">
            <a:extLst>
              <a:ext uri="{FF2B5EF4-FFF2-40B4-BE49-F238E27FC236}">
                <a16:creationId xmlns:a16="http://schemas.microsoft.com/office/drawing/2014/main" id="{E0DE11B5-A5DE-1C6C-64DA-19A770FE7EE8}"/>
              </a:ext>
            </a:extLst>
          </p:cNvPr>
          <p:cNvSpPr txBox="1"/>
          <p:nvPr/>
        </p:nvSpPr>
        <p:spPr>
          <a:xfrm>
            <a:off x="346055" y="5814717"/>
            <a:ext cx="11818765" cy="584775"/>
          </a:xfrm>
          <a:prstGeom prst="rect">
            <a:avLst/>
          </a:prstGeom>
          <a:noFill/>
        </p:spPr>
        <p:txBody>
          <a:bodyPr wrap="square">
            <a:spAutoFit/>
          </a:bodyPr>
          <a:lstStyle/>
          <a:p>
            <a:r>
              <a:rPr lang="en-GB" sz="1600" dirty="0">
                <a:solidFill>
                  <a:srgbClr val="0070C0"/>
                </a:solidFill>
              </a:rPr>
              <a:t>The best model choice depends </a:t>
            </a:r>
            <a:r>
              <a:rPr lang="en-GB" sz="1600">
                <a:solidFill>
                  <a:srgbClr val="0070C0"/>
                </a:solidFill>
              </a:rPr>
              <a:t>on the </a:t>
            </a:r>
            <a:r>
              <a:rPr lang="en-GB" sz="1600" dirty="0">
                <a:solidFill>
                  <a:srgbClr val="0070C0"/>
                </a:solidFill>
              </a:rPr>
              <a:t>specific requirements and dataset characteristics. Experimentation is key to finding the optimal solution for the resume parsing and classification task.</a:t>
            </a:r>
            <a:endParaRPr lang="en-DE" sz="1600" dirty="0">
              <a:solidFill>
                <a:srgbClr val="0070C0"/>
              </a:solidFill>
            </a:endParaRPr>
          </a:p>
        </p:txBody>
      </p:sp>
    </p:spTree>
    <p:extLst>
      <p:ext uri="{BB962C8B-B14F-4D97-AF65-F5344CB8AC3E}">
        <p14:creationId xmlns:p14="http://schemas.microsoft.com/office/powerpoint/2010/main" val="3105974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373720" y="2836387"/>
            <a:ext cx="11444560" cy="2214078"/>
          </a:xfrm>
        </p:spPr>
        <p:txBody>
          <a:bodyPr>
            <a:noAutofit/>
          </a:bodyPr>
          <a:lstStyle/>
          <a:p>
            <a:pPr algn="just"/>
            <a:endParaRPr lang="en-GB" sz="2000" b="1" dirty="0"/>
          </a:p>
          <a:p>
            <a:pPr marL="0" indent="0" algn="just">
              <a:buNone/>
            </a:pPr>
            <a:r>
              <a:rPr lang="en-GB" sz="2000" dirty="0"/>
              <a:t>This presentation highlights the findings from entity analysis and natural language processing (NLP) on resumes using Named Entity Recognition (NER). The key areas covered include top companies worked at, years of experience, graduation years, top skills, top locations, n-gram analysis, and sentiment analysis.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GB" sz="3600" b="1" dirty="0">
                <a:solidFill>
                  <a:schemeClr val="accent2">
                    <a:lumMod val="75000"/>
                  </a:schemeClr>
                </a:solidFill>
              </a:rPr>
              <a:t>Introduction</a:t>
            </a:r>
            <a:endParaRPr lang="en-US" sz="3500"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686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779373" y="2374712"/>
            <a:ext cx="5218981" cy="3323987"/>
          </a:xfrm>
          <a:prstGeom prst="rect">
            <a:avLst/>
          </a:prstGeom>
          <a:solidFill>
            <a:srgbClr val="ED7D3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Name</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 The name of the person.</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Email Address: </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Email address of the person.</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Skills: </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Technical skills of the person.</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College Name: </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The name of the college or university the person attended.</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Degree: </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The qualification obtained by the person.</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Designation</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 Job title or designation of the person.</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Companies </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worked at: Companies where the person has worked.</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Location: </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The location of the person.</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Graduation Year: </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Graduation year.</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DE" altLang="en-DE" sz="1600" b="1"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Year of experience : </a:t>
            </a:r>
            <a:r>
              <a:rPr kumimoji="0" lang="en-DE" altLang="en-DE" sz="1600" b="0" i="0" u="none" strike="noStrike" kern="1200" cap="none" spc="0" normalizeH="0" baseline="0" noProof="0" dirty="0">
                <a:ln>
                  <a:noFill/>
                </a:ln>
                <a:solidFill>
                  <a:srgbClr val="212121"/>
                </a:solidFill>
                <a:effectLst/>
                <a:uLnTx/>
                <a:uFillTx/>
                <a:latin typeface="Arial" panose="020B0604020202020204" pitchFamily="34" charset="0"/>
                <a:cs typeface="Arial" panose="020B0604020202020204" pitchFamily="34" charset="0"/>
              </a:rPr>
              <a:t>The total years of experience.</a:t>
            </a:r>
            <a:endParaRPr kumimoji="0" lang="en-DE" altLang="en-DE"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75715" y="2906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338891"/>
            <a:ext cx="10192842" cy="1005656"/>
          </a:xfrm>
        </p:spPr>
        <p:txBody>
          <a:bodyPr>
            <a:normAutofit fontScale="90000"/>
          </a:bodyPr>
          <a:lstStyle/>
          <a:p>
            <a:r>
              <a:rPr lang="en-US" sz="3500" b="1" dirty="0">
                <a:solidFill>
                  <a:schemeClr val="accent2"/>
                </a:solidFill>
              </a:rPr>
              <a:t>Data Collection and Understanding</a:t>
            </a:r>
            <a:br>
              <a:rPr lang="en-US" b="1" dirty="0">
                <a:solidFill>
                  <a:schemeClr val="accent2"/>
                </a:solidFill>
              </a:rPr>
            </a:br>
            <a:endParaRPr lang="en-US" b="1" dirty="0">
              <a:solidFill>
                <a:schemeClr val="accent2"/>
              </a:solidFill>
            </a:endParaRPr>
          </a:p>
        </p:txBody>
      </p:sp>
      <p:sp>
        <p:nvSpPr>
          <p:cNvPr id="14" name="Rectangle 2">
            <a:extLst>
              <a:ext uri="{FF2B5EF4-FFF2-40B4-BE49-F238E27FC236}">
                <a16:creationId xmlns:a16="http://schemas.microsoft.com/office/drawing/2014/main" id="{B8D23B49-71E5-462B-052D-97605D8D56FE}"/>
              </a:ext>
            </a:extLst>
          </p:cNvPr>
          <p:cNvSpPr>
            <a:spLocks noChangeArrowheads="1"/>
          </p:cNvSpPr>
          <p:nvPr/>
        </p:nvSpPr>
        <p:spPr bwMode="auto">
          <a:xfrm>
            <a:off x="326155" y="1982142"/>
            <a:ext cx="601057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600" b="1" i="0" u="none" strike="noStrike" cap="none" normalizeH="0" baseline="0" dirty="0">
                <a:ln>
                  <a:noFill/>
                </a:ln>
                <a:solidFill>
                  <a:srgbClr val="212121"/>
                </a:solidFill>
                <a:effectLst/>
                <a:cs typeface="Arial" panose="020B0604020202020204" pitchFamily="34" charset="0"/>
              </a:rPr>
              <a:t>Type of Data:</a:t>
            </a:r>
            <a:endParaRPr kumimoji="0" lang="en-GB" altLang="en-DE" sz="1600" b="1" i="0" u="none" strike="noStrike" cap="none" normalizeH="0" baseline="0" dirty="0">
              <a:ln>
                <a:noFill/>
              </a:ln>
              <a:solidFill>
                <a:srgbClr val="21212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600" b="0" i="0" u="none" strike="noStrike" cap="none" normalizeH="0" baseline="0" dirty="0">
                <a:ln>
                  <a:noFill/>
                </a:ln>
                <a:solidFill>
                  <a:srgbClr val="212121"/>
                </a:solidFill>
                <a:effectLst/>
                <a:cs typeface="Arial" panose="020B0604020202020204" pitchFamily="34" charset="0"/>
              </a:rPr>
              <a:t>The data provided is a JSON structure containing resume information.</a:t>
            </a:r>
            <a:endParaRPr kumimoji="0" lang="en-DE" altLang="en-DE"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600" b="1" i="0" u="none" strike="noStrike" cap="none" normalizeH="0" baseline="0" dirty="0">
                <a:ln>
                  <a:noFill/>
                </a:ln>
                <a:solidFill>
                  <a:srgbClr val="212121"/>
                </a:solidFill>
                <a:effectLst/>
                <a:cs typeface="Arial" panose="020B0604020202020204" pitchFamily="34" charset="0"/>
              </a:rPr>
              <a:t>content:</a:t>
            </a:r>
            <a:r>
              <a:rPr kumimoji="0" lang="en-DE" altLang="en-DE" sz="1600" b="0" i="0" u="none" strike="noStrike" cap="none" normalizeH="0" baseline="0" dirty="0">
                <a:ln>
                  <a:noFill/>
                </a:ln>
                <a:solidFill>
                  <a:srgbClr val="212121"/>
                </a:solidFill>
                <a:effectLst/>
                <a:cs typeface="Arial" panose="020B0604020202020204" pitchFamily="34" charset="0"/>
              </a:rPr>
              <a:t> A string with the full text of the resume.</a:t>
            </a:r>
            <a:endParaRPr kumimoji="0" lang="en-DE" altLang="en-DE"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600" b="1" i="0" u="none" strike="noStrike" cap="none" normalizeH="0" baseline="0" dirty="0">
                <a:ln>
                  <a:noFill/>
                </a:ln>
                <a:solidFill>
                  <a:srgbClr val="212121"/>
                </a:solidFill>
                <a:effectLst/>
                <a:cs typeface="Arial" panose="020B0604020202020204" pitchFamily="34" charset="0"/>
              </a:rPr>
              <a:t>annotation:</a:t>
            </a:r>
            <a:r>
              <a:rPr kumimoji="0" lang="en-DE" altLang="en-DE" sz="1600" b="0" i="0" u="none" strike="noStrike" cap="none" normalizeH="0" baseline="0" dirty="0">
                <a:ln>
                  <a:noFill/>
                </a:ln>
                <a:solidFill>
                  <a:srgbClr val="212121"/>
                </a:solidFill>
                <a:effectLst/>
                <a:cs typeface="Arial" panose="020B0604020202020204" pitchFamily="34" charset="0"/>
              </a:rPr>
              <a:t> A list of dictionaries containing labels, text spans, and other metadata about the resume content.</a:t>
            </a:r>
            <a:endParaRPr kumimoji="0" lang="en-DE" altLang="en-DE" sz="1600" b="0" i="0" u="none" strike="noStrike" cap="none" normalizeH="0" baseline="0" dirty="0">
              <a:ln>
                <a:noFill/>
              </a:ln>
              <a:solidFill>
                <a:schemeClr val="tx1"/>
              </a:solidFill>
              <a:effectLst/>
              <a:cs typeface="Arial" panose="020B0604020202020204" pitchFamily="34" charset="0"/>
            </a:endParaRPr>
          </a:p>
        </p:txBody>
      </p:sp>
      <p:sp>
        <p:nvSpPr>
          <p:cNvPr id="23" name="TextBox 22">
            <a:extLst>
              <a:ext uri="{FF2B5EF4-FFF2-40B4-BE49-F238E27FC236}">
                <a16:creationId xmlns:a16="http://schemas.microsoft.com/office/drawing/2014/main" id="{1E146E6F-F1D0-0E7B-9C51-C2116808B69E}"/>
              </a:ext>
            </a:extLst>
          </p:cNvPr>
          <p:cNvSpPr txBox="1"/>
          <p:nvPr/>
        </p:nvSpPr>
        <p:spPr>
          <a:xfrm>
            <a:off x="326155" y="3980600"/>
            <a:ext cx="6135798" cy="18158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Each labelled entity contains the following fields:</a:t>
            </a:r>
            <a:endParaRPr kumimoji="0" lang="en-GB" altLang="en-DE"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600" b="1" i="0" u="none" strike="noStrike" cap="none" normalizeH="0" baseline="0" dirty="0">
                <a:ln>
                  <a:noFill/>
                </a:ln>
                <a:solidFill>
                  <a:srgbClr val="212121"/>
                </a:solidFill>
                <a:effectLst/>
                <a:latin typeface="Arial" panose="020B0604020202020204" pitchFamily="34" charset="0"/>
                <a:cs typeface="Arial" panose="020B0604020202020204" pitchFamily="34" charset="0"/>
              </a:rPr>
              <a:t>label:</a:t>
            </a:r>
            <a:r>
              <a:rPr kumimoji="0" lang="en-DE" altLang="en-DE"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 the type of entity </a:t>
            </a:r>
            <a:endParaRPr kumimoji="0" lang="en-GB" altLang="en-DE"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DE" sz="1600" dirty="0">
              <a:solidFill>
                <a:srgbClr val="21212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600" b="1" i="0" u="none" strike="noStrike" cap="none" normalizeH="0" baseline="0" dirty="0">
                <a:ln>
                  <a:noFill/>
                </a:ln>
                <a:solidFill>
                  <a:srgbClr val="212121"/>
                </a:solidFill>
                <a:effectLst/>
                <a:latin typeface="Arial" panose="020B0604020202020204" pitchFamily="34" charset="0"/>
                <a:cs typeface="Arial" panose="020B0604020202020204" pitchFamily="34" charset="0"/>
              </a:rPr>
              <a:t>points:</a:t>
            </a:r>
            <a:r>
              <a:rPr kumimoji="0" lang="en-DE" altLang="en-DE" sz="1600" b="0" i="0" u="none" strike="noStrike" cap="none" normalizeH="0" baseline="0" dirty="0">
                <a:ln>
                  <a:noFill/>
                </a:ln>
                <a:solidFill>
                  <a:srgbClr val="212121"/>
                </a:solidFill>
                <a:effectLst/>
                <a:latin typeface="Arial" panose="020B0604020202020204" pitchFamily="34" charset="0"/>
                <a:cs typeface="Arial" panose="020B0604020202020204" pitchFamily="34" charset="0"/>
              </a:rPr>
              <a:t> a list of character offsets indicating the start and end positions of the entity in the resume text. It also includes the corresponding entity text</a:t>
            </a:r>
            <a:endParaRPr kumimoji="0" lang="en-DE" altLang="en-DE"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34262257-95C1-D119-BDE9-9776E4777347}"/>
              </a:ext>
            </a:extLst>
          </p:cNvPr>
          <p:cNvCxnSpPr>
            <a:cxnSpLocks/>
          </p:cNvCxnSpPr>
          <p:nvPr/>
        </p:nvCxnSpPr>
        <p:spPr>
          <a:xfrm flipV="1">
            <a:off x="2725727" y="3980600"/>
            <a:ext cx="3942986" cy="6962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BA3F-83F2-2711-FE75-E9EF1BE8B198}"/>
              </a:ext>
            </a:extLst>
          </p:cNvPr>
          <p:cNvSpPr>
            <a:spLocks noGrp="1"/>
          </p:cNvSpPr>
          <p:nvPr>
            <p:ph type="title"/>
          </p:nvPr>
        </p:nvSpPr>
        <p:spPr>
          <a:xfrm>
            <a:off x="4361844" y="2852060"/>
            <a:ext cx="10515600" cy="1325563"/>
          </a:xfrm>
        </p:spPr>
        <p:txBody>
          <a:bodyPr>
            <a:noAutofit/>
          </a:bodyPr>
          <a:lstStyle/>
          <a:p>
            <a:r>
              <a:rPr lang="en-GB" sz="6600" dirty="0"/>
              <a:t>EXPLORATORY</a:t>
            </a:r>
            <a:br>
              <a:rPr lang="en-GB" sz="6600" dirty="0"/>
            </a:br>
            <a:r>
              <a:rPr lang="en-GB" sz="6600" dirty="0"/>
              <a:t>DATA </a:t>
            </a:r>
            <a:br>
              <a:rPr lang="en-GB" sz="6600" dirty="0"/>
            </a:br>
            <a:r>
              <a:rPr lang="en-GB" sz="6600" dirty="0"/>
              <a:t>ANALYSIS</a:t>
            </a:r>
            <a:endParaRPr lang="en-DE" sz="6600" dirty="0"/>
          </a:p>
        </p:txBody>
      </p:sp>
      <p:pic>
        <p:nvPicPr>
          <p:cNvPr id="5" name="Content Placeholder 4" descr="Statistics outline">
            <a:extLst>
              <a:ext uri="{FF2B5EF4-FFF2-40B4-BE49-F238E27FC236}">
                <a16:creationId xmlns:a16="http://schemas.microsoft.com/office/drawing/2014/main" id="{BDBDE1AB-52B0-1DA2-C5FE-CC72F9A3E55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61604" y="1663575"/>
            <a:ext cx="3712165" cy="3712165"/>
          </a:xfrm>
        </p:spPr>
      </p:pic>
    </p:spTree>
    <p:extLst>
      <p:ext uri="{BB962C8B-B14F-4D97-AF65-F5344CB8AC3E}">
        <p14:creationId xmlns:p14="http://schemas.microsoft.com/office/powerpoint/2010/main" val="163174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GB" sz="4400" b="1" dirty="0">
                <a:solidFill>
                  <a:schemeClr val="accent2"/>
                </a:solidFill>
                <a:latin typeface="+mj-lt"/>
              </a:rPr>
              <a:t>Entity Label distribution</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7126BB75-89BC-7E20-2BFF-0E666D587F03}"/>
              </a:ext>
            </a:extLst>
          </p:cNvPr>
          <p:cNvSpPr txBox="1"/>
          <p:nvPr/>
        </p:nvSpPr>
        <p:spPr>
          <a:xfrm>
            <a:off x="6714337" y="1857920"/>
            <a:ext cx="6100852" cy="3693319"/>
          </a:xfrm>
          <a:prstGeom prst="rect">
            <a:avLst/>
          </a:prstGeom>
          <a:noFill/>
        </p:spPr>
        <p:txBody>
          <a:bodyPr wrap="square">
            <a:spAutoFit/>
          </a:bodyPr>
          <a:lstStyle/>
          <a:p>
            <a:endParaRPr lang="en-GB" b="0" i="0" dirty="0">
              <a:solidFill>
                <a:srgbClr val="212121"/>
              </a:solidFill>
              <a:effectLst/>
              <a:highlight>
                <a:srgbClr val="FFFFFF"/>
              </a:highlight>
              <a:latin typeface="Courier New" panose="02070309020205020404" pitchFamily="49" charset="0"/>
            </a:endParaRP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'Companies worked at</a:t>
            </a:r>
            <a:r>
              <a:rPr lang="en-GB" b="0" i="0" dirty="0">
                <a:solidFill>
                  <a:srgbClr val="212121"/>
                </a:solidFill>
                <a:effectLst/>
                <a:highlight>
                  <a:srgbClr val="FFFFFF"/>
                </a:highlight>
                <a:latin typeface="Courier New" panose="02070309020205020404" pitchFamily="49" charset="0"/>
              </a:rPr>
              <a:t>': 676,</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'Skills</a:t>
            </a:r>
            <a:r>
              <a:rPr lang="en-GB" b="0" i="0" dirty="0">
                <a:solidFill>
                  <a:srgbClr val="212121"/>
                </a:solidFill>
                <a:effectLst/>
                <a:highlight>
                  <a:srgbClr val="FFFFFF"/>
                </a:highlight>
                <a:latin typeface="Courier New" panose="02070309020205020404" pitchFamily="49" charset="0"/>
              </a:rPr>
              <a:t>': 417,</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Graduation Year</a:t>
            </a:r>
            <a:r>
              <a:rPr lang="en-GB" b="0" i="0" dirty="0">
                <a:solidFill>
                  <a:srgbClr val="212121"/>
                </a:solidFill>
                <a:effectLst/>
                <a:highlight>
                  <a:srgbClr val="FFFFFF"/>
                </a:highlight>
                <a:latin typeface="Courier New" panose="02070309020205020404" pitchFamily="49" charset="0"/>
              </a:rPr>
              <a:t>': 222,</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'College</a:t>
            </a:r>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Name</a:t>
            </a:r>
            <a:r>
              <a:rPr lang="en-GB" b="0" i="0" dirty="0">
                <a:solidFill>
                  <a:srgbClr val="212121"/>
                </a:solidFill>
                <a:effectLst/>
                <a:highlight>
                  <a:srgbClr val="FFFFFF"/>
                </a:highlight>
                <a:latin typeface="Courier New" panose="02070309020205020404" pitchFamily="49" charset="0"/>
              </a:rPr>
              <a:t>': 291,</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'Degree</a:t>
            </a:r>
            <a:r>
              <a:rPr lang="en-GB" b="0" i="0" dirty="0">
                <a:solidFill>
                  <a:srgbClr val="212121"/>
                </a:solidFill>
                <a:effectLst/>
                <a:highlight>
                  <a:srgbClr val="FFFFFF"/>
                </a:highlight>
                <a:latin typeface="Courier New" panose="02070309020205020404" pitchFamily="49" charset="0"/>
              </a:rPr>
              <a:t>': 268,</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'Designation</a:t>
            </a:r>
            <a:r>
              <a:rPr lang="en-GB" b="0" i="0" dirty="0">
                <a:solidFill>
                  <a:srgbClr val="212121"/>
                </a:solidFill>
                <a:effectLst/>
                <a:highlight>
                  <a:srgbClr val="FFFFFF"/>
                </a:highlight>
                <a:latin typeface="Courier New" panose="02070309020205020404" pitchFamily="49" charset="0"/>
              </a:rPr>
              <a:t>': 473,</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'Email</a:t>
            </a:r>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Address</a:t>
            </a:r>
            <a:r>
              <a:rPr lang="en-GB" b="0" i="0" dirty="0">
                <a:solidFill>
                  <a:srgbClr val="212121"/>
                </a:solidFill>
                <a:effectLst/>
                <a:highlight>
                  <a:srgbClr val="FFFFFF"/>
                </a:highlight>
                <a:latin typeface="Courier New" panose="02070309020205020404" pitchFamily="49" charset="0"/>
              </a:rPr>
              <a:t>': 229,</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'Location</a:t>
            </a:r>
            <a:r>
              <a:rPr lang="en-GB" b="0" i="0" dirty="0">
                <a:solidFill>
                  <a:srgbClr val="212121"/>
                </a:solidFill>
                <a:effectLst/>
                <a:highlight>
                  <a:srgbClr val="FFFFFF"/>
                </a:highlight>
                <a:latin typeface="Courier New" panose="02070309020205020404" pitchFamily="49" charset="0"/>
              </a:rPr>
              <a:t>': 381,</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'Name</a:t>
            </a:r>
            <a:r>
              <a:rPr lang="en-GB" b="0" i="0" dirty="0">
                <a:solidFill>
                  <a:srgbClr val="212121"/>
                </a:solidFill>
                <a:effectLst/>
                <a:highlight>
                  <a:srgbClr val="FFFFFF"/>
                </a:highlight>
                <a:latin typeface="Courier New" panose="02070309020205020404" pitchFamily="49" charset="0"/>
              </a:rPr>
              <a:t>': 205,</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'Years</a:t>
            </a:r>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of</a:t>
            </a:r>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Experience</a:t>
            </a:r>
            <a:r>
              <a:rPr lang="en-GB" b="0" i="0" dirty="0">
                <a:solidFill>
                  <a:srgbClr val="212121"/>
                </a:solidFill>
                <a:effectLst/>
                <a:highlight>
                  <a:srgbClr val="FFFFFF"/>
                </a:highlight>
                <a:latin typeface="Courier New" panose="02070309020205020404" pitchFamily="49" charset="0"/>
              </a:rPr>
              <a:t>': 42,</a:t>
            </a:r>
          </a:p>
          <a:p>
            <a:r>
              <a:rPr lang="en-GB" b="0" i="0" dirty="0">
                <a:solidFill>
                  <a:srgbClr val="212121"/>
                </a:solidFill>
                <a:effectLst/>
                <a:highlight>
                  <a:srgbClr val="FFFFFF"/>
                </a:highlight>
                <a:latin typeface="Courier New" panose="02070309020205020404" pitchFamily="49" charset="0"/>
              </a:rPr>
              <a:t>    </a:t>
            </a:r>
            <a:r>
              <a:rPr lang="en-GB" b="1" i="0" dirty="0">
                <a:solidFill>
                  <a:srgbClr val="212121"/>
                </a:solidFill>
                <a:effectLst/>
                <a:highlight>
                  <a:srgbClr val="FFFFFF"/>
                </a:highlight>
                <a:latin typeface="Courier New" panose="02070309020205020404" pitchFamily="49" charset="0"/>
              </a:rPr>
              <a:t>'UNKNOWN</a:t>
            </a:r>
            <a:r>
              <a:rPr lang="en-GB" b="0" i="0" dirty="0">
                <a:solidFill>
                  <a:srgbClr val="212121"/>
                </a:solidFill>
                <a:effectLst/>
                <a:highlight>
                  <a:srgbClr val="FFFFFF"/>
                </a:highlight>
                <a:latin typeface="Courier New" panose="02070309020205020404" pitchFamily="49" charset="0"/>
              </a:rPr>
              <a:t>': 2</a:t>
            </a:r>
          </a:p>
          <a:p>
            <a:endParaRPr lang="en-GB" b="0" i="0" dirty="0">
              <a:solidFill>
                <a:srgbClr val="212121"/>
              </a:solidFill>
              <a:effectLst/>
              <a:highlight>
                <a:srgbClr val="FFFFFF"/>
              </a:highlight>
              <a:latin typeface="Courier New" panose="02070309020205020404" pitchFamily="49" charset="0"/>
            </a:endParaRPr>
          </a:p>
        </p:txBody>
      </p:sp>
      <p:pic>
        <p:nvPicPr>
          <p:cNvPr id="1026" name="Picture 2">
            <a:extLst>
              <a:ext uri="{FF2B5EF4-FFF2-40B4-BE49-F238E27FC236}">
                <a16:creationId xmlns:a16="http://schemas.microsoft.com/office/drawing/2014/main" id="{42ECD382-88FA-F96B-C10D-B9B4431A4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50" y="1857920"/>
            <a:ext cx="6266713" cy="360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937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GB" sz="4400" b="1" dirty="0">
                <a:solidFill>
                  <a:schemeClr val="accent2"/>
                </a:solidFill>
                <a:latin typeface="+mj-lt"/>
              </a:rPr>
              <a:t>Distribution Analysis of Textual Features: Insights       	on Skewness and Kurtosis</a:t>
            </a:r>
            <a:endParaRPr lang="en-US" sz="4400" b="1" dirty="0">
              <a:solidFill>
                <a:schemeClr val="bg2">
                  <a:lumMod val="25000"/>
                </a:schemeClr>
              </a:solidFill>
              <a:latin typeface="+mj-lt"/>
            </a:endParaRPr>
          </a:p>
        </p:txBody>
      </p:sp>
      <p:pic>
        <p:nvPicPr>
          <p:cNvPr id="3074" name="Picture 2">
            <a:extLst>
              <a:ext uri="{FF2B5EF4-FFF2-40B4-BE49-F238E27FC236}">
                <a16:creationId xmlns:a16="http://schemas.microsoft.com/office/drawing/2014/main" id="{24A14411-8A1E-BE4C-C612-F36BAE02B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880" y="1644532"/>
            <a:ext cx="8589366" cy="42657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55FB25B-6669-2BBA-2471-55A2FAEDCC68}"/>
              </a:ext>
            </a:extLst>
          </p:cNvPr>
          <p:cNvSpPr>
            <a:spLocks noChangeArrowheads="1"/>
          </p:cNvSpPr>
          <p:nvPr/>
        </p:nvSpPr>
        <p:spPr bwMode="auto">
          <a:xfrm>
            <a:off x="95129" y="2730951"/>
            <a:ext cx="349840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DE" altLang="en-DE"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DE" altLang="en-DE" sz="1200" b="0" i="0" u="none" strike="noStrike" cap="none" normalizeH="0" baseline="0" dirty="0">
                <a:ln>
                  <a:noFill/>
                </a:ln>
                <a:solidFill>
                  <a:schemeClr val="tx1"/>
                </a:solidFill>
                <a:effectLst/>
                <a:latin typeface="Arial" panose="020B0604020202020204" pitchFamily="34" charset="0"/>
              </a:rPr>
              <a:t>The majority of entity counts are concentrated between 200 and 300, indicating a common range for most entities.</a:t>
            </a:r>
            <a:endParaRPr kumimoji="0" lang="en-GB" altLang="en-DE"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DE" altLang="en-DE"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DE" altLang="en-DE" sz="1200" b="0" i="0" u="none" strike="noStrike" cap="none" normalizeH="0" baseline="0" dirty="0">
                <a:ln>
                  <a:noFill/>
                </a:ln>
                <a:solidFill>
                  <a:schemeClr val="tx1"/>
                </a:solidFill>
                <a:effectLst/>
                <a:latin typeface="Arial" panose="020B0604020202020204" pitchFamily="34" charset="0"/>
              </a:rPr>
              <a:t>The right skewness in the histogram suggests that while most entities have moderate counts, a few have significantly higher counts.</a:t>
            </a:r>
            <a:endParaRPr kumimoji="0" lang="en-GB" altLang="en-DE"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DE" altLang="en-DE"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DE" altLang="en-DE" sz="1200" b="0" i="0" u="none" strike="noStrike" cap="none" normalizeH="0" baseline="0" dirty="0">
                <a:ln>
                  <a:noFill/>
                </a:ln>
                <a:solidFill>
                  <a:schemeClr val="tx1"/>
                </a:solidFill>
                <a:effectLst/>
                <a:latin typeface="Arial" panose="020B0604020202020204" pitchFamily="34" charset="0"/>
              </a:rPr>
              <a:t>The absence of outliers in the box plot further supports a relatively stable distribution of entity counts. </a:t>
            </a:r>
          </a:p>
        </p:txBody>
      </p:sp>
    </p:spTree>
    <p:extLst>
      <p:ext uri="{BB962C8B-B14F-4D97-AF65-F5344CB8AC3E}">
        <p14:creationId xmlns:p14="http://schemas.microsoft.com/office/powerpoint/2010/main" val="272646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400" b="1" dirty="0">
                <a:solidFill>
                  <a:schemeClr val="accent2"/>
                </a:solidFill>
                <a:latin typeface="+mj-lt"/>
              </a:rPr>
              <a:t>	Skewness and Kurtosis</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0853C746-18B4-AC37-A971-605A09F822D1}"/>
              </a:ext>
            </a:extLst>
          </p:cNvPr>
          <p:cNvSpPr txBox="1"/>
          <p:nvPr/>
        </p:nvSpPr>
        <p:spPr>
          <a:xfrm>
            <a:off x="707976" y="1536006"/>
            <a:ext cx="11206519" cy="2031325"/>
          </a:xfrm>
          <a:prstGeom prst="rect">
            <a:avLst/>
          </a:prstGeom>
          <a:noFill/>
        </p:spPr>
        <p:txBody>
          <a:bodyPr wrap="square">
            <a:spAutoFit/>
          </a:bodyPr>
          <a:lstStyle/>
          <a:p>
            <a:r>
              <a:rPr lang="en-GB" b="1" dirty="0"/>
              <a:t>Skewness</a:t>
            </a:r>
          </a:p>
          <a:p>
            <a:r>
              <a:rPr lang="en-GB" dirty="0"/>
              <a:t>Skewness is a measure of the asymmetry of the probability distribution of a real-valued random variable. It helps to understand the direction and degree of deviation from the normal distribution.</a:t>
            </a:r>
          </a:p>
          <a:p>
            <a:endParaRPr lang="en-GB" dirty="0"/>
          </a:p>
          <a:p>
            <a:pPr>
              <a:buFont typeface="Arial" panose="020B0604020202020204" pitchFamily="34" charset="0"/>
              <a:buChar char="•"/>
            </a:pPr>
            <a:r>
              <a:rPr lang="en-GB" b="1" dirty="0"/>
              <a:t>Positive Skew</a:t>
            </a:r>
            <a:r>
              <a:rPr lang="en-GB" dirty="0"/>
              <a:t>: The tail on the right side of the distribution is longer or fatter than the left side.</a:t>
            </a:r>
          </a:p>
          <a:p>
            <a:pPr>
              <a:buFont typeface="Arial" panose="020B0604020202020204" pitchFamily="34" charset="0"/>
              <a:buChar char="•"/>
            </a:pPr>
            <a:r>
              <a:rPr lang="en-GB" b="1" dirty="0"/>
              <a:t>Negative Skew</a:t>
            </a:r>
            <a:r>
              <a:rPr lang="en-GB" dirty="0"/>
              <a:t>: The tail on the left side is longer or fatter than the right side.</a:t>
            </a:r>
          </a:p>
          <a:p>
            <a:pPr>
              <a:buFont typeface="Arial" panose="020B0604020202020204" pitchFamily="34" charset="0"/>
              <a:buChar char="•"/>
            </a:pPr>
            <a:r>
              <a:rPr lang="en-GB" b="1" dirty="0"/>
              <a:t>Zero Skew</a:t>
            </a:r>
            <a:r>
              <a:rPr lang="en-GB" dirty="0"/>
              <a:t>: Symmetrical distribution (normal distribution).</a:t>
            </a:r>
          </a:p>
        </p:txBody>
      </p:sp>
      <p:sp>
        <p:nvSpPr>
          <p:cNvPr id="7" name="TextBox 6">
            <a:extLst>
              <a:ext uri="{FF2B5EF4-FFF2-40B4-BE49-F238E27FC236}">
                <a16:creationId xmlns:a16="http://schemas.microsoft.com/office/drawing/2014/main" id="{DD512A7C-D58B-EDCC-9031-48953D2CBBB8}"/>
              </a:ext>
            </a:extLst>
          </p:cNvPr>
          <p:cNvSpPr txBox="1"/>
          <p:nvPr/>
        </p:nvSpPr>
        <p:spPr>
          <a:xfrm>
            <a:off x="762000" y="3844330"/>
            <a:ext cx="11152496" cy="2308324"/>
          </a:xfrm>
          <a:prstGeom prst="rect">
            <a:avLst/>
          </a:prstGeom>
          <a:noFill/>
        </p:spPr>
        <p:txBody>
          <a:bodyPr wrap="square">
            <a:spAutoFit/>
          </a:bodyPr>
          <a:lstStyle/>
          <a:p>
            <a:r>
              <a:rPr lang="en-GB" b="1" dirty="0"/>
              <a:t>Kurtosis</a:t>
            </a:r>
          </a:p>
          <a:p>
            <a:endParaRPr lang="en-GB" b="1" dirty="0"/>
          </a:p>
          <a:p>
            <a:r>
              <a:rPr lang="en-GB" dirty="0"/>
              <a:t>Kurtosis is a measure of the "</a:t>
            </a:r>
            <a:r>
              <a:rPr lang="en-GB" dirty="0" err="1"/>
              <a:t>tailedness</a:t>
            </a:r>
            <a:r>
              <a:rPr lang="en-GB" dirty="0"/>
              <a:t>" of the probability distribution of a real-valued random variable. It indicates the presence of outliers and the sharpness of the peak of the distribution.</a:t>
            </a:r>
          </a:p>
          <a:p>
            <a:endParaRPr lang="en-GB" dirty="0"/>
          </a:p>
          <a:p>
            <a:pPr>
              <a:buFont typeface="Arial" panose="020B0604020202020204" pitchFamily="34" charset="0"/>
              <a:buChar char="•"/>
            </a:pPr>
            <a:r>
              <a:rPr lang="en-GB" b="1" dirty="0"/>
              <a:t>High Kurtosis</a:t>
            </a:r>
            <a:r>
              <a:rPr lang="en-GB" dirty="0"/>
              <a:t>: Distribution has heavy tails or outliers.</a:t>
            </a:r>
          </a:p>
          <a:p>
            <a:pPr>
              <a:buFont typeface="Arial" panose="020B0604020202020204" pitchFamily="34" charset="0"/>
              <a:buChar char="•"/>
            </a:pPr>
            <a:r>
              <a:rPr lang="en-GB" b="1" dirty="0"/>
              <a:t>Low Kurtosis</a:t>
            </a:r>
            <a:r>
              <a:rPr lang="en-GB" dirty="0"/>
              <a:t>: Distribution has light tails or fewer outliers.</a:t>
            </a:r>
          </a:p>
          <a:p>
            <a:pPr>
              <a:buFont typeface="Arial" panose="020B0604020202020204" pitchFamily="34" charset="0"/>
              <a:buChar char="•"/>
            </a:pPr>
            <a:r>
              <a:rPr lang="en-GB" b="1" dirty="0"/>
              <a:t>Normal Kurtosis</a:t>
            </a:r>
            <a:r>
              <a:rPr lang="en-GB" dirty="0"/>
              <a:t>: Kurtosis close to 3 (mesokurtic distribution).</a:t>
            </a:r>
          </a:p>
        </p:txBody>
      </p:sp>
    </p:spTree>
    <p:extLst>
      <p:ext uri="{BB962C8B-B14F-4D97-AF65-F5344CB8AC3E}">
        <p14:creationId xmlns:p14="http://schemas.microsoft.com/office/powerpoint/2010/main" val="166809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GB" sz="4400" b="1" dirty="0">
                <a:solidFill>
                  <a:schemeClr val="accent2"/>
                </a:solidFill>
                <a:latin typeface="+mj-lt"/>
              </a:rPr>
              <a:t>Distribution Analysis of Textual Features: Insights       	on Skewness and Kurtosis</a:t>
            </a:r>
            <a:endParaRPr lang="en-US" sz="4400" b="1" dirty="0">
              <a:solidFill>
                <a:schemeClr val="bg2">
                  <a:lumMod val="25000"/>
                </a:schemeClr>
              </a:solidFill>
              <a:latin typeface="+mj-lt"/>
            </a:endParaRPr>
          </a:p>
        </p:txBody>
      </p:sp>
      <p:pic>
        <p:nvPicPr>
          <p:cNvPr id="6" name="Picture 5" descr="A screenshot of a graph&#10;&#10;Description automatically generated">
            <a:extLst>
              <a:ext uri="{FF2B5EF4-FFF2-40B4-BE49-F238E27FC236}">
                <a16:creationId xmlns:a16="http://schemas.microsoft.com/office/drawing/2014/main" id="{7381D1E4-069C-E939-E66B-4A08D218564B}"/>
              </a:ext>
            </a:extLst>
          </p:cNvPr>
          <p:cNvPicPr>
            <a:picLocks noChangeAspect="1"/>
          </p:cNvPicPr>
          <p:nvPr/>
        </p:nvPicPr>
        <p:blipFill>
          <a:blip r:embed="rId2"/>
          <a:stretch>
            <a:fillRect/>
          </a:stretch>
        </p:blipFill>
        <p:spPr>
          <a:xfrm>
            <a:off x="551812" y="1496820"/>
            <a:ext cx="7456468" cy="5142772"/>
          </a:xfrm>
          <a:prstGeom prst="rect">
            <a:avLst/>
          </a:prstGeom>
        </p:spPr>
      </p:pic>
      <p:sp>
        <p:nvSpPr>
          <p:cNvPr id="2" name="Rectangle 1">
            <a:extLst>
              <a:ext uri="{FF2B5EF4-FFF2-40B4-BE49-F238E27FC236}">
                <a16:creationId xmlns:a16="http://schemas.microsoft.com/office/drawing/2014/main" id="{701252C4-A2E4-C60C-DA78-04ACEBCABCDB}"/>
              </a:ext>
            </a:extLst>
          </p:cNvPr>
          <p:cNvSpPr>
            <a:spLocks noChangeArrowheads="1"/>
          </p:cNvSpPr>
          <p:nvPr/>
        </p:nvSpPr>
        <p:spPr bwMode="auto">
          <a:xfrm>
            <a:off x="8079475" y="1604780"/>
            <a:ext cx="4064758"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DE" altLang="en-DE"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Length</a:t>
            </a: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GB" sz="1000" b="1" dirty="0">
                <a:latin typeface="Arial" panose="020B0604020202020204" pitchFamily="34" charset="0"/>
                <a:cs typeface="Arial" panose="020B0604020202020204" pitchFamily="34" charset="0"/>
              </a:rPr>
              <a:t>Skew</a:t>
            </a:r>
            <a:r>
              <a:rPr lang="en-GB" sz="1000" dirty="0">
                <a:latin typeface="Arial" panose="020B0604020202020204" pitchFamily="34" charset="0"/>
                <a:cs typeface="Arial" panose="020B0604020202020204" pitchFamily="34" charset="0"/>
              </a:rPr>
              <a:t>: -0.0657 </a:t>
            </a:r>
          </a:p>
          <a:p>
            <a:pPr marL="0" marR="0" lvl="0" indent="0" algn="just" defTabSz="914400" rtl="0" eaLnBrk="0" fontAlgn="base" latinLnBrk="0" hangingPunct="0">
              <a:lnSpc>
                <a:spcPct val="100000"/>
              </a:lnSpc>
              <a:spcBef>
                <a:spcPct val="0"/>
              </a:spcBef>
              <a:spcAft>
                <a:spcPct val="0"/>
              </a:spcAft>
              <a:buClrTx/>
              <a:buSzTx/>
              <a:tabLst/>
            </a:pPr>
            <a:r>
              <a:rPr lang="en-GB" sz="1000" dirty="0">
                <a:latin typeface="Arial" panose="020B0604020202020204" pitchFamily="34" charset="0"/>
                <a:cs typeface="Arial" panose="020B0604020202020204" pitchFamily="34" charset="0"/>
              </a:rPr>
              <a:t>Negative skew, indicating a slight longer tail on the left side; a few resumes are slightly shorter than most</a:t>
            </a: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Kurtosis</a:t>
            </a: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-0.7457 Low kurtosis, indicating lighter tails; fewer outliers and a flatter distribution.</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Word Count</a:t>
            </a: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GB" sz="1000" b="1" dirty="0">
                <a:latin typeface="Arial" panose="020B0604020202020204" pitchFamily="34" charset="0"/>
                <a:cs typeface="Arial" panose="020B0604020202020204" pitchFamily="34" charset="0"/>
              </a:rPr>
              <a:t>Skew</a:t>
            </a:r>
            <a:r>
              <a:rPr lang="en-GB" sz="1000" dirty="0">
                <a:latin typeface="Arial" panose="020B0604020202020204" pitchFamily="34" charset="0"/>
                <a:cs typeface="Arial" panose="020B0604020202020204" pitchFamily="34" charset="0"/>
              </a:rPr>
              <a:t>: -0.0690 </a:t>
            </a:r>
          </a:p>
          <a:p>
            <a:pPr marL="0" marR="0" lvl="0" indent="0" algn="just" defTabSz="914400" rtl="0" eaLnBrk="0" fontAlgn="base" latinLnBrk="0" hangingPunct="0">
              <a:lnSpc>
                <a:spcPct val="100000"/>
              </a:lnSpc>
              <a:spcBef>
                <a:spcPct val="0"/>
              </a:spcBef>
              <a:spcAft>
                <a:spcPct val="0"/>
              </a:spcAft>
              <a:buClrTx/>
              <a:buSzTx/>
              <a:tabLst/>
            </a:pPr>
            <a:r>
              <a:rPr lang="en-GB" sz="1000" dirty="0">
                <a:latin typeface="Arial" panose="020B0604020202020204" pitchFamily="34" charset="0"/>
                <a:cs typeface="Arial" panose="020B0604020202020204" pitchFamily="34" charset="0"/>
              </a:rPr>
              <a:t>Negative skew, indicating a slight longer tail on the left side; a few resumes have slightly fewer words than most.</a:t>
            </a: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Kurtosis</a:t>
            </a: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-0.6160 </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Low kurtosis, indicating lighter tails; fewer outliers and a flatter distribution</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GB" altLang="en-DE" sz="10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Mean Sentence Length</a:t>
            </a: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lang="en-GB" sz="10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GB" sz="1000" b="1" dirty="0">
                <a:latin typeface="Arial" panose="020B0604020202020204" pitchFamily="34" charset="0"/>
                <a:cs typeface="Arial" panose="020B0604020202020204" pitchFamily="34" charset="0"/>
              </a:rPr>
              <a:t>Skew</a:t>
            </a:r>
            <a:r>
              <a:rPr lang="en-GB" sz="1000" dirty="0">
                <a:latin typeface="Arial" panose="020B0604020202020204" pitchFamily="34" charset="0"/>
                <a:cs typeface="Arial" panose="020B0604020202020204" pitchFamily="34" charset="0"/>
              </a:rPr>
              <a:t>: -0.0657 </a:t>
            </a:r>
          </a:p>
          <a:p>
            <a:pPr marL="0" marR="0" lvl="0" indent="0" algn="just" defTabSz="914400" rtl="0" eaLnBrk="0" fontAlgn="base" latinLnBrk="0" hangingPunct="0">
              <a:lnSpc>
                <a:spcPct val="100000"/>
              </a:lnSpc>
              <a:spcBef>
                <a:spcPct val="0"/>
              </a:spcBef>
              <a:spcAft>
                <a:spcPct val="0"/>
              </a:spcAft>
              <a:buClrTx/>
              <a:buSzTx/>
              <a:tabLst/>
            </a:pPr>
            <a:r>
              <a:rPr lang="en-GB" sz="1000" dirty="0">
                <a:latin typeface="Arial" panose="020B0604020202020204" pitchFamily="34" charset="0"/>
                <a:cs typeface="Arial" panose="020B0604020202020204" pitchFamily="34" charset="0"/>
              </a:rPr>
              <a:t>negative skew, indicating a slight longer tail on the left side; a few resumes have slightly shorter sentences.</a:t>
            </a:r>
            <a:endParaRPr lang="en-GB" altLang="en-DE" sz="10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Kurtosis</a:t>
            </a: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-0.7457 </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kurtosis, indicating lighter tails; fewer outliers and a flatter distribution</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Mean Word Length</a:t>
            </a: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GB" altLang="en-DE" sz="10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GB" sz="1000" dirty="0">
                <a:latin typeface="Arial" panose="020B0604020202020204" pitchFamily="34" charset="0"/>
                <a:cs typeface="Arial" panose="020B0604020202020204" pitchFamily="34" charset="0"/>
              </a:rPr>
              <a:t>Skew: 5.6448 </a:t>
            </a:r>
          </a:p>
          <a:p>
            <a:pPr marL="0" marR="0" lvl="0" indent="0" algn="just" defTabSz="914400" rtl="0" eaLnBrk="0" fontAlgn="base" latinLnBrk="0" hangingPunct="0">
              <a:lnSpc>
                <a:spcPct val="100000"/>
              </a:lnSpc>
              <a:spcBef>
                <a:spcPct val="0"/>
              </a:spcBef>
              <a:spcAft>
                <a:spcPct val="0"/>
              </a:spcAft>
              <a:buClrTx/>
              <a:buSzTx/>
              <a:tabLst/>
            </a:pPr>
            <a:r>
              <a:rPr lang="en-GB" sz="1000" dirty="0">
                <a:latin typeface="Arial" panose="020B0604020202020204" pitchFamily="34" charset="0"/>
                <a:cs typeface="Arial" panose="020B0604020202020204" pitchFamily="34" charset="0"/>
              </a:rPr>
              <a:t>High positive skew, indicating a significant longer tail on the right side; a few resumes use much longer words.</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Kurtosis: 58.2875 </a:t>
            </a:r>
            <a:endParaRPr lang="en-GB" altLang="en-DE" sz="10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DE"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Very high kurtosis, indicating extreme outliers; some resumes use significantly longer words</a:t>
            </a:r>
            <a:endParaRPr kumimoji="0" lang="en-GB" altLang="en-DE"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GB" altLang="en-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825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5715</TotalTime>
  <Words>1931</Words>
  <Application>Microsoft Office PowerPoint</Application>
  <PresentationFormat>Widescreen</PresentationFormat>
  <Paragraphs>174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Poppins</vt:lpstr>
      <vt:lpstr>Office Theme</vt:lpstr>
      <vt:lpstr>PowerPoint Presentation</vt:lpstr>
      <vt:lpstr>Problem Statement</vt:lpstr>
      <vt:lpstr>Introduction</vt:lpstr>
      <vt:lpstr>Data Collection and Understanding </vt:lpstr>
      <vt:lpstr>EXPLORATORY DATA  ANALYSIS</vt:lpstr>
      <vt:lpstr>Profit Analysis</vt:lpstr>
      <vt:lpstr>Profit Analysis</vt:lpstr>
      <vt:lpstr>Profit Analysis</vt:lpstr>
      <vt:lpstr>Profit Analysis</vt:lpstr>
      <vt:lpstr>Profit Analysis</vt:lpstr>
      <vt:lpstr>Insights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Senthil Nathan, Monisha Shree</cp:lastModifiedBy>
  <cp:revision>247</cp:revision>
  <cp:lastPrinted>2019-08-24T08:13:50Z</cp:lastPrinted>
  <dcterms:created xsi:type="dcterms:W3CDTF">2019-08-19T15:39:24Z</dcterms:created>
  <dcterms:modified xsi:type="dcterms:W3CDTF">2024-07-01T17:06:35Z</dcterms:modified>
</cp:coreProperties>
</file>