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5" r:id="rId1"/>
  </p:sldMasterIdLst>
  <p:handoutMasterIdLst>
    <p:handoutMasterId r:id="rId18"/>
  </p:handoutMasterIdLst>
  <p:sldIdLst>
    <p:sldId id="256" r:id="rId2"/>
    <p:sldId id="288" r:id="rId3"/>
    <p:sldId id="306" r:id="rId4"/>
    <p:sldId id="292" r:id="rId5"/>
    <p:sldId id="307" r:id="rId6"/>
    <p:sldId id="293" r:id="rId7"/>
    <p:sldId id="308" r:id="rId8"/>
    <p:sldId id="298" r:id="rId9"/>
    <p:sldId id="299" r:id="rId10"/>
    <p:sldId id="283" r:id="rId11"/>
    <p:sldId id="273" r:id="rId12"/>
    <p:sldId id="310" r:id="rId13"/>
    <p:sldId id="309" r:id="rId14"/>
    <p:sldId id="276" r:id="rId15"/>
    <p:sldId id="280" r:id="rId16"/>
    <p:sldId id="282" r:id="rId17"/>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A130C"/>
    <a:srgbClr val="FF1B12"/>
    <a:srgbClr val="FF3125"/>
    <a:srgbClr val="FF37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641587FD-9730-4552-93BF-4B304084F62D}" type="datetimeFigureOut">
              <a:rPr lang="en-US" smtClean="0"/>
              <a:t>2/23/17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7BAC9B30-3E7C-4027-AA97-0A2724236FB1}" type="slidenum">
              <a:rPr lang="en-US" smtClean="0"/>
              <a:t>‹#›</a:t>
            </a:fld>
            <a:endParaRPr lang="en-US"/>
          </a:p>
        </p:txBody>
      </p:sp>
    </p:spTree>
    <p:extLst>
      <p:ext uri="{BB962C8B-B14F-4D97-AF65-F5344CB8AC3E}">
        <p14:creationId xmlns:p14="http://schemas.microsoft.com/office/powerpoint/2010/main" val="30194117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February 23,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349460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F9D67-B149-3D49-8F7E-0286F4DE4384}"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230266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F9D67-B149-3D49-8F7E-0286F4DE4384}"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264297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F9D67-B149-3D49-8F7E-0286F4DE4384}"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99864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22427-B1DD-49E6-9F05-DE0F1467D7DC}" type="datetime4">
              <a:rPr lang="en-US" smtClean="0"/>
              <a:pPr/>
              <a:t>February 23,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95664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2F9D67-B149-3D49-8F7E-0286F4DE4384}"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280750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2F9D67-B149-3D49-8F7E-0286F4DE4384}" type="datetimeFigureOut">
              <a:rPr lang="en-US" smtClean="0"/>
              <a:t>2/23/17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185142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2F9D67-B149-3D49-8F7E-0286F4DE4384}" type="datetimeFigureOut">
              <a:rPr lang="en-US" smtClean="0"/>
              <a:t>2/23/17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105012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F9D67-B149-3D49-8F7E-0286F4DE4384}" type="datetimeFigureOut">
              <a:rPr lang="en-US" smtClean="0"/>
              <a:t>2/23/17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332650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F9D67-B149-3D49-8F7E-0286F4DE4384}"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387244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F9D67-B149-3D49-8F7E-0286F4DE4384}"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81BAD-1A44-BB49-BB0A-270D628F1845}" type="slidenum">
              <a:rPr lang="en-US" smtClean="0"/>
              <a:t>‹#›</a:t>
            </a:fld>
            <a:endParaRPr lang="en-US"/>
          </a:p>
        </p:txBody>
      </p:sp>
    </p:spTree>
    <p:extLst>
      <p:ext uri="{BB962C8B-B14F-4D97-AF65-F5344CB8AC3E}">
        <p14:creationId xmlns:p14="http://schemas.microsoft.com/office/powerpoint/2010/main" val="30058128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F9D67-B149-3D49-8F7E-0286F4DE4384}" type="datetimeFigureOut">
              <a:rPr lang="en-US" smtClean="0"/>
              <a:t>2/23/17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81BAD-1A44-BB49-BB0A-270D628F1845}" type="slidenum">
              <a:rPr lang="en-US" smtClean="0"/>
              <a:t>‹#›</a:t>
            </a:fld>
            <a:endParaRPr lang="en-US"/>
          </a:p>
        </p:txBody>
      </p:sp>
    </p:spTree>
    <p:extLst>
      <p:ext uri="{BB962C8B-B14F-4D97-AF65-F5344CB8AC3E}">
        <p14:creationId xmlns:p14="http://schemas.microsoft.com/office/powerpoint/2010/main" val="3909717332"/>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5.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jpeg"/><Relationship Id="rId13"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image" Target="../media/image2.gif"/><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bigdataforsandiego.github.io/#tools" TargetMode="External"/><Relationship Id="rId5" Type="http://schemas.openxmlformats.org/officeDocument/2006/relationships/hyperlink" Target="NULL" TargetMode="External"/><Relationship Id="rId6" Type="http://schemas.openxmlformats.org/officeDocument/2006/relationships/hyperlink" Target="https://www.awseducate.com/Application?apptype=student&amp;promoCode=sdsu-hackathon-2017" TargetMode="External"/><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blip>
          <a:stretch>
            <a:fillRect/>
          </a:stretch>
        </p:blipFill>
        <p:spPr>
          <a:xfrm>
            <a:off x="2961511" y="5943600"/>
            <a:ext cx="3434364" cy="651170"/>
          </a:xfrm>
          <a:prstGeom prst="rect">
            <a:avLst/>
          </a:prstGeom>
          <a:ln>
            <a:noFill/>
          </a:ln>
        </p:spPr>
      </p:pic>
      <p:pic>
        <p:nvPicPr>
          <p:cNvPr id="11" name="Picture 5" descr="sds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2"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D:\Dropbox\0000-Human-Dynamics-Center\LOGO-design\HDMA LOGO FINAL\PNG - Various Sizes\Color - PNG\Small\HDMA_Logo_Small_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4682" y="146096"/>
            <a:ext cx="1299768" cy="4960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a:stretch>
            <a:fillRect/>
          </a:stretch>
        </p:blipFill>
        <p:spPr>
          <a:xfrm>
            <a:off x="390522" y="1274149"/>
            <a:ext cx="3193042" cy="3193042"/>
          </a:xfrm>
          <a:prstGeom prst="rect">
            <a:avLst/>
          </a:prstGeom>
        </p:spPr>
      </p:pic>
      <p:pic>
        <p:nvPicPr>
          <p:cNvPr id="14" name="Picture 13"/>
          <p:cNvPicPr>
            <a:picLocks noChangeAspect="1"/>
          </p:cNvPicPr>
          <p:nvPr/>
        </p:nvPicPr>
        <p:blipFill rotWithShape="1">
          <a:blip r:embed="rId6"/>
          <a:srcRect b="61913"/>
          <a:stretch/>
        </p:blipFill>
        <p:spPr>
          <a:xfrm>
            <a:off x="3850640" y="1496347"/>
            <a:ext cx="4809489" cy="2430760"/>
          </a:xfrm>
          <a:prstGeom prst="rect">
            <a:avLst/>
          </a:prstGeom>
        </p:spPr>
      </p:pic>
      <p:sp>
        <p:nvSpPr>
          <p:cNvPr id="3" name="TextBox 2"/>
          <p:cNvSpPr txBox="1"/>
          <p:nvPr/>
        </p:nvSpPr>
        <p:spPr>
          <a:xfrm>
            <a:off x="971918" y="4916723"/>
            <a:ext cx="7601312" cy="646331"/>
          </a:xfrm>
          <a:prstGeom prst="rect">
            <a:avLst/>
          </a:prstGeom>
          <a:noFill/>
        </p:spPr>
        <p:txBody>
          <a:bodyPr wrap="none" rtlCol="0">
            <a:spAutoFit/>
          </a:bodyPr>
          <a:lstStyle/>
          <a:p>
            <a:r>
              <a:rPr lang="en-US" sz="2800" dirty="0" smtClean="0"/>
              <a:t>Please Tweet about this event with </a:t>
            </a:r>
            <a:r>
              <a:rPr lang="en-US" sz="3600" b="1" dirty="0" smtClean="0">
                <a:solidFill>
                  <a:srgbClr val="C00000"/>
                </a:solidFill>
              </a:rPr>
              <a:t>#HACK4SD  </a:t>
            </a:r>
            <a:endParaRPr lang="en-US" sz="3600" b="1" dirty="0">
              <a:solidFill>
                <a:srgbClr val="C00000"/>
              </a:solidFill>
            </a:endParaRPr>
          </a:p>
        </p:txBody>
      </p:sp>
    </p:spTree>
    <p:extLst>
      <p:ext uri="{BB962C8B-B14F-4D97-AF65-F5344CB8AC3E}">
        <p14:creationId xmlns:p14="http://schemas.microsoft.com/office/powerpoint/2010/main" val="3277934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287" y="1077141"/>
            <a:ext cx="6011801" cy="680151"/>
          </a:xfrm>
        </p:spPr>
        <p:txBody>
          <a:bodyPr>
            <a:normAutofit fontScale="90000"/>
          </a:bodyPr>
          <a:lstStyle/>
          <a:p>
            <a:r>
              <a:rPr lang="en-US" sz="4000" b="1" dirty="0" smtClean="0"/>
              <a:t>Thanks </a:t>
            </a:r>
            <a:r>
              <a:rPr lang="en-US" sz="4000" b="1" dirty="0"/>
              <a:t>to our Mentors</a:t>
            </a:r>
          </a:p>
        </p:txBody>
      </p:sp>
      <p:pic>
        <p:nvPicPr>
          <p:cNvPr id="5"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2" y="14609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82" y="296497"/>
            <a:ext cx="1299768" cy="4960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57200" y="1869441"/>
            <a:ext cx="8442960" cy="4185761"/>
          </a:xfrm>
          <a:prstGeom prst="rect">
            <a:avLst/>
          </a:prstGeom>
        </p:spPr>
        <p:txBody>
          <a:bodyPr wrap="square">
            <a:spAutoFit/>
          </a:bodyPr>
          <a:lstStyle/>
          <a:p>
            <a:pPr marL="342900" indent="-342900" fontAlgn="base">
              <a:spcBef>
                <a:spcPts val="600"/>
              </a:spcBef>
              <a:spcAft>
                <a:spcPts val="600"/>
              </a:spcAft>
              <a:buFont typeface="Arial" panose="020B0604020202020204" pitchFamily="34" charset="0"/>
              <a:buChar char="•"/>
            </a:pPr>
            <a:r>
              <a:rPr lang="en-US" sz="2400" b="1" dirty="0" smtClean="0"/>
              <a:t>Dr</a:t>
            </a:r>
            <a:r>
              <a:rPr lang="en-US" sz="2400" b="1" dirty="0"/>
              <a:t>. Ming-Hsiang (Ming) Tsou (Geography, </a:t>
            </a:r>
            <a:r>
              <a:rPr lang="en-US" sz="2400" b="1" dirty="0" smtClean="0"/>
              <a:t>SDSU), Professor)</a:t>
            </a:r>
          </a:p>
          <a:p>
            <a:pPr marL="342900" indent="-342900" fontAlgn="base">
              <a:spcBef>
                <a:spcPts val="600"/>
              </a:spcBef>
              <a:spcAft>
                <a:spcPts val="600"/>
              </a:spcAft>
              <a:buFont typeface="Arial" panose="020B0604020202020204" pitchFamily="34" charset="0"/>
              <a:buChar char="•"/>
            </a:pPr>
            <a:r>
              <a:rPr lang="it-IT" sz="2400" b="1" dirty="0"/>
              <a:t>Dr. Ilkay Altintas (San Diego Supercomputer Center)</a:t>
            </a:r>
          </a:p>
          <a:p>
            <a:pPr marL="342900" indent="-342900" fontAlgn="base">
              <a:spcBef>
                <a:spcPts val="600"/>
              </a:spcBef>
              <a:spcAft>
                <a:spcPts val="600"/>
              </a:spcAft>
              <a:buFont typeface="Arial" panose="020B0604020202020204" pitchFamily="34" charset="0"/>
              <a:buChar char="•"/>
            </a:pPr>
            <a:r>
              <a:rPr lang="es-ES" sz="2400" b="1" dirty="0"/>
              <a:t>Nancy J. Jones, CMA, MBA</a:t>
            </a:r>
          </a:p>
          <a:p>
            <a:pPr marL="342900" indent="-342900" fontAlgn="base">
              <a:spcBef>
                <a:spcPts val="600"/>
              </a:spcBef>
              <a:spcAft>
                <a:spcPts val="600"/>
              </a:spcAft>
              <a:buFont typeface="Arial" panose="020B0604020202020204" pitchFamily="34" charset="0"/>
              <a:buChar char="•"/>
            </a:pPr>
            <a:r>
              <a:rPr lang="en-US" sz="2400" b="1" dirty="0"/>
              <a:t>Caroline A. Thompson, PhD, MPH (Graduate School of Public Health, SDSU)</a:t>
            </a:r>
          </a:p>
          <a:p>
            <a:pPr marL="342900" indent="-342900" fontAlgn="base">
              <a:spcBef>
                <a:spcPts val="600"/>
              </a:spcBef>
              <a:spcAft>
                <a:spcPts val="600"/>
              </a:spcAft>
              <a:buFont typeface="Arial" panose="020B0604020202020204" pitchFamily="34" charset="0"/>
              <a:buChar char="•"/>
            </a:pPr>
            <a:r>
              <a:rPr lang="en-US" sz="2400" b="1" dirty="0"/>
              <a:t>Melody </a:t>
            </a:r>
            <a:r>
              <a:rPr lang="en-US" sz="2400" b="1" dirty="0" err="1"/>
              <a:t>Schiaffino</a:t>
            </a:r>
            <a:r>
              <a:rPr lang="en-US" sz="2400" b="1" dirty="0"/>
              <a:t>, PhD, MPH (Graduate School of Public Health, SDSU)</a:t>
            </a:r>
          </a:p>
          <a:p>
            <a:pPr marL="342900" indent="-342900" fontAlgn="base">
              <a:spcBef>
                <a:spcPts val="600"/>
              </a:spcBef>
              <a:spcAft>
                <a:spcPts val="600"/>
              </a:spcAft>
              <a:buFont typeface="Arial" panose="020B0604020202020204" pitchFamily="34" charset="0"/>
              <a:buChar char="•"/>
            </a:pPr>
            <a:r>
              <a:rPr lang="en-US" sz="2400" b="1" dirty="0"/>
              <a:t>Eric R. </a:t>
            </a:r>
            <a:r>
              <a:rPr lang="en-US" sz="2400" b="1" dirty="0" err="1"/>
              <a:t>Buhi</a:t>
            </a:r>
            <a:r>
              <a:rPr lang="en-US" sz="2400" b="1" dirty="0"/>
              <a:t>, PhD, MPH (Graduate School of Public Health, SDSU</a:t>
            </a:r>
            <a:r>
              <a:rPr lang="en-US" sz="2400" b="1" dirty="0" smtClean="0"/>
              <a:t>)</a:t>
            </a:r>
            <a:endParaRPr lang="en-US" sz="2400" b="1" dirty="0"/>
          </a:p>
        </p:txBody>
      </p:sp>
      <p:pic>
        <p:nvPicPr>
          <p:cNvPr id="8" name="Picture 7"/>
          <p:cNvPicPr>
            <a:picLocks noChangeAspect="1"/>
          </p:cNvPicPr>
          <p:nvPr/>
        </p:nvPicPr>
        <p:blipFill rotWithShape="1">
          <a:blip r:embed="rId4"/>
          <a:srcRect t="25812"/>
          <a:stretch/>
        </p:blipFill>
        <p:spPr>
          <a:xfrm>
            <a:off x="1976056" y="122217"/>
            <a:ext cx="5177219" cy="699135"/>
          </a:xfrm>
          <a:prstGeom prst="rect">
            <a:avLst/>
          </a:prstGeom>
        </p:spPr>
      </p:pic>
    </p:spTree>
    <p:extLst>
      <p:ext uri="{BB962C8B-B14F-4D97-AF65-F5344CB8AC3E}">
        <p14:creationId xmlns:p14="http://schemas.microsoft.com/office/powerpoint/2010/main" val="63064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2"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682" y="146096"/>
            <a:ext cx="1299768" cy="496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t="25812"/>
          <a:stretch/>
        </p:blipFill>
        <p:spPr>
          <a:xfrm>
            <a:off x="1976056" y="243840"/>
            <a:ext cx="5177219" cy="699135"/>
          </a:xfrm>
          <a:prstGeom prst="rect">
            <a:avLst/>
          </a:prstGeom>
        </p:spPr>
      </p:pic>
      <p:sp>
        <p:nvSpPr>
          <p:cNvPr id="2" name="TextBox 1"/>
          <p:cNvSpPr txBox="1"/>
          <p:nvPr/>
        </p:nvSpPr>
        <p:spPr>
          <a:xfrm>
            <a:off x="680720" y="1320800"/>
            <a:ext cx="7904479" cy="5386090"/>
          </a:xfrm>
          <a:prstGeom prst="rect">
            <a:avLst/>
          </a:prstGeom>
          <a:noFill/>
        </p:spPr>
        <p:txBody>
          <a:bodyPr wrap="square" rtlCol="0">
            <a:spAutoFit/>
          </a:bodyPr>
          <a:lstStyle/>
          <a:p>
            <a:pPr algn="ctr"/>
            <a:r>
              <a:rPr lang="en-US" sz="3600" b="1" dirty="0">
                <a:solidFill>
                  <a:srgbClr val="C00000"/>
                </a:solidFill>
              </a:rPr>
              <a:t>YOUR INNOVATION CAN WIN PRIZES</a:t>
            </a:r>
            <a:endParaRPr lang="en-US" sz="3600" b="1" dirty="0" smtClean="0">
              <a:solidFill>
                <a:srgbClr val="C00000"/>
              </a:solidFill>
            </a:endParaRPr>
          </a:p>
          <a:p>
            <a:endParaRPr lang="en-US" sz="2800" b="1" dirty="0"/>
          </a:p>
          <a:p>
            <a:pPr lvl="1"/>
            <a:r>
              <a:rPr lang="en-US" sz="2800" b="1" dirty="0" smtClean="0"/>
              <a:t>Best </a:t>
            </a:r>
            <a:r>
              <a:rPr lang="en-US" sz="2800" b="1" dirty="0"/>
              <a:t>Overall Projects:  </a:t>
            </a:r>
            <a:endParaRPr lang="en-US" sz="2800" dirty="0"/>
          </a:p>
          <a:p>
            <a:pPr lvl="1"/>
            <a:r>
              <a:rPr lang="en-US" sz="2800" b="1" dirty="0">
                <a:solidFill>
                  <a:srgbClr val="C00000"/>
                </a:solidFill>
              </a:rPr>
              <a:t>1st Prize: </a:t>
            </a:r>
            <a:r>
              <a:rPr lang="en-US" sz="2800" b="1" dirty="0" smtClean="0">
                <a:solidFill>
                  <a:srgbClr val="C00000"/>
                </a:solidFill>
              </a:rPr>
              <a:t> $</a:t>
            </a:r>
            <a:r>
              <a:rPr lang="en-US" sz="2800" b="1" dirty="0">
                <a:solidFill>
                  <a:srgbClr val="C00000"/>
                </a:solidFill>
              </a:rPr>
              <a:t>600 </a:t>
            </a:r>
            <a:endParaRPr lang="en-US" sz="2800" dirty="0">
              <a:solidFill>
                <a:srgbClr val="C00000"/>
              </a:solidFill>
            </a:endParaRPr>
          </a:p>
          <a:p>
            <a:pPr lvl="1"/>
            <a:r>
              <a:rPr lang="en-US" sz="2800" b="1" dirty="0">
                <a:solidFill>
                  <a:srgbClr val="C00000"/>
                </a:solidFill>
              </a:rPr>
              <a:t>2nd Prize: $300 </a:t>
            </a:r>
            <a:endParaRPr lang="en-US" sz="2800" dirty="0">
              <a:solidFill>
                <a:srgbClr val="C00000"/>
              </a:solidFill>
            </a:endParaRPr>
          </a:p>
          <a:p>
            <a:pPr lvl="1"/>
            <a:r>
              <a:rPr lang="en-US" sz="2800" b="1" dirty="0">
                <a:solidFill>
                  <a:srgbClr val="C00000"/>
                </a:solidFill>
              </a:rPr>
              <a:t>3rd Prize: </a:t>
            </a:r>
            <a:r>
              <a:rPr lang="en-US" sz="2800" b="1" dirty="0" smtClean="0">
                <a:solidFill>
                  <a:srgbClr val="C00000"/>
                </a:solidFill>
              </a:rPr>
              <a:t> $</a:t>
            </a:r>
            <a:r>
              <a:rPr lang="en-US" sz="2800" b="1" dirty="0">
                <a:solidFill>
                  <a:srgbClr val="C00000"/>
                </a:solidFill>
              </a:rPr>
              <a:t>150 </a:t>
            </a:r>
            <a:endParaRPr lang="en-US" sz="2800" dirty="0">
              <a:solidFill>
                <a:srgbClr val="C00000"/>
              </a:solidFill>
            </a:endParaRPr>
          </a:p>
          <a:p>
            <a:pPr lvl="1"/>
            <a:r>
              <a:rPr lang="en-US" sz="2800" b="1" dirty="0"/>
              <a:t> </a:t>
            </a:r>
            <a:endParaRPr lang="en-US" sz="2800" dirty="0"/>
          </a:p>
          <a:p>
            <a:pPr lvl="1"/>
            <a:r>
              <a:rPr lang="en-US" sz="2800" b="1" dirty="0"/>
              <a:t>Most innovative idea: </a:t>
            </a:r>
            <a:r>
              <a:rPr lang="en-US" sz="2800" b="1" dirty="0">
                <a:solidFill>
                  <a:srgbClr val="C00000"/>
                </a:solidFill>
              </a:rPr>
              <a:t>$100 </a:t>
            </a:r>
            <a:endParaRPr lang="en-US" sz="2800" dirty="0">
              <a:solidFill>
                <a:srgbClr val="C00000"/>
              </a:solidFill>
            </a:endParaRPr>
          </a:p>
          <a:p>
            <a:pPr lvl="1"/>
            <a:r>
              <a:rPr lang="en-US" sz="2800" b="1" dirty="0"/>
              <a:t>Strongest teamwork: </a:t>
            </a:r>
            <a:r>
              <a:rPr lang="en-US" sz="2800" b="1" dirty="0">
                <a:solidFill>
                  <a:srgbClr val="C00000"/>
                </a:solidFill>
              </a:rPr>
              <a:t>$100 </a:t>
            </a:r>
            <a:endParaRPr lang="en-US" sz="2800" dirty="0">
              <a:solidFill>
                <a:srgbClr val="C00000"/>
              </a:solidFill>
            </a:endParaRPr>
          </a:p>
          <a:p>
            <a:pPr lvl="1"/>
            <a:r>
              <a:rPr lang="en-US" sz="2800" b="1" dirty="0"/>
              <a:t>Most </a:t>
            </a:r>
            <a:r>
              <a:rPr lang="en-US" sz="2800" b="1" dirty="0" smtClean="0"/>
              <a:t>Design and Development: </a:t>
            </a:r>
            <a:r>
              <a:rPr lang="en-US" sz="2800" b="1" dirty="0">
                <a:solidFill>
                  <a:srgbClr val="C00000"/>
                </a:solidFill>
              </a:rPr>
              <a:t>$</a:t>
            </a:r>
            <a:r>
              <a:rPr lang="en-US" sz="2800" b="1" dirty="0" smtClean="0">
                <a:solidFill>
                  <a:srgbClr val="C00000"/>
                </a:solidFill>
              </a:rPr>
              <a:t>150</a:t>
            </a:r>
          </a:p>
          <a:p>
            <a:pPr lvl="1"/>
            <a:r>
              <a:rPr lang="en-US" sz="2800" b="1" dirty="0">
                <a:solidFill>
                  <a:srgbClr val="C00000"/>
                </a:solidFill>
              </a:rPr>
              <a:t/>
            </a:r>
            <a:br>
              <a:rPr lang="en-US" sz="2800" b="1" dirty="0">
                <a:solidFill>
                  <a:srgbClr val="C00000"/>
                </a:solidFill>
              </a:rPr>
            </a:br>
            <a:endParaRPr lang="en-US" sz="2800" dirty="0"/>
          </a:p>
        </p:txBody>
      </p:sp>
    </p:spTree>
    <p:extLst>
      <p:ext uri="{BB962C8B-B14F-4D97-AF65-F5344CB8AC3E}">
        <p14:creationId xmlns:p14="http://schemas.microsoft.com/office/powerpoint/2010/main" val="357920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2"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682" y="146096"/>
            <a:ext cx="1299768" cy="496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t="25812"/>
          <a:stretch/>
        </p:blipFill>
        <p:spPr>
          <a:xfrm>
            <a:off x="1976056" y="243840"/>
            <a:ext cx="5177219" cy="699135"/>
          </a:xfrm>
          <a:prstGeom prst="rect">
            <a:avLst/>
          </a:prstGeom>
        </p:spPr>
      </p:pic>
      <p:sp>
        <p:nvSpPr>
          <p:cNvPr id="2" name="TextBox 1"/>
          <p:cNvSpPr txBox="1"/>
          <p:nvPr/>
        </p:nvSpPr>
        <p:spPr>
          <a:xfrm>
            <a:off x="680720" y="1320800"/>
            <a:ext cx="7904479" cy="4770537"/>
          </a:xfrm>
          <a:prstGeom prst="rect">
            <a:avLst/>
          </a:prstGeom>
          <a:noFill/>
        </p:spPr>
        <p:txBody>
          <a:bodyPr wrap="square" rtlCol="0">
            <a:spAutoFit/>
          </a:bodyPr>
          <a:lstStyle/>
          <a:p>
            <a:pPr algn="ctr"/>
            <a:r>
              <a:rPr lang="en-US" sz="3600" b="1" dirty="0" smtClean="0">
                <a:solidFill>
                  <a:srgbClr val="C00000"/>
                </a:solidFill>
              </a:rPr>
              <a:t>Judging Criteria</a:t>
            </a:r>
          </a:p>
          <a:p>
            <a:pPr algn="ctr"/>
            <a:endParaRPr lang="en-US" sz="3600" b="1" dirty="0">
              <a:solidFill>
                <a:srgbClr val="C00000"/>
              </a:solidFill>
            </a:endParaRPr>
          </a:p>
          <a:p>
            <a:pPr algn="ctr"/>
            <a:r>
              <a:rPr lang="en-US" sz="3600" b="1" dirty="0" smtClean="0">
                <a:solidFill>
                  <a:srgbClr val="C00000"/>
                </a:solidFill>
              </a:rPr>
              <a:t>Teams will be judged on the following:</a:t>
            </a:r>
          </a:p>
          <a:p>
            <a:pPr marL="571500" indent="-571500">
              <a:buFont typeface="Arial" charset="0"/>
              <a:buChar char="•"/>
            </a:pPr>
            <a:r>
              <a:rPr lang="en-US" sz="2400" b="1" dirty="0" smtClean="0"/>
              <a:t>Quality of idea</a:t>
            </a:r>
          </a:p>
          <a:p>
            <a:pPr marL="571500" indent="-571500">
              <a:buFont typeface="Arial" charset="0"/>
              <a:buChar char="•"/>
            </a:pPr>
            <a:r>
              <a:rPr lang="en-US" sz="2400" b="1" dirty="0" smtClean="0"/>
              <a:t>Innovativeness/creativity of the idea</a:t>
            </a:r>
          </a:p>
          <a:p>
            <a:pPr marL="571500" indent="-571500">
              <a:buFont typeface="Arial" charset="0"/>
              <a:buChar char="•"/>
            </a:pPr>
            <a:r>
              <a:rPr lang="en-US" sz="2400" b="1" dirty="0" smtClean="0"/>
              <a:t>Readiness of the idea to go to market</a:t>
            </a:r>
          </a:p>
          <a:p>
            <a:pPr marL="571500" indent="-571500">
              <a:buFont typeface="Arial" charset="0"/>
              <a:buChar char="•"/>
            </a:pPr>
            <a:r>
              <a:rPr lang="en-US" sz="2400" b="1" dirty="0" smtClean="0"/>
              <a:t>Impact of idea on public health field</a:t>
            </a:r>
          </a:p>
          <a:p>
            <a:pPr marL="571500" indent="-571500">
              <a:buFont typeface="Arial" charset="0"/>
              <a:buChar char="•"/>
            </a:pPr>
            <a:r>
              <a:rPr lang="en-US" sz="2400" b="1" dirty="0" smtClean="0"/>
              <a:t>The demonstration of teamwork/collaboration</a:t>
            </a:r>
          </a:p>
          <a:p>
            <a:pPr marL="571500" indent="-571500">
              <a:buFont typeface="Arial" charset="0"/>
              <a:buChar char="•"/>
            </a:pPr>
            <a:r>
              <a:rPr lang="en-US" sz="2400" b="1" dirty="0" smtClean="0"/>
              <a:t>The development and design of the idea (can include code but not required)</a:t>
            </a:r>
          </a:p>
          <a:p>
            <a:pPr algn="ctr"/>
            <a:endParaRPr lang="en-US" sz="2800" dirty="0"/>
          </a:p>
        </p:txBody>
      </p:sp>
    </p:spTree>
    <p:extLst>
      <p:ext uri="{BB962C8B-B14F-4D97-AF65-F5344CB8AC3E}">
        <p14:creationId xmlns:p14="http://schemas.microsoft.com/office/powerpoint/2010/main" val="195491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Sunday</a:t>
            </a:r>
            <a:endParaRPr lang="en-US" dirty="0"/>
          </a:p>
        </p:txBody>
      </p:sp>
      <p:sp>
        <p:nvSpPr>
          <p:cNvPr id="3" name="Content Placeholder 2"/>
          <p:cNvSpPr>
            <a:spLocks noGrp="1"/>
          </p:cNvSpPr>
          <p:nvPr>
            <p:ph idx="1"/>
          </p:nvPr>
        </p:nvSpPr>
        <p:spPr>
          <a:xfrm>
            <a:off x="457200" y="1600200"/>
            <a:ext cx="8229600" cy="5160196"/>
          </a:xfrm>
        </p:spPr>
        <p:txBody>
          <a:bodyPr>
            <a:normAutofit fontScale="55000" lnSpcReduction="20000"/>
          </a:bodyPr>
          <a:lstStyle/>
          <a:p>
            <a:r>
              <a:rPr lang="en-US" dirty="0" smtClean="0"/>
              <a:t>Submit your </a:t>
            </a:r>
            <a:r>
              <a:rPr lang="en-US" u="sng" dirty="0" smtClean="0">
                <a:solidFill>
                  <a:srgbClr val="FF0000"/>
                </a:solidFill>
              </a:rPr>
              <a:t>Final Pitch Presentation </a:t>
            </a:r>
            <a:r>
              <a:rPr lang="en-US" dirty="0" smtClean="0">
                <a:solidFill>
                  <a:srgbClr val="FF0000"/>
                </a:solidFill>
              </a:rPr>
              <a:t>and </a:t>
            </a:r>
            <a:r>
              <a:rPr lang="en-US" u="sng" dirty="0" smtClean="0">
                <a:solidFill>
                  <a:srgbClr val="FF0000"/>
                </a:solidFill>
              </a:rPr>
              <a:t>Project Submission File</a:t>
            </a:r>
            <a:r>
              <a:rPr lang="en-US" dirty="0" smtClean="0">
                <a:solidFill>
                  <a:srgbClr val="FF0000"/>
                </a:solidFill>
              </a:rPr>
              <a:t> by 12 p.m. on GitHub in your team folder</a:t>
            </a:r>
          </a:p>
          <a:p>
            <a:endParaRPr lang="en-US" dirty="0" smtClean="0">
              <a:solidFill>
                <a:srgbClr val="FF0000"/>
              </a:solidFill>
            </a:endParaRPr>
          </a:p>
          <a:p>
            <a:r>
              <a:rPr lang="en-US" dirty="0" smtClean="0"/>
              <a:t>Project Submission File should be filled in (located on </a:t>
            </a:r>
            <a:r>
              <a:rPr lang="en-US" dirty="0" err="1" smtClean="0"/>
              <a:t>Github</a:t>
            </a:r>
            <a:r>
              <a:rPr lang="en-US" dirty="0" smtClean="0"/>
              <a:t>)</a:t>
            </a:r>
          </a:p>
          <a:p>
            <a:endParaRPr lang="en-US" dirty="0" smtClean="0"/>
          </a:p>
          <a:p>
            <a:r>
              <a:rPr lang="en-US" dirty="0" smtClean="0"/>
              <a:t>Pitch Presentation should be a PowerPoint slide presentation (no more than 5 slides) and should include:</a:t>
            </a:r>
          </a:p>
          <a:p>
            <a:pPr lvl="1"/>
            <a:r>
              <a:rPr lang="en-US" dirty="0" smtClean="0"/>
              <a:t>Team Name, Team Members</a:t>
            </a:r>
          </a:p>
          <a:p>
            <a:pPr lvl="1"/>
            <a:r>
              <a:rPr lang="en-US" dirty="0" smtClean="0"/>
              <a:t>The public health question you are answering/problem you are solving</a:t>
            </a:r>
          </a:p>
          <a:p>
            <a:pPr lvl="1"/>
            <a:r>
              <a:rPr lang="en-US" dirty="0" smtClean="0"/>
              <a:t>The name of the project/idea </a:t>
            </a:r>
          </a:p>
          <a:p>
            <a:pPr lvl="1"/>
            <a:r>
              <a:rPr lang="en-US" dirty="0" smtClean="0"/>
              <a:t>The datasets you are using and/or creating</a:t>
            </a:r>
          </a:p>
          <a:p>
            <a:pPr lvl="1"/>
            <a:r>
              <a:rPr lang="en-US" dirty="0" smtClean="0"/>
              <a:t>The premise of the project/idea and how it would work (prototype provided, code shown or demonstration)</a:t>
            </a:r>
          </a:p>
          <a:p>
            <a:pPr lvl="1"/>
            <a:r>
              <a:rPr lang="en-US" dirty="0" smtClean="0"/>
              <a:t>The impact of this project/idea on public health in general</a:t>
            </a:r>
          </a:p>
          <a:p>
            <a:pPr lvl="1"/>
            <a:r>
              <a:rPr lang="en-US" dirty="0" smtClean="0"/>
              <a:t>The next steps to launch the project/idea</a:t>
            </a:r>
          </a:p>
          <a:p>
            <a:pPr lvl="1"/>
            <a:endParaRPr lang="en-US" dirty="0" smtClean="0"/>
          </a:p>
          <a:p>
            <a:pPr marL="514350" indent="-457200"/>
            <a:r>
              <a:rPr lang="en-US" dirty="0" smtClean="0"/>
              <a:t>Presentation should be visually appealing and concise. </a:t>
            </a:r>
          </a:p>
          <a:p>
            <a:pPr marL="514350" indent="-457200"/>
            <a:endParaRPr lang="en-US" dirty="0" smtClean="0"/>
          </a:p>
          <a:p>
            <a:pPr marL="514350" indent="-457200"/>
            <a:r>
              <a:rPr lang="en-US" dirty="0" smtClean="0"/>
              <a:t>You will have 5 minutes to present your idea, 5 minutes for the judges to ask questions. Teams will be assigned their </a:t>
            </a:r>
            <a:r>
              <a:rPr lang="en-US" smtClean="0"/>
              <a:t>presentation time slot </a:t>
            </a:r>
            <a:r>
              <a:rPr lang="en-US" dirty="0" smtClean="0"/>
              <a:t>on Sunday morning. </a:t>
            </a:r>
            <a:r>
              <a:rPr lang="en-US" smtClean="0"/>
              <a:t>Presentations will begin at 1 p.m.</a:t>
            </a:r>
            <a:endParaRPr lang="en-US" dirty="0" smtClean="0"/>
          </a:p>
          <a:p>
            <a:pPr lvl="1"/>
            <a:endParaRPr lang="en-US" dirty="0"/>
          </a:p>
        </p:txBody>
      </p:sp>
    </p:spTree>
    <p:extLst>
      <p:ext uri="{BB962C8B-B14F-4D97-AF65-F5344CB8AC3E}">
        <p14:creationId xmlns:p14="http://schemas.microsoft.com/office/powerpoint/2010/main" val="55257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2" y="14609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82" y="296497"/>
            <a:ext cx="1299768" cy="4960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07329" y="1111568"/>
            <a:ext cx="3405291" cy="707886"/>
          </a:xfrm>
          <a:prstGeom prst="rect">
            <a:avLst/>
          </a:prstGeom>
          <a:noFill/>
        </p:spPr>
        <p:txBody>
          <a:bodyPr wrap="none" rtlCol="0">
            <a:spAutoFit/>
          </a:bodyPr>
          <a:lstStyle/>
          <a:p>
            <a:r>
              <a:rPr lang="en-US" sz="4000" b="1" dirty="0" smtClean="0"/>
              <a:t>Silver Sponsors</a:t>
            </a:r>
            <a:endParaRPr lang="en-US" sz="4000" b="1" dirty="0"/>
          </a:p>
        </p:txBody>
      </p:sp>
      <p:pic>
        <p:nvPicPr>
          <p:cNvPr id="11" name="Picture 10"/>
          <p:cNvPicPr>
            <a:picLocks noChangeAspect="1"/>
          </p:cNvPicPr>
          <p:nvPr/>
        </p:nvPicPr>
        <p:blipFill rotWithShape="1">
          <a:blip r:embed="rId4"/>
          <a:srcRect t="25812"/>
          <a:stretch/>
        </p:blipFill>
        <p:spPr>
          <a:xfrm>
            <a:off x="1976056" y="122217"/>
            <a:ext cx="5177219" cy="699135"/>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907" y="2609533"/>
            <a:ext cx="6858133" cy="1230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D:\Dropbox\000000-Big-Data-Science-Degree\2017-2015-SDSU-Hackathon\2017-Planning-Docs\viasa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2388" y="4226560"/>
            <a:ext cx="3424554" cy="114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543258"/>
      </p:ext>
    </p:extLst>
  </p:cSld>
  <p:clrMapOvr>
    <a:masterClrMapping/>
  </p:clrMapOvr>
  <p:transition advTm="10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4540" y="944926"/>
            <a:ext cx="3499932" cy="707886"/>
          </a:xfrm>
          <a:prstGeom prst="rect">
            <a:avLst/>
          </a:prstGeom>
          <a:noFill/>
        </p:spPr>
        <p:txBody>
          <a:bodyPr wrap="none" rtlCol="0">
            <a:spAutoFit/>
          </a:bodyPr>
          <a:lstStyle/>
          <a:p>
            <a:r>
              <a:rPr lang="en-US" sz="4000" b="1" dirty="0" smtClean="0"/>
              <a:t>Bronze Sponsor</a:t>
            </a:r>
            <a:endParaRPr lang="en-US" sz="4000" b="1" dirty="0"/>
          </a:p>
        </p:txBody>
      </p:sp>
      <p:pic>
        <p:nvPicPr>
          <p:cNvPr id="8"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2" y="14609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82" y="296497"/>
            <a:ext cx="1299768" cy="496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4"/>
          <a:srcRect t="25812"/>
          <a:stretch/>
        </p:blipFill>
        <p:spPr>
          <a:xfrm>
            <a:off x="1976056" y="122217"/>
            <a:ext cx="5177219" cy="699135"/>
          </a:xfrm>
          <a:prstGeom prst="rect">
            <a:avLst/>
          </a:prstGeom>
        </p:spPr>
      </p:pic>
      <p:pic>
        <p:nvPicPr>
          <p:cNvPr id="92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03" y="1906785"/>
            <a:ext cx="5150135" cy="1469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descr="DIGITAL HUMANITIES (SDS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8333" y="4548673"/>
            <a:ext cx="2717882" cy="565105"/>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Smart Health Institute (SDS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368" y="1748265"/>
            <a:ext cx="1471902" cy="1258239"/>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Center for Climate and Sustainability Studies (SDS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22" y="5935615"/>
            <a:ext cx="5417299" cy="57705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3275" y="3247576"/>
            <a:ext cx="1360949" cy="158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8" name="Picture 12" descr="perspectiu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94" y="3499385"/>
            <a:ext cx="4100292" cy="503618"/>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UCSD_Moore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7227" y="5273040"/>
            <a:ext cx="3020053" cy="1304831"/>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GSPH"/>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14941" y="3112148"/>
            <a:ext cx="1304571" cy="2312167"/>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College of Arts and Letters (SDSU)"/>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822" y="4389680"/>
            <a:ext cx="1048385" cy="120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57264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186" y="204459"/>
            <a:ext cx="7772400" cy="680151"/>
          </a:xfrm>
        </p:spPr>
        <p:txBody>
          <a:bodyPr>
            <a:normAutofit fontScale="90000"/>
          </a:bodyPr>
          <a:lstStyle/>
          <a:p>
            <a:r>
              <a:rPr lang="en-US" sz="4000" b="1" dirty="0" smtClean="0"/>
              <a:t>Thanks </a:t>
            </a:r>
            <a:r>
              <a:rPr lang="en-US" sz="4000" b="1" dirty="0" smtClean="0"/>
              <a:t>to our Judge Panel</a:t>
            </a:r>
            <a:endParaRPr lang="en-US" sz="4000" b="1" dirty="0"/>
          </a:p>
        </p:txBody>
      </p:sp>
      <p:pic>
        <p:nvPicPr>
          <p:cNvPr id="5"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2" y="40192"/>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82" y="296497"/>
            <a:ext cx="1299768" cy="4960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29087" y="4725861"/>
            <a:ext cx="7719461" cy="1754326"/>
          </a:xfrm>
          <a:prstGeom prst="rect">
            <a:avLst/>
          </a:prstGeom>
        </p:spPr>
        <p:txBody>
          <a:bodyPr wrap="square">
            <a:spAutoFit/>
          </a:bodyPr>
          <a:lstStyle/>
          <a:p>
            <a:pPr marL="285750" lvl="0" indent="-285750">
              <a:buFont typeface="Arial" panose="020B0604020202020204" pitchFamily="34" charset="0"/>
              <a:buChar char="•"/>
            </a:pPr>
            <a:r>
              <a:rPr lang="en-US" b="1" dirty="0" smtClean="0"/>
              <a:t>Prof.  Amy </a:t>
            </a:r>
            <a:r>
              <a:rPr lang="en-US" b="1" dirty="0"/>
              <a:t>Schmitz Weiss </a:t>
            </a:r>
            <a:r>
              <a:rPr lang="en-US" b="1" dirty="0" smtClean="0"/>
              <a:t>(Chair,  SDSU </a:t>
            </a:r>
            <a:r>
              <a:rPr lang="en-US" b="1" dirty="0"/>
              <a:t>Journalism)</a:t>
            </a:r>
          </a:p>
          <a:p>
            <a:pPr marL="285750" lvl="0" indent="-285750">
              <a:buFont typeface="Arial" panose="020B0604020202020204" pitchFamily="34" charset="0"/>
              <a:buChar char="•"/>
            </a:pPr>
            <a:r>
              <a:rPr lang="en-US" b="1" dirty="0" smtClean="0"/>
              <a:t>Prof.  Adam </a:t>
            </a:r>
            <a:r>
              <a:rPr lang="en-US" b="1" dirty="0"/>
              <a:t>Hammond (SDSU Digital Humanities)</a:t>
            </a:r>
          </a:p>
          <a:p>
            <a:pPr marL="285750" lvl="0" indent="-285750">
              <a:buFont typeface="Arial" panose="020B0604020202020204" pitchFamily="34" charset="0"/>
              <a:buChar char="•"/>
            </a:pPr>
            <a:r>
              <a:rPr lang="en-US" b="1" dirty="0" smtClean="0"/>
              <a:t>Prof.  Atsushi </a:t>
            </a:r>
            <a:r>
              <a:rPr lang="en-US" b="1" dirty="0"/>
              <a:t>Nara (SDSU GIS and HDMA)</a:t>
            </a:r>
          </a:p>
          <a:p>
            <a:pPr marL="285750" lvl="0" indent="-285750">
              <a:buFont typeface="Arial" panose="020B0604020202020204" pitchFamily="34" charset="0"/>
              <a:buChar char="•"/>
            </a:pPr>
            <a:r>
              <a:rPr lang="en-US" b="1" dirty="0" smtClean="0"/>
              <a:t>Prof. Roger </a:t>
            </a:r>
            <a:r>
              <a:rPr lang="en-US" b="1" dirty="0"/>
              <a:t>Whitney (SDSU Computer Science)</a:t>
            </a:r>
          </a:p>
          <a:p>
            <a:pPr marL="285750" lvl="0" indent="-285750">
              <a:buFont typeface="Arial" panose="020B0604020202020204" pitchFamily="34" charset="0"/>
              <a:buChar char="•"/>
            </a:pPr>
            <a:r>
              <a:rPr lang="en-US" b="1" dirty="0"/>
              <a:t>Leslie Ray (SD County Health and Human Service Agencies)</a:t>
            </a:r>
          </a:p>
          <a:p>
            <a:pPr marL="285750" lvl="0" indent="-285750">
              <a:buFont typeface="Arial" panose="020B0604020202020204" pitchFamily="34" charset="0"/>
              <a:buChar char="•"/>
            </a:pPr>
            <a:r>
              <a:rPr lang="en-US" b="1" dirty="0" smtClean="0"/>
              <a:t>Prof.  Sara </a:t>
            </a:r>
            <a:r>
              <a:rPr lang="en-US" b="1" dirty="0" err="1"/>
              <a:t>Gombatto</a:t>
            </a:r>
            <a:r>
              <a:rPr lang="en-US" b="1" dirty="0"/>
              <a:t> (SDSU Smart Health Institute</a:t>
            </a:r>
            <a:r>
              <a:rPr lang="en-US" b="1" dirty="0" smtClean="0"/>
              <a:t>)</a:t>
            </a:r>
            <a:endParaRPr lang="en-US" b="1" dirty="0"/>
          </a:p>
        </p:txBody>
      </p:sp>
      <p:pic>
        <p:nvPicPr>
          <p:cNvPr id="8193"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l="23158" t="30797" r="17609" b="16963"/>
          <a:stretch/>
        </p:blipFill>
        <p:spPr bwMode="auto">
          <a:xfrm>
            <a:off x="621662" y="884610"/>
            <a:ext cx="7909284" cy="3805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217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3225" y="1364506"/>
            <a:ext cx="7802880" cy="3970318"/>
          </a:xfrm>
          <a:prstGeom prst="rect">
            <a:avLst/>
          </a:prstGeom>
          <a:noFill/>
        </p:spPr>
        <p:txBody>
          <a:bodyPr wrap="square" rtlCol="0">
            <a:spAutoFit/>
          </a:bodyPr>
          <a:lstStyle/>
          <a:p>
            <a:pPr algn="ctr"/>
            <a:r>
              <a:rPr lang="en-US" sz="3600" b="1" dirty="0" smtClean="0">
                <a:solidFill>
                  <a:srgbClr val="C00000"/>
                </a:solidFill>
              </a:rPr>
              <a:t>Round 2 Orientation and Details</a:t>
            </a:r>
            <a:endParaRPr lang="en-US" sz="3600" b="1" dirty="0" smtClean="0">
              <a:solidFill>
                <a:srgbClr val="C00000"/>
              </a:solidFill>
            </a:endParaRPr>
          </a:p>
          <a:p>
            <a:pPr algn="ctr"/>
            <a:endParaRPr lang="en-US" sz="3200" b="1" dirty="0" smtClean="0"/>
          </a:p>
          <a:p>
            <a:pPr algn="ctr"/>
            <a:endParaRPr lang="en-US" sz="3200" b="1" dirty="0"/>
          </a:p>
          <a:p>
            <a:pPr algn="ctr"/>
            <a:r>
              <a:rPr lang="en-US" sz="2800" b="1" dirty="0" smtClean="0"/>
              <a:t>Co-organizers</a:t>
            </a:r>
          </a:p>
          <a:p>
            <a:pPr algn="ctr" fontAlgn="base"/>
            <a:r>
              <a:rPr lang="en-US" sz="2400" b="1" dirty="0">
                <a:solidFill>
                  <a:srgbClr val="C00000"/>
                </a:solidFill>
              </a:rPr>
              <a:t>Dr. Amy Schmitz Weiss </a:t>
            </a:r>
            <a:r>
              <a:rPr lang="en-US" sz="2000" b="1" dirty="0">
                <a:solidFill>
                  <a:srgbClr val="C00000"/>
                </a:solidFill>
              </a:rPr>
              <a:t>(Journalism and Media </a:t>
            </a:r>
            <a:r>
              <a:rPr lang="en-US" sz="2000" b="1" dirty="0" smtClean="0">
                <a:solidFill>
                  <a:srgbClr val="C00000"/>
                </a:solidFill>
              </a:rPr>
              <a:t>Studies)</a:t>
            </a:r>
            <a:endParaRPr lang="en-US" sz="2000" b="1" dirty="0">
              <a:solidFill>
                <a:srgbClr val="C00000"/>
              </a:solidFill>
            </a:endParaRPr>
          </a:p>
          <a:p>
            <a:pPr algn="ctr" fontAlgn="base"/>
            <a:r>
              <a:rPr lang="en-US" sz="2400" b="1" dirty="0">
                <a:solidFill>
                  <a:srgbClr val="C00000"/>
                </a:solidFill>
              </a:rPr>
              <a:t>Dr. Ming </a:t>
            </a:r>
            <a:r>
              <a:rPr lang="en-US" sz="2400" b="1" dirty="0" smtClean="0">
                <a:solidFill>
                  <a:srgbClr val="C00000"/>
                </a:solidFill>
              </a:rPr>
              <a:t>Tsou </a:t>
            </a:r>
            <a:r>
              <a:rPr lang="en-US" sz="2000" b="1" dirty="0" smtClean="0">
                <a:solidFill>
                  <a:srgbClr val="C00000"/>
                </a:solidFill>
              </a:rPr>
              <a:t>(HDMA Center, Geography)</a:t>
            </a:r>
            <a:endParaRPr lang="en-US" sz="2000" b="1" dirty="0">
              <a:solidFill>
                <a:srgbClr val="C00000"/>
              </a:solidFill>
            </a:endParaRPr>
          </a:p>
          <a:p>
            <a:pPr algn="ctr"/>
            <a:endParaRPr lang="en-US" sz="2800" b="1" dirty="0" smtClean="0"/>
          </a:p>
          <a:p>
            <a:pPr algn="ctr"/>
            <a:r>
              <a:rPr lang="en-US" sz="2400" b="1" dirty="0" smtClean="0"/>
              <a:t>Dr. Atsushi Nara </a:t>
            </a:r>
            <a:r>
              <a:rPr lang="en-US" sz="2000" b="1" dirty="0" smtClean="0"/>
              <a:t>(HDMA Center, Geography)</a:t>
            </a:r>
          </a:p>
          <a:p>
            <a:pPr algn="ctr"/>
            <a:r>
              <a:rPr lang="en-US" sz="2400" b="1" dirty="0" smtClean="0"/>
              <a:t>Dr. Adam Hammond </a:t>
            </a:r>
            <a:r>
              <a:rPr lang="en-US" sz="2000" b="1" dirty="0" smtClean="0"/>
              <a:t>(English, Digital Humanities)</a:t>
            </a:r>
            <a:endParaRPr lang="en-US" sz="2000" b="1" dirty="0"/>
          </a:p>
        </p:txBody>
      </p:sp>
      <p:pic>
        <p:nvPicPr>
          <p:cNvPr id="3" name="Picture 2"/>
          <p:cNvPicPr>
            <a:picLocks noChangeAspect="1"/>
          </p:cNvPicPr>
          <p:nvPr/>
        </p:nvPicPr>
        <p:blipFill rotWithShape="1">
          <a:blip r:embed="rId2"/>
          <a:srcRect t="25812"/>
          <a:stretch/>
        </p:blipFill>
        <p:spPr>
          <a:xfrm>
            <a:off x="2112430" y="73346"/>
            <a:ext cx="5177219" cy="699135"/>
          </a:xfrm>
          <a:prstGeom prst="rect">
            <a:avLst/>
          </a:prstGeom>
        </p:spPr>
      </p:pic>
      <p:pic>
        <p:nvPicPr>
          <p:cNvPr id="4" name="Picture 5" descr="sds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2"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GITAL HUMANITIES (SD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281" y="6055360"/>
            <a:ext cx="3098800" cy="6443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alphaModFix/>
          </a:blip>
          <a:stretch>
            <a:fillRect/>
          </a:stretch>
        </p:blipFill>
        <p:spPr>
          <a:xfrm>
            <a:off x="390522" y="6055360"/>
            <a:ext cx="3434364" cy="651170"/>
          </a:xfrm>
          <a:prstGeom prst="rect">
            <a:avLst/>
          </a:prstGeom>
          <a:ln>
            <a:noFill/>
          </a:ln>
        </p:spPr>
      </p:pic>
      <p:pic>
        <p:nvPicPr>
          <p:cNvPr id="2052" name="Picture 4" descr="SP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6317" y="5699393"/>
            <a:ext cx="942406" cy="109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33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9440" y="254000"/>
            <a:ext cx="8239760" cy="6432530"/>
          </a:xfrm>
          <a:prstGeom prst="rect">
            <a:avLst/>
          </a:prstGeom>
          <a:noFill/>
        </p:spPr>
        <p:txBody>
          <a:bodyPr wrap="square" rtlCol="0">
            <a:spAutoFit/>
          </a:bodyPr>
          <a:lstStyle/>
          <a:p>
            <a:pPr algn="ctr"/>
            <a:r>
              <a:rPr lang="en-US" sz="3200" b="1" dirty="0"/>
              <a:t>Participant </a:t>
            </a:r>
            <a:r>
              <a:rPr lang="en-US" sz="3200" b="1" dirty="0" smtClean="0"/>
              <a:t>Agreement</a:t>
            </a:r>
          </a:p>
          <a:p>
            <a:endParaRPr lang="en-US" dirty="0"/>
          </a:p>
          <a:p>
            <a:pPr marL="285750" lvl="0" indent="-285750">
              <a:buFont typeface="Arial" panose="020B0604020202020204" pitchFamily="34" charset="0"/>
              <a:buChar char="•"/>
            </a:pPr>
            <a:r>
              <a:rPr lang="en-US" sz="2000" b="1" dirty="0"/>
              <a:t>The Intellectual Property of Codes and Apps created within this Hackathon will be Open Source and Accessible for San Diego Community.</a:t>
            </a:r>
            <a:endParaRPr lang="en-US" sz="2000" dirty="0"/>
          </a:p>
          <a:p>
            <a:pPr marL="28575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All outputs and codes should be saved in the San Diego Big Data Hackathon </a:t>
            </a:r>
            <a:r>
              <a:rPr lang="en-US" sz="2000" dirty="0" err="1"/>
              <a:t>Github</a:t>
            </a:r>
            <a:r>
              <a:rPr lang="en-US" sz="2000" dirty="0"/>
              <a:t> Repositories, which are </a:t>
            </a:r>
            <a:r>
              <a:rPr lang="en-US" sz="2000" b="1" dirty="0"/>
              <a:t>Open Source with Creative Commons Licenses</a:t>
            </a:r>
            <a:r>
              <a:rPr lang="en-US" sz="2000" dirty="0"/>
              <a:t>. There is enormous value to the San Diego community by having an open repository of these outputs and codes</a:t>
            </a:r>
            <a:r>
              <a:rPr lang="en-US" sz="2000" dirty="0" smtClean="0"/>
              <a:t>.</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The hackathon is open to all individuals at least 13 years of age at the time of entry.</a:t>
            </a:r>
          </a:p>
          <a:p>
            <a:pPr marL="285750" lvl="0" indent="-285750">
              <a:buFont typeface="Arial" panose="020B0604020202020204" pitchFamily="34" charset="0"/>
              <a:buChar char="•"/>
            </a:pPr>
            <a:endParaRPr lang="en-US" sz="2000" dirty="0" smtClean="0"/>
          </a:p>
          <a:p>
            <a:pPr marL="285750" lvl="0" indent="-285750">
              <a:buFont typeface="Arial" panose="020B0604020202020204" pitchFamily="34" charset="0"/>
              <a:buChar char="•"/>
            </a:pPr>
            <a:r>
              <a:rPr lang="en-US" sz="2000" dirty="0" smtClean="0"/>
              <a:t>To </a:t>
            </a:r>
            <a:r>
              <a:rPr lang="en-US" sz="2000" dirty="0"/>
              <a:t>participate, you must be able to attend the Hackathon in person in San Diego (no remote participation</a:t>
            </a:r>
            <a:r>
              <a:rPr lang="en-US" sz="2000" dirty="0" smtClean="0"/>
              <a:t>).</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smtClean="0"/>
              <a:t>Other items (See the actual Participant Agreement Form).</a:t>
            </a:r>
          </a:p>
          <a:p>
            <a:pPr lvl="0"/>
            <a:endParaRPr lang="en-US" dirty="0"/>
          </a:p>
          <a:p>
            <a:pPr lvl="0"/>
            <a:r>
              <a:rPr lang="en-US" sz="2400" b="1" dirty="0" smtClean="0">
                <a:solidFill>
                  <a:srgbClr val="C00000"/>
                </a:solidFill>
              </a:rPr>
              <a:t>Please Sign it and Return to our Hackathon Organizers / Volunteers (Who wear the White Hackathon T-shirt). </a:t>
            </a:r>
            <a:endParaRPr lang="en-US" sz="2400" b="1" dirty="0">
              <a:solidFill>
                <a:srgbClr val="C00000"/>
              </a:solidFill>
            </a:endParaRPr>
          </a:p>
        </p:txBody>
      </p:sp>
    </p:spTree>
    <p:extLst>
      <p:ext uri="{BB962C8B-B14F-4D97-AF65-F5344CB8AC3E}">
        <p14:creationId xmlns:p14="http://schemas.microsoft.com/office/powerpoint/2010/main" val="2405127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2"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682" y="146096"/>
            <a:ext cx="1299768" cy="4960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0374" y="1528931"/>
            <a:ext cx="6401174" cy="5016758"/>
          </a:xfrm>
          <a:prstGeom prst="rect">
            <a:avLst/>
          </a:prstGeom>
          <a:noFill/>
        </p:spPr>
        <p:txBody>
          <a:bodyPr wrap="square" rtlCol="0">
            <a:spAutoFit/>
          </a:bodyPr>
          <a:lstStyle/>
          <a:p>
            <a:r>
              <a:rPr lang="en-US" sz="3200" b="1" dirty="0" smtClean="0">
                <a:solidFill>
                  <a:srgbClr val="C00000"/>
                </a:solidFill>
              </a:rPr>
              <a:t>Food and Drinks:</a:t>
            </a:r>
          </a:p>
          <a:p>
            <a:endParaRPr lang="en-US" sz="2400" b="1" dirty="0"/>
          </a:p>
          <a:p>
            <a:r>
              <a:rPr lang="en-US" sz="2400" b="1" dirty="0" smtClean="0"/>
              <a:t>Water Bottle: Please </a:t>
            </a:r>
            <a:r>
              <a:rPr lang="en-US" sz="2400" b="1" dirty="0" smtClean="0">
                <a:solidFill>
                  <a:srgbClr val="C00000"/>
                </a:solidFill>
              </a:rPr>
              <a:t>use Marker to Write your name </a:t>
            </a:r>
            <a:r>
              <a:rPr lang="en-US" sz="2400" b="1" dirty="0" smtClean="0"/>
              <a:t>and </a:t>
            </a:r>
            <a:r>
              <a:rPr lang="en-US" sz="2400" b="1" dirty="0" smtClean="0">
                <a:solidFill>
                  <a:srgbClr val="C00000"/>
                </a:solidFill>
              </a:rPr>
              <a:t>Refill</a:t>
            </a:r>
            <a:r>
              <a:rPr lang="en-US" sz="2400" b="1" dirty="0" smtClean="0"/>
              <a:t> it on the refill station.</a:t>
            </a:r>
          </a:p>
          <a:p>
            <a:endParaRPr lang="en-US" sz="2400" b="1" dirty="0"/>
          </a:p>
          <a:p>
            <a:r>
              <a:rPr lang="en-US" sz="2400" b="1" dirty="0" smtClean="0"/>
              <a:t>No food INSIDE this </a:t>
            </a:r>
            <a:r>
              <a:rPr lang="en-US" sz="2400" b="1" dirty="0"/>
              <a:t>C</a:t>
            </a:r>
            <a:r>
              <a:rPr lang="en-US" sz="2400" b="1" dirty="0" smtClean="0"/>
              <a:t>lass Room.  </a:t>
            </a:r>
          </a:p>
          <a:p>
            <a:r>
              <a:rPr lang="en-US" sz="2400" b="1" dirty="0" smtClean="0"/>
              <a:t>Please consume food at the Hallway or Outside. Thank you. </a:t>
            </a:r>
          </a:p>
          <a:p>
            <a:endParaRPr lang="en-US" sz="2400" b="1" dirty="0"/>
          </a:p>
          <a:p>
            <a:r>
              <a:rPr lang="en-US" sz="2400" b="1" dirty="0" smtClean="0"/>
              <a:t>Two Coffee Break (morning and afternoon).</a:t>
            </a:r>
          </a:p>
          <a:p>
            <a:endParaRPr lang="en-US" sz="2400" b="1" dirty="0" smtClean="0"/>
          </a:p>
          <a:p>
            <a:r>
              <a:rPr lang="en-US" sz="2400" b="1" dirty="0" smtClean="0"/>
              <a:t>Lunch : Pizza and Potato Chips</a:t>
            </a:r>
          </a:p>
          <a:p>
            <a:endParaRPr lang="en-US" sz="24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548" y="1210394"/>
            <a:ext cx="2000166" cy="2000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rotWithShape="1">
          <a:blip r:embed="rId5"/>
          <a:srcRect t="25812"/>
          <a:stretch/>
        </p:blipFill>
        <p:spPr>
          <a:xfrm>
            <a:off x="1976056" y="243840"/>
            <a:ext cx="5177219" cy="699135"/>
          </a:xfrm>
          <a:prstGeom prst="rect">
            <a:avLst/>
          </a:prstGeom>
        </p:spPr>
      </p:pic>
    </p:spTree>
    <p:extLst>
      <p:ext uri="{BB962C8B-B14F-4D97-AF65-F5344CB8AC3E}">
        <p14:creationId xmlns:p14="http://schemas.microsoft.com/office/powerpoint/2010/main" val="207221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2"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682" y="146096"/>
            <a:ext cx="1299768" cy="4960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7150" y="1131026"/>
            <a:ext cx="4612009" cy="2492990"/>
          </a:xfrm>
          <a:prstGeom prst="rect">
            <a:avLst/>
          </a:prstGeom>
          <a:noFill/>
        </p:spPr>
        <p:txBody>
          <a:bodyPr wrap="square" rtlCol="0">
            <a:spAutoFit/>
          </a:bodyPr>
          <a:lstStyle/>
          <a:p>
            <a:r>
              <a:rPr lang="en-US" sz="3600" b="1" dirty="0" smtClean="0">
                <a:solidFill>
                  <a:srgbClr val="C00000"/>
                </a:solidFill>
              </a:rPr>
              <a:t>Watch Your Belongings</a:t>
            </a:r>
          </a:p>
          <a:p>
            <a:endParaRPr lang="en-US" sz="2400" b="1" dirty="0"/>
          </a:p>
          <a:p>
            <a:r>
              <a:rPr lang="en-US" sz="2400" b="1" dirty="0" smtClean="0"/>
              <a:t>We are not responsible for your personal items left in the Room. Please don’t leave your important devices unattended. </a:t>
            </a:r>
            <a:endParaRPr lang="en-US" sz="2400" b="1" dirty="0"/>
          </a:p>
        </p:txBody>
      </p:sp>
      <p:pic>
        <p:nvPicPr>
          <p:cNvPr id="8" name="Picture 7"/>
          <p:cNvPicPr>
            <a:picLocks noChangeAspect="1"/>
          </p:cNvPicPr>
          <p:nvPr/>
        </p:nvPicPr>
        <p:blipFill rotWithShape="1">
          <a:blip r:embed="rId4"/>
          <a:srcRect t="25812"/>
          <a:stretch/>
        </p:blipFill>
        <p:spPr>
          <a:xfrm>
            <a:off x="1976056" y="243840"/>
            <a:ext cx="5177219" cy="699135"/>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896" y="1317308"/>
            <a:ext cx="3268504" cy="212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b="30697"/>
          <a:stretch/>
        </p:blipFill>
        <p:spPr bwMode="auto">
          <a:xfrm>
            <a:off x="5519896" y="3671284"/>
            <a:ext cx="3014504" cy="2764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b="10595"/>
          <a:stretch/>
        </p:blipFill>
        <p:spPr bwMode="auto">
          <a:xfrm>
            <a:off x="1832928" y="3671284"/>
            <a:ext cx="2363152" cy="298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897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720" y="1265208"/>
            <a:ext cx="8239760" cy="5078313"/>
          </a:xfrm>
          <a:prstGeom prst="rect">
            <a:avLst/>
          </a:prstGeom>
        </p:spPr>
        <p:txBody>
          <a:bodyPr wrap="square">
            <a:spAutoFit/>
          </a:bodyPr>
          <a:lstStyle/>
          <a:p>
            <a:r>
              <a:rPr lang="en-US" dirty="0"/>
              <a:t>1.	Make sure the Internet Browser and all of the tabs or windows are closed.</a:t>
            </a:r>
          </a:p>
          <a:p>
            <a:r>
              <a:rPr lang="en-US" dirty="0"/>
              <a:t>2.	Locate your </a:t>
            </a:r>
            <a:r>
              <a:rPr lang="en-US" dirty="0" err="1"/>
              <a:t>WiFi</a:t>
            </a:r>
            <a:r>
              <a:rPr lang="en-US" dirty="0"/>
              <a:t> menu/access.</a:t>
            </a:r>
          </a:p>
          <a:p>
            <a:r>
              <a:rPr lang="en-US" dirty="0"/>
              <a:t>3.	</a:t>
            </a:r>
            <a:r>
              <a:rPr lang="en-US" b="1" dirty="0"/>
              <a:t>Select </a:t>
            </a:r>
            <a:r>
              <a:rPr lang="en-US" b="1" dirty="0" err="1"/>
              <a:t>SDSU_Wireless</a:t>
            </a:r>
            <a:endParaRPr lang="en-US" b="1" dirty="0"/>
          </a:p>
          <a:p>
            <a:r>
              <a:rPr lang="en-US" b="1" dirty="0"/>
              <a:t>4.	Open your Internet browser. “Welcome to SDSU“ should appear.</a:t>
            </a:r>
          </a:p>
          <a:p>
            <a:r>
              <a:rPr lang="en-US" b="1" dirty="0"/>
              <a:t>5.	Click on Guests.</a:t>
            </a:r>
          </a:p>
          <a:p>
            <a:r>
              <a:rPr lang="en-US" dirty="0"/>
              <a:t>6.	Enter in your Full Name.</a:t>
            </a:r>
          </a:p>
          <a:p>
            <a:r>
              <a:rPr lang="en-US" dirty="0"/>
              <a:t>7.	Enter in your Cell Phone number.</a:t>
            </a:r>
          </a:p>
          <a:p>
            <a:r>
              <a:rPr lang="en-US" dirty="0"/>
              <a:t>8.	Select your Mobile Carrier from the list. You will not be able to connect to the university’s network, if your Cellular Service Provider is not in the Mobile Carrier list, your cellular service or phone does not accept SMS text messages or you do not have a cellular phone.</a:t>
            </a:r>
          </a:p>
          <a:p>
            <a:r>
              <a:rPr lang="en-US" dirty="0"/>
              <a:t>9.	Enter your Email Address. This will become your username to log into the network</a:t>
            </a:r>
          </a:p>
          <a:p>
            <a:r>
              <a:rPr lang="en-US" dirty="0"/>
              <a:t>10.	Read and Accept the SDSU terms of use</a:t>
            </a:r>
          </a:p>
          <a:p>
            <a:r>
              <a:rPr lang="en-US" dirty="0"/>
              <a:t>11.	Click Register.</a:t>
            </a:r>
          </a:p>
          <a:p>
            <a:r>
              <a:rPr lang="en-US" dirty="0"/>
              <a:t>12.	Check you cell phone for a text message from wifi-registration@sdsu.edu. In the text message you will find the username and password to enter into </a:t>
            </a:r>
            <a:r>
              <a:rPr lang="en-US" dirty="0" err="1"/>
              <a:t>SDSU_Wireless</a:t>
            </a:r>
            <a:r>
              <a:rPr lang="en-US" dirty="0"/>
              <a:t> web page.</a:t>
            </a:r>
          </a:p>
        </p:txBody>
      </p:sp>
      <p:sp>
        <p:nvSpPr>
          <p:cNvPr id="3" name="TextBox 2"/>
          <p:cNvSpPr txBox="1"/>
          <p:nvPr/>
        </p:nvSpPr>
        <p:spPr>
          <a:xfrm>
            <a:off x="1288966" y="220454"/>
            <a:ext cx="6591548" cy="707886"/>
          </a:xfrm>
          <a:prstGeom prst="rect">
            <a:avLst/>
          </a:prstGeom>
          <a:noFill/>
        </p:spPr>
        <p:txBody>
          <a:bodyPr wrap="none" rtlCol="0">
            <a:spAutoFit/>
          </a:bodyPr>
          <a:lstStyle/>
          <a:p>
            <a:r>
              <a:rPr lang="en-US" sz="4000" b="1" dirty="0" smtClean="0"/>
              <a:t>Free  SDSU Guest Wi-Fi Access</a:t>
            </a:r>
            <a:endParaRPr lang="en-US" sz="4000" b="1" dirty="0"/>
          </a:p>
        </p:txBody>
      </p:sp>
    </p:spTree>
    <p:extLst>
      <p:ext uri="{BB962C8B-B14F-4D97-AF65-F5344CB8AC3E}">
        <p14:creationId xmlns:p14="http://schemas.microsoft.com/office/powerpoint/2010/main" val="2466376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Saturday Schedule:</a:t>
            </a:r>
          </a:p>
          <a:p>
            <a:pPr lvl="1"/>
            <a:r>
              <a:rPr lang="en-US" dirty="0" smtClean="0"/>
              <a:t>9-10 a.m. </a:t>
            </a:r>
          </a:p>
          <a:p>
            <a:pPr lvl="2"/>
            <a:r>
              <a:rPr lang="en-US" dirty="0" smtClean="0"/>
              <a:t>Round 2 Orientation</a:t>
            </a:r>
          </a:p>
          <a:p>
            <a:pPr lvl="2"/>
            <a:r>
              <a:rPr lang="en-US" dirty="0" smtClean="0"/>
              <a:t>Eric </a:t>
            </a:r>
            <a:r>
              <a:rPr lang="en-US" dirty="0" err="1" smtClean="0"/>
              <a:t>Busboom</a:t>
            </a:r>
            <a:r>
              <a:rPr lang="en-US" dirty="0" smtClean="0"/>
              <a:t> Presentation</a:t>
            </a:r>
          </a:p>
          <a:p>
            <a:pPr lvl="2"/>
            <a:r>
              <a:rPr lang="en-US" dirty="0" smtClean="0"/>
              <a:t>Tech Q&amp;A</a:t>
            </a:r>
          </a:p>
          <a:p>
            <a:pPr lvl="1"/>
            <a:r>
              <a:rPr lang="en-US" dirty="0" smtClean="0"/>
              <a:t>10 a.m. – 12 p.m. Mentor meeting with teams</a:t>
            </a:r>
          </a:p>
          <a:p>
            <a:pPr lvl="1"/>
            <a:r>
              <a:rPr lang="en-US" dirty="0" smtClean="0"/>
              <a:t>12-1 p.m. (Lunch – pizza!)</a:t>
            </a:r>
          </a:p>
          <a:p>
            <a:pPr lvl="1"/>
            <a:r>
              <a:rPr lang="en-US" dirty="0" smtClean="0"/>
              <a:t>1-5 p.m. Learning Stations, Hacking/Teamwork Time</a:t>
            </a:r>
          </a:p>
          <a:p>
            <a:pPr lvl="1"/>
            <a:r>
              <a:rPr lang="en-US" dirty="0" smtClean="0"/>
              <a:t>5-6 p.m. Team check-in with organizers</a:t>
            </a:r>
          </a:p>
          <a:p>
            <a:pPr lvl="1"/>
            <a:endParaRPr lang="en-US" dirty="0"/>
          </a:p>
        </p:txBody>
      </p:sp>
      <p:pic>
        <p:nvPicPr>
          <p:cNvPr id="4"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71"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682" y="146096"/>
            <a:ext cx="1299768" cy="4960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4"/>
          <a:srcRect t="25812"/>
          <a:stretch/>
        </p:blipFill>
        <p:spPr>
          <a:xfrm>
            <a:off x="1996605" y="122217"/>
            <a:ext cx="5177219" cy="699135"/>
          </a:xfrm>
          <a:prstGeom prst="rect">
            <a:avLst/>
          </a:prstGeom>
        </p:spPr>
      </p:pic>
    </p:spTree>
    <p:extLst>
      <p:ext uri="{BB962C8B-B14F-4D97-AF65-F5344CB8AC3E}">
        <p14:creationId xmlns:p14="http://schemas.microsoft.com/office/powerpoint/2010/main" val="164496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sds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71" y="73346"/>
            <a:ext cx="1162793" cy="796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D:\Dropbox\0000-Human-Dynamics-Center\LOGO-design\HDMA LOGO FINAL\PNG - Various Sizes\Color - PNG\Small\HDMA_Logo_Small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682" y="146096"/>
            <a:ext cx="1299768" cy="4960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3680" y="1050508"/>
            <a:ext cx="8700770" cy="5016758"/>
          </a:xfrm>
          <a:prstGeom prst="rect">
            <a:avLst/>
          </a:prstGeom>
          <a:noFill/>
        </p:spPr>
        <p:txBody>
          <a:bodyPr wrap="square" rtlCol="0">
            <a:spAutoFit/>
          </a:bodyPr>
          <a:lstStyle/>
          <a:p>
            <a:pPr algn="ctr"/>
            <a:r>
              <a:rPr lang="en-US" sz="4000" b="1" dirty="0"/>
              <a:t>Tools </a:t>
            </a:r>
            <a:r>
              <a:rPr lang="en-US" sz="4000" b="1" dirty="0" smtClean="0"/>
              <a:t> </a:t>
            </a:r>
            <a:r>
              <a:rPr lang="en-US" sz="2800" b="1" dirty="0" smtClean="0">
                <a:hlinkClick r:id="rId4"/>
              </a:rPr>
              <a:t>http</a:t>
            </a:r>
            <a:r>
              <a:rPr lang="en-US" sz="2800" b="1" dirty="0">
                <a:hlinkClick r:id="rId4"/>
              </a:rPr>
              <a:t>://bigdataforsandiego.github.io/#</a:t>
            </a:r>
            <a:r>
              <a:rPr lang="en-US" sz="2800" b="1" dirty="0" smtClean="0">
                <a:hlinkClick r:id="rId4"/>
              </a:rPr>
              <a:t>tools</a:t>
            </a:r>
            <a:r>
              <a:rPr lang="en-US" sz="2800" b="1" dirty="0" smtClean="0"/>
              <a:t> </a:t>
            </a:r>
            <a:endParaRPr lang="en-US" sz="4000" b="1" dirty="0" smtClean="0"/>
          </a:p>
          <a:p>
            <a:pPr algn="ctr"/>
            <a:r>
              <a:rPr lang="en-US" sz="2800" dirty="0" smtClean="0"/>
              <a:t>(Software Development Tools, Presentation, Hosting, File Sharing, Could Data Storage, Project Management)</a:t>
            </a:r>
          </a:p>
          <a:p>
            <a:pPr algn="ctr"/>
            <a:endParaRPr lang="en-US" sz="2800" dirty="0"/>
          </a:p>
          <a:p>
            <a:pPr algn="ctr"/>
            <a:r>
              <a:rPr lang="en-US" sz="2800" dirty="0" smtClean="0"/>
              <a:t>Free Amazon EC2 Student Account Credits ($100): </a:t>
            </a:r>
            <a:r>
              <a:rPr lang="en-US" sz="2800" dirty="0"/>
              <a:t>For new students who would like to request credits for the hackathon, click </a:t>
            </a:r>
            <a:r>
              <a:rPr lang="en-US" sz="2800" dirty="0" smtClean="0">
                <a:hlinkClick r:id="rId5" invalidUrl="https://www.awseducate.com/Application?apptype=student&amp;promoCode= sdsu-hackathon-2017"/>
              </a:rPr>
              <a:t>here</a:t>
            </a:r>
            <a:r>
              <a:rPr lang="en-US" sz="2800" dirty="0" smtClean="0"/>
              <a:t>: </a:t>
            </a:r>
          </a:p>
          <a:p>
            <a:pPr algn="ctr"/>
            <a:r>
              <a:rPr lang="en-US" sz="2800" dirty="0" smtClean="0"/>
              <a:t>(</a:t>
            </a:r>
            <a:r>
              <a:rPr lang="en-US" sz="2800" b="1" dirty="0" smtClean="0"/>
              <a:t>A</a:t>
            </a:r>
            <a:r>
              <a:rPr lang="en-US" sz="2400" b="1" dirty="0" smtClean="0"/>
              <a:t>vailable in </a:t>
            </a:r>
            <a:r>
              <a:rPr lang="en-US" sz="2400" b="1" dirty="0" err="1" smtClean="0"/>
              <a:t>Github</a:t>
            </a:r>
            <a:r>
              <a:rPr lang="en-US" sz="2400" b="1" dirty="0" smtClean="0"/>
              <a:t> </a:t>
            </a:r>
            <a:r>
              <a:rPr lang="en-US" sz="2400" b="1" dirty="0" smtClean="0">
                <a:sym typeface="Wingdings" panose="05000000000000000000" pitchFamily="2" charset="2"/>
              </a:rPr>
              <a:t> 00-Proposal-Template  URL link )</a:t>
            </a:r>
            <a:endParaRPr lang="en-US" sz="2800" b="1" dirty="0" smtClean="0"/>
          </a:p>
          <a:p>
            <a:pPr algn="ctr"/>
            <a:endParaRPr lang="en-US" sz="2800" dirty="0" smtClean="0"/>
          </a:p>
          <a:p>
            <a:pPr algn="ctr"/>
            <a:r>
              <a:rPr lang="en-US" sz="2800" dirty="0">
                <a:hlinkClick r:id="rId6"/>
              </a:rPr>
              <a:t>https://</a:t>
            </a:r>
            <a:r>
              <a:rPr lang="en-US" sz="2800" dirty="0" smtClean="0">
                <a:hlinkClick r:id="rId6"/>
              </a:rPr>
              <a:t>www.awseducate.com/Application?apptype=student&amp;promoCode=sdsu-hackathon-2017</a:t>
            </a:r>
            <a:r>
              <a:rPr lang="en-US" sz="2800" dirty="0" smtClean="0"/>
              <a:t> </a:t>
            </a:r>
            <a:endParaRPr lang="en-US" sz="2800" dirty="0"/>
          </a:p>
        </p:txBody>
      </p:sp>
      <p:pic>
        <p:nvPicPr>
          <p:cNvPr id="7" name="Picture 6"/>
          <p:cNvPicPr>
            <a:picLocks noChangeAspect="1"/>
          </p:cNvPicPr>
          <p:nvPr/>
        </p:nvPicPr>
        <p:blipFill rotWithShape="1">
          <a:blip r:embed="rId7"/>
          <a:srcRect t="25812"/>
          <a:stretch/>
        </p:blipFill>
        <p:spPr>
          <a:xfrm>
            <a:off x="1996605" y="122217"/>
            <a:ext cx="5177219" cy="699135"/>
          </a:xfrm>
          <a:prstGeom prst="rect">
            <a:avLst/>
          </a:prstGeom>
        </p:spPr>
      </p:pic>
    </p:spTree>
    <p:extLst>
      <p:ext uri="{BB962C8B-B14F-4D97-AF65-F5344CB8AC3E}">
        <p14:creationId xmlns:p14="http://schemas.microsoft.com/office/powerpoint/2010/main" val="143476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25" t="15228" r="15367"/>
          <a:stretch/>
        </p:blipFill>
        <p:spPr bwMode="auto">
          <a:xfrm>
            <a:off x="0" y="1331602"/>
            <a:ext cx="8538936" cy="5526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6880" y="357386"/>
            <a:ext cx="8199120" cy="707886"/>
          </a:xfrm>
          <a:prstGeom prst="rect">
            <a:avLst/>
          </a:prstGeom>
          <a:noFill/>
        </p:spPr>
        <p:txBody>
          <a:bodyPr wrap="square" rtlCol="0">
            <a:spAutoFit/>
          </a:bodyPr>
          <a:lstStyle/>
          <a:p>
            <a:r>
              <a:rPr lang="en-US" sz="2000" b="1" dirty="0" smtClean="0"/>
              <a:t>Please Select  An AWS </a:t>
            </a:r>
            <a:r>
              <a:rPr lang="en-US" sz="2000" b="1" dirty="0" smtClean="0">
                <a:solidFill>
                  <a:srgbClr val="C00000"/>
                </a:solidFill>
              </a:rPr>
              <a:t>Educate Starter Account </a:t>
            </a:r>
          </a:p>
          <a:p>
            <a:r>
              <a:rPr lang="en-US" sz="2000" b="1" dirty="0" smtClean="0"/>
              <a:t>(without using Credit card info).  </a:t>
            </a:r>
            <a:r>
              <a:rPr lang="en-US" sz="2000" b="1" dirty="0" smtClean="0">
                <a:solidFill>
                  <a:srgbClr val="C00000"/>
                </a:solidFill>
              </a:rPr>
              <a:t>DO NOT enter any credit card info!!! </a:t>
            </a:r>
            <a:endParaRPr lang="en-US" sz="2000" b="1" dirty="0">
              <a:solidFill>
                <a:srgbClr val="C00000"/>
              </a:solidFill>
            </a:endParaRPr>
          </a:p>
        </p:txBody>
      </p:sp>
    </p:spTree>
    <p:extLst>
      <p:ext uri="{BB962C8B-B14F-4D97-AF65-F5344CB8AC3E}">
        <p14:creationId xmlns:p14="http://schemas.microsoft.com/office/powerpoint/2010/main" val="3390525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1F497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730</Words>
  <Application>Microsoft Macintosh PowerPoint</Application>
  <PresentationFormat>On-screen Show (4:3)</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our Mentors</vt:lpstr>
      <vt:lpstr>PowerPoint Presentation</vt:lpstr>
      <vt:lpstr>PowerPoint Presentation</vt:lpstr>
      <vt:lpstr>Preparing for Sunday</vt:lpstr>
      <vt:lpstr>PowerPoint Presentation</vt:lpstr>
      <vt:lpstr>PowerPoint Presentation</vt:lpstr>
      <vt:lpstr>Thanks to our Judge Panel</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Issa</dc:creator>
  <cp:lastModifiedBy>Microsoft Office User</cp:lastModifiedBy>
  <cp:revision>122</cp:revision>
  <cp:lastPrinted>2015-10-03T07:20:11Z</cp:lastPrinted>
  <dcterms:created xsi:type="dcterms:W3CDTF">2015-10-01T00:30:47Z</dcterms:created>
  <dcterms:modified xsi:type="dcterms:W3CDTF">2017-02-23T16:47:14Z</dcterms:modified>
</cp:coreProperties>
</file>