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PT Serif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Assistant Light"/>
      <p:regular r:id="rId28"/>
      <p:bold r:id="rId29"/>
    </p:embeddedFont>
    <p:embeddedFont>
      <p:font typeface="Assistant"/>
      <p:regular r:id="rId30"/>
      <p:bold r:id="rId31"/>
    </p:embeddedFont>
    <p:embeddedFont>
      <p:font typeface="Thasadith"/>
      <p:regular r:id="rId32"/>
      <p:bold r:id="rId33"/>
      <p:italic r:id="rId34"/>
      <p:boldItalic r:id="rId35"/>
    </p:embeddedFont>
    <p:embeddedFont>
      <p:font typeface="Marvel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erif-regular.fntdata"/><Relationship Id="rId22" Type="http://schemas.openxmlformats.org/officeDocument/2006/relationships/font" Target="fonts/PTSerif-italic.fntdata"/><Relationship Id="rId21" Type="http://schemas.openxmlformats.org/officeDocument/2006/relationships/font" Target="fonts/PTSerif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PTSerif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AssistantLight-regular.fntdata"/><Relationship Id="rId27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AssistantLigh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Assistant-bold.fntdata"/><Relationship Id="rId30" Type="http://schemas.openxmlformats.org/officeDocument/2006/relationships/font" Target="fonts/Assistant-regular.fntdata"/><Relationship Id="rId11" Type="http://schemas.openxmlformats.org/officeDocument/2006/relationships/slide" Target="slides/slide7.xml"/><Relationship Id="rId33" Type="http://schemas.openxmlformats.org/officeDocument/2006/relationships/font" Target="fonts/Thasadith-bold.fntdata"/><Relationship Id="rId10" Type="http://schemas.openxmlformats.org/officeDocument/2006/relationships/slide" Target="slides/slide6.xml"/><Relationship Id="rId32" Type="http://schemas.openxmlformats.org/officeDocument/2006/relationships/font" Target="fonts/Thasadith-regular.fntdata"/><Relationship Id="rId13" Type="http://schemas.openxmlformats.org/officeDocument/2006/relationships/slide" Target="slides/slide9.xml"/><Relationship Id="rId35" Type="http://schemas.openxmlformats.org/officeDocument/2006/relationships/font" Target="fonts/Thasadith-boldItalic.fntdata"/><Relationship Id="rId12" Type="http://schemas.openxmlformats.org/officeDocument/2006/relationships/slide" Target="slides/slide8.xml"/><Relationship Id="rId34" Type="http://schemas.openxmlformats.org/officeDocument/2006/relationships/font" Target="fonts/Thasadith-italic.fntdata"/><Relationship Id="rId15" Type="http://schemas.openxmlformats.org/officeDocument/2006/relationships/slide" Target="slides/slide11.xml"/><Relationship Id="rId37" Type="http://schemas.openxmlformats.org/officeDocument/2006/relationships/font" Target="fonts/Marvel-bold.fntdata"/><Relationship Id="rId14" Type="http://schemas.openxmlformats.org/officeDocument/2006/relationships/slide" Target="slides/slide10.xml"/><Relationship Id="rId36" Type="http://schemas.openxmlformats.org/officeDocument/2006/relationships/font" Target="fonts/Marvel-regular.fntdata"/><Relationship Id="rId17" Type="http://schemas.openxmlformats.org/officeDocument/2006/relationships/font" Target="fonts/Roboto-bold.fntdata"/><Relationship Id="rId39" Type="http://schemas.openxmlformats.org/officeDocument/2006/relationships/font" Target="fonts/Marvel-boldItalic.fntdata"/><Relationship Id="rId16" Type="http://schemas.openxmlformats.org/officeDocument/2006/relationships/font" Target="fonts/Roboto-regular.fntdata"/><Relationship Id="rId38" Type="http://schemas.openxmlformats.org/officeDocument/2006/relationships/font" Target="fonts/Marvel-italic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0c8c31387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0c8c31387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Weh2mQy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Weh2mQy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lZ9Sbfco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lZ9Sbfco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0c8c31387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0c8c31387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Four months ago, Scripps Chula Vista closed their Maternity ward, making the </a:t>
            </a:r>
            <a:r>
              <a:rPr b="1" lang="en" u="sng"/>
              <a:t>Sharp Chula Vista Center for Women &amp; Newborns </a:t>
            </a:r>
            <a:r>
              <a:rPr lang="en"/>
              <a:t> the only hospital with a maternity ward in South San Diego county. This means more patients in South San Diego are seeking maternity services at Sharp. </a:t>
            </a:r>
            <a:r>
              <a:rPr lang="en">
                <a:solidFill>
                  <a:schemeClr val="dk1"/>
                </a:solidFill>
              </a:rPr>
              <a:t>B</a:t>
            </a:r>
            <a:r>
              <a:rPr lang="en">
                <a:solidFill>
                  <a:schemeClr val="dk1"/>
                </a:solidFill>
              </a:rPr>
              <a:t>efore the closure of scripps, </a:t>
            </a:r>
            <a:r>
              <a:rPr lang="en"/>
              <a:t>150 babies </a:t>
            </a:r>
            <a:r>
              <a:rPr lang="en"/>
              <a:t>were</a:t>
            </a:r>
            <a:r>
              <a:rPr lang="en"/>
              <a:t> delivered here per month. Just 2 months after the Scripps closure they doubled to 300 deliveries.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majority of South San Diego residents identify as Hispanic or Latino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Assistant Light"/>
              <a:ea typeface="Assistant Light"/>
              <a:cs typeface="Assistant Light"/>
              <a:sym typeface="Assistant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Assistant Light"/>
              <a:ea typeface="Assistant Light"/>
              <a:cs typeface="Assistant Light"/>
              <a:sym typeface="Assistan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Assistant Light"/>
                <a:ea typeface="Assistant Light"/>
                <a:cs typeface="Assistant Light"/>
                <a:sym typeface="Assistant Light"/>
              </a:rPr>
              <a:t>Sharp has the opportunity to set an example across the state on how to improve access to maternity care</a:t>
            </a:r>
            <a:endParaRPr sz="1400">
              <a:solidFill>
                <a:srgbClr val="434343"/>
              </a:solidFill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0c8c31387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0c8c31387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1D35"/>
                </a:solidFill>
                <a:highlight>
                  <a:srgbClr val="D3E3FD"/>
                </a:highlight>
                <a:latin typeface="Roboto"/>
                <a:ea typeface="Roboto"/>
                <a:cs typeface="Roboto"/>
                <a:sym typeface="Roboto"/>
              </a:rPr>
              <a:t>PROBLEM: Sharp is now caring for Scripps CV patients who planned their care at Scripps and community clinic patients who may be new to Sharp</a:t>
            </a:r>
            <a:endParaRPr sz="1350">
              <a:solidFill>
                <a:srgbClr val="001D35"/>
              </a:solidFill>
              <a:highlight>
                <a:srgbClr val="D3E3F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1D35"/>
                </a:solidFill>
                <a:highlight>
                  <a:srgbClr val="D3E3FD"/>
                </a:highlight>
                <a:latin typeface="Roboto"/>
                <a:ea typeface="Roboto"/>
                <a:cs typeface="Roboto"/>
                <a:sym typeface="Roboto"/>
              </a:rPr>
              <a:t>Although new providers have been hired to meet the demand in maternity care services, new patients need assistance with accessing maternity services </a:t>
            </a:r>
            <a:endParaRPr sz="1350">
              <a:solidFill>
                <a:srgbClr val="001D35"/>
              </a:solidFill>
              <a:highlight>
                <a:srgbClr val="D3E3F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1D35"/>
                </a:solidFill>
                <a:highlight>
                  <a:srgbClr val="D3E3FD"/>
                </a:highlight>
                <a:latin typeface="Roboto"/>
                <a:ea typeface="Roboto"/>
                <a:cs typeface="Roboto"/>
                <a:sym typeface="Roboto"/>
              </a:rPr>
              <a:t>After researching this topic and speaking to a community clinic doctor in South San Diego, we propose new functionalities to improve the Sharp apps maternity service information to be informative and </a:t>
            </a:r>
            <a:r>
              <a:rPr lang="en" sz="1350">
                <a:solidFill>
                  <a:srgbClr val="001D35"/>
                </a:solidFill>
                <a:highlight>
                  <a:srgbClr val="D3E3FD"/>
                </a:highlight>
                <a:latin typeface="Roboto"/>
                <a:ea typeface="Roboto"/>
                <a:cs typeface="Roboto"/>
                <a:sym typeface="Roboto"/>
              </a:rPr>
              <a:t>accessible</a:t>
            </a:r>
            <a:r>
              <a:rPr lang="en" sz="1350">
                <a:solidFill>
                  <a:srgbClr val="001D35"/>
                </a:solidFill>
                <a:highlight>
                  <a:srgbClr val="D3E3FD"/>
                </a:highlight>
                <a:latin typeface="Roboto"/>
                <a:ea typeface="Roboto"/>
                <a:cs typeface="Roboto"/>
                <a:sym typeface="Roboto"/>
              </a:rPr>
              <a:t> to new patients, in particular community clinic patients, who are less familiar with maternity care and experience disparities in accessing care</a:t>
            </a:r>
            <a:endParaRPr sz="1350">
              <a:solidFill>
                <a:srgbClr val="001D35"/>
              </a:solidFill>
              <a:highlight>
                <a:srgbClr val="D3E3F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1D35"/>
              </a:solidFill>
              <a:highlight>
                <a:srgbClr val="D3E3F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https://www.figma.com/proto/Qcdf028GiLCWpbaUWNReDH/Maternity-App-(Copy)?node-id=2-4&amp;t=hhpOOUEHLDzWFqHu-1</a:t>
            </a:r>
            <a:endParaRPr sz="1350">
              <a:solidFill>
                <a:srgbClr val="001D35"/>
              </a:solidFill>
              <a:highlight>
                <a:srgbClr val="D3E3F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1D35"/>
              </a:solidFill>
              <a:highlight>
                <a:srgbClr val="D3E3F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1D35"/>
              </a:solidFill>
              <a:highlight>
                <a:srgbClr val="D3E3F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1D35"/>
                </a:solidFill>
                <a:highlight>
                  <a:srgbClr val="D3E3FD"/>
                </a:highlight>
                <a:latin typeface="Roboto"/>
                <a:ea typeface="Roboto"/>
                <a:cs typeface="Roboto"/>
                <a:sym typeface="Roboto"/>
              </a:rPr>
              <a:t>Sharp HealthCare is the only major healthcare provider dedicated to delivering high-quality medical services across all communities, regardless of location or socioeconomic status.</a:t>
            </a:r>
            <a:endParaRPr sz="1350">
              <a:solidFill>
                <a:srgbClr val="001D35"/>
              </a:solidFill>
              <a:highlight>
                <a:srgbClr val="D3E3F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1D35"/>
                </a:solidFill>
                <a:highlight>
                  <a:srgbClr val="D3E3FD"/>
                </a:highlight>
                <a:latin typeface="Roboto"/>
                <a:ea typeface="Roboto"/>
                <a:cs typeface="Roboto"/>
                <a:sym typeface="Roboto"/>
              </a:rPr>
              <a:t>It’s our responsibility to ensure access to services is equitable for all communities. Our solution to meet the increase in new patients seeking maternity services allows for </a:t>
            </a:r>
            <a:endParaRPr sz="1350">
              <a:solidFill>
                <a:srgbClr val="001D35"/>
              </a:solidFill>
              <a:highlight>
                <a:srgbClr val="D3E3F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1D35"/>
              </a:solidFill>
              <a:highlight>
                <a:srgbClr val="D3E3F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1D35"/>
              </a:solidFill>
              <a:highlight>
                <a:srgbClr val="D3E3F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1D35"/>
                </a:solidFill>
                <a:highlight>
                  <a:srgbClr val="D3E3FD"/>
                </a:highlight>
                <a:latin typeface="Roboto"/>
                <a:ea typeface="Roboto"/>
                <a:cs typeface="Roboto"/>
                <a:sym typeface="Roboto"/>
              </a:rPr>
              <a:t>The Sharp Experience values </a:t>
            </a:r>
            <a:r>
              <a:rPr lang="en" sz="1200">
                <a:solidFill>
                  <a:srgbClr val="4248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transforming the </a:t>
            </a:r>
            <a:r>
              <a:rPr lang="en" sz="1200">
                <a:solidFill>
                  <a:srgbClr val="4248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healthcare</a:t>
            </a:r>
            <a:r>
              <a:rPr lang="en" sz="1200">
                <a:solidFill>
                  <a:srgbClr val="4248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experience for our entire community, creating an advanced personal care experience for the San Diego community.</a:t>
            </a:r>
            <a:endParaRPr sz="1350">
              <a:solidFill>
                <a:srgbClr val="001D35"/>
              </a:solidFill>
              <a:highlight>
                <a:srgbClr val="D3E3F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1D35"/>
              </a:solidFill>
              <a:highlight>
                <a:srgbClr val="D3E3FD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3da1a4385_0_16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3da1a4385_0_16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https://www.figma.com/proto/Qcdf028GiLCWpbaUWNReDH/Maternity-App-(Copy)?node-id=0-1&amp;t=k0ViTTwxNKMs2JI5-1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6jZXMzi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6jZXMzi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wNy72xf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wNy72xf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b8yhdvxM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b8yhdvxM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nTe5S5nq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nTe5S5nq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XWaZrCl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XWaZrCl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972000" y="3539825"/>
            <a:ext cx="5622300" cy="1125600"/>
          </a:xfrm>
          <a:prstGeom prst="roundRect">
            <a:avLst>
              <a:gd fmla="val 16667" name="adj"/>
            </a:avLst>
          </a:prstGeom>
          <a:solidFill>
            <a:srgbClr val="AED7E8">
              <a:alpha val="528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704675" y="411475"/>
            <a:ext cx="7994100" cy="3329400"/>
          </a:xfrm>
          <a:prstGeom prst="roundRect">
            <a:avLst>
              <a:gd fmla="val 16667" name="adj"/>
            </a:avLst>
          </a:prstGeom>
          <a:solidFill>
            <a:srgbClr val="EE8C94">
              <a:alpha val="60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7898825" y="407700"/>
            <a:ext cx="2111400" cy="1952400"/>
          </a:xfrm>
          <a:prstGeom prst="roundRect">
            <a:avLst>
              <a:gd fmla="val 16667" name="adj"/>
            </a:avLst>
          </a:prstGeom>
          <a:solidFill>
            <a:srgbClr val="AED7E8">
              <a:alpha val="528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 rot="887">
            <a:off x="932875" y="567500"/>
            <a:ext cx="5814300" cy="29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 rot="1708">
            <a:off x="4468100" y="3948525"/>
            <a:ext cx="4227901" cy="47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picture">
  <p:cSld name="CUSTOM_12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3905250" y="402050"/>
            <a:ext cx="5990400" cy="3117900"/>
          </a:xfrm>
          <a:prstGeom prst="roundRect">
            <a:avLst>
              <a:gd fmla="val 13861" name="adj"/>
            </a:avLst>
          </a:prstGeom>
          <a:solidFill>
            <a:srgbClr val="EE8C94">
              <a:alpha val="603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type="title"/>
          </p:nvPr>
        </p:nvSpPr>
        <p:spPr>
          <a:xfrm>
            <a:off x="4213400" y="997550"/>
            <a:ext cx="3739800" cy="1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9pPr>
          </a:lstStyle>
          <a:p/>
        </p:txBody>
      </p:sp>
      <p:sp>
        <p:nvSpPr>
          <p:cNvPr id="54" name="Google Shape;54;p11"/>
          <p:cNvSpPr txBox="1"/>
          <p:nvPr>
            <p:ph idx="2" type="title"/>
          </p:nvPr>
        </p:nvSpPr>
        <p:spPr>
          <a:xfrm>
            <a:off x="637750" y="540000"/>
            <a:ext cx="3325500" cy="7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hasCustomPrompt="1" type="title"/>
          </p:nvPr>
        </p:nvSpPr>
        <p:spPr>
          <a:xfrm rot="121">
            <a:off x="345816" y="2356616"/>
            <a:ext cx="8520600" cy="12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" name="Google Shape;57;p12"/>
          <p:cNvSpPr txBox="1"/>
          <p:nvPr>
            <p:ph idx="1" type="subTitle"/>
          </p:nvPr>
        </p:nvSpPr>
        <p:spPr>
          <a:xfrm flipH="1">
            <a:off x="3482150" y="1567376"/>
            <a:ext cx="21798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9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7091100" y="1841410"/>
            <a:ext cx="3395100" cy="2385600"/>
          </a:xfrm>
          <a:prstGeom prst="roundRect">
            <a:avLst>
              <a:gd fmla="val 13861" name="adj"/>
            </a:avLst>
          </a:prstGeom>
          <a:solidFill>
            <a:srgbClr val="EE8C94">
              <a:alpha val="603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-1309250" y="1841410"/>
            <a:ext cx="3395100" cy="2385600"/>
          </a:xfrm>
          <a:prstGeom prst="roundRect">
            <a:avLst>
              <a:gd fmla="val 13861" name="adj"/>
            </a:avLst>
          </a:prstGeom>
          <a:solidFill>
            <a:srgbClr val="AED7E8">
              <a:alpha val="736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7743900" y="-40925"/>
            <a:ext cx="1514400" cy="1058100"/>
          </a:xfrm>
          <a:prstGeom prst="roundRect">
            <a:avLst>
              <a:gd fmla="val 16667" name="adj"/>
            </a:avLst>
          </a:prstGeom>
          <a:solidFill>
            <a:srgbClr val="EE8C94">
              <a:alpha val="252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 txBox="1"/>
          <p:nvPr>
            <p:ph hasCustomPrompt="1" type="title"/>
          </p:nvPr>
        </p:nvSpPr>
        <p:spPr>
          <a:xfrm flipH="1">
            <a:off x="7371856" y="2213414"/>
            <a:ext cx="12096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b="0" sz="60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 flipH="1">
            <a:off x="2078142" y="2477830"/>
            <a:ext cx="2219400" cy="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2" type="subTitle"/>
          </p:nvPr>
        </p:nvSpPr>
        <p:spPr>
          <a:xfrm>
            <a:off x="4937908" y="2477830"/>
            <a:ext cx="2157000" cy="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3" type="title"/>
          </p:nvPr>
        </p:nvSpPr>
        <p:spPr>
          <a:xfrm>
            <a:off x="4171050" y="344700"/>
            <a:ext cx="4345200" cy="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66" name="Google Shape;66;p13"/>
          <p:cNvSpPr txBox="1"/>
          <p:nvPr>
            <p:ph idx="4" type="subTitle"/>
          </p:nvPr>
        </p:nvSpPr>
        <p:spPr>
          <a:xfrm flipH="1">
            <a:off x="2078142" y="3439460"/>
            <a:ext cx="2219400" cy="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5" type="subTitle"/>
          </p:nvPr>
        </p:nvSpPr>
        <p:spPr>
          <a:xfrm>
            <a:off x="5052207" y="3439460"/>
            <a:ext cx="2042700" cy="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6" type="subTitle"/>
          </p:nvPr>
        </p:nvSpPr>
        <p:spPr>
          <a:xfrm flipH="1">
            <a:off x="2078080" y="1905938"/>
            <a:ext cx="3130200" cy="7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hasadith"/>
              <a:buNone/>
              <a:defRPr b="1" sz="2400">
                <a:latin typeface="Marvel"/>
                <a:ea typeface="Marvel"/>
                <a:cs typeface="Marvel"/>
                <a:sym typeface="Marv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7" type="subTitle"/>
          </p:nvPr>
        </p:nvSpPr>
        <p:spPr>
          <a:xfrm>
            <a:off x="4937982" y="1905938"/>
            <a:ext cx="2157000" cy="7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hasadith"/>
              <a:buNone/>
              <a:defRPr b="1" sz="2400">
                <a:latin typeface="Marvel"/>
                <a:ea typeface="Marvel"/>
                <a:cs typeface="Marvel"/>
                <a:sym typeface="Marv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8" type="subTitle"/>
          </p:nvPr>
        </p:nvSpPr>
        <p:spPr>
          <a:xfrm flipH="1">
            <a:off x="2078080" y="3156197"/>
            <a:ext cx="31302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hasadith"/>
              <a:buNone/>
              <a:defRPr b="1" sz="2400">
                <a:latin typeface="Marvel"/>
                <a:ea typeface="Marvel"/>
                <a:cs typeface="Marvel"/>
                <a:sym typeface="Marv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9" type="subTitle"/>
          </p:nvPr>
        </p:nvSpPr>
        <p:spPr>
          <a:xfrm>
            <a:off x="5156980" y="3156197"/>
            <a:ext cx="1938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hasadith"/>
              <a:buNone/>
              <a:defRPr b="1" sz="2400">
                <a:latin typeface="Marvel"/>
                <a:ea typeface="Marvel"/>
                <a:cs typeface="Marvel"/>
                <a:sym typeface="Marv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hasCustomPrompt="1" idx="13" type="title"/>
          </p:nvPr>
        </p:nvSpPr>
        <p:spPr>
          <a:xfrm>
            <a:off x="430634" y="3188375"/>
            <a:ext cx="13236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500"/>
              <a:buNone/>
              <a:defRPr b="0"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/>
          <p:nvPr>
            <p:ph hasCustomPrompt="1" idx="14" type="title"/>
          </p:nvPr>
        </p:nvSpPr>
        <p:spPr>
          <a:xfrm flipH="1">
            <a:off x="7371856" y="3188375"/>
            <a:ext cx="13236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b="0" sz="60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/>
          <p:nvPr>
            <p:ph hasCustomPrompt="1" idx="15" type="title"/>
          </p:nvPr>
        </p:nvSpPr>
        <p:spPr>
          <a:xfrm>
            <a:off x="430634" y="2213414"/>
            <a:ext cx="13236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500"/>
              <a:buNone/>
              <a:defRPr b="0"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/>
          <p:nvPr/>
        </p:nvSpPr>
        <p:spPr>
          <a:xfrm>
            <a:off x="7743900" y="-40925"/>
            <a:ext cx="1514400" cy="1058100"/>
          </a:xfrm>
          <a:prstGeom prst="roundRect">
            <a:avLst>
              <a:gd fmla="val 16667" name="adj"/>
            </a:avLst>
          </a:prstGeom>
          <a:solidFill>
            <a:srgbClr val="EE8C94">
              <a:alpha val="252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>
            <p:ph type="ctrTitle"/>
          </p:nvPr>
        </p:nvSpPr>
        <p:spPr>
          <a:xfrm flipH="1">
            <a:off x="4329625" y="1159009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8" name="Google Shape;78;p14"/>
          <p:cNvSpPr txBox="1"/>
          <p:nvPr>
            <p:ph idx="1" type="subTitle"/>
          </p:nvPr>
        </p:nvSpPr>
        <p:spPr>
          <a:xfrm flipH="1">
            <a:off x="4329625" y="1574383"/>
            <a:ext cx="20034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9" name="Google Shape;79;p14"/>
          <p:cNvSpPr txBox="1"/>
          <p:nvPr>
            <p:ph idx="2" type="ctrTitle"/>
          </p:nvPr>
        </p:nvSpPr>
        <p:spPr>
          <a:xfrm flipH="1">
            <a:off x="5520250" y="3259548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0" name="Google Shape;80;p14"/>
          <p:cNvSpPr txBox="1"/>
          <p:nvPr>
            <p:ph idx="3" type="subTitle"/>
          </p:nvPr>
        </p:nvSpPr>
        <p:spPr>
          <a:xfrm flipH="1">
            <a:off x="5520250" y="3686221"/>
            <a:ext cx="24399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81" name="Google Shape;81;p14"/>
          <p:cNvSpPr txBox="1"/>
          <p:nvPr>
            <p:ph idx="4" type="ctrTitle"/>
          </p:nvPr>
        </p:nvSpPr>
        <p:spPr>
          <a:xfrm flipH="1">
            <a:off x="4939225" y="2230130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2" name="Google Shape;82;p14"/>
          <p:cNvSpPr txBox="1"/>
          <p:nvPr>
            <p:ph idx="5" type="subTitle"/>
          </p:nvPr>
        </p:nvSpPr>
        <p:spPr>
          <a:xfrm flipH="1">
            <a:off x="4939225" y="2651881"/>
            <a:ext cx="20034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83" name="Google Shape;83;p14"/>
          <p:cNvSpPr txBox="1"/>
          <p:nvPr>
            <p:ph idx="6" type="title"/>
          </p:nvPr>
        </p:nvSpPr>
        <p:spPr>
          <a:xfrm>
            <a:off x="5427350" y="356124"/>
            <a:ext cx="3097800" cy="9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/>
          <p:nvPr/>
        </p:nvSpPr>
        <p:spPr>
          <a:xfrm>
            <a:off x="7743900" y="-40925"/>
            <a:ext cx="1514400" cy="1058100"/>
          </a:xfrm>
          <a:prstGeom prst="roundRect">
            <a:avLst>
              <a:gd fmla="val 16667" name="adj"/>
            </a:avLst>
          </a:prstGeom>
          <a:solidFill>
            <a:srgbClr val="EE8C94">
              <a:alpha val="252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>
            <p:ph idx="1" type="subTitle"/>
          </p:nvPr>
        </p:nvSpPr>
        <p:spPr>
          <a:xfrm flipH="1">
            <a:off x="5108325" y="2292100"/>
            <a:ext cx="30417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87" name="Google Shape;87;p15"/>
          <p:cNvSpPr txBox="1"/>
          <p:nvPr>
            <p:ph idx="2" type="subTitle"/>
          </p:nvPr>
        </p:nvSpPr>
        <p:spPr>
          <a:xfrm flipH="1">
            <a:off x="872325" y="2286475"/>
            <a:ext cx="3101100" cy="10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88" name="Google Shape;88;p15"/>
          <p:cNvSpPr txBox="1"/>
          <p:nvPr>
            <p:ph type="title"/>
          </p:nvPr>
        </p:nvSpPr>
        <p:spPr>
          <a:xfrm>
            <a:off x="3842525" y="354225"/>
            <a:ext cx="46749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89" name="Google Shape;89;p15"/>
          <p:cNvSpPr txBox="1"/>
          <p:nvPr>
            <p:ph idx="3" type="subTitle"/>
          </p:nvPr>
        </p:nvSpPr>
        <p:spPr>
          <a:xfrm flipH="1">
            <a:off x="5170232" y="3921525"/>
            <a:ext cx="1649700" cy="63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2400">
                <a:latin typeface="Marvel"/>
                <a:ea typeface="Marvel"/>
                <a:cs typeface="Marvel"/>
                <a:sym typeface="Marv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9pPr>
          </a:lstStyle>
          <a:p/>
        </p:txBody>
      </p:sp>
      <p:sp>
        <p:nvSpPr>
          <p:cNvPr id="90" name="Google Shape;90;p15"/>
          <p:cNvSpPr txBox="1"/>
          <p:nvPr>
            <p:ph idx="4" type="subTitle"/>
          </p:nvPr>
        </p:nvSpPr>
        <p:spPr>
          <a:xfrm flipH="1">
            <a:off x="2291625" y="3921514"/>
            <a:ext cx="1681800" cy="63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2400">
                <a:latin typeface="Marvel"/>
                <a:ea typeface="Marvel"/>
                <a:cs typeface="Marvel"/>
                <a:sym typeface="Marv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">
  <p:cSld name="CUSTOM_2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/>
          <p:nvPr/>
        </p:nvSpPr>
        <p:spPr>
          <a:xfrm>
            <a:off x="-123750" y="-40925"/>
            <a:ext cx="1514400" cy="1058100"/>
          </a:xfrm>
          <a:prstGeom prst="roundRect">
            <a:avLst>
              <a:gd fmla="val 16667" name="adj"/>
            </a:avLst>
          </a:prstGeom>
          <a:solidFill>
            <a:srgbClr val="EE8C94">
              <a:alpha val="252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>
            <p:ph type="ctrTitle"/>
          </p:nvPr>
        </p:nvSpPr>
        <p:spPr>
          <a:xfrm flipH="1">
            <a:off x="6605688" y="2489339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4" name="Google Shape;94;p16"/>
          <p:cNvSpPr txBox="1"/>
          <p:nvPr>
            <p:ph idx="1" type="subTitle"/>
          </p:nvPr>
        </p:nvSpPr>
        <p:spPr>
          <a:xfrm flipH="1">
            <a:off x="6404388" y="2911450"/>
            <a:ext cx="19632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5" name="Google Shape;95;p16"/>
          <p:cNvSpPr txBox="1"/>
          <p:nvPr>
            <p:ph idx="2" type="ctrTitle"/>
          </p:nvPr>
        </p:nvSpPr>
        <p:spPr>
          <a:xfrm flipH="1">
            <a:off x="977706" y="2489339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6" name="Google Shape;96;p16"/>
          <p:cNvSpPr txBox="1"/>
          <p:nvPr>
            <p:ph idx="3" type="subTitle"/>
          </p:nvPr>
        </p:nvSpPr>
        <p:spPr>
          <a:xfrm flipH="1">
            <a:off x="877501" y="2911450"/>
            <a:ext cx="17610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7" name="Google Shape;97;p16"/>
          <p:cNvSpPr txBox="1"/>
          <p:nvPr>
            <p:ph idx="4" type="ctrTitle"/>
          </p:nvPr>
        </p:nvSpPr>
        <p:spPr>
          <a:xfrm flipH="1">
            <a:off x="3664356" y="2489339"/>
            <a:ext cx="1815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8" name="Google Shape;98;p16"/>
          <p:cNvSpPr txBox="1"/>
          <p:nvPr>
            <p:ph idx="5" type="subTitle"/>
          </p:nvPr>
        </p:nvSpPr>
        <p:spPr>
          <a:xfrm flipH="1">
            <a:off x="3664351" y="2911450"/>
            <a:ext cx="18153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9" name="Google Shape;99;p16"/>
          <p:cNvSpPr txBox="1"/>
          <p:nvPr>
            <p:ph idx="6" type="title"/>
          </p:nvPr>
        </p:nvSpPr>
        <p:spPr>
          <a:xfrm>
            <a:off x="603525" y="355646"/>
            <a:ext cx="3393600" cy="7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-123750" y="-40925"/>
            <a:ext cx="1514400" cy="1058100"/>
          </a:xfrm>
          <a:prstGeom prst="roundRect">
            <a:avLst>
              <a:gd fmla="val 16667" name="adj"/>
            </a:avLst>
          </a:prstGeom>
          <a:solidFill>
            <a:srgbClr val="EE8C94">
              <a:alpha val="252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>
            <p:ph type="ctrTitle"/>
          </p:nvPr>
        </p:nvSpPr>
        <p:spPr>
          <a:xfrm flipH="1">
            <a:off x="6196038" y="1526811"/>
            <a:ext cx="1824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03" name="Google Shape;103;p17"/>
          <p:cNvSpPr txBox="1"/>
          <p:nvPr>
            <p:ph idx="1" type="subTitle"/>
          </p:nvPr>
        </p:nvSpPr>
        <p:spPr>
          <a:xfrm flipH="1">
            <a:off x="6050688" y="2114681"/>
            <a:ext cx="21147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04" name="Google Shape;104;p17"/>
          <p:cNvSpPr txBox="1"/>
          <p:nvPr>
            <p:ph idx="2" type="ctrTitle"/>
          </p:nvPr>
        </p:nvSpPr>
        <p:spPr>
          <a:xfrm flipH="1">
            <a:off x="3817913" y="1526811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05" name="Google Shape;105;p17"/>
          <p:cNvSpPr txBox="1"/>
          <p:nvPr>
            <p:ph idx="3" type="subTitle"/>
          </p:nvPr>
        </p:nvSpPr>
        <p:spPr>
          <a:xfrm flipH="1">
            <a:off x="3540863" y="2114681"/>
            <a:ext cx="21147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06" name="Google Shape;106;p17"/>
          <p:cNvSpPr txBox="1"/>
          <p:nvPr>
            <p:ph idx="4" type="ctrTitle"/>
          </p:nvPr>
        </p:nvSpPr>
        <p:spPr>
          <a:xfrm flipH="1">
            <a:off x="6327738" y="3137772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07" name="Google Shape;107;p17"/>
          <p:cNvSpPr txBox="1"/>
          <p:nvPr>
            <p:ph idx="5" type="subTitle"/>
          </p:nvPr>
        </p:nvSpPr>
        <p:spPr>
          <a:xfrm flipH="1">
            <a:off x="6050688" y="3730243"/>
            <a:ext cx="21147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08" name="Google Shape;108;p17"/>
          <p:cNvSpPr txBox="1"/>
          <p:nvPr>
            <p:ph idx="6" type="ctrTitle"/>
          </p:nvPr>
        </p:nvSpPr>
        <p:spPr>
          <a:xfrm flipH="1">
            <a:off x="1255663" y="1670211"/>
            <a:ext cx="1560600" cy="43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09" name="Google Shape;109;p17"/>
          <p:cNvSpPr txBox="1"/>
          <p:nvPr>
            <p:ph idx="7" type="subTitle"/>
          </p:nvPr>
        </p:nvSpPr>
        <p:spPr>
          <a:xfrm flipH="1">
            <a:off x="978613" y="2114680"/>
            <a:ext cx="21147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10" name="Google Shape;110;p17"/>
          <p:cNvSpPr txBox="1"/>
          <p:nvPr>
            <p:ph idx="8" type="ctrTitle"/>
          </p:nvPr>
        </p:nvSpPr>
        <p:spPr>
          <a:xfrm flipH="1">
            <a:off x="3817913" y="3137772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11" name="Google Shape;111;p17"/>
          <p:cNvSpPr txBox="1"/>
          <p:nvPr>
            <p:ph idx="9" type="subTitle"/>
          </p:nvPr>
        </p:nvSpPr>
        <p:spPr>
          <a:xfrm flipH="1">
            <a:off x="3540863" y="3730243"/>
            <a:ext cx="21147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12" name="Google Shape;112;p17"/>
          <p:cNvSpPr txBox="1"/>
          <p:nvPr>
            <p:ph idx="13" type="ctrTitle"/>
          </p:nvPr>
        </p:nvSpPr>
        <p:spPr>
          <a:xfrm flipH="1">
            <a:off x="1255664" y="3137780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13" name="Google Shape;113;p17"/>
          <p:cNvSpPr txBox="1"/>
          <p:nvPr>
            <p:ph idx="14" type="subTitle"/>
          </p:nvPr>
        </p:nvSpPr>
        <p:spPr>
          <a:xfrm flipH="1">
            <a:off x="978613" y="3730257"/>
            <a:ext cx="21147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14" name="Google Shape;114;p17"/>
          <p:cNvSpPr txBox="1"/>
          <p:nvPr>
            <p:ph idx="15" type="title"/>
          </p:nvPr>
        </p:nvSpPr>
        <p:spPr>
          <a:xfrm>
            <a:off x="594650" y="355650"/>
            <a:ext cx="24630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4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/>
          <p:nvPr/>
        </p:nvSpPr>
        <p:spPr>
          <a:xfrm>
            <a:off x="-123750" y="-40925"/>
            <a:ext cx="1514400" cy="1058100"/>
          </a:xfrm>
          <a:prstGeom prst="roundRect">
            <a:avLst>
              <a:gd fmla="val 16667" name="adj"/>
            </a:avLst>
          </a:prstGeom>
          <a:solidFill>
            <a:srgbClr val="EE8C94">
              <a:alpha val="252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 txBox="1"/>
          <p:nvPr>
            <p:ph hasCustomPrompt="1" type="title"/>
          </p:nvPr>
        </p:nvSpPr>
        <p:spPr>
          <a:xfrm>
            <a:off x="616850" y="3390750"/>
            <a:ext cx="3414600" cy="8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b="0"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18" name="Google Shape;118;p18"/>
          <p:cNvSpPr txBox="1"/>
          <p:nvPr>
            <p:ph hasCustomPrompt="1" idx="2" type="title"/>
          </p:nvPr>
        </p:nvSpPr>
        <p:spPr>
          <a:xfrm>
            <a:off x="2152775" y="1767150"/>
            <a:ext cx="3545700" cy="9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b="0"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19" name="Google Shape;119;p18"/>
          <p:cNvSpPr txBox="1"/>
          <p:nvPr>
            <p:ph idx="1" type="subTitle"/>
          </p:nvPr>
        </p:nvSpPr>
        <p:spPr>
          <a:xfrm flipH="1">
            <a:off x="4628375" y="3234752"/>
            <a:ext cx="2289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400">
                <a:latin typeface="Marvel"/>
                <a:ea typeface="Marvel"/>
                <a:cs typeface="Marvel"/>
                <a:sym typeface="Marv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20" name="Google Shape;120;p18"/>
          <p:cNvSpPr txBox="1"/>
          <p:nvPr>
            <p:ph idx="3" type="subTitle"/>
          </p:nvPr>
        </p:nvSpPr>
        <p:spPr>
          <a:xfrm flipH="1">
            <a:off x="5925775" y="1739777"/>
            <a:ext cx="2289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400">
                <a:latin typeface="Marvel"/>
                <a:ea typeface="Marvel"/>
                <a:cs typeface="Marvel"/>
                <a:sym typeface="Marv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21" name="Google Shape;121;p18"/>
          <p:cNvSpPr txBox="1"/>
          <p:nvPr>
            <p:ph idx="4" type="title"/>
          </p:nvPr>
        </p:nvSpPr>
        <p:spPr>
          <a:xfrm>
            <a:off x="603525" y="355646"/>
            <a:ext cx="3393600" cy="7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1">
  <p:cSld name="CUSTOM_10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/>
          <p:nvPr/>
        </p:nvSpPr>
        <p:spPr>
          <a:xfrm>
            <a:off x="-123750" y="-40925"/>
            <a:ext cx="1514400" cy="1058100"/>
          </a:xfrm>
          <a:prstGeom prst="roundRect">
            <a:avLst>
              <a:gd fmla="val 16667" name="adj"/>
            </a:avLst>
          </a:prstGeom>
          <a:solidFill>
            <a:srgbClr val="EE8C94">
              <a:alpha val="252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 txBox="1"/>
          <p:nvPr>
            <p:ph idx="1" type="subTitle"/>
          </p:nvPr>
        </p:nvSpPr>
        <p:spPr>
          <a:xfrm flipH="1">
            <a:off x="623531" y="1232948"/>
            <a:ext cx="17970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5" name="Google Shape;125;p19"/>
          <p:cNvSpPr txBox="1"/>
          <p:nvPr>
            <p:ph type="title"/>
          </p:nvPr>
        </p:nvSpPr>
        <p:spPr>
          <a:xfrm>
            <a:off x="594657" y="355641"/>
            <a:ext cx="3155400" cy="12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CUSTOM_13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/>
          <p:nvPr/>
        </p:nvSpPr>
        <p:spPr>
          <a:xfrm>
            <a:off x="-123750" y="-40925"/>
            <a:ext cx="1514400" cy="1058100"/>
          </a:xfrm>
          <a:prstGeom prst="roundRect">
            <a:avLst>
              <a:gd fmla="val 16667" name="adj"/>
            </a:avLst>
          </a:prstGeom>
          <a:solidFill>
            <a:srgbClr val="EE8C94">
              <a:alpha val="252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-549925" y="1709125"/>
            <a:ext cx="2855100" cy="2553900"/>
          </a:xfrm>
          <a:prstGeom prst="roundRect">
            <a:avLst>
              <a:gd fmla="val 7857" name="adj"/>
            </a:avLst>
          </a:prstGeom>
          <a:solidFill>
            <a:srgbClr val="AED7E8">
              <a:alpha val="736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2305135" y="1433350"/>
            <a:ext cx="514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4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type="title"/>
          </p:nvPr>
        </p:nvSpPr>
        <p:spPr>
          <a:xfrm>
            <a:off x="613650" y="356124"/>
            <a:ext cx="3097800" cy="9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780750" y="-221900"/>
            <a:ext cx="1514400" cy="1979700"/>
          </a:xfrm>
          <a:prstGeom prst="roundRect">
            <a:avLst>
              <a:gd fmla="val 16667" name="adj"/>
            </a:avLst>
          </a:prstGeom>
          <a:solidFill>
            <a:srgbClr val="EE8C94">
              <a:alpha val="252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5124450" y="4016925"/>
            <a:ext cx="4476000" cy="149100"/>
          </a:xfrm>
          <a:prstGeom prst="roundRect">
            <a:avLst>
              <a:gd fmla="val 50000" name="adj"/>
            </a:avLst>
          </a:prstGeom>
          <a:solidFill>
            <a:srgbClr val="AED7E8">
              <a:alpha val="736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808100" y="2227200"/>
            <a:ext cx="36159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 flipH="1">
            <a:off x="5803800" y="3069000"/>
            <a:ext cx="2620200" cy="15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9" name="Google Shape;19;p3"/>
          <p:cNvSpPr txBox="1"/>
          <p:nvPr>
            <p:ph hasCustomPrompt="1" idx="2" type="title"/>
          </p:nvPr>
        </p:nvSpPr>
        <p:spPr>
          <a:xfrm>
            <a:off x="-77106" y="440775"/>
            <a:ext cx="3230100" cy="12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15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/>
          <p:nvPr/>
        </p:nvSpPr>
        <p:spPr>
          <a:xfrm>
            <a:off x="-479225" y="1792700"/>
            <a:ext cx="3395100" cy="2385600"/>
          </a:xfrm>
          <a:prstGeom prst="roundRect">
            <a:avLst>
              <a:gd fmla="val 13861" name="adj"/>
            </a:avLst>
          </a:prstGeom>
          <a:solidFill>
            <a:srgbClr val="AED7E8">
              <a:alpha val="736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/>
          <p:nvPr/>
        </p:nvSpPr>
        <p:spPr>
          <a:xfrm>
            <a:off x="-123750" y="-40925"/>
            <a:ext cx="1514400" cy="1058100"/>
          </a:xfrm>
          <a:prstGeom prst="roundRect">
            <a:avLst>
              <a:gd fmla="val 16667" name="adj"/>
            </a:avLst>
          </a:prstGeom>
          <a:solidFill>
            <a:srgbClr val="EE8C94">
              <a:alpha val="252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2585266" y="2021066"/>
            <a:ext cx="5375700" cy="27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type="title"/>
          </p:nvPr>
        </p:nvSpPr>
        <p:spPr>
          <a:xfrm>
            <a:off x="594651" y="355650"/>
            <a:ext cx="5888100" cy="12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SECTION_TITLE_AND_DESCRIPTION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/>
          <p:nvPr/>
        </p:nvSpPr>
        <p:spPr>
          <a:xfrm>
            <a:off x="-282050" y="1834150"/>
            <a:ext cx="3911100" cy="3598500"/>
          </a:xfrm>
          <a:prstGeom prst="roundRect">
            <a:avLst>
              <a:gd fmla="val 16667" name="adj"/>
            </a:avLst>
          </a:prstGeom>
          <a:solidFill>
            <a:srgbClr val="AED7E8">
              <a:alpha val="528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4105275" y="-232625"/>
            <a:ext cx="7013100" cy="2514300"/>
          </a:xfrm>
          <a:prstGeom prst="roundRect">
            <a:avLst>
              <a:gd fmla="val 16667" name="adj"/>
            </a:avLst>
          </a:prstGeom>
          <a:solidFill>
            <a:srgbClr val="EE8C94">
              <a:alpha val="60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2552700" y="4356550"/>
            <a:ext cx="1971600" cy="1076100"/>
          </a:xfrm>
          <a:prstGeom prst="roundRect">
            <a:avLst>
              <a:gd fmla="val 16667" name="adj"/>
            </a:avLst>
          </a:prstGeom>
          <a:solidFill>
            <a:srgbClr val="EE8C94">
              <a:alpha val="60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"/>
          <p:cNvSpPr txBox="1"/>
          <p:nvPr>
            <p:ph idx="1" type="subTitle"/>
          </p:nvPr>
        </p:nvSpPr>
        <p:spPr>
          <a:xfrm>
            <a:off x="614730" y="2131575"/>
            <a:ext cx="2505900" cy="14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1" name="Google Shape;141;p22"/>
          <p:cNvSpPr txBox="1"/>
          <p:nvPr>
            <p:ph type="title"/>
          </p:nvPr>
        </p:nvSpPr>
        <p:spPr>
          <a:xfrm>
            <a:off x="5420751" y="422799"/>
            <a:ext cx="3097800" cy="9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2" name="Google Shape;142;p22"/>
          <p:cNvSpPr txBox="1"/>
          <p:nvPr/>
        </p:nvSpPr>
        <p:spPr>
          <a:xfrm>
            <a:off x="5732218" y="3504375"/>
            <a:ext cx="27687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 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7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/>
          <p:nvPr/>
        </p:nvSpPr>
        <p:spPr>
          <a:xfrm>
            <a:off x="7743900" y="-40925"/>
            <a:ext cx="1514400" cy="1058100"/>
          </a:xfrm>
          <a:prstGeom prst="roundRect">
            <a:avLst>
              <a:gd fmla="val 16667" name="adj"/>
            </a:avLst>
          </a:prstGeom>
          <a:solidFill>
            <a:srgbClr val="EE8C94">
              <a:alpha val="252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3"/>
          <p:cNvSpPr txBox="1"/>
          <p:nvPr>
            <p:ph type="title"/>
          </p:nvPr>
        </p:nvSpPr>
        <p:spPr>
          <a:xfrm>
            <a:off x="4171050" y="344700"/>
            <a:ext cx="4345200" cy="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6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4064375" y="3780725"/>
            <a:ext cx="5877000" cy="96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-219000" y="1904250"/>
            <a:ext cx="2558400" cy="1335000"/>
          </a:xfrm>
          <a:prstGeom prst="roundRect">
            <a:avLst>
              <a:gd fmla="val 16667" name="adj"/>
            </a:avLst>
          </a:prstGeom>
          <a:solidFill>
            <a:srgbClr val="EE8C94">
              <a:alpha val="252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000575" y="1587725"/>
            <a:ext cx="4276800" cy="27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11150" lvl="6" marL="320040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670850" y="2302053"/>
            <a:ext cx="31554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ctrTitle"/>
          </p:nvPr>
        </p:nvSpPr>
        <p:spPr>
          <a:xfrm flipH="1">
            <a:off x="5623705" y="1995919"/>
            <a:ext cx="1560600" cy="45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" name="Google Shape;27;p5"/>
          <p:cNvSpPr txBox="1"/>
          <p:nvPr>
            <p:ph idx="1" type="subTitle"/>
          </p:nvPr>
        </p:nvSpPr>
        <p:spPr>
          <a:xfrm flipH="1">
            <a:off x="5623768" y="2402167"/>
            <a:ext cx="2516100" cy="17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ctrTitle"/>
          </p:nvPr>
        </p:nvSpPr>
        <p:spPr>
          <a:xfrm flipH="1">
            <a:off x="1702544" y="1995914"/>
            <a:ext cx="1817700" cy="45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9" name="Google Shape;29;p5"/>
          <p:cNvSpPr txBox="1"/>
          <p:nvPr>
            <p:ph idx="3" type="subTitle"/>
          </p:nvPr>
        </p:nvSpPr>
        <p:spPr>
          <a:xfrm flipH="1">
            <a:off x="1004132" y="2402167"/>
            <a:ext cx="2516100" cy="17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4" type="title"/>
          </p:nvPr>
        </p:nvSpPr>
        <p:spPr>
          <a:xfrm>
            <a:off x="5427350" y="356124"/>
            <a:ext cx="3097800" cy="9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-123750" y="-40925"/>
            <a:ext cx="1514400" cy="1058100"/>
          </a:xfrm>
          <a:prstGeom prst="roundRect">
            <a:avLst>
              <a:gd fmla="val 16667" name="adj"/>
            </a:avLst>
          </a:prstGeom>
          <a:solidFill>
            <a:srgbClr val="EE8C94">
              <a:alpha val="252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 txBox="1"/>
          <p:nvPr>
            <p:ph type="title"/>
          </p:nvPr>
        </p:nvSpPr>
        <p:spPr>
          <a:xfrm>
            <a:off x="594640" y="355650"/>
            <a:ext cx="75528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>
            <a:off x="-123750" y="-40925"/>
            <a:ext cx="1514400" cy="1058100"/>
          </a:xfrm>
          <a:prstGeom prst="roundRect">
            <a:avLst>
              <a:gd fmla="val 16667" name="adj"/>
            </a:avLst>
          </a:prstGeom>
          <a:solidFill>
            <a:srgbClr val="EE8C94">
              <a:alpha val="252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7"/>
          <p:cNvSpPr txBox="1"/>
          <p:nvPr>
            <p:ph idx="1" type="subTitle"/>
          </p:nvPr>
        </p:nvSpPr>
        <p:spPr>
          <a:xfrm flipH="1">
            <a:off x="624750" y="1321800"/>
            <a:ext cx="7704000" cy="33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type="title"/>
          </p:nvPr>
        </p:nvSpPr>
        <p:spPr>
          <a:xfrm>
            <a:off x="594650" y="355650"/>
            <a:ext cx="75537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8" name="Google Shape;38;p7"/>
          <p:cNvSpPr/>
          <p:nvPr/>
        </p:nvSpPr>
        <p:spPr>
          <a:xfrm rot="5400000">
            <a:off x="6116450" y="3561750"/>
            <a:ext cx="2111400" cy="1952400"/>
          </a:xfrm>
          <a:prstGeom prst="roundRect">
            <a:avLst>
              <a:gd fmla="val 16667" name="adj"/>
            </a:avLst>
          </a:prstGeom>
          <a:solidFill>
            <a:srgbClr val="AED7E8">
              <a:alpha val="528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 flipH="1">
            <a:off x="1860825" y="-83950"/>
            <a:ext cx="7823400" cy="4096500"/>
          </a:xfrm>
          <a:prstGeom prst="roundRect">
            <a:avLst>
              <a:gd fmla="val 16667" name="adj"/>
            </a:avLst>
          </a:prstGeom>
          <a:solidFill>
            <a:srgbClr val="EE8C94">
              <a:alpha val="60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/>
          <p:nvPr/>
        </p:nvSpPr>
        <p:spPr>
          <a:xfrm flipH="1">
            <a:off x="-355425" y="2689375"/>
            <a:ext cx="2915400" cy="1835400"/>
          </a:xfrm>
          <a:prstGeom prst="roundRect">
            <a:avLst>
              <a:gd fmla="val 16667" name="adj"/>
            </a:avLst>
          </a:prstGeom>
          <a:solidFill>
            <a:srgbClr val="AED7E8">
              <a:alpha val="528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8"/>
          <p:cNvSpPr/>
          <p:nvPr/>
        </p:nvSpPr>
        <p:spPr>
          <a:xfrm flipH="1" rot="-5400000">
            <a:off x="6573275" y="4327150"/>
            <a:ext cx="2111400" cy="1952400"/>
          </a:xfrm>
          <a:prstGeom prst="roundRect">
            <a:avLst>
              <a:gd fmla="val 16667" name="adj"/>
            </a:avLst>
          </a:prstGeom>
          <a:solidFill>
            <a:srgbClr val="AED7E8">
              <a:alpha val="528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2961225" y="997550"/>
            <a:ext cx="3739800" cy="1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614730" y="2131575"/>
            <a:ext cx="2505900" cy="14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5420751" y="422799"/>
            <a:ext cx="3097800" cy="9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-123750" y="-40925"/>
            <a:ext cx="1514400" cy="1058100"/>
          </a:xfrm>
          <a:prstGeom prst="roundRect">
            <a:avLst>
              <a:gd fmla="val 16667" name="adj"/>
            </a:avLst>
          </a:prstGeom>
          <a:solidFill>
            <a:srgbClr val="EE8C94">
              <a:alpha val="252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0"/>
          <p:cNvSpPr txBox="1"/>
          <p:nvPr>
            <p:ph idx="1" type="subTitle"/>
          </p:nvPr>
        </p:nvSpPr>
        <p:spPr>
          <a:xfrm flipH="1">
            <a:off x="609580" y="1236280"/>
            <a:ext cx="2237100" cy="25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0" name="Google Shape;50;p10"/>
          <p:cNvSpPr txBox="1"/>
          <p:nvPr>
            <p:ph type="title"/>
          </p:nvPr>
        </p:nvSpPr>
        <p:spPr>
          <a:xfrm>
            <a:off x="594651" y="355645"/>
            <a:ext cx="25581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b="1" sz="2400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b="1" sz="2400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b="1" sz="2400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b="1" sz="2400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b="1" sz="2400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b="1" sz="2400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b="1" sz="2400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b="1" sz="2400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b="1" sz="2400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 Light"/>
              <a:buChar char="●"/>
              <a:defRPr sz="18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 Light"/>
              <a:buChar char="○"/>
              <a:defRPr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2pPr>
            <a:lvl3pPr indent="-3048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■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3pPr>
            <a:lvl4pPr indent="-3048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●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4pPr>
            <a:lvl5pPr indent="-3048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○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5pPr>
            <a:lvl6pPr indent="-3048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■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6pPr>
            <a:lvl7pPr indent="-3048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●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7pPr>
            <a:lvl8pPr indent="-3048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○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8pPr>
            <a:lvl9pPr indent="-3048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ssistant Light"/>
              <a:buChar char="■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hyperlink" Target="https://www.figma.com/proto/Qcdf028GiLCWpbaUWNReDH/Maternity-App-(Copy)?node-id=2-4&amp;t=hhpOOUEHLDzWFqHu-1" TargetMode="External"/><Relationship Id="rId5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 rot="1032">
            <a:off x="2298850" y="646800"/>
            <a:ext cx="6998700" cy="24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solidFill>
                  <a:schemeClr val="dk1"/>
                </a:solidFill>
              </a:rPr>
              <a:t>Improving the Sharp App</a:t>
            </a:r>
            <a:endParaRPr sz="5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solidFill>
                  <a:schemeClr val="dk1"/>
                </a:solidFill>
              </a:rPr>
              <a:t>Maternity Care Experience for South San Diego Patients </a:t>
            </a:r>
            <a:endParaRPr sz="5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3" name="Google Shape;153;p26"/>
          <p:cNvSpPr txBox="1"/>
          <p:nvPr>
            <p:ph type="title"/>
          </p:nvPr>
        </p:nvSpPr>
        <p:spPr>
          <a:xfrm rot="972">
            <a:off x="-625675" y="3466273"/>
            <a:ext cx="5306700" cy="17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</a:rPr>
              <a:t>Team HealthCom</a:t>
            </a:r>
            <a:endParaRPr sz="3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</a:rPr>
              <a:t>SDSU Hackathon 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092" y="514350"/>
            <a:ext cx="5581816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2770" y="514350"/>
            <a:ext cx="1898459" cy="411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idx="1" type="subTitle"/>
          </p:nvPr>
        </p:nvSpPr>
        <p:spPr>
          <a:xfrm flipH="1">
            <a:off x="624750" y="1321800"/>
            <a:ext cx="7704000" cy="33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7"/>
          <p:cNvSpPr txBox="1"/>
          <p:nvPr>
            <p:ph type="title"/>
          </p:nvPr>
        </p:nvSpPr>
        <p:spPr>
          <a:xfrm>
            <a:off x="594650" y="355650"/>
            <a:ext cx="75537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844"/>
            <a:ext cx="9144000" cy="5107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075" y="234600"/>
            <a:ext cx="4980975" cy="162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8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9091" y="2070150"/>
            <a:ext cx="5060951" cy="2839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1374700" y="266275"/>
            <a:ext cx="75537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>
                <a:latin typeface="Assistant"/>
                <a:ea typeface="Assistant"/>
                <a:cs typeface="Assistant"/>
                <a:sym typeface="Assistant"/>
              </a:rPr>
              <a:t>Future Directions</a:t>
            </a:r>
            <a:endParaRPr sz="3150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9"/>
          <p:cNvSpPr txBox="1"/>
          <p:nvPr>
            <p:ph idx="1" type="subTitle"/>
          </p:nvPr>
        </p:nvSpPr>
        <p:spPr>
          <a:xfrm flipH="1">
            <a:off x="624750" y="1321800"/>
            <a:ext cx="7704000" cy="33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latin typeface="Assistant"/>
                <a:ea typeface="Assistant"/>
                <a:cs typeface="Assistant"/>
                <a:sym typeface="Assistant"/>
              </a:rPr>
              <a:t>Interviews with pregnant patients to know what features they would like to be included in the Sharp app</a:t>
            </a:r>
            <a:endParaRPr sz="1250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50">
                <a:latin typeface="Assistant"/>
                <a:ea typeface="Assistant"/>
                <a:cs typeface="Assistant"/>
                <a:sym typeface="Assistant"/>
              </a:rPr>
              <a:t>	Including people from different cultural backgrounds</a:t>
            </a:r>
            <a:endParaRPr sz="1250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50">
                <a:latin typeface="Assistant"/>
                <a:ea typeface="Assistant"/>
                <a:cs typeface="Assistant"/>
                <a:sym typeface="Assistant"/>
              </a:rPr>
              <a:t>Interviews with Sharp and community clinic doctors to ask what reminders they would like patients to receive</a:t>
            </a:r>
            <a:endParaRPr sz="1250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50">
                <a:latin typeface="Assistant"/>
                <a:ea typeface="Assistant"/>
                <a:cs typeface="Assistant"/>
                <a:sym typeface="Assistant"/>
              </a:rPr>
              <a:t>	E.g. when and how to order a breast pump</a:t>
            </a:r>
            <a:endParaRPr sz="1250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50">
                <a:latin typeface="Assistant"/>
                <a:ea typeface="Assistant"/>
                <a:cs typeface="Assistant"/>
                <a:sym typeface="Assistant"/>
              </a:rPr>
              <a:t>Creating a Spanish version of the Sharp app</a:t>
            </a:r>
            <a:endParaRPr sz="1250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2770" y="514350"/>
            <a:ext cx="1898459" cy="411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2770" y="514350"/>
            <a:ext cx="1898459" cy="411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2770" y="514350"/>
            <a:ext cx="1898459" cy="411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2770" y="514350"/>
            <a:ext cx="1898459" cy="411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092" y="514350"/>
            <a:ext cx="5581816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egnancy Breakthrough Infographics by Slidesgo">
  <a:themeElements>
    <a:clrScheme name="Simple Light">
      <a:dk1>
        <a:srgbClr val="434343"/>
      </a:dk1>
      <a:lt1>
        <a:srgbClr val="F2F2F2"/>
      </a:lt1>
      <a:dk2>
        <a:srgbClr val="595959"/>
      </a:dk2>
      <a:lt2>
        <a:srgbClr val="EE8C94"/>
      </a:lt2>
      <a:accent1>
        <a:srgbClr val="F2F2F2"/>
      </a:accent1>
      <a:accent2>
        <a:srgbClr val="EE8C94"/>
      </a:accent2>
      <a:accent3>
        <a:srgbClr val="AED7E8"/>
      </a:accent3>
      <a:accent4>
        <a:srgbClr val="F2D9CF"/>
      </a:accent4>
      <a:accent5>
        <a:srgbClr val="EE8C94"/>
      </a:accent5>
      <a:accent6>
        <a:srgbClr val="F3D8D8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