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I’m ___, I’m ____. I’m _____, and we are the Data Hawks. This is our </a:t>
            </a:r>
            <a:r>
              <a:rPr lang="en"/>
              <a:t>presentation</a:t>
            </a:r>
            <a:r>
              <a:rPr lang="en"/>
              <a:t> on Policy Path, a potential new way for patients to visualize their healthcare options.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c342144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c342144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set out with the task of finding a solution to the very prominent issue for many patients. Whether they’re young new patients entering the </a:t>
            </a:r>
            <a:r>
              <a:rPr lang="en"/>
              <a:t>healthcare</a:t>
            </a:r>
            <a:r>
              <a:rPr lang="en"/>
              <a:t> system for the first time or older individuals who’ve just been switched to a new plan, many people every year suffer from misinformation leading to denial of care at clinics, typically due to insurance coverage misunderstandings. We wish to make an accessible way for people to find care that’s covered by their insurance.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c864a0b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c864a0b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 what patients have available are healthcare apps that provide listings of potential healthcare locations. The Sharp App, for example, lists the all the possible nearby locations where the patient can find Sharp covered medical care, whether it be routine testing or emergency care. It displays this info in the form of a list of names and addresses, but it doesn’t quite provide the user with a sense of place or any information regarding capacity, pricing, hours, or other crucial details necessary for figuring out whether or not you should go there. It also only lists Sharp affiliated centers, but if a user is part of another medical group then they will need another app. Conversely, map services like Zocdoc do provide an accessible list of healthcare locations in map form, but they don’t take into account insurance information or provide the same live updates that the medical apps provide. We seek to reconcile these differences to make an all-in-one-place medical map app.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c864a0b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c864a0b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solutions</a:t>
            </a:r>
            <a:r>
              <a:rPr lang="en"/>
              <a:t> provides users with a nice integrated map with clinics that </a:t>
            </a:r>
            <a:r>
              <a:rPr lang="en"/>
              <a:t>support</a:t>
            </a:r>
            <a:r>
              <a:rPr lang="en"/>
              <a:t> your insurance provider. In order to ensure that patients don’t get turned away at the front desk, we will provide users with all the information they need in order to figure out what locations are </a:t>
            </a:r>
            <a:r>
              <a:rPr lang="en"/>
              <a:t>accessible</a:t>
            </a:r>
            <a:r>
              <a:rPr lang="en"/>
              <a:t> to them. Our software will be powered by Google Maps and a combination of medical group databases in order to give an easily navigable experience and relevant information. By giving them everything they need to know before they show up, we’re allowing patients new and old to find care with confidence.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c864a0b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c864a0b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will first ask users to input their healthcare plan and information to set up their profile, and based on this info the map will highlight different clinics and hospitals that are within range and covered by your insurance. At a glance, the user will have all their accessible options available to them, and when they tap a center, they can see more information to help them decide which location is right for them. From there, they will be able to book appoints, call, or get directions. We will use the most up-to-date data from all participating healthcare providers in order to provide live updates on information such as capacity, price estimates, or wait times. We will provide additional information and filters that can be enabled to narrow down a user’s search for the right place with the hope that every patient who needs care will get it.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c864a0ba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c864a0b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c864a0ba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c864a0ba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748525" y="7"/>
            <a:ext cx="5395487" cy="5143500"/>
          </a:xfrm>
          <a:prstGeom prst="rect">
            <a:avLst/>
          </a:prstGeom>
          <a:noFill/>
          <a:ln>
            <a:noFill/>
          </a:ln>
        </p:spPr>
      </p:pic>
      <p:sp>
        <p:nvSpPr>
          <p:cNvPr id="55" name="Google Shape;55;p13"/>
          <p:cNvSpPr txBox="1"/>
          <p:nvPr>
            <p:ph type="ctrTitle"/>
          </p:nvPr>
        </p:nvSpPr>
        <p:spPr>
          <a:xfrm>
            <a:off x="-2314467" y="2041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Policy</a:t>
            </a:r>
            <a:endParaRPr/>
          </a:p>
          <a:p>
            <a:pPr indent="0" lvl="0" marL="0" rtl="0" algn="ctr">
              <a:spcBef>
                <a:spcPts val="0"/>
              </a:spcBef>
              <a:spcAft>
                <a:spcPts val="0"/>
              </a:spcAft>
              <a:buNone/>
            </a:pPr>
            <a:r>
              <a:rPr lang="en"/>
              <a:t>Path</a:t>
            </a:r>
            <a:endParaRPr/>
          </a:p>
        </p:txBody>
      </p:sp>
      <p:sp>
        <p:nvSpPr>
          <p:cNvPr id="56" name="Google Shape;56;p13"/>
          <p:cNvSpPr txBox="1"/>
          <p:nvPr>
            <p:ph idx="1" type="subTitle"/>
          </p:nvPr>
        </p:nvSpPr>
        <p:spPr>
          <a:xfrm>
            <a:off x="-2314475" y="31607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HAWKS</a:t>
            </a:r>
            <a:endParaRPr/>
          </a:p>
        </p:txBody>
      </p:sp>
      <p:sp>
        <p:nvSpPr>
          <p:cNvPr id="57" name="Google Shape;57;p13"/>
          <p:cNvSpPr txBox="1"/>
          <p:nvPr>
            <p:ph idx="1" type="subTitle"/>
          </p:nvPr>
        </p:nvSpPr>
        <p:spPr>
          <a:xfrm>
            <a:off x="-2314475" y="3694125"/>
            <a:ext cx="8520600" cy="792600"/>
          </a:xfrm>
          <a:prstGeom prst="rect">
            <a:avLst/>
          </a:prstGeom>
        </p:spPr>
        <p:txBody>
          <a:bodyPr anchorCtr="0" anchor="t" bIns="91425" lIns="91425" spcFirstLastPara="1" rIns="91425" wrap="square" tIns="91425">
            <a:noAutofit/>
          </a:bodyPr>
          <a:lstStyle/>
          <a:p>
            <a:pPr indent="0" lvl="0" marL="0" rtl="0" algn="ctr">
              <a:lnSpc>
                <a:spcPct val="105000"/>
              </a:lnSpc>
              <a:spcBef>
                <a:spcPts val="1200"/>
              </a:spcBef>
              <a:spcAft>
                <a:spcPts val="0"/>
              </a:spcAft>
              <a:buNone/>
            </a:pPr>
            <a:r>
              <a:rPr lang="en" sz="1600">
                <a:solidFill>
                  <a:schemeClr val="dk1"/>
                </a:solidFill>
              </a:rPr>
              <a:t>(Joseph Valencia, Joshua Alonso, </a:t>
            </a:r>
            <a:endParaRPr sz="1600">
              <a:solidFill>
                <a:schemeClr val="dk1"/>
              </a:solidFill>
            </a:endParaRPr>
          </a:p>
          <a:p>
            <a:pPr indent="0" lvl="0" marL="0" rtl="0" algn="ctr">
              <a:lnSpc>
                <a:spcPct val="105000"/>
              </a:lnSpc>
              <a:spcBef>
                <a:spcPts val="1200"/>
              </a:spcBef>
              <a:spcAft>
                <a:spcPts val="0"/>
              </a:spcAft>
              <a:buClr>
                <a:schemeClr val="dk1"/>
              </a:buClr>
              <a:buSzPts val="1100"/>
              <a:buFont typeface="Arial"/>
              <a:buNone/>
            </a:pPr>
            <a:r>
              <a:rPr lang="en" sz="1600">
                <a:solidFill>
                  <a:schemeClr val="dk1"/>
                </a:solidFill>
              </a:rPr>
              <a:t>Jose Hernandez)</a:t>
            </a:r>
            <a:endParaRPr sz="1600">
              <a:solidFill>
                <a:schemeClr val="dk1"/>
              </a:solidFill>
            </a:endParaRPr>
          </a:p>
          <a:p>
            <a:pPr indent="0" lvl="0" marL="0" rtl="0" algn="ctr">
              <a:lnSpc>
                <a:spcPct val="90000"/>
              </a:lnSpc>
              <a:spcBef>
                <a:spcPts val="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3999" cy="5143501"/>
          </a:xfrm>
          <a:prstGeom prst="rect">
            <a:avLst/>
          </a:prstGeom>
          <a:noFill/>
          <a:ln>
            <a:noFill/>
          </a:ln>
        </p:spPr>
      </p:pic>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Problem: </a:t>
            </a:r>
            <a:r>
              <a:rPr lang="en" sz="2222"/>
              <a:t>Misinformation leading to denial of care at clinics due to Insurance coverage misunderstanding</a:t>
            </a:r>
            <a:endParaRPr sz="2222"/>
          </a:p>
          <a:p>
            <a:pPr indent="0" lvl="0" marL="0" rtl="0" algn="l">
              <a:spcBef>
                <a:spcPts val="0"/>
              </a:spcBef>
              <a:spcAft>
                <a:spcPts val="0"/>
              </a:spcAft>
              <a:buNone/>
            </a:pPr>
            <a:r>
              <a:t/>
            </a:r>
            <a:endParaRPr b="1"/>
          </a:p>
        </p:txBody>
      </p:sp>
      <p:sp>
        <p:nvSpPr>
          <p:cNvPr id="64" name="Google Shape;64;p14"/>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333375" lvl="0" marL="457200" rtl="0" algn="l">
              <a:lnSpc>
                <a:spcPct val="200000"/>
              </a:lnSpc>
              <a:spcBef>
                <a:spcPts val="0"/>
              </a:spcBef>
              <a:spcAft>
                <a:spcPts val="0"/>
              </a:spcAft>
              <a:buClr>
                <a:srgbClr val="1A1D26"/>
              </a:buClr>
              <a:buSzPts val="1650"/>
              <a:buFont typeface="Georgia"/>
              <a:buChar char="●"/>
            </a:pPr>
            <a:r>
              <a:rPr lang="en" sz="1650">
                <a:solidFill>
                  <a:srgbClr val="1A1D26"/>
                </a:solidFill>
                <a:latin typeface="Georgia"/>
                <a:ea typeface="Georgia"/>
                <a:cs typeface="Georgia"/>
                <a:sym typeface="Georgia"/>
              </a:rPr>
              <a:t>54% of patients have had difficulty affording their insurance</a:t>
            </a:r>
            <a:endParaRPr sz="1650">
              <a:solidFill>
                <a:srgbClr val="1A1D26"/>
              </a:solidFill>
              <a:latin typeface="Georgia"/>
              <a:ea typeface="Georgia"/>
              <a:cs typeface="Georgia"/>
              <a:sym typeface="Georgia"/>
            </a:endParaRPr>
          </a:p>
          <a:p>
            <a:pPr indent="-333375" lvl="0" marL="457200" rtl="0" algn="l">
              <a:lnSpc>
                <a:spcPct val="200000"/>
              </a:lnSpc>
              <a:spcBef>
                <a:spcPts val="0"/>
              </a:spcBef>
              <a:spcAft>
                <a:spcPts val="0"/>
              </a:spcAft>
              <a:buClr>
                <a:srgbClr val="333333"/>
              </a:buClr>
              <a:buSzPts val="1650"/>
              <a:buFont typeface="Georgia"/>
              <a:buChar char="●"/>
            </a:pPr>
            <a:r>
              <a:rPr lang="en" sz="1650">
                <a:solidFill>
                  <a:srgbClr val="333333"/>
                </a:solidFill>
                <a:latin typeface="Georgia"/>
                <a:ea typeface="Georgia"/>
                <a:cs typeface="Georgia"/>
                <a:sym typeface="Georgia"/>
              </a:rPr>
              <a:t>71% of respondents did not know if their health plan offered them access to telehealth services.</a:t>
            </a:r>
            <a:endParaRPr sz="1650">
              <a:solidFill>
                <a:srgbClr val="333333"/>
              </a:solidFill>
              <a:latin typeface="Georgia"/>
              <a:ea typeface="Georgia"/>
              <a:cs typeface="Georgia"/>
              <a:sym typeface="Georgia"/>
            </a:endParaRPr>
          </a:p>
          <a:p>
            <a:pPr indent="-333375" lvl="0" marL="457200" rtl="0" algn="l">
              <a:lnSpc>
                <a:spcPct val="200000"/>
              </a:lnSpc>
              <a:spcBef>
                <a:spcPts val="0"/>
              </a:spcBef>
              <a:spcAft>
                <a:spcPts val="0"/>
              </a:spcAft>
              <a:buClr>
                <a:srgbClr val="333333"/>
              </a:buClr>
              <a:buSzPts val="1650"/>
              <a:buFont typeface="Georgia"/>
              <a:buChar char="●"/>
            </a:pPr>
            <a:r>
              <a:rPr lang="en" sz="1650">
                <a:solidFill>
                  <a:srgbClr val="333333"/>
                </a:solidFill>
                <a:latin typeface="Georgia"/>
                <a:ea typeface="Georgia"/>
                <a:cs typeface="Georgia"/>
                <a:sym typeface="Georgia"/>
              </a:rPr>
              <a:t>Lack of </a:t>
            </a:r>
            <a:r>
              <a:rPr lang="en" sz="1650">
                <a:solidFill>
                  <a:srgbClr val="333333"/>
                </a:solidFill>
                <a:latin typeface="Georgia"/>
                <a:ea typeface="Georgia"/>
                <a:cs typeface="Georgia"/>
                <a:sym typeface="Georgia"/>
              </a:rPr>
              <a:t>engagement</a:t>
            </a:r>
            <a:r>
              <a:rPr lang="en" sz="1650">
                <a:solidFill>
                  <a:srgbClr val="333333"/>
                </a:solidFill>
                <a:latin typeface="Georgia"/>
                <a:ea typeface="Georgia"/>
                <a:cs typeface="Georgia"/>
                <a:sym typeface="Georgia"/>
              </a:rPr>
              <a:t> in patients with clinics</a:t>
            </a:r>
            <a:endParaRPr sz="1650">
              <a:solidFill>
                <a:srgbClr val="333333"/>
              </a:solidFill>
              <a:latin typeface="Georgia"/>
              <a:ea typeface="Georgia"/>
              <a:cs typeface="Georgia"/>
              <a:sym typeface="Georgia"/>
            </a:endParaRPr>
          </a:p>
          <a:p>
            <a:pPr indent="-333375" lvl="0" marL="457200" rtl="0" algn="l">
              <a:lnSpc>
                <a:spcPct val="200000"/>
              </a:lnSpc>
              <a:spcBef>
                <a:spcPts val="0"/>
              </a:spcBef>
              <a:spcAft>
                <a:spcPts val="0"/>
              </a:spcAft>
              <a:buClr>
                <a:srgbClr val="333333"/>
              </a:buClr>
              <a:buSzPts val="1650"/>
              <a:buFont typeface="Georgia"/>
              <a:buChar char="●"/>
            </a:pPr>
            <a:r>
              <a:rPr lang="en" sz="1650">
                <a:solidFill>
                  <a:srgbClr val="333333"/>
                </a:solidFill>
                <a:latin typeface="Georgia"/>
                <a:ea typeface="Georgia"/>
                <a:cs typeface="Georgia"/>
                <a:sym typeface="Georgia"/>
              </a:rPr>
              <a:t>Difficulty finding in-network providers</a:t>
            </a:r>
            <a:endParaRPr sz="1650">
              <a:solidFill>
                <a:srgbClr val="333333"/>
              </a:solidFill>
              <a:latin typeface="Georgia"/>
              <a:ea typeface="Georgia"/>
              <a:cs typeface="Georgia"/>
              <a:sym typeface="Georgia"/>
            </a:endParaRPr>
          </a:p>
        </p:txBody>
      </p:sp>
      <p:sp>
        <p:nvSpPr>
          <p:cNvPr id="65" name="Google Shape;65;p14"/>
          <p:cNvSpPr txBox="1"/>
          <p:nvPr/>
        </p:nvSpPr>
        <p:spPr>
          <a:xfrm>
            <a:off x="3320150" y="1864175"/>
            <a:ext cx="4256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053954" y="1152474"/>
            <a:ext cx="7036083" cy="3957800"/>
          </a:xfrm>
          <a:prstGeom prst="rect">
            <a:avLst/>
          </a:prstGeom>
          <a:noFill/>
          <a:ln>
            <a:noFill/>
          </a:ln>
        </p:spPr>
      </p:pic>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Pre-Existing Services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Zocdoc | Better Business Bureau® Profile" id="73" name="Google Shape;73;p15"/>
          <p:cNvPicPr preferRelativeResize="0"/>
          <p:nvPr/>
        </p:nvPicPr>
        <p:blipFill>
          <a:blip r:embed="rId4">
            <a:alphaModFix/>
          </a:blip>
          <a:stretch>
            <a:fillRect/>
          </a:stretch>
        </p:blipFill>
        <p:spPr>
          <a:xfrm>
            <a:off x="4515325" y="61463"/>
            <a:ext cx="3495200" cy="133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Solution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p>
          <a:p>
            <a:pPr indent="-342900" lvl="0" marL="457200" rtl="0" algn="l">
              <a:lnSpc>
                <a:spcPct val="150000"/>
              </a:lnSpc>
              <a:spcBef>
                <a:spcPts val="1200"/>
              </a:spcBef>
              <a:spcAft>
                <a:spcPts val="0"/>
              </a:spcAft>
              <a:buSzPts val="1800"/>
              <a:buChar char="●"/>
            </a:pPr>
            <a:r>
              <a:rPr lang="en"/>
              <a:t>An app to find clinics with your specific insurance</a:t>
            </a:r>
            <a:endParaRPr/>
          </a:p>
          <a:p>
            <a:pPr indent="-342900" lvl="0" marL="457200" rtl="0" algn="l">
              <a:lnSpc>
                <a:spcPct val="150000"/>
              </a:lnSpc>
              <a:spcBef>
                <a:spcPts val="0"/>
              </a:spcBef>
              <a:spcAft>
                <a:spcPts val="0"/>
              </a:spcAft>
              <a:buSzPts val="1800"/>
              <a:buChar char="●"/>
            </a:pPr>
            <a:r>
              <a:rPr lang="en"/>
              <a:t>Allows users to:</a:t>
            </a:r>
            <a:endParaRPr/>
          </a:p>
          <a:p>
            <a:pPr indent="-317500" lvl="1" marL="914400" rtl="0" algn="l">
              <a:lnSpc>
                <a:spcPct val="150000"/>
              </a:lnSpc>
              <a:spcBef>
                <a:spcPts val="0"/>
              </a:spcBef>
              <a:spcAft>
                <a:spcPts val="0"/>
              </a:spcAft>
              <a:buSzPts val="1400"/>
              <a:buChar char="○"/>
            </a:pPr>
            <a:r>
              <a:rPr lang="en"/>
              <a:t>Book appointments, Get directions, check wait times,... etc</a:t>
            </a:r>
            <a:endParaRPr/>
          </a:p>
          <a:p>
            <a:pPr indent="-342900" lvl="0" marL="457200" rtl="0" algn="l">
              <a:lnSpc>
                <a:spcPct val="150000"/>
              </a:lnSpc>
              <a:spcBef>
                <a:spcPts val="0"/>
              </a:spcBef>
              <a:spcAft>
                <a:spcPts val="0"/>
              </a:spcAft>
              <a:buSzPts val="1800"/>
              <a:buChar char="●"/>
            </a:pPr>
            <a:r>
              <a:rPr lang="en"/>
              <a:t>Enhanced decision making</a:t>
            </a:r>
            <a:endParaRPr/>
          </a:p>
          <a:p>
            <a:pPr indent="-342900" lvl="0" marL="457200" rtl="0" algn="l">
              <a:lnSpc>
                <a:spcPct val="150000"/>
              </a:lnSpc>
              <a:spcBef>
                <a:spcPts val="0"/>
              </a:spcBef>
              <a:spcAft>
                <a:spcPts val="0"/>
              </a:spcAft>
              <a:buSzPts val="1800"/>
              <a:buChar char="●"/>
            </a:pPr>
            <a:r>
              <a:rPr lang="en"/>
              <a:t>Cost </a:t>
            </a:r>
            <a:r>
              <a:rPr lang="en"/>
              <a:t>transparency</a:t>
            </a:r>
            <a:endParaRPr/>
          </a:p>
        </p:txBody>
      </p:sp>
      <p:pic>
        <p:nvPicPr>
          <p:cNvPr id="80" name="Google Shape;80;p16"/>
          <p:cNvPicPr preferRelativeResize="0"/>
          <p:nvPr/>
        </p:nvPicPr>
        <p:blipFill rotWithShape="1">
          <a:blip r:embed="rId3">
            <a:alphaModFix/>
          </a:blip>
          <a:srcRect b="0" l="0" r="0" t="0"/>
          <a:stretch/>
        </p:blipFill>
        <p:spPr>
          <a:xfrm>
            <a:off x="6313294" y="0"/>
            <a:ext cx="2519007" cy="5143501"/>
          </a:xfrm>
          <a:prstGeom prst="rect">
            <a:avLst/>
          </a:prstGeom>
          <a:noFill/>
          <a:ln>
            <a:noFill/>
          </a:ln>
        </p:spPr>
      </p:pic>
      <p:pic>
        <p:nvPicPr>
          <p:cNvPr id="81" name="Google Shape;81;p16"/>
          <p:cNvPicPr preferRelativeResize="0"/>
          <p:nvPr/>
        </p:nvPicPr>
        <p:blipFill rotWithShape="1">
          <a:blip r:embed="rId4">
            <a:alphaModFix/>
          </a:blip>
          <a:srcRect b="0" l="0" r="12319" t="20552"/>
          <a:stretch/>
        </p:blipFill>
        <p:spPr>
          <a:xfrm>
            <a:off x="5009775" y="3224850"/>
            <a:ext cx="2054050" cy="156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0" y="0"/>
            <a:ext cx="9486174" cy="5143501"/>
          </a:xfrm>
          <a:prstGeom prst="rect">
            <a:avLst/>
          </a:prstGeom>
          <a:noFill/>
          <a:ln>
            <a:noFill/>
          </a:ln>
        </p:spPr>
      </p:pic>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Accessibility</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7"/>
          <p:cNvPicPr preferRelativeResize="0"/>
          <p:nvPr/>
        </p:nvPicPr>
        <p:blipFill rotWithShape="1">
          <a:blip r:embed="rId4">
            <a:alphaModFix/>
          </a:blip>
          <a:srcRect b="0" l="0" r="0" t="55092"/>
          <a:stretch/>
        </p:blipFill>
        <p:spPr>
          <a:xfrm>
            <a:off x="2609861" y="904651"/>
            <a:ext cx="4266451" cy="3912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21225" y="2074800"/>
            <a:ext cx="8520600" cy="9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020"/>
              <a:t>Thank You</a:t>
            </a:r>
            <a:endParaRPr sz="5020"/>
          </a:p>
        </p:txBody>
      </p:sp>
      <p:pic>
        <p:nvPicPr>
          <p:cNvPr id="95" name="Google Shape;95;p18"/>
          <p:cNvPicPr preferRelativeResize="0"/>
          <p:nvPr/>
        </p:nvPicPr>
        <p:blipFill>
          <a:blip r:embed="rId3">
            <a:alphaModFix/>
          </a:blip>
          <a:stretch>
            <a:fillRect/>
          </a:stretch>
        </p:blipFill>
        <p:spPr>
          <a:xfrm>
            <a:off x="3748525" y="7"/>
            <a:ext cx="5395487"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https://www.usnews.com/opinion/articles/2023-08-08/health-insurance-barriers-delay-disrupt-and-deny-patient-care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