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95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50018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0393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29377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8677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5827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5004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05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404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499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262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299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903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756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827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393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948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ph.ca.gov/programs/immunize/pages/immunizationlevels.asp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atimes.com/opinion/editorials/la-ed-0202-vaccination-rates-20160201-story.html" TargetMode="External"/><Relationship Id="rId4" Type="http://schemas.openxmlformats.org/officeDocument/2006/relationships/hyperlink" Target="http://www.shotsforschool.org/7th-grade/reporting-dat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CS-101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 Team CS 101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Autumn all schools in California are required to report student compliance with California School Immunization Laws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California health and Safety Code Sections 120335-120375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Anti-Vaccination Movement</a:t>
            </a:r>
          </a:p>
          <a:p>
            <a: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Religious beliefs</a:t>
            </a:r>
          </a:p>
          <a:p>
            <a: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Misinformation (autism)</a:t>
            </a:r>
          </a:p>
          <a:p>
            <a: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Political beliefs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Outbreaks can be fatal	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168" y="3210338"/>
            <a:ext cx="5786332" cy="32539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Collecting Data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Extracted Data from multiple sources (2010-2016)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Public Health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Shots for school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California Health and Human Services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95" y="4740965"/>
            <a:ext cx="4520969" cy="89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7381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idx="1"/>
          </p:nvPr>
        </p:nvSpPr>
        <p:spPr>
          <a:xfrm>
            <a:off x="838200" y="1103243"/>
            <a:ext cx="10515599" cy="50737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dirty="0"/>
              <a:t>Segmented: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Religious</a:t>
            </a:r>
          </a:p>
          <a:p>
            <a:pPr marR="0" lvl="1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lang="en-US" dirty="0"/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Income</a:t>
            </a:r>
          </a:p>
          <a:p>
            <a:pPr marL="1371600" lvl="2" indent="-228600">
              <a:spcBef>
                <a:spcPts val="0"/>
              </a:spcBef>
            </a:pPr>
            <a:r>
              <a:rPr lang="en-US" dirty="0"/>
              <a:t>Income of 85k and above account for approximately </a:t>
            </a:r>
            <a:r>
              <a:rPr lang="en-US" dirty="0">
                <a:solidFill>
                  <a:srgbClr val="FF0000"/>
                </a:solidFill>
              </a:rPr>
              <a:t>46% </a:t>
            </a:r>
            <a:r>
              <a:rPr lang="en-US" dirty="0">
                <a:solidFill>
                  <a:schemeClr val="tx1"/>
                </a:solidFill>
              </a:rPr>
              <a:t>of low Vaccination rates</a:t>
            </a:r>
            <a:endParaRPr lang="en-US" dirty="0">
              <a:solidFill>
                <a:srgbClr val="FF0000"/>
              </a:solidFill>
            </a:endParaRP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Political</a:t>
            </a:r>
          </a:p>
          <a:p>
            <a:pPr marL="1485900" lvl="2" indent="-342900">
              <a:spcBef>
                <a:spcPts val="0"/>
              </a:spcBef>
            </a:pPr>
            <a:r>
              <a:rPr lang="en-US" dirty="0"/>
              <a:t>Place on the extreme sides of the political spectrum  “liberalism” or “conservative”  </a:t>
            </a:r>
            <a:endParaRPr dirty="0"/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Institutions (Private/Charter vs Public)</a:t>
            </a:r>
          </a:p>
          <a:p>
            <a:pPr marL="1485900" lvl="2" indent="-342900">
              <a:spcBef>
                <a:spcPts val="0"/>
              </a:spcBef>
            </a:pPr>
            <a:r>
              <a:rPr lang="en-US" dirty="0"/>
              <a:t>Private/Charter Account for than half of exemption rates below </a:t>
            </a:r>
            <a:r>
              <a:rPr lang="en-US" dirty="0">
                <a:solidFill>
                  <a:srgbClr val="FF0000"/>
                </a:solidFill>
              </a:rPr>
              <a:t>2.5% (level of concern)</a:t>
            </a:r>
            <a:endParaRPr dirty="0">
              <a:solidFill>
                <a:srgbClr val="FF0000"/>
              </a:solidFill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400" dirty="0">
                <a:solidFill>
                  <a:srgbClr val="333333"/>
                </a:solidFill>
                <a:highlight>
                  <a:srgbClr val="FFFFFF"/>
                </a:highlight>
              </a:rPr>
              <a:t>Location:</a:t>
            </a:r>
          </a:p>
          <a:p>
            <a:pPr marL="914400" lvl="1" indent="-381000">
              <a:spcBef>
                <a:spcPts val="0"/>
              </a:spcBef>
              <a:buFont typeface="Calibri"/>
            </a:pPr>
            <a:r>
              <a:rPr lang="en-US" sz="2000" dirty="0">
                <a:solidFill>
                  <a:srgbClr val="333333"/>
                </a:solidFill>
                <a:highlight>
                  <a:srgbClr val="FFFFFF"/>
                </a:highlight>
              </a:rPr>
              <a:t>Many are located north side of San Diego county </a:t>
            </a:r>
          </a:p>
          <a:p>
            <a:pPr marL="533400" lvl="1" indent="0">
              <a:spcBef>
                <a:spcPts val="0"/>
              </a:spcBef>
              <a:buNone/>
            </a:pPr>
            <a:endParaRPr lang="en-US" sz="20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400" dirty="0">
                <a:solidFill>
                  <a:srgbClr val="333333"/>
                </a:solidFill>
                <a:highlight>
                  <a:srgbClr val="FFFFFF"/>
                </a:highlight>
              </a:rPr>
              <a:t>Vaccinations Rate Improving:</a:t>
            </a:r>
          </a:p>
          <a:p>
            <a:pPr marL="914400" lvl="1" indent="-381000">
              <a:spcBef>
                <a:spcPts val="0"/>
              </a:spcBef>
              <a:buFont typeface="Calibri"/>
            </a:pPr>
            <a:r>
              <a:rPr lang="en-US" sz="2000" dirty="0">
                <a:solidFill>
                  <a:srgbClr val="333333"/>
                </a:solidFill>
                <a:highlight>
                  <a:srgbClr val="FFFFFF"/>
                </a:highlight>
              </a:rPr>
              <a:t>The percentage of fully vaccinated kindergartners entering the state's schools in 2015-2016 was the highest in a decade: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92.9%, up from 90.4% last year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sz="24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sz="24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Religious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28700" lvl="1" indent="-342900">
              <a:spcBef>
                <a:spcPts val="0"/>
              </a:spcBef>
            </a:pPr>
            <a:endParaRPr lang="en-US" dirty="0"/>
          </a:p>
          <a:p>
            <a:pPr marL="571500" indent="-342900">
              <a:spcBef>
                <a:spcPts val="0"/>
              </a:spcBef>
            </a:pPr>
            <a:endParaRPr lang="en-US" dirty="0"/>
          </a:p>
          <a:p>
            <a:pPr marL="571500" indent="-342900"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787" y="1690687"/>
            <a:ext cx="5157787" cy="4498976"/>
          </a:xfrm>
        </p:spPr>
        <p:txBody>
          <a:bodyPr/>
          <a:lstStyle/>
          <a:p>
            <a:r>
              <a:rPr lang="en-US" dirty="0"/>
              <a:t>Personal Belief Exemption (PBE)</a:t>
            </a:r>
          </a:p>
          <a:p>
            <a:endParaRPr lang="en-US" dirty="0"/>
          </a:p>
          <a:p>
            <a:r>
              <a:rPr lang="en-US" dirty="0"/>
              <a:t>Concentrated along coast</a:t>
            </a:r>
            <a:endParaRPr lang="en-US" dirty="0"/>
          </a:p>
          <a:p>
            <a:pPr marL="177800" indent="0">
              <a:buNone/>
            </a:pPr>
            <a:endParaRPr lang="en-US" dirty="0"/>
          </a:p>
          <a:p>
            <a:r>
              <a:rPr lang="en-US" dirty="0"/>
              <a:t>SD cities: </a:t>
            </a:r>
          </a:p>
          <a:p>
            <a:pPr lvl="1"/>
            <a:r>
              <a:rPr lang="en-US" dirty="0"/>
              <a:t>El Cajon Elementary (52.7%)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Waldorf School of San Diego (56.3%)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Julian Charter (31.8%)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16" y="1681163"/>
            <a:ext cx="5844500" cy="51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4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as a</a:t>
            </a:r>
            <a:r>
              <a:rPr lang="en-US"/>
              <a:t> Tool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dirty="0"/>
              <a:t>Provides statistical evidence with reliable source</a:t>
            </a:r>
          </a:p>
          <a:p>
            <a:pPr marL="457200" indent="-457200">
              <a:spcBef>
                <a:spcPts val="0"/>
              </a:spcBef>
            </a:pPr>
            <a:endParaRPr lang="en-US" dirty="0"/>
          </a:p>
          <a:p>
            <a:pPr marL="457200" indent="-457200">
              <a:spcBef>
                <a:spcPts val="0"/>
              </a:spcBef>
            </a:pPr>
            <a:endParaRPr lang="en-US" dirty="0"/>
          </a:p>
          <a:p>
            <a:pPr marL="457200" indent="-457200">
              <a:spcBef>
                <a:spcPts val="0"/>
              </a:spcBef>
            </a:pPr>
            <a:endParaRPr lang="en-US" dirty="0"/>
          </a:p>
          <a:p>
            <a:pPr marL="457200" indent="-457200">
              <a:spcBef>
                <a:spcPts val="0"/>
              </a:spcBef>
            </a:pPr>
            <a:r>
              <a:rPr lang="en-US" dirty="0"/>
              <a:t>Provides anti-government alternatives </a:t>
            </a:r>
          </a:p>
          <a:p>
            <a:pPr marL="457200" indent="-457200">
              <a:spcBef>
                <a:spcPts val="0"/>
              </a:spcBef>
            </a:pPr>
            <a:endParaRPr lang="en-US" dirty="0"/>
          </a:p>
          <a:p>
            <a:pPr marL="457200" indent="-457200">
              <a:spcBef>
                <a:spcPts val="0"/>
              </a:spcBef>
            </a:pPr>
            <a:endParaRPr lang="en-US" dirty="0"/>
          </a:p>
          <a:p>
            <a:pPr marL="457200" indent="-457200">
              <a:spcBef>
                <a:spcPts val="0"/>
              </a:spcBef>
            </a:pPr>
            <a:endParaRPr lang="en-US" dirty="0"/>
          </a:p>
          <a:p>
            <a:pPr marL="457200" indent="-457200">
              <a:spcBef>
                <a:spcPts val="0"/>
              </a:spcBef>
            </a:pPr>
            <a:r>
              <a:rPr lang="en-US" dirty="0"/>
              <a:t>Educational Tool</a:t>
            </a:r>
          </a:p>
          <a:p>
            <a:pPr marL="457200" indent="-457200">
              <a:spcBef>
                <a:spcPts val="0"/>
              </a:spcBef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spcBef>
                <a:spcPts val="0"/>
              </a:spcBef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9939049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Passed Legislation 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0250" b="1025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1" name="Shape 121"/>
          <p:cNvSpPr txBox="1">
            <a:spLocks noGrp="1"/>
          </p:cNvSpPr>
          <p:nvPr>
            <p:ph type="body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California’s New law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SB 277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Kicks off in July 1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Prevents loophole: “Personal belief exemption”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enrollment is dependent on vaccination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Tax wealthy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individual employee mandate from Affordable Care Act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Term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successful with fight against smoking and STDS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be applicable in a generation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term solution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https://www.cdph.ca.gov/programs/immunize/pages/immunizationlevels.aspx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http://www.shotsforschool.org/7th-grade/reporting-data/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http://www.latimes.com/opinion/editorials/la-ed-0202-vaccination-rates-20160201-story.html</a:t>
            </a:r>
          </a:p>
          <a:p>
            <a:pPr lvl="0" indent="-228600"/>
            <a:r>
              <a:rPr lang="en-US" u="sng" dirty="0">
                <a:solidFill>
                  <a:schemeClr val="hlink"/>
                </a:solidFill>
                <a:hlinkClick r:id="rId5"/>
              </a:rPr>
              <a:t>http://www.sandiegouniontribune.com/news/health/sdut-vaccination-exemptions-private-charter-schools-2015feb07-htmlstory.html</a:t>
            </a:r>
            <a:endParaRPr lang="en-US" sz="2800" b="0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5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918</TotalTime>
  <Words>338</Words>
  <Application>Microsoft Office PowerPoint</Application>
  <PresentationFormat>Widescreen</PresentationFormat>
  <Paragraphs>73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CS-101</vt:lpstr>
      <vt:lpstr>Introduction</vt:lpstr>
      <vt:lpstr>Collecting Data</vt:lpstr>
      <vt:lpstr>Findings</vt:lpstr>
      <vt:lpstr>Religious</vt:lpstr>
      <vt:lpstr>Website as a Tool</vt:lpstr>
      <vt:lpstr>Passed Legislation </vt:lpstr>
      <vt:lpstr>Recommendations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CS-101</dc:title>
  <cp:lastModifiedBy>Enrique Haro</cp:lastModifiedBy>
  <cp:revision>9</cp:revision>
  <dcterms:modified xsi:type="dcterms:W3CDTF">2017-02-26T17:23:45Z</dcterms:modified>
</cp:coreProperties>
</file>