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tiff" ContentType="image/tiff"/>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9" r:id="rId4"/>
    <p:sldId id="265" r:id="rId5"/>
    <p:sldId id="261" r:id="rId6"/>
    <p:sldId id="262" r:id="rId7"/>
    <p:sldId id="266"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 Li" initials="K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2334"/>
    <a:srgbClr val="73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125"/>
    <p:restoredTop sz="79112"/>
  </p:normalViewPr>
  <p:slideViewPr>
    <p:cSldViewPr snapToGrid="0" snapToObjects="1">
      <p:cViewPr varScale="1">
        <p:scale>
          <a:sx n="93" d="100"/>
          <a:sy n="93" d="100"/>
        </p:scale>
        <p:origin x="20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5T16:24:27.86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rtl="0">
              <a:lnSpc>
                <a:spcPct val="115000"/>
              </a:lnSpc>
              <a:spcBef>
                <a:spcPts val="0"/>
              </a:spcBef>
              <a:spcAft>
                <a:spcPts val="1600"/>
              </a:spcAft>
              <a:buClr>
                <a:schemeClr val="dk2"/>
              </a:buClr>
              <a:buSzPct val="100000"/>
              <a:buFont typeface="Playfair Display"/>
            </a:pPr>
            <a:r>
              <a:rPr lang="en" sz="1000" dirty="0">
                <a:solidFill>
                  <a:schemeClr val="dk2"/>
                </a:solidFill>
                <a:highlight>
                  <a:srgbClr val="FFFFFF"/>
                </a:highlight>
                <a:latin typeface="Playfair Display"/>
                <a:ea typeface="Playfair Display"/>
                <a:cs typeface="Playfair Display"/>
                <a:sym typeface="Playfair Display"/>
              </a:rPr>
              <a:t>In 2010, an estimated 524 million people were aged 65 or older—8 percent of the world’s population. By 2050, this number is expected to nearly triple to about 1.5 billion, representing 16 percent of the world’s population.</a:t>
            </a:r>
          </a:p>
          <a:p>
            <a:pPr marL="457200" lvl="0" indent="-292100" rtl="0">
              <a:lnSpc>
                <a:spcPct val="115000"/>
              </a:lnSpc>
              <a:spcBef>
                <a:spcPts val="0"/>
              </a:spcBef>
              <a:spcAft>
                <a:spcPts val="1600"/>
              </a:spcAft>
              <a:buClr>
                <a:schemeClr val="dk2"/>
              </a:buClr>
              <a:buSzPct val="100000"/>
              <a:buFont typeface="Playfair Display"/>
            </a:pPr>
            <a:r>
              <a:rPr lang="en" sz="1000" dirty="0">
                <a:solidFill>
                  <a:schemeClr val="dk2"/>
                </a:solidFill>
                <a:highlight>
                  <a:srgbClr val="FFFFFF"/>
                </a:highlight>
                <a:latin typeface="Playfair Display"/>
                <a:ea typeface="Playfair Display"/>
                <a:cs typeface="Playfair Display"/>
                <a:sym typeface="Playfair Display"/>
              </a:rPr>
              <a:t>They are exposed to high risks of heart disease, stroke and falls.</a:t>
            </a:r>
          </a:p>
          <a:p>
            <a:pPr marL="457200" lvl="0" indent="-292100" rtl="0">
              <a:lnSpc>
                <a:spcPct val="115000"/>
              </a:lnSpc>
              <a:spcBef>
                <a:spcPts val="0"/>
              </a:spcBef>
              <a:spcAft>
                <a:spcPts val="1600"/>
              </a:spcAft>
              <a:buClr>
                <a:schemeClr val="dk2"/>
              </a:buClr>
              <a:buSzPct val="100000"/>
              <a:buFont typeface="Playfair Display"/>
            </a:pPr>
            <a:r>
              <a:rPr lang="en" sz="1000" dirty="0">
                <a:solidFill>
                  <a:schemeClr val="dk2"/>
                </a:solidFill>
                <a:highlight>
                  <a:srgbClr val="FFFFFF"/>
                </a:highlight>
                <a:latin typeface="Playfair Display"/>
                <a:ea typeface="Playfair Display"/>
                <a:cs typeface="Playfair Display"/>
                <a:sym typeface="Playfair Display"/>
              </a:rPr>
              <a:t>Specifically we want to focus on current or potential heart disease patients  </a:t>
            </a:r>
          </a:p>
          <a:p>
            <a:pPr lvl="0">
              <a:spcBef>
                <a:spcPts val="0"/>
              </a:spcBef>
              <a:buClr>
                <a:schemeClr val="dk2"/>
              </a:buClr>
              <a:buSzPct val="100000"/>
              <a:buFont typeface="Arial"/>
              <a:buNone/>
            </a:pPr>
            <a:r>
              <a:rPr lang="en" dirty="0"/>
              <a:t>risk score</a:t>
            </a:r>
          </a:p>
          <a:p>
            <a:pPr lvl="0">
              <a:spcBef>
                <a:spcPts val="0"/>
              </a:spcBef>
              <a:buClr>
                <a:schemeClr val="dk2"/>
              </a:buClr>
              <a:buSzPct val="100000"/>
              <a:buFont typeface="Arial"/>
              <a:buNone/>
            </a:pPr>
            <a:r>
              <a:rPr lang="en" dirty="0"/>
              <a:t>more and more older people,</a:t>
            </a:r>
          </a:p>
          <a:p>
            <a:pPr lvl="0">
              <a:spcBef>
                <a:spcPts val="0"/>
              </a:spcBef>
              <a:buClr>
                <a:schemeClr val="dk2"/>
              </a:buClr>
              <a:buSzPct val="100000"/>
              <a:buFont typeface="Arial"/>
              <a:buNone/>
            </a:pPr>
            <a:r>
              <a:rPr lang="en" dirty="0"/>
              <a:t>Older people want live independently. </a:t>
            </a:r>
          </a:p>
          <a:p>
            <a:pPr lvl="0">
              <a:spcBef>
                <a:spcPts val="0"/>
              </a:spcBef>
              <a:buClr>
                <a:schemeClr val="dk2"/>
              </a:buClr>
              <a:buSzPct val="100000"/>
              <a:buFont typeface="Arial"/>
              <a:buNone/>
            </a:pPr>
            <a:r>
              <a:rPr lang="en" dirty="0"/>
              <a:t>So the new technologies to change the way of medical diagnose or medicine treatment are strongly needed</a:t>
            </a:r>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Long-Term Risk Calculation</a:t>
            </a:r>
          </a:p>
          <a:p>
            <a:pPr marL="914400" lvl="1" indent="-292100" rtl="0">
              <a:lnSpc>
                <a:spcPct val="115000"/>
              </a:lnSpc>
              <a:spcBef>
                <a:spcPts val="0"/>
              </a:spcBef>
              <a:spcAft>
                <a:spcPts val="1600"/>
              </a:spcAft>
              <a:buClr>
                <a:schemeClr val="dk2"/>
              </a:buClr>
              <a:buSzPct val="100000"/>
              <a:buFont typeface="Playfair Display"/>
            </a:pPr>
            <a:r>
              <a:rPr lang="en" sz="1000" dirty="0">
                <a:solidFill>
                  <a:schemeClr val="dk2"/>
                </a:solidFill>
                <a:latin typeface="Playfair Display"/>
                <a:ea typeface="Playfair Display"/>
                <a:cs typeface="Playfair Display"/>
                <a:sym typeface="Playfair Display"/>
              </a:rPr>
              <a:t>that allows the users to calculate their risk scores based on health records</a:t>
            </a:r>
          </a:p>
          <a:p>
            <a:pPr lvl="0">
              <a:spcBef>
                <a:spcPts val="0"/>
              </a:spcBef>
              <a:buNone/>
            </a:pPr>
            <a:r>
              <a:rPr lang="en" dirty="0"/>
              <a:t>Real-Time Monitor</a:t>
            </a:r>
          </a:p>
          <a:p>
            <a:pPr lvl="0">
              <a:spcBef>
                <a:spcPts val="0"/>
              </a:spcBef>
              <a:buNone/>
            </a:pPr>
            <a:endParaRPr dirty="0"/>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smtClean="0"/>
              <a:t>This is Bill. He has a smartphone</a:t>
            </a:r>
            <a:r>
              <a:rPr kumimoji="1" lang="en-US" altLang="zh-CN" baseline="0" dirty="0" smtClean="0"/>
              <a:t>. He just installed our app and answered the questionnaires to get a cardiovascular risk score.</a:t>
            </a:r>
          </a:p>
          <a:p>
            <a:endParaRPr kumimoji="1" lang="en-US" altLang="zh-CN" dirty="0" smtClean="0"/>
          </a:p>
          <a:p>
            <a:r>
              <a:rPr kumimoji="1" lang="en-US" altLang="zh-CN" dirty="0" smtClean="0"/>
              <a:t>The risk</a:t>
            </a:r>
            <a:r>
              <a:rPr kumimoji="1" lang="en-US" altLang="zh-CN" baseline="0" dirty="0" smtClean="0"/>
              <a:t> assessment score was predicted using a Naïve Bayes Model.</a:t>
            </a:r>
            <a:endParaRPr kumimoji="1" lang="zh-CN" altLang="en-US" dirty="0"/>
          </a:p>
        </p:txBody>
      </p:sp>
    </p:spTree>
    <p:extLst>
      <p:ext uri="{BB962C8B-B14F-4D97-AF65-F5344CB8AC3E}">
        <p14:creationId xmlns:p14="http://schemas.microsoft.com/office/powerpoint/2010/main" val="283905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1" indent="-342900">
              <a:buFont typeface="Arial" charset="0"/>
              <a:buChar char="•"/>
            </a:pPr>
            <a:r>
              <a:rPr lang="en-US" altLang="zh-CN" dirty="0" smtClean="0"/>
              <a:t>Develop a more precise machine learning model. </a:t>
            </a:r>
          </a:p>
          <a:p>
            <a:pPr marL="457200" lvl="1" indent="-342900">
              <a:buFont typeface="Arial" charset="0"/>
              <a:buChar char="•"/>
            </a:pPr>
            <a:r>
              <a:rPr lang="en" altLang="zh-CN" dirty="0" smtClean="0"/>
              <a:t>Use Hadoop or Spark to </a:t>
            </a:r>
            <a:r>
              <a:rPr lang="en-US" altLang="zh-CN" dirty="0" smtClean="0"/>
              <a:t>process large data</a:t>
            </a:r>
            <a:r>
              <a:rPr lang="en" altLang="zh-CN" dirty="0" smtClean="0"/>
              <a:t> in cloud.</a:t>
            </a:r>
            <a:endParaRPr lang="en-US" altLang="zh-CN" dirty="0" smtClean="0"/>
          </a:p>
          <a:p>
            <a:pPr marL="457200" lvl="1" indent="-342900">
              <a:buFont typeface="Arial" charset="0"/>
              <a:buChar char="•"/>
            </a:pPr>
            <a:r>
              <a:rPr lang="en" altLang="zh-CN" dirty="0" smtClean="0"/>
              <a:t>Develop a low-cost and energy efficient sensor to measure heart beat, blood pressure, and </a:t>
            </a:r>
            <a:r>
              <a:rPr lang="en-US" altLang="zh-CN" dirty="0" smtClean="0"/>
              <a:t>body </a:t>
            </a:r>
            <a:r>
              <a:rPr lang="en" altLang="zh-CN" dirty="0" smtClean="0"/>
              <a:t>temperature.</a:t>
            </a:r>
            <a:endParaRPr lang="en-US" altLang="zh-CN" dirty="0" smtClean="0"/>
          </a:p>
          <a:p>
            <a:pPr marL="457200" lvl="1" indent="-342900">
              <a:buFont typeface="Arial" charset="0"/>
              <a:buChar char="•"/>
            </a:pPr>
            <a:r>
              <a:rPr lang="en" altLang="zh-CN" dirty="0" smtClean="0"/>
              <a:t>Create a web portal for doctors to access</a:t>
            </a:r>
            <a:r>
              <a:rPr lang="en-US" altLang="zh-CN" dirty="0" smtClean="0"/>
              <a:t> their</a:t>
            </a:r>
            <a:r>
              <a:rPr lang="en" altLang="zh-CN" dirty="0" smtClean="0"/>
              <a:t> patients</a:t>
            </a:r>
            <a:r>
              <a:rPr lang="en-US" altLang="zh-CN" dirty="0" smtClean="0"/>
              <a:t>’ profiles.</a:t>
            </a:r>
          </a:p>
          <a:p>
            <a:pPr marL="457200" lvl="0" indent="-298450" rtl="0">
              <a:lnSpc>
                <a:spcPct val="115000"/>
              </a:lnSpc>
              <a:spcBef>
                <a:spcPts val="0"/>
              </a:spcBef>
              <a:spcAft>
                <a:spcPts val="1600"/>
              </a:spcAft>
              <a:buClr>
                <a:schemeClr val="dk2"/>
              </a:buClr>
              <a:buSzPct val="100000"/>
              <a:buFont typeface="Playfair Display"/>
            </a:pPr>
            <a:endParaRPr lang="en" dirty="0">
              <a:solidFill>
                <a:schemeClr val="dk2"/>
              </a:solidFill>
              <a:latin typeface="Playfair Display"/>
              <a:ea typeface="Playfair Display"/>
              <a:cs typeface="Playfair Display"/>
              <a:sym typeface="Playfair Displ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 TargetMode="External"/><Relationship Id="rId4" Type="http://schemas.openxmlformats.org/officeDocument/2006/relationships/image" Target="../media/image3.tiff"/><Relationship Id="rId5" Type="http://schemas.openxmlformats.org/officeDocument/2006/relationships/hyperlink" Target="https://marvelapp.com/1e86jgg/screen/25289462" TargetMode="External"/><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5.wmf"/><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comments" Target="../comments/comment1.xml"/><Relationship Id="rId1" Type="http://schemas.openxmlformats.org/officeDocument/2006/relationships/vmlDrawing" Target="../drawings/vmlDrawing1.vml"/><Relationship Id="rId2" Type="http://schemas.openxmlformats.org/officeDocument/2006/relationships/slideLayout" Target="../slideLayouts/slideLayout3.xml"/><Relationship Id="rId3" Type="http://schemas.openxmlformats.org/officeDocument/2006/relationships/notesSlide" Target="../notesSlides/notesSlide4.xml"/><Relationship Id="rId4" Type="http://schemas.openxmlformats.org/officeDocument/2006/relationships/image" Target="../media/image6.png"/><Relationship Id="rId5" Type="http://schemas.openxmlformats.org/officeDocument/2006/relationships/image" Target="../media/image7.tiff"/><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hyperlink" Target="http://www.stat.ucla.edu/projects/datasets/cardiac-explanation.html"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stat.ucla.edu/projects/datasets/cardiac-explana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US" dirty="0" smtClean="0"/>
              <a:t>AKSO</a:t>
            </a:r>
            <a:endParaRPr lang="en" dirty="0"/>
          </a:p>
        </p:txBody>
      </p:sp>
      <p:sp>
        <p:nvSpPr>
          <p:cNvPr id="59" name="Shape 59"/>
          <p:cNvSpPr txBox="1">
            <a:spLocks noGrp="1"/>
          </p:cNvSpPr>
          <p:nvPr>
            <p:ph type="subTitle" idx="1"/>
          </p:nvPr>
        </p:nvSpPr>
        <p:spPr>
          <a:xfrm>
            <a:off x="344250" y="3550650"/>
            <a:ext cx="4910100" cy="577800"/>
          </a:xfrm>
          <a:prstGeom prst="rect">
            <a:avLst/>
          </a:prstGeom>
        </p:spPr>
        <p:txBody>
          <a:bodyPr lIns="91425" tIns="91425" rIns="91425" bIns="91425" anchor="ctr" anchorCtr="0">
            <a:noAutofit/>
          </a:bodyPr>
          <a:lstStyle/>
          <a:p>
            <a:pPr lvl="0">
              <a:spcBef>
                <a:spcPts val="0"/>
              </a:spcBef>
              <a:buNone/>
            </a:pPr>
            <a:r>
              <a:rPr lang="en"/>
              <a:t>Team 113 Big Data Geeks</a:t>
            </a:r>
          </a:p>
        </p:txBody>
      </p:sp>
      <p:sp>
        <p:nvSpPr>
          <p:cNvPr id="60" name="Shape 60"/>
          <p:cNvSpPr txBox="1"/>
          <p:nvPr/>
        </p:nvSpPr>
        <p:spPr>
          <a:xfrm>
            <a:off x="382375" y="4113425"/>
            <a:ext cx="8455500" cy="814500"/>
          </a:xfrm>
          <a:prstGeom prst="rect">
            <a:avLst/>
          </a:prstGeom>
          <a:noFill/>
          <a:ln>
            <a:noFill/>
          </a:ln>
        </p:spPr>
        <p:txBody>
          <a:bodyPr lIns="91425" tIns="91425" rIns="91425" bIns="91425" anchor="t" anchorCtr="0">
            <a:noAutofit/>
          </a:bodyPr>
          <a:lstStyle/>
          <a:p>
            <a:pPr lvl="0">
              <a:spcBef>
                <a:spcPts val="0"/>
              </a:spcBef>
              <a:buNone/>
            </a:pPr>
            <a:r>
              <a:rPr lang="en" sz="1800"/>
              <a:t>Members: Kai Li, Lin Wen, Shuan He</a:t>
            </a:r>
          </a:p>
          <a:p>
            <a:pPr marL="914400" lvl="0" indent="0" rtl="0">
              <a:spcBef>
                <a:spcPts val="0"/>
              </a:spcBef>
              <a:buNone/>
            </a:pPr>
            <a:r>
              <a:rPr lang="en" sz="1800"/>
              <a:t>   Xi Huang, Yangyan Zhou</a:t>
            </a:r>
          </a:p>
          <a:p>
            <a:pPr marL="914400" lvl="0" indent="0">
              <a:spcBef>
                <a:spcPts val="0"/>
              </a:spcBef>
              <a:buNone/>
            </a:pPr>
            <a:r>
              <a:rPr lang="en" sz="1800"/>
              <a:t>   Yu-Tseng Chou</a:t>
            </a:r>
          </a:p>
          <a:p>
            <a:pPr lvl="0">
              <a:spcBef>
                <a:spcPts val="0"/>
              </a:spcBef>
              <a:buNone/>
            </a:pPr>
            <a:endParaRPr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Problem Statement</a:t>
            </a:r>
          </a:p>
        </p:txBody>
      </p:sp>
      <p:sp>
        <p:nvSpPr>
          <p:cNvPr id="72" name="Shape 72"/>
          <p:cNvSpPr txBox="1">
            <a:spLocks noGrp="1"/>
          </p:cNvSpPr>
          <p:nvPr>
            <p:ph type="body" idx="1"/>
          </p:nvPr>
        </p:nvSpPr>
        <p:spPr>
          <a:xfrm>
            <a:off x="222150" y="1246550"/>
            <a:ext cx="8610150" cy="33348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sz="2400" dirty="0"/>
              <a:t>Increasing population of elderlies who prefer to live independently in the </a:t>
            </a:r>
            <a:r>
              <a:rPr lang="en" sz="2400" dirty="0" smtClean="0"/>
              <a:t>U</a:t>
            </a:r>
            <a:r>
              <a:rPr lang="en-US" sz="2400" dirty="0" smtClean="0"/>
              <a:t>.</a:t>
            </a:r>
            <a:r>
              <a:rPr lang="en" sz="2400" dirty="0" smtClean="0"/>
              <a:t>S</a:t>
            </a:r>
            <a:r>
              <a:rPr lang="en-US" sz="2400" dirty="0" smtClean="0"/>
              <a:t>.</a:t>
            </a:r>
            <a:endParaRPr lang="en-US" sz="2400" dirty="0"/>
          </a:p>
          <a:p>
            <a:pPr marL="514350" lvl="0" indent="-285750">
              <a:buFont typeface="Arial" charset="0"/>
              <a:buChar char="•"/>
            </a:pPr>
            <a:r>
              <a:rPr lang="en-US" altLang="zh-CN" sz="2400" dirty="0"/>
              <a:t>Heart disease is the leading cause of death for both men and women.</a:t>
            </a:r>
            <a:endParaRPr lang="en" sz="2400" dirty="0"/>
          </a:p>
          <a:p>
            <a:pPr marL="514350" lvl="0" indent="-285750" rtl="0">
              <a:spcBef>
                <a:spcPts val="0"/>
              </a:spcBef>
              <a:buFont typeface="Arial" charset="0"/>
              <a:buChar char="•"/>
            </a:pPr>
            <a:r>
              <a:rPr lang="en" sz="2400" dirty="0"/>
              <a:t>New way of </a:t>
            </a:r>
            <a:r>
              <a:rPr lang="en-US" sz="2400" dirty="0" smtClean="0"/>
              <a:t>heart attack prevention </a:t>
            </a:r>
            <a:r>
              <a:rPr lang="en" sz="2400" dirty="0" smtClean="0"/>
              <a:t>or</a:t>
            </a:r>
            <a:r>
              <a:rPr lang="en-US" sz="2400" dirty="0" smtClean="0"/>
              <a:t> emergency assistance </a:t>
            </a:r>
            <a:r>
              <a:rPr lang="en" sz="2400" dirty="0" smtClean="0"/>
              <a:t>is </a:t>
            </a:r>
            <a:r>
              <a:rPr lang="en" sz="2400" dirty="0"/>
              <a:t>strongly in needed.</a:t>
            </a:r>
          </a:p>
        </p:txBody>
      </p:sp>
      <p:pic>
        <p:nvPicPr>
          <p:cNvPr id="2050" name="Picture 2" descr="ge_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曲线连接符 8"/>
          <p:cNvCxnSpPr/>
          <p:nvPr/>
        </p:nvCxnSpPr>
        <p:spPr>
          <a:xfrm flipV="1">
            <a:off x="1336431" y="1081454"/>
            <a:ext cx="6119446" cy="2413767"/>
          </a:xfrm>
          <a:prstGeom prst="curvedConnector3">
            <a:avLst>
              <a:gd name="adj1" fmla="val 59770"/>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1" y="7325"/>
            <a:ext cx="9132569" cy="5136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exit" presetSubtype="0" fill="hold" nodeType="clickEffect">
                                  <p:stCondLst>
                                    <p:cond delay="0"/>
                                  </p:stCondLst>
                                  <p:childTnLst>
                                    <p:animEffect transition="out" filter="fade">
                                      <p:cBhvr>
                                        <p:cTn id="16" dur="1000"/>
                                        <p:tgtEl>
                                          <p:spTgt spid="9"/>
                                        </p:tgtEl>
                                      </p:cBhvr>
                                    </p:animEffect>
                                    <p:anim calcmode="lin" valueType="num">
                                      <p:cBhvr>
                                        <p:cTn id="17" dur="1000"/>
                                        <p:tgtEl>
                                          <p:spTgt spid="9"/>
                                        </p:tgtEl>
                                        <p:attrNameLst>
                                          <p:attrName>ppt_x</p:attrName>
                                        </p:attrNameLst>
                                      </p:cBhvr>
                                      <p:tavLst>
                                        <p:tav tm="0">
                                          <p:val>
                                            <p:strVal val="ppt_x"/>
                                          </p:val>
                                        </p:tav>
                                        <p:tav tm="100000">
                                          <p:val>
                                            <p:strVal val="ppt_x"/>
                                          </p:val>
                                        </p:tav>
                                      </p:tavLst>
                                    </p:anim>
                                    <p:anim calcmode="lin" valueType="num">
                                      <p:cBhvr>
                                        <p:cTn id="18" dur="100" decel="100000"/>
                                        <p:tgtEl>
                                          <p:spTgt spid="9"/>
                                        </p:tgtEl>
                                        <p:attrNameLst>
                                          <p:attrName>ppt_y</p:attrName>
                                        </p:attrNameLst>
                                      </p:cBhvr>
                                      <p:tavLst>
                                        <p:tav tm="0">
                                          <p:val>
                                            <p:strVal val="ppt_y"/>
                                          </p:val>
                                        </p:tav>
                                        <p:tav tm="100000">
                                          <p:val>
                                            <p:strVal val="ppt_y-.03"/>
                                          </p:val>
                                        </p:tav>
                                      </p:tavLst>
                                    </p:anim>
                                    <p:anim calcmode="lin" valueType="num">
                                      <p:cBhvr>
                                        <p:cTn id="19" dur="900" accel="100000">
                                          <p:stCondLst>
                                            <p:cond delay="100"/>
                                          </p:stCondLst>
                                        </p:cTn>
                                        <p:tgtEl>
                                          <p:spTgt spid="9"/>
                                        </p:tgtEl>
                                        <p:attrNameLst>
                                          <p:attrName>ppt_y</p:attrName>
                                        </p:attrNameLst>
                                      </p:cBhvr>
                                      <p:tavLst>
                                        <p:tav tm="0">
                                          <p:val>
                                            <p:strVal val="ppt_y"/>
                                          </p:val>
                                        </p:tav>
                                        <p:tav tm="100000">
                                          <p:val>
                                            <p:strVal val="ppt_y+1"/>
                                          </p:val>
                                        </p:tav>
                                      </p:tavLst>
                                    </p:anim>
                                    <p:set>
                                      <p:cBhvr>
                                        <p:cTn id="20" dur="1" fill="hold">
                                          <p:stCondLst>
                                            <p:cond delay="999"/>
                                          </p:stCondLst>
                                        </p:cTn>
                                        <p:tgtEl>
                                          <p:spTgt spid="9"/>
                                        </p:tgtEl>
                                        <p:attrNameLst>
                                          <p:attrName>style.visibility</p:attrName>
                                        </p:attrNameLst>
                                      </p:cBhvr>
                                      <p:to>
                                        <p:strVal val="hidden"/>
                                      </p:to>
                                    </p:set>
                                  </p:childTnLst>
                                </p:cTn>
                              </p:par>
                              <p:par>
                                <p:cTn id="21" presetID="37" presetClass="exit" presetSubtype="0" fill="hold" nodeType="withEffect">
                                  <p:stCondLst>
                                    <p:cond delay="0"/>
                                  </p:stCondLst>
                                  <p:childTnLst>
                                    <p:animEffect transition="out" filter="fade">
                                      <p:cBhvr>
                                        <p:cTn id="22" dur="1000"/>
                                        <p:tgtEl>
                                          <p:spTgt spid="2050"/>
                                        </p:tgtEl>
                                      </p:cBhvr>
                                    </p:animEffect>
                                    <p:anim calcmode="lin" valueType="num">
                                      <p:cBhvr>
                                        <p:cTn id="23" dur="1000"/>
                                        <p:tgtEl>
                                          <p:spTgt spid="2050"/>
                                        </p:tgtEl>
                                        <p:attrNameLst>
                                          <p:attrName>ppt_x</p:attrName>
                                        </p:attrNameLst>
                                      </p:cBhvr>
                                      <p:tavLst>
                                        <p:tav tm="0">
                                          <p:val>
                                            <p:strVal val="ppt_x"/>
                                          </p:val>
                                        </p:tav>
                                        <p:tav tm="100000">
                                          <p:val>
                                            <p:strVal val="ppt_x"/>
                                          </p:val>
                                        </p:tav>
                                      </p:tavLst>
                                    </p:anim>
                                    <p:anim calcmode="lin" valueType="num">
                                      <p:cBhvr>
                                        <p:cTn id="24" dur="100" decel="100000"/>
                                        <p:tgtEl>
                                          <p:spTgt spid="2050"/>
                                        </p:tgtEl>
                                        <p:attrNameLst>
                                          <p:attrName>ppt_y</p:attrName>
                                        </p:attrNameLst>
                                      </p:cBhvr>
                                      <p:tavLst>
                                        <p:tav tm="0">
                                          <p:val>
                                            <p:strVal val="ppt_y"/>
                                          </p:val>
                                        </p:tav>
                                        <p:tav tm="100000">
                                          <p:val>
                                            <p:strVal val="ppt_y-.03"/>
                                          </p:val>
                                        </p:tav>
                                      </p:tavLst>
                                    </p:anim>
                                    <p:anim calcmode="lin" valueType="num">
                                      <p:cBhvr>
                                        <p:cTn id="25" dur="900" accel="100000">
                                          <p:stCondLst>
                                            <p:cond delay="100"/>
                                          </p:stCondLst>
                                        </p:cTn>
                                        <p:tgtEl>
                                          <p:spTgt spid="2050"/>
                                        </p:tgtEl>
                                        <p:attrNameLst>
                                          <p:attrName>ppt_y</p:attrName>
                                        </p:attrNameLst>
                                      </p:cBhvr>
                                      <p:tavLst>
                                        <p:tav tm="0">
                                          <p:val>
                                            <p:strVal val="ppt_y"/>
                                          </p:val>
                                        </p:tav>
                                        <p:tav tm="100000">
                                          <p:val>
                                            <p:strVal val="ppt_y+1"/>
                                          </p:val>
                                        </p:tav>
                                      </p:tavLst>
                                    </p:anim>
                                    <p:set>
                                      <p:cBhvr>
                                        <p:cTn id="26" dur="1" fill="hold">
                                          <p:stCondLst>
                                            <p:cond delay="999"/>
                                          </p:stCondLst>
                                        </p:cTn>
                                        <p:tgtEl>
                                          <p:spTgt spid="20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900" decel="100000" fill="hold"/>
                                        <p:tgtEl>
                                          <p:spTgt spid="1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xit" presetSubtype="0" fill="hold" nodeType="clickEffect">
                                  <p:stCondLst>
                                    <p:cond delay="0"/>
                                  </p:stCondLst>
                                  <p:childTnLst>
                                    <p:animEffect transition="out" filter="fade">
                                      <p:cBhvr>
                                        <p:cTn id="38" dur="1000"/>
                                        <p:tgtEl>
                                          <p:spTgt spid="16"/>
                                        </p:tgtEl>
                                      </p:cBhvr>
                                    </p:animEffect>
                                    <p:anim calcmode="lin" valueType="num">
                                      <p:cBhvr>
                                        <p:cTn id="39" dur="1000"/>
                                        <p:tgtEl>
                                          <p:spTgt spid="16"/>
                                        </p:tgtEl>
                                        <p:attrNameLst>
                                          <p:attrName>ppt_x</p:attrName>
                                        </p:attrNameLst>
                                      </p:cBhvr>
                                      <p:tavLst>
                                        <p:tav tm="0">
                                          <p:val>
                                            <p:strVal val="ppt_x"/>
                                          </p:val>
                                        </p:tav>
                                        <p:tav tm="100000">
                                          <p:val>
                                            <p:strVal val="ppt_x"/>
                                          </p:val>
                                        </p:tav>
                                      </p:tavLst>
                                    </p:anim>
                                    <p:anim calcmode="lin" valueType="num">
                                      <p:cBhvr>
                                        <p:cTn id="40" dur="100" decel="100000"/>
                                        <p:tgtEl>
                                          <p:spTgt spid="16"/>
                                        </p:tgtEl>
                                        <p:attrNameLst>
                                          <p:attrName>ppt_y</p:attrName>
                                        </p:attrNameLst>
                                      </p:cBhvr>
                                      <p:tavLst>
                                        <p:tav tm="0">
                                          <p:val>
                                            <p:strVal val="ppt_y"/>
                                          </p:val>
                                        </p:tav>
                                        <p:tav tm="100000">
                                          <p:val>
                                            <p:strVal val="ppt_y-.03"/>
                                          </p:val>
                                        </p:tav>
                                      </p:tavLst>
                                    </p:anim>
                                    <p:anim calcmode="lin" valueType="num">
                                      <p:cBhvr>
                                        <p:cTn id="41" dur="900" accel="100000">
                                          <p:stCondLst>
                                            <p:cond delay="100"/>
                                          </p:stCondLst>
                                        </p:cTn>
                                        <p:tgtEl>
                                          <p:spTgt spid="16"/>
                                        </p:tgtEl>
                                        <p:attrNameLst>
                                          <p:attrName>ppt_y</p:attrName>
                                        </p:attrNameLst>
                                      </p:cBhvr>
                                      <p:tavLst>
                                        <p:tav tm="0">
                                          <p:val>
                                            <p:strVal val="ppt_y"/>
                                          </p:val>
                                        </p:tav>
                                        <p:tav tm="100000">
                                          <p:val>
                                            <p:strVal val="ppt_y+1"/>
                                          </p:val>
                                        </p:tav>
                                      </p:tavLst>
                                    </p:anim>
                                    <p:set>
                                      <p:cBhvr>
                                        <p:cTn id="42"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Design/Solution</a:t>
            </a:r>
          </a:p>
        </p:txBody>
      </p:sp>
      <p:sp>
        <p:nvSpPr>
          <p:cNvPr id="79" name="Shape 79"/>
          <p:cNvSpPr txBox="1">
            <a:spLocks noGrp="1"/>
          </p:cNvSpPr>
          <p:nvPr>
            <p:ph type="body" idx="1"/>
          </p:nvPr>
        </p:nvSpPr>
        <p:spPr>
          <a:xfrm>
            <a:off x="311700" y="1234075"/>
            <a:ext cx="4717500" cy="33348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We are proposing a precision medicine based solution: </a:t>
            </a:r>
            <a:r>
              <a:rPr lang="en-US" b="1" dirty="0" smtClean="0"/>
              <a:t>AKSO</a:t>
            </a:r>
            <a:endParaRPr lang="en-US" b="1" dirty="0"/>
          </a:p>
          <a:p>
            <a:pPr marL="514350" lvl="0" indent="-285750" rtl="0">
              <a:spcBef>
                <a:spcPts val="0"/>
              </a:spcBef>
              <a:buFont typeface="Arial" charset="0"/>
              <a:buChar char="•"/>
            </a:pPr>
            <a:r>
              <a:rPr lang="en-US" dirty="0" smtClean="0"/>
              <a:t>SaaS (Software As A Service) System.</a:t>
            </a:r>
          </a:p>
          <a:p>
            <a:pPr marL="514350" indent="-285750">
              <a:buFont typeface="Arial" charset="0"/>
              <a:buChar char="•"/>
            </a:pPr>
            <a:r>
              <a:rPr lang="en-US" dirty="0" smtClean="0"/>
              <a:t>Heart disease risk assessment using a machine learning model on health records</a:t>
            </a:r>
          </a:p>
          <a:p>
            <a:pPr marL="514350" indent="-285750">
              <a:buFont typeface="Arial" charset="0"/>
              <a:buChar char="•"/>
            </a:pPr>
            <a:r>
              <a:rPr lang="en-US" dirty="0" smtClean="0"/>
              <a:t>Emergency detection and assistance using an individualized machine learning model</a:t>
            </a:r>
          </a:p>
        </p:txBody>
      </p:sp>
      <p:pic>
        <p:nvPicPr>
          <p:cNvPr id="8" name="图片 7">
            <a:hlinkClick r:id="rId3"/>
          </p:cNvPr>
          <p:cNvPicPr>
            <a:picLocks noChangeAspect="1"/>
          </p:cNvPicPr>
          <p:nvPr/>
        </p:nvPicPr>
        <p:blipFill>
          <a:blip r:embed="rId4"/>
          <a:stretch>
            <a:fillRect/>
          </a:stretch>
        </p:blipFill>
        <p:spPr>
          <a:xfrm>
            <a:off x="5183505" y="549094"/>
            <a:ext cx="3218105" cy="4125775"/>
          </a:xfrm>
          <a:prstGeom prst="rect">
            <a:avLst/>
          </a:prstGeom>
        </p:spPr>
      </p:pic>
      <p:pic>
        <p:nvPicPr>
          <p:cNvPr id="5" name="图片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3389" y="1018742"/>
            <a:ext cx="1772124" cy="31520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3" y="2090161"/>
            <a:ext cx="2878241" cy="2878241"/>
          </a:xfrm>
          <a:prstGeom prst="rect">
            <a:avLst/>
          </a:prstGeom>
        </p:spPr>
      </p:pic>
      <p:pic>
        <p:nvPicPr>
          <p:cNvPr id="4" name="图片 3"/>
          <p:cNvPicPr>
            <a:picLocks noChangeAspect="1"/>
          </p:cNvPicPr>
          <p:nvPr/>
        </p:nvPicPr>
        <p:blipFill>
          <a:blip r:embed="rId5"/>
          <a:stretch>
            <a:fillRect/>
          </a:stretch>
        </p:blipFill>
        <p:spPr>
          <a:xfrm>
            <a:off x="0" y="2102477"/>
            <a:ext cx="2865925" cy="2865925"/>
          </a:xfrm>
          <a:prstGeom prst="rect">
            <a:avLst/>
          </a:prstGeom>
          <a:scene3d>
            <a:camera prst="orthographicFront">
              <a:rot lat="0" lon="0" rev="0"/>
            </a:camera>
            <a:lightRig rig="threePt" dir="t"/>
          </a:scene3d>
        </p:spPr>
      </p:pic>
      <p:sp>
        <p:nvSpPr>
          <p:cNvPr id="2" name="标题 1"/>
          <p:cNvSpPr>
            <a:spLocks noGrp="1"/>
          </p:cNvSpPr>
          <p:nvPr>
            <p:ph type="title"/>
          </p:nvPr>
        </p:nvSpPr>
        <p:spPr/>
        <p:txBody>
          <a:bodyPr/>
          <a:lstStyle/>
          <a:p>
            <a:endParaRPr kumimoji="1" lang="zh-CN" altLang="en-US" dirty="0"/>
          </a:p>
        </p:txBody>
      </p:sp>
      <p:pic>
        <p:nvPicPr>
          <p:cNvPr id="5" name="Shape 104" descr="Related image"/>
          <p:cNvPicPr preferRelativeResize="0"/>
          <p:nvPr/>
        </p:nvPicPr>
        <p:blipFill rotWithShape="1">
          <a:blip r:embed="rId6">
            <a:alphaModFix/>
          </a:blip>
          <a:srcRect l="27641" t="12669" r="19336" b="10587"/>
          <a:stretch/>
        </p:blipFill>
        <p:spPr>
          <a:xfrm>
            <a:off x="1616149" y="2700669"/>
            <a:ext cx="404037" cy="584791"/>
          </a:xfrm>
          <a:prstGeom prst="rect">
            <a:avLst/>
          </a:prstGeom>
          <a:noFill/>
          <a:ln>
            <a:noFill/>
          </a:ln>
        </p:spPr>
      </p:pic>
      <p:sp>
        <p:nvSpPr>
          <p:cNvPr id="17" name="Shape 101"/>
          <p:cNvSpPr txBox="1"/>
          <p:nvPr/>
        </p:nvSpPr>
        <p:spPr>
          <a:xfrm rot="20357895">
            <a:off x="1554982" y="2068626"/>
            <a:ext cx="1695075" cy="2462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 sz="1000" dirty="0">
                <a:latin typeface="Times New Roman"/>
                <a:ea typeface="Times New Roman"/>
                <a:cs typeface="Times New Roman"/>
                <a:sym typeface="Times New Roman"/>
              </a:rPr>
              <a:t>Wi-Fi/Cellular Network</a:t>
            </a:r>
          </a:p>
        </p:txBody>
      </p:sp>
      <p:cxnSp>
        <p:nvCxnSpPr>
          <p:cNvPr id="20" name="直线箭头连接符 19"/>
          <p:cNvCxnSpPr/>
          <p:nvPr/>
        </p:nvCxnSpPr>
        <p:spPr>
          <a:xfrm flipV="1">
            <a:off x="1818167" y="2191726"/>
            <a:ext cx="1047758" cy="39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Shape 94"/>
          <p:cNvPicPr preferRelativeResize="0"/>
          <p:nvPr/>
        </p:nvPicPr>
        <p:blipFill rotWithShape="1">
          <a:blip r:embed="rId7">
            <a:alphaModFix/>
          </a:blip>
          <a:srcRect/>
          <a:stretch/>
        </p:blipFill>
        <p:spPr>
          <a:xfrm>
            <a:off x="3043846" y="1559360"/>
            <a:ext cx="876900" cy="876900"/>
          </a:xfrm>
          <a:prstGeom prst="rect">
            <a:avLst/>
          </a:prstGeom>
          <a:noFill/>
          <a:ln>
            <a:noFill/>
          </a:ln>
        </p:spPr>
      </p:pic>
      <p:sp>
        <p:nvSpPr>
          <p:cNvPr id="22" name="Shape 97"/>
          <p:cNvSpPr txBox="1"/>
          <p:nvPr/>
        </p:nvSpPr>
        <p:spPr>
          <a:xfrm>
            <a:off x="2412018" y="2384942"/>
            <a:ext cx="2634600" cy="276900"/>
          </a:xfrm>
          <a:prstGeom prst="rect">
            <a:avLst/>
          </a:prstGeom>
          <a:noFill/>
          <a:ln>
            <a:noFill/>
          </a:ln>
        </p:spPr>
        <p:txBody>
          <a:bodyPr lIns="91425" tIns="45700" rIns="91425" bIns="45700" anchor="t" anchorCtr="0">
            <a:noAutofit/>
          </a:bodyPr>
          <a:lstStyle/>
          <a:p>
            <a:pPr lvl="0">
              <a:buClr>
                <a:srgbClr val="FF0000"/>
              </a:buClr>
              <a:buSzPct val="25000"/>
            </a:pPr>
            <a:r>
              <a:rPr lang="en" altLang="zh-CN" sz="1200" dirty="0">
                <a:solidFill>
                  <a:srgbClr val="FF0000"/>
                </a:solidFill>
                <a:latin typeface="Times New Roman"/>
                <a:ea typeface="Times New Roman"/>
                <a:cs typeface="Times New Roman"/>
                <a:sym typeface="Times New Roman"/>
              </a:rPr>
              <a:t>Data store</a:t>
            </a:r>
            <a:r>
              <a:rPr lang="en-US" altLang="zh-CN" sz="1200" dirty="0">
                <a:solidFill>
                  <a:srgbClr val="FF0000"/>
                </a:solidFill>
                <a:latin typeface="Times New Roman"/>
                <a:ea typeface="Times New Roman"/>
                <a:cs typeface="Times New Roman"/>
                <a:sym typeface="Times New Roman"/>
              </a:rPr>
              <a:t>d</a:t>
            </a:r>
            <a:r>
              <a:rPr lang="en" altLang="zh-CN" sz="1200" dirty="0">
                <a:solidFill>
                  <a:srgbClr val="FF0000"/>
                </a:solidFill>
                <a:latin typeface="Times New Roman"/>
                <a:ea typeface="Times New Roman"/>
                <a:cs typeface="Times New Roman"/>
                <a:sym typeface="Times New Roman"/>
              </a:rPr>
              <a:t> and </a:t>
            </a:r>
            <a:r>
              <a:rPr lang="en-US" altLang="zh-CN" sz="1200" dirty="0">
                <a:solidFill>
                  <a:srgbClr val="FF0000"/>
                </a:solidFill>
                <a:latin typeface="Times New Roman"/>
                <a:ea typeface="Times New Roman"/>
                <a:cs typeface="Times New Roman"/>
                <a:sym typeface="Times New Roman"/>
              </a:rPr>
              <a:t>processed </a:t>
            </a:r>
            <a:r>
              <a:rPr lang="en" altLang="zh-CN" sz="1200" dirty="0">
                <a:solidFill>
                  <a:srgbClr val="FF0000"/>
                </a:solidFill>
                <a:latin typeface="Times New Roman"/>
                <a:ea typeface="Times New Roman"/>
                <a:cs typeface="Times New Roman"/>
                <a:sym typeface="Times New Roman"/>
              </a:rPr>
              <a:t>in the cloud</a:t>
            </a:r>
          </a:p>
        </p:txBody>
      </p:sp>
      <p:pic>
        <p:nvPicPr>
          <p:cNvPr id="23" name="Shape 100" descr="Image result for hospital icon"/>
          <p:cNvPicPr preferRelativeResize="0"/>
          <p:nvPr/>
        </p:nvPicPr>
        <p:blipFill rotWithShape="1">
          <a:blip r:embed="rId8">
            <a:alphaModFix/>
          </a:blip>
          <a:srcRect/>
          <a:stretch/>
        </p:blipFill>
        <p:spPr>
          <a:xfrm>
            <a:off x="5450534" y="1373942"/>
            <a:ext cx="1011000" cy="1011000"/>
          </a:xfrm>
          <a:prstGeom prst="rect">
            <a:avLst/>
          </a:prstGeom>
          <a:noFill/>
          <a:ln>
            <a:noFill/>
          </a:ln>
        </p:spPr>
      </p:pic>
      <p:sp>
        <p:nvSpPr>
          <p:cNvPr id="24" name="Shape 105"/>
          <p:cNvSpPr txBox="1"/>
          <p:nvPr/>
        </p:nvSpPr>
        <p:spPr>
          <a:xfrm>
            <a:off x="5653798" y="2418256"/>
            <a:ext cx="2176200" cy="276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00"/>
              </a:buClr>
              <a:buSzPct val="25000"/>
              <a:buFont typeface="Times New Roman"/>
              <a:buNone/>
            </a:pPr>
            <a:r>
              <a:rPr lang="en" sz="1200" b="0" i="0" u="none" strike="noStrike" cap="none" dirty="0">
                <a:solidFill>
                  <a:srgbClr val="FF0000"/>
                </a:solidFill>
                <a:latin typeface="Times New Roman"/>
                <a:ea typeface="Times New Roman"/>
                <a:cs typeface="Times New Roman"/>
                <a:sym typeface="Times New Roman"/>
              </a:rPr>
              <a:t>Doctor </a:t>
            </a:r>
            <a:r>
              <a:rPr lang="en-US" sz="1200" dirty="0" smtClean="0">
                <a:solidFill>
                  <a:srgbClr val="FF0000"/>
                </a:solidFill>
                <a:latin typeface="Times New Roman"/>
                <a:ea typeface="Times New Roman"/>
                <a:cs typeface="Times New Roman"/>
                <a:sym typeface="Times New Roman"/>
              </a:rPr>
              <a:t>D</a:t>
            </a:r>
            <a:r>
              <a:rPr lang="en" sz="1200" b="0" i="0" u="none" strike="noStrike" cap="none" dirty="0" err="1" smtClean="0">
                <a:solidFill>
                  <a:srgbClr val="FF0000"/>
                </a:solidFill>
                <a:latin typeface="Times New Roman"/>
                <a:ea typeface="Times New Roman"/>
                <a:cs typeface="Times New Roman"/>
                <a:sym typeface="Times New Roman"/>
              </a:rPr>
              <a:t>iagnos</a:t>
            </a:r>
            <a:r>
              <a:rPr lang="en-US" sz="1200" b="0" i="0" u="none" strike="noStrike" cap="none" dirty="0" smtClean="0">
                <a:solidFill>
                  <a:srgbClr val="FF0000"/>
                </a:solidFill>
                <a:latin typeface="Times New Roman"/>
                <a:ea typeface="Times New Roman"/>
                <a:cs typeface="Times New Roman"/>
                <a:sym typeface="Times New Roman"/>
              </a:rPr>
              <a:t>is</a:t>
            </a:r>
            <a:r>
              <a:rPr lang="en" sz="1200" b="0" i="0" u="none" strike="noStrike" cap="none" dirty="0" smtClean="0">
                <a:solidFill>
                  <a:srgbClr val="FF0000"/>
                </a:solidFill>
                <a:latin typeface="Times New Roman"/>
                <a:ea typeface="Times New Roman"/>
                <a:cs typeface="Times New Roman"/>
                <a:sym typeface="Times New Roman"/>
              </a:rPr>
              <a:t> </a:t>
            </a:r>
            <a:endParaRPr lang="en" sz="1200" b="0" i="0" u="none" strike="noStrike" cap="none" dirty="0">
              <a:solidFill>
                <a:srgbClr val="FF0000"/>
              </a:solidFill>
              <a:latin typeface="Times New Roman"/>
              <a:ea typeface="Times New Roman"/>
              <a:cs typeface="Times New Roman"/>
              <a:sym typeface="Times New Roman"/>
            </a:endParaRPr>
          </a:p>
        </p:txBody>
      </p:sp>
      <p:pic>
        <p:nvPicPr>
          <p:cNvPr id="25" name="Shape 106" descr="Image result for doctor icon"/>
          <p:cNvPicPr preferRelativeResize="0"/>
          <p:nvPr/>
        </p:nvPicPr>
        <p:blipFill rotWithShape="1">
          <a:blip r:embed="rId9">
            <a:alphaModFix/>
          </a:blip>
          <a:srcRect/>
          <a:stretch/>
        </p:blipFill>
        <p:spPr>
          <a:xfrm>
            <a:off x="6480494" y="2044441"/>
            <a:ext cx="261600" cy="276300"/>
          </a:xfrm>
          <a:prstGeom prst="rect">
            <a:avLst/>
          </a:prstGeom>
          <a:noFill/>
          <a:ln>
            <a:noFill/>
          </a:ln>
        </p:spPr>
      </p:pic>
      <p:cxnSp>
        <p:nvCxnSpPr>
          <p:cNvPr id="27" name="直线箭头连接符 26"/>
          <p:cNvCxnSpPr/>
          <p:nvPr/>
        </p:nvCxnSpPr>
        <p:spPr>
          <a:xfrm>
            <a:off x="4153359" y="2044441"/>
            <a:ext cx="1178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hape 102"/>
          <p:cNvSpPr txBox="1"/>
          <p:nvPr/>
        </p:nvSpPr>
        <p:spPr>
          <a:xfrm>
            <a:off x="4358317" y="1772220"/>
            <a:ext cx="814982" cy="24635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 sz="1000" b="0" i="0" u="none" strike="noStrike" cap="none">
                <a:solidFill>
                  <a:srgbClr val="000000"/>
                </a:solidFill>
                <a:latin typeface="Times New Roman"/>
                <a:ea typeface="Times New Roman"/>
                <a:cs typeface="Times New Roman"/>
                <a:sym typeface="Times New Roman"/>
              </a:rPr>
              <a:t>TCP/IP</a:t>
            </a:r>
          </a:p>
        </p:txBody>
      </p:sp>
      <p:sp>
        <p:nvSpPr>
          <p:cNvPr id="11" name="云形 10"/>
          <p:cNvSpPr/>
          <p:nvPr/>
        </p:nvSpPr>
        <p:spPr>
          <a:xfrm>
            <a:off x="2412018" y="878573"/>
            <a:ext cx="6240136" cy="4208238"/>
          </a:xfrm>
          <a:prstGeom prst="cloud">
            <a:avLst/>
          </a:prstGeom>
          <a:solidFill>
            <a:schemeClr val="bg1"/>
          </a:solidFill>
          <a:ln w="76200">
            <a:solidFill>
              <a:schemeClr val="bg2"/>
            </a:solidFill>
          </a:ln>
        </p:spPr>
        <p:style>
          <a:lnRef idx="2">
            <a:schemeClr val="accent1"/>
          </a:lnRef>
          <a:fillRef idx="1001">
            <a:schemeClr val="lt1"/>
          </a:fillRef>
          <a:effectRef idx="0">
            <a:schemeClr val="accent1"/>
          </a:effectRef>
          <a:fontRef idx="minor">
            <a:schemeClr val="dk1"/>
          </a:fontRef>
        </p:style>
        <p:txBody>
          <a:bodyPr rtlCol="0" anchor="ctr"/>
          <a:lstStyle/>
          <a:p>
            <a:pPr lvl="0"/>
            <a:endParaRPr lang="en-US" altLang="zh-CN" sz="1800" b="1" dirty="0" smtClean="0">
              <a:solidFill>
                <a:schemeClr val="dk2"/>
              </a:solidFill>
              <a:latin typeface="Playfair Display"/>
              <a:ea typeface="Playfair Display"/>
              <a:cs typeface="Playfair Display"/>
              <a:sym typeface="Playfair Display"/>
            </a:endParaRPr>
          </a:p>
          <a:p>
            <a:pPr lvl="0"/>
            <a:r>
              <a:rPr lang="en-US" altLang="zh-CN" sz="1800" b="1" dirty="0" smtClean="0">
                <a:solidFill>
                  <a:schemeClr val="dk2"/>
                </a:solidFill>
                <a:latin typeface="Playfair Display"/>
                <a:ea typeface="Playfair Display"/>
                <a:cs typeface="Playfair Display"/>
                <a:sym typeface="Playfair Display"/>
              </a:rPr>
              <a:t>Machine Learning: </a:t>
            </a:r>
            <a:r>
              <a:rPr lang="en" altLang="zh-CN" sz="1800" b="1" dirty="0" smtClean="0">
                <a:solidFill>
                  <a:schemeClr val="dk2"/>
                </a:solidFill>
                <a:latin typeface="Playfair Display"/>
                <a:ea typeface="Playfair Display"/>
                <a:cs typeface="Playfair Display"/>
                <a:sym typeface="Playfair Display"/>
              </a:rPr>
              <a:t>Naive </a:t>
            </a:r>
            <a:r>
              <a:rPr lang="en" altLang="zh-CN" sz="1800" b="1" dirty="0">
                <a:solidFill>
                  <a:schemeClr val="dk2"/>
                </a:solidFill>
                <a:latin typeface="Playfair Display"/>
                <a:ea typeface="Playfair Display"/>
                <a:cs typeface="Playfair Display"/>
                <a:sym typeface="Playfair Display"/>
              </a:rPr>
              <a:t>Bayes</a:t>
            </a:r>
            <a:r>
              <a:rPr lang="en-US" altLang="zh-CN" sz="1800" b="1" dirty="0">
                <a:solidFill>
                  <a:schemeClr val="dk2"/>
                </a:solidFill>
                <a:latin typeface="Playfair Display"/>
                <a:ea typeface="Playfair Display"/>
                <a:cs typeface="Playfair Display"/>
                <a:sym typeface="Playfair Display"/>
              </a:rPr>
              <a:t> </a:t>
            </a:r>
            <a:r>
              <a:rPr lang="en-US" altLang="zh-CN" sz="1800" b="1" dirty="0" smtClean="0">
                <a:solidFill>
                  <a:schemeClr val="dk2"/>
                </a:solidFill>
                <a:latin typeface="Playfair Display"/>
                <a:ea typeface="Playfair Display"/>
                <a:cs typeface="Playfair Display"/>
                <a:sym typeface="Playfair Display"/>
              </a:rPr>
              <a:t>Model</a:t>
            </a:r>
          </a:p>
          <a:p>
            <a:pPr lvl="0"/>
            <a:endParaRPr lang="en-US" altLang="zh-CN" sz="1800" b="1" dirty="0" smtClean="0">
              <a:solidFill>
                <a:schemeClr val="dk2"/>
              </a:solidFill>
              <a:latin typeface="Playfair Display"/>
              <a:ea typeface="Playfair Display"/>
              <a:cs typeface="Playfair Display"/>
              <a:sym typeface="Playfair Display"/>
            </a:endParaRPr>
          </a:p>
          <a:p>
            <a:pPr lvl="0"/>
            <a:endParaRPr lang="en-US" altLang="zh-CN" sz="1800" dirty="0" smtClean="0">
              <a:solidFill>
                <a:schemeClr val="dk2"/>
              </a:solidFill>
              <a:latin typeface="Playfair Display"/>
              <a:ea typeface="Playfair Display"/>
              <a:cs typeface="Playfair Display"/>
              <a:sym typeface="Playfair Display"/>
            </a:endParaRPr>
          </a:p>
          <a:p>
            <a:pPr lvl="0"/>
            <a:endParaRPr lang="en" altLang="zh-CN" sz="1800" dirty="0">
              <a:solidFill>
                <a:schemeClr val="dk2"/>
              </a:solidFill>
              <a:latin typeface="Playfair Display"/>
              <a:ea typeface="Playfair Display"/>
              <a:cs typeface="Playfair Display"/>
              <a:sym typeface="Playfair Display"/>
            </a:endParaRPr>
          </a:p>
          <a:p>
            <a:pPr lvl="0">
              <a:spcBef>
                <a:spcPts val="300"/>
              </a:spcBef>
              <a:spcAft>
                <a:spcPts val="400"/>
              </a:spcAft>
            </a:pPr>
            <a:r>
              <a:rPr lang="en" altLang="zh-CN" sz="1800" dirty="0">
                <a:solidFill>
                  <a:schemeClr val="dk2"/>
                </a:solidFill>
                <a:latin typeface="Playfair Display"/>
                <a:ea typeface="Playfair Display"/>
                <a:cs typeface="Playfair Display"/>
                <a:sym typeface="Playfair Display"/>
              </a:rPr>
              <a:t>Given a record with attributes (A1, A2,…,An) and we want to predict the risk score P(C| A1, A2,…,An ) under these </a:t>
            </a:r>
            <a:r>
              <a:rPr lang="en" altLang="zh-CN" sz="1800" dirty="0" smtClean="0">
                <a:solidFill>
                  <a:schemeClr val="dk2"/>
                </a:solidFill>
                <a:latin typeface="Playfair Display"/>
                <a:ea typeface="Playfair Display"/>
                <a:cs typeface="Playfair Display"/>
                <a:sym typeface="Playfair Display"/>
              </a:rPr>
              <a:t>conditions</a:t>
            </a:r>
            <a:r>
              <a:rPr lang="en-US" altLang="zh-CN" sz="1800" dirty="0" smtClean="0">
                <a:solidFill>
                  <a:schemeClr val="dk2"/>
                </a:solidFill>
                <a:latin typeface="Playfair Display"/>
                <a:ea typeface="Playfair Display"/>
                <a:cs typeface="Playfair Display"/>
                <a:sym typeface="Playfair Display"/>
              </a:rPr>
              <a:t>.</a:t>
            </a:r>
            <a:endParaRPr lang="en" altLang="zh-CN" sz="1800" dirty="0">
              <a:solidFill>
                <a:schemeClr val="dk2"/>
              </a:solidFill>
              <a:latin typeface="Playfair Display"/>
              <a:ea typeface="Playfair Display"/>
              <a:cs typeface="Playfair Display"/>
              <a:sym typeface="Playfair Display"/>
            </a:endParaRPr>
          </a:p>
          <a:p>
            <a:pPr lvl="0">
              <a:spcBef>
                <a:spcPts val="300"/>
              </a:spcBef>
              <a:spcAft>
                <a:spcPts val="400"/>
              </a:spcAft>
            </a:pPr>
            <a:r>
              <a:rPr lang="en" altLang="zh-CN" sz="1800" dirty="0">
                <a:solidFill>
                  <a:schemeClr val="dk2"/>
                </a:solidFill>
                <a:latin typeface="Playfair Display"/>
                <a:ea typeface="Playfair Display"/>
                <a:cs typeface="Playfair Display"/>
                <a:sym typeface="Playfair Display"/>
              </a:rPr>
              <a:t>Feature selected: Health Record </a:t>
            </a:r>
          </a:p>
          <a:p>
            <a:pPr algn="ctr"/>
            <a:endParaRPr kumimoji="1" lang="zh-CN" altLang="en-US" dirty="0"/>
          </a:p>
        </p:txBody>
      </p:sp>
      <p:graphicFrame>
        <p:nvGraphicFramePr>
          <p:cNvPr id="9" name="Object 4"/>
          <p:cNvGraphicFramePr>
            <a:graphicFrameLocks noChangeAspect="1"/>
          </p:cNvGraphicFramePr>
          <p:nvPr>
            <p:extLst>
              <p:ext uri="{D42A27DB-BD31-4B8C-83A1-F6EECF244321}">
                <p14:modId xmlns:p14="http://schemas.microsoft.com/office/powerpoint/2010/main" val="1783660444"/>
              </p:ext>
            </p:extLst>
          </p:nvPr>
        </p:nvGraphicFramePr>
        <p:xfrm>
          <a:off x="3353267" y="1989304"/>
          <a:ext cx="4662904" cy="641660"/>
        </p:xfrm>
        <a:graphic>
          <a:graphicData uri="http://schemas.openxmlformats.org/presentationml/2006/ole">
            <mc:AlternateContent xmlns:mc="http://schemas.openxmlformats.org/markup-compatibility/2006">
              <mc:Choice xmlns:v="urn:schemas-microsoft-com:vml" Requires="v">
                <p:oleObj spid="_x0000_s1099" name="Equation" r:id="rId10" imgW="4864100" imgH="800100" progId="Equation.3">
                  <p:embed/>
                </p:oleObj>
              </mc:Choice>
              <mc:Fallback>
                <p:oleObj name="Equation" r:id="rId10" imgW="4864100" imgH="800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3267" y="1989304"/>
                        <a:ext cx="4662904" cy="641660"/>
                      </a:xfrm>
                      <a:prstGeom prst="rect">
                        <a:avLst/>
                      </a:prstGeom>
                      <a:noFill/>
                      <a:ln w="57150" cmpd="thickThin">
                        <a:noFill/>
                        <a:miter lim="800000"/>
                        <a:headEnd/>
                        <a:tailEnd/>
                      </a:ln>
                      <a:effectLst/>
                    </p:spPr>
                  </p:pic>
                </p:oleObj>
              </mc:Fallback>
            </mc:AlternateContent>
          </a:graphicData>
        </a:graphic>
      </p:graphicFrame>
      <p:cxnSp>
        <p:nvCxnSpPr>
          <p:cNvPr id="6" name="直线箭头连接符 5"/>
          <p:cNvCxnSpPr/>
          <p:nvPr/>
        </p:nvCxnSpPr>
        <p:spPr>
          <a:xfrm flipH="1">
            <a:off x="1818167" y="2238539"/>
            <a:ext cx="1028700" cy="35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hape 92"/>
          <p:cNvSpPr txBox="1"/>
          <p:nvPr/>
        </p:nvSpPr>
        <p:spPr>
          <a:xfrm rot="1621428">
            <a:off x="1926035" y="2766054"/>
            <a:ext cx="1853897" cy="24612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 sz="1000" b="0" i="0" u="none" strike="noStrike" cap="none" dirty="0">
                <a:solidFill>
                  <a:srgbClr val="000000"/>
                </a:solidFill>
                <a:latin typeface="Times New Roman"/>
                <a:ea typeface="Times New Roman"/>
                <a:cs typeface="Times New Roman"/>
                <a:sym typeface="Times New Roman"/>
              </a:rPr>
              <a:t>Bluetooth/</a:t>
            </a:r>
            <a:r>
              <a:rPr lang="en" sz="1000" b="0" i="0" u="none" strike="noStrike" cap="none" dirty="0" err="1">
                <a:solidFill>
                  <a:srgbClr val="000000"/>
                </a:solidFill>
                <a:latin typeface="Times New Roman"/>
                <a:ea typeface="Times New Roman"/>
                <a:cs typeface="Times New Roman"/>
                <a:sym typeface="Times New Roman"/>
              </a:rPr>
              <a:t>Zigbee</a:t>
            </a:r>
            <a:r>
              <a:rPr lang="en" sz="1000" b="0" i="0" u="none" strike="noStrike" cap="none" dirty="0">
                <a:solidFill>
                  <a:srgbClr val="000000"/>
                </a:solidFill>
                <a:latin typeface="Times New Roman"/>
                <a:ea typeface="Times New Roman"/>
                <a:cs typeface="Times New Roman"/>
                <a:sym typeface="Times New Roman"/>
              </a:rPr>
              <a:t> Wireless </a:t>
            </a:r>
          </a:p>
        </p:txBody>
      </p:sp>
      <p:cxnSp>
        <p:nvCxnSpPr>
          <p:cNvPr id="12" name="直线箭头连接符 11"/>
          <p:cNvCxnSpPr/>
          <p:nvPr/>
        </p:nvCxnSpPr>
        <p:spPr>
          <a:xfrm>
            <a:off x="1971327" y="2571750"/>
            <a:ext cx="1480533"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85673" y="358683"/>
            <a:ext cx="2202878" cy="39162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9" name="图片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81144" y="1972477"/>
            <a:ext cx="3251237" cy="2438428"/>
          </a:xfrm>
          <a:prstGeom prst="rect">
            <a:avLst/>
          </a:prstGeom>
        </p:spPr>
      </p:pic>
      <p:pic>
        <p:nvPicPr>
          <p:cNvPr id="34" name="图片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2135" y="358683"/>
            <a:ext cx="2202878" cy="39162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242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strVal val="#ppt_w*0.70"/>
                                          </p:val>
                                        </p:tav>
                                        <p:tav tm="100000">
                                          <p:val>
                                            <p:strVal val="#ppt_w"/>
                                          </p:val>
                                        </p:tav>
                                      </p:tavLst>
                                    </p:anim>
                                    <p:anim calcmode="lin" valueType="num">
                                      <p:cBhvr>
                                        <p:cTn id="26" dur="1000" fill="hold"/>
                                        <p:tgtEl>
                                          <p:spTgt spid="5"/>
                                        </p:tgtEl>
                                        <p:attrNameLst>
                                          <p:attrName>ppt_h</p:attrName>
                                        </p:attrNameLst>
                                      </p:cBhvr>
                                      <p:tavLst>
                                        <p:tav tm="0">
                                          <p:val>
                                            <p:strVal val="#ppt_h"/>
                                          </p:val>
                                        </p:tav>
                                        <p:tav tm="100000">
                                          <p:val>
                                            <p:strVal val="#ppt_h"/>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 calcmode="lin" valueType="num">
                                      <p:cBhvr>
                                        <p:cTn id="80" dur="500" fill="hold"/>
                                        <p:tgtEl>
                                          <p:spTgt spid="9"/>
                                        </p:tgtEl>
                                        <p:attrNameLst>
                                          <p:attrName>ppt_w</p:attrName>
                                        </p:attrNameLst>
                                      </p:cBhvr>
                                      <p:tavLst>
                                        <p:tav tm="0">
                                          <p:val>
                                            <p:fltVal val="0"/>
                                          </p:val>
                                        </p:tav>
                                        <p:tav tm="100000">
                                          <p:val>
                                            <p:strVal val="#ppt_w"/>
                                          </p:val>
                                        </p:tav>
                                      </p:tavLst>
                                    </p:anim>
                                    <p:anim calcmode="lin" valueType="num">
                                      <p:cBhvr>
                                        <p:cTn id="81" dur="500" fill="hold"/>
                                        <p:tgtEl>
                                          <p:spTgt spid="9"/>
                                        </p:tgtEl>
                                        <p:attrNameLst>
                                          <p:attrName>ppt_h</p:attrName>
                                        </p:attrNameLst>
                                      </p:cBhvr>
                                      <p:tavLst>
                                        <p:tav tm="0">
                                          <p:val>
                                            <p:fltVal val="0"/>
                                          </p:val>
                                        </p:tav>
                                        <p:tav tm="100000">
                                          <p:val>
                                            <p:strVal val="#ppt_h"/>
                                          </p:val>
                                        </p:tav>
                                      </p:tavLst>
                                    </p:anim>
                                    <p:animEffect transition="in" filter="fade">
                                      <p:cBhvr>
                                        <p:cTn id="82" dur="500"/>
                                        <p:tgtEl>
                                          <p:spTgt spid="9"/>
                                        </p:tgtEl>
                                      </p:cBhvr>
                                    </p:animEffect>
                                  </p:childTnLst>
                                </p:cTn>
                              </p:par>
                              <p:par>
                                <p:cTn id="83" presetID="53" presetClass="entr" presetSubtype="16" fill="hold" grpId="1" nodeType="with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p:cTn id="85" dur="500" fill="hold"/>
                                        <p:tgtEl>
                                          <p:spTgt spid="11"/>
                                        </p:tgtEl>
                                        <p:attrNameLst>
                                          <p:attrName>ppt_w</p:attrName>
                                        </p:attrNameLst>
                                      </p:cBhvr>
                                      <p:tavLst>
                                        <p:tav tm="0">
                                          <p:val>
                                            <p:fltVal val="0"/>
                                          </p:val>
                                        </p:tav>
                                        <p:tav tm="100000">
                                          <p:val>
                                            <p:strVal val="#ppt_w"/>
                                          </p:val>
                                        </p:tav>
                                      </p:tavLst>
                                    </p:anim>
                                    <p:anim calcmode="lin" valueType="num">
                                      <p:cBhvr>
                                        <p:cTn id="86" dur="500" fill="hold"/>
                                        <p:tgtEl>
                                          <p:spTgt spid="11"/>
                                        </p:tgtEl>
                                        <p:attrNameLst>
                                          <p:attrName>ppt_h</p:attrName>
                                        </p:attrNameLst>
                                      </p:cBhvr>
                                      <p:tavLst>
                                        <p:tav tm="0">
                                          <p:val>
                                            <p:fltVal val="0"/>
                                          </p:val>
                                        </p:tav>
                                        <p:tav tm="100000">
                                          <p:val>
                                            <p:strVal val="#ppt_h"/>
                                          </p:val>
                                        </p:tav>
                                      </p:tavLst>
                                    </p:anim>
                                    <p:animEffect transition="in" filter="fade">
                                      <p:cBhvr>
                                        <p:cTn id="87" dur="500"/>
                                        <p:tgtEl>
                                          <p:spTgt spid="11"/>
                                        </p:tgtEl>
                                      </p:cBhvr>
                                    </p:animEffect>
                                  </p:childTnLst>
                                </p:cTn>
                              </p:par>
                              <p:par>
                                <p:cTn id="88" presetID="0" presetClass="path" presetSubtype="0" accel="50000" decel="50000" fill="hold" nodeType="withEffect">
                                  <p:stCondLst>
                                    <p:cond delay="0"/>
                                  </p:stCondLst>
                                  <p:childTnLst>
                                    <p:animMotion origin="layout" path="M -0.27569 -0.20308 L -1.38889E-6 -4.07407E-6 " pathEditMode="relative" rAng="0" ptsTypes="AA">
                                      <p:cBhvr>
                                        <p:cTn id="89" dur="500" fill="hold"/>
                                        <p:tgtEl>
                                          <p:spTgt spid="9"/>
                                        </p:tgtEl>
                                        <p:attrNameLst>
                                          <p:attrName>ppt_x</p:attrName>
                                          <p:attrName>ppt_y</p:attrName>
                                        </p:attrNameLst>
                                      </p:cBhvr>
                                      <p:rCtr x="13785" y="10154"/>
                                    </p:animMotion>
                                  </p:childTnLst>
                                </p:cTn>
                              </p:par>
                              <p:par>
                                <p:cTn id="90" presetID="0" presetClass="path" presetSubtype="0" accel="50000" decel="50000" fill="hold" grpId="4" nodeType="withEffect">
                                  <p:stCondLst>
                                    <p:cond delay="0"/>
                                  </p:stCondLst>
                                  <p:childTnLst>
                                    <p:animMotion origin="layout" path="M -0.26858 -0.1929 L -1.11111E-6 3.7037E-7 " pathEditMode="relative" rAng="0" ptsTypes="AA">
                                      <p:cBhvr>
                                        <p:cTn id="91" dur="500" fill="hold"/>
                                        <p:tgtEl>
                                          <p:spTgt spid="11"/>
                                        </p:tgtEl>
                                        <p:attrNameLst>
                                          <p:attrName>ppt_x</p:attrName>
                                          <p:attrName>ppt_y</p:attrName>
                                        </p:attrNameLst>
                                      </p:cBhvr>
                                      <p:rCtr x="13420" y="9630"/>
                                    </p:animMotion>
                                  </p:childTnLst>
                                </p:cTn>
                              </p:par>
                            </p:childTnLst>
                          </p:cTn>
                        </p:par>
                      </p:childTnLst>
                    </p:cTn>
                  </p:par>
                  <p:par>
                    <p:cTn id="92" fill="hold">
                      <p:stCondLst>
                        <p:cond delay="indefinite"/>
                      </p:stCondLst>
                      <p:childTnLst>
                        <p:par>
                          <p:cTn id="93" fill="hold">
                            <p:stCondLst>
                              <p:cond delay="0"/>
                            </p:stCondLst>
                            <p:childTnLst>
                              <p:par>
                                <p:cTn id="94" presetID="53" presetClass="exit" presetSubtype="32" fill="hold" grpId="3" nodeType="clickEffect">
                                  <p:stCondLst>
                                    <p:cond delay="0"/>
                                  </p:stCondLst>
                                  <p:childTnLst>
                                    <p:anim calcmode="lin" valueType="num">
                                      <p:cBhvr>
                                        <p:cTn id="95" dur="500"/>
                                        <p:tgtEl>
                                          <p:spTgt spid="11"/>
                                        </p:tgtEl>
                                        <p:attrNameLst>
                                          <p:attrName>ppt_w</p:attrName>
                                        </p:attrNameLst>
                                      </p:cBhvr>
                                      <p:tavLst>
                                        <p:tav tm="0">
                                          <p:val>
                                            <p:strVal val="ppt_w"/>
                                          </p:val>
                                        </p:tav>
                                        <p:tav tm="100000">
                                          <p:val>
                                            <p:fltVal val="0"/>
                                          </p:val>
                                        </p:tav>
                                      </p:tavLst>
                                    </p:anim>
                                    <p:anim calcmode="lin" valueType="num">
                                      <p:cBhvr>
                                        <p:cTn id="96" dur="500"/>
                                        <p:tgtEl>
                                          <p:spTgt spid="11"/>
                                        </p:tgtEl>
                                        <p:attrNameLst>
                                          <p:attrName>ppt_h</p:attrName>
                                        </p:attrNameLst>
                                      </p:cBhvr>
                                      <p:tavLst>
                                        <p:tav tm="0">
                                          <p:val>
                                            <p:strVal val="ppt_h"/>
                                          </p:val>
                                        </p:tav>
                                        <p:tav tm="100000">
                                          <p:val>
                                            <p:fltVal val="0"/>
                                          </p:val>
                                        </p:tav>
                                      </p:tavLst>
                                    </p:anim>
                                    <p:animEffect transition="out" filter="fade">
                                      <p:cBhvr>
                                        <p:cTn id="97" dur="500"/>
                                        <p:tgtEl>
                                          <p:spTgt spid="11"/>
                                        </p:tgtEl>
                                      </p:cBhvr>
                                    </p:animEffect>
                                    <p:set>
                                      <p:cBhvr>
                                        <p:cTn id="98" dur="1" fill="hold">
                                          <p:stCondLst>
                                            <p:cond delay="499"/>
                                          </p:stCondLst>
                                        </p:cTn>
                                        <p:tgtEl>
                                          <p:spTgt spid="11"/>
                                        </p:tgtEl>
                                        <p:attrNameLst>
                                          <p:attrName>style.visibility</p:attrName>
                                        </p:attrNameLst>
                                      </p:cBhvr>
                                      <p:to>
                                        <p:strVal val="hidden"/>
                                      </p:to>
                                    </p:set>
                                  </p:childTnLst>
                                </p:cTn>
                              </p:par>
                              <p:par>
                                <p:cTn id="99" presetID="53" presetClass="exit" presetSubtype="32" fill="hold" nodeType="withEffect">
                                  <p:stCondLst>
                                    <p:cond delay="0"/>
                                  </p:stCondLst>
                                  <p:childTnLst>
                                    <p:anim calcmode="lin" valueType="num">
                                      <p:cBhvr>
                                        <p:cTn id="100" dur="500"/>
                                        <p:tgtEl>
                                          <p:spTgt spid="9"/>
                                        </p:tgtEl>
                                        <p:attrNameLst>
                                          <p:attrName>ppt_w</p:attrName>
                                        </p:attrNameLst>
                                      </p:cBhvr>
                                      <p:tavLst>
                                        <p:tav tm="0">
                                          <p:val>
                                            <p:strVal val="ppt_w"/>
                                          </p:val>
                                        </p:tav>
                                        <p:tav tm="100000">
                                          <p:val>
                                            <p:fltVal val="0"/>
                                          </p:val>
                                        </p:tav>
                                      </p:tavLst>
                                    </p:anim>
                                    <p:anim calcmode="lin" valueType="num">
                                      <p:cBhvr>
                                        <p:cTn id="101" dur="500"/>
                                        <p:tgtEl>
                                          <p:spTgt spid="9"/>
                                        </p:tgtEl>
                                        <p:attrNameLst>
                                          <p:attrName>ppt_h</p:attrName>
                                        </p:attrNameLst>
                                      </p:cBhvr>
                                      <p:tavLst>
                                        <p:tav tm="0">
                                          <p:val>
                                            <p:strVal val="ppt_h"/>
                                          </p:val>
                                        </p:tav>
                                        <p:tav tm="100000">
                                          <p:val>
                                            <p:fltVal val="0"/>
                                          </p:val>
                                        </p:tav>
                                      </p:tavLst>
                                    </p:anim>
                                    <p:animEffect transition="out" filter="fade">
                                      <p:cBhvr>
                                        <p:cTn id="102" dur="500"/>
                                        <p:tgtEl>
                                          <p:spTgt spid="9"/>
                                        </p:tgtEl>
                                      </p:cBhvr>
                                    </p:animEffect>
                                    <p:set>
                                      <p:cBhvr>
                                        <p:cTn id="103" dur="1" fill="hold">
                                          <p:stCondLst>
                                            <p:cond delay="499"/>
                                          </p:stCondLst>
                                        </p:cTn>
                                        <p:tgtEl>
                                          <p:spTgt spid="9"/>
                                        </p:tgtEl>
                                        <p:attrNameLst>
                                          <p:attrName>style.visibility</p:attrName>
                                        </p:attrNameLst>
                                      </p:cBhvr>
                                      <p:to>
                                        <p:strVal val="hidden"/>
                                      </p:to>
                                    </p:set>
                                  </p:childTnLst>
                                </p:cTn>
                              </p:par>
                              <p:par>
                                <p:cTn id="104" presetID="0" presetClass="path" presetSubtype="0" accel="50000" decel="50000" fill="hold" nodeType="withEffect">
                                  <p:stCondLst>
                                    <p:cond delay="0"/>
                                  </p:stCondLst>
                                  <p:childTnLst>
                                    <p:animMotion origin="layout" path="M -1.38889E-6 -4.07407E-6 L -0.27187 -0.18148 " pathEditMode="relative" rAng="0" ptsTypes="AA">
                                      <p:cBhvr>
                                        <p:cTn id="105" dur="250" fill="hold"/>
                                        <p:tgtEl>
                                          <p:spTgt spid="9"/>
                                        </p:tgtEl>
                                        <p:attrNameLst>
                                          <p:attrName>ppt_x</p:attrName>
                                          <p:attrName>ppt_y</p:attrName>
                                        </p:attrNameLst>
                                      </p:cBhvr>
                                      <p:rCtr x="-13594" y="-9074"/>
                                    </p:animMotion>
                                  </p:childTnLst>
                                </p:cTn>
                              </p:par>
                              <p:par>
                                <p:cTn id="106" presetID="0" presetClass="path" presetSubtype="0" accel="50000" decel="50000" fill="hold" grpId="5" nodeType="withEffect">
                                  <p:stCondLst>
                                    <p:cond delay="0"/>
                                  </p:stCondLst>
                                  <p:childTnLst>
                                    <p:animMotion origin="layout" path="M -1.11111E-6 3.7037E-7 L -0.27187 -0.18148 " pathEditMode="relative" rAng="0" ptsTypes="AA">
                                      <p:cBhvr>
                                        <p:cTn id="107" dur="250" fill="hold"/>
                                        <p:tgtEl>
                                          <p:spTgt spid="11"/>
                                        </p:tgtEl>
                                        <p:attrNameLst>
                                          <p:attrName>ppt_x</p:attrName>
                                          <p:attrName>ppt_y</p:attrName>
                                        </p:attrNameLst>
                                      </p:cBhvr>
                                      <p:rCtr x="-13594" y="-9074"/>
                                    </p:animMotion>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ntr" presetSubtype="0" fill="hold" nodeType="with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fade">
                                      <p:cBhvr>
                                        <p:cTn id="115" dur="500"/>
                                        <p:tgtEl>
                                          <p:spTgt spid="6"/>
                                        </p:tgtEl>
                                      </p:cBhvr>
                                    </p:animEffect>
                                  </p:childTnLst>
                                </p:cTn>
                              </p:par>
                            </p:childTnLst>
                          </p:cTn>
                        </p:par>
                      </p:childTnLst>
                    </p:cTn>
                  </p:par>
                  <p:par>
                    <p:cTn id="116" fill="hold">
                      <p:stCondLst>
                        <p:cond delay="indefinite"/>
                      </p:stCondLst>
                      <p:childTnLst>
                        <p:par>
                          <p:cTn id="117" fill="hold">
                            <p:stCondLst>
                              <p:cond delay="0"/>
                            </p:stCondLst>
                            <p:childTnLst>
                              <p:par>
                                <p:cTn id="118" presetID="23" presetClass="entr" presetSubtype="16" fill="hold" nodeType="clickEffect">
                                  <p:stCondLst>
                                    <p:cond delay="0"/>
                                  </p:stCondLst>
                                  <p:childTnLst>
                                    <p:set>
                                      <p:cBhvr>
                                        <p:cTn id="119" dur="1" fill="hold">
                                          <p:stCondLst>
                                            <p:cond delay="0"/>
                                          </p:stCondLst>
                                        </p:cTn>
                                        <p:tgtEl>
                                          <p:spTgt spid="13"/>
                                        </p:tgtEl>
                                        <p:attrNameLst>
                                          <p:attrName>style.visibility</p:attrName>
                                        </p:attrNameLst>
                                      </p:cBhvr>
                                      <p:to>
                                        <p:strVal val="visible"/>
                                      </p:to>
                                    </p:set>
                                    <p:anim calcmode="lin" valueType="num">
                                      <p:cBhvr>
                                        <p:cTn id="120" dur="500" fill="hold"/>
                                        <p:tgtEl>
                                          <p:spTgt spid="13"/>
                                        </p:tgtEl>
                                        <p:attrNameLst>
                                          <p:attrName>ppt_w</p:attrName>
                                        </p:attrNameLst>
                                      </p:cBhvr>
                                      <p:tavLst>
                                        <p:tav tm="0">
                                          <p:val>
                                            <p:fltVal val="0"/>
                                          </p:val>
                                        </p:tav>
                                        <p:tav tm="100000">
                                          <p:val>
                                            <p:strVal val="#ppt_w"/>
                                          </p:val>
                                        </p:tav>
                                      </p:tavLst>
                                    </p:anim>
                                    <p:anim calcmode="lin" valueType="num">
                                      <p:cBhvr>
                                        <p:cTn id="121" dur="500" fill="hold"/>
                                        <p:tgtEl>
                                          <p:spTgt spid="13"/>
                                        </p:tgtEl>
                                        <p:attrNameLst>
                                          <p:attrName>ppt_h</p:attrName>
                                        </p:attrNameLst>
                                      </p:cBhvr>
                                      <p:tavLst>
                                        <p:tav tm="0">
                                          <p:val>
                                            <p:fltVal val="0"/>
                                          </p:val>
                                        </p:tav>
                                        <p:tav tm="100000">
                                          <p:val>
                                            <p:strVal val="#ppt_h"/>
                                          </p:val>
                                        </p:tav>
                                      </p:tavLst>
                                    </p:anim>
                                  </p:childTnLst>
                                </p:cTn>
                              </p:par>
                              <p:par>
                                <p:cTn id="122" presetID="0" presetClass="path" presetSubtype="0" accel="50000" decel="50000" fill="hold" nodeType="withEffect">
                                  <p:stCondLst>
                                    <p:cond delay="0"/>
                                  </p:stCondLst>
                                  <p:childTnLst>
                                    <p:animMotion origin="layout" path="M -0.28091 0.13148 L 8.33333E-7 -4.5679E-6 " pathEditMode="relative" rAng="0" ptsTypes="AA">
                                      <p:cBhvr>
                                        <p:cTn id="123" dur="250" fill="hold"/>
                                        <p:tgtEl>
                                          <p:spTgt spid="13"/>
                                        </p:tgtEl>
                                        <p:attrNameLst>
                                          <p:attrName>ppt_x</p:attrName>
                                          <p:attrName>ppt_y</p:attrName>
                                        </p:attrNameLst>
                                      </p:cBhvr>
                                      <p:rCtr x="14097" y="-6543"/>
                                    </p:animMotion>
                                  </p:childTnLst>
                                </p:cTn>
                              </p:par>
                            </p:childTnLst>
                          </p:cTn>
                        </p:par>
                      </p:childTnLst>
                    </p:cTn>
                  </p:par>
                  <p:par>
                    <p:cTn id="124" fill="hold">
                      <p:stCondLst>
                        <p:cond delay="indefinite"/>
                      </p:stCondLst>
                      <p:childTnLst>
                        <p:par>
                          <p:cTn id="125" fill="hold">
                            <p:stCondLst>
                              <p:cond delay="0"/>
                            </p:stCondLst>
                            <p:childTnLst>
                              <p:par>
                                <p:cTn id="126" presetID="0" presetClass="path" presetSubtype="0" accel="50000" decel="50000" fill="hold" nodeType="clickEffect">
                                  <p:stCondLst>
                                    <p:cond delay="0"/>
                                  </p:stCondLst>
                                  <p:childTnLst>
                                    <p:animMotion origin="layout" path="M -0.00139 0.00247 L -0.28108 0.12994 " pathEditMode="relative" rAng="0" ptsTypes="AA">
                                      <p:cBhvr>
                                        <p:cTn id="127" dur="250" fill="hold"/>
                                        <p:tgtEl>
                                          <p:spTgt spid="13"/>
                                        </p:tgtEl>
                                        <p:attrNameLst>
                                          <p:attrName>ppt_x</p:attrName>
                                          <p:attrName>ppt_y</p:attrName>
                                        </p:attrNameLst>
                                      </p:cBhvr>
                                      <p:rCtr x="-13993" y="6358"/>
                                    </p:animMotion>
                                  </p:childTnLst>
                                </p:cTn>
                              </p:par>
                              <p:par>
                                <p:cTn id="128" presetID="53" presetClass="exit" presetSubtype="32" fill="hold" nodeType="withEffect">
                                  <p:stCondLst>
                                    <p:cond delay="0"/>
                                  </p:stCondLst>
                                  <p:childTnLst>
                                    <p:anim calcmode="lin" valueType="num">
                                      <p:cBhvr>
                                        <p:cTn id="129" dur="500"/>
                                        <p:tgtEl>
                                          <p:spTgt spid="13"/>
                                        </p:tgtEl>
                                        <p:attrNameLst>
                                          <p:attrName>ppt_w</p:attrName>
                                        </p:attrNameLst>
                                      </p:cBhvr>
                                      <p:tavLst>
                                        <p:tav tm="0">
                                          <p:val>
                                            <p:strVal val="ppt_w"/>
                                          </p:val>
                                        </p:tav>
                                        <p:tav tm="100000">
                                          <p:val>
                                            <p:fltVal val="0"/>
                                          </p:val>
                                        </p:tav>
                                      </p:tavLst>
                                    </p:anim>
                                    <p:anim calcmode="lin" valueType="num">
                                      <p:cBhvr>
                                        <p:cTn id="130" dur="500"/>
                                        <p:tgtEl>
                                          <p:spTgt spid="13"/>
                                        </p:tgtEl>
                                        <p:attrNameLst>
                                          <p:attrName>ppt_h</p:attrName>
                                        </p:attrNameLst>
                                      </p:cBhvr>
                                      <p:tavLst>
                                        <p:tav tm="0">
                                          <p:val>
                                            <p:strVal val="ppt_h"/>
                                          </p:val>
                                        </p:tav>
                                        <p:tav tm="100000">
                                          <p:val>
                                            <p:fltVal val="0"/>
                                          </p:val>
                                        </p:tav>
                                      </p:tavLst>
                                    </p:anim>
                                    <p:animEffect transition="out" filter="fade">
                                      <p:cBhvr>
                                        <p:cTn id="131" dur="500"/>
                                        <p:tgtEl>
                                          <p:spTgt spid="13"/>
                                        </p:tgtEl>
                                      </p:cBhvr>
                                    </p:animEffect>
                                    <p:set>
                                      <p:cBhvr>
                                        <p:cTn id="132" dur="1" fill="hold">
                                          <p:stCondLst>
                                            <p:cond delay="499"/>
                                          </p:stCondLst>
                                        </p:cTn>
                                        <p:tgtEl>
                                          <p:spTgt spid="1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21"/>
                                        </p:tgtEl>
                                      </p:cBhvr>
                                    </p:animEffect>
                                    <p:set>
                                      <p:cBhvr>
                                        <p:cTn id="137" dur="1" fill="hold">
                                          <p:stCondLst>
                                            <p:cond delay="499"/>
                                          </p:stCondLst>
                                        </p:cTn>
                                        <p:tgtEl>
                                          <p:spTgt spid="21"/>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22"/>
                                        </p:tgtEl>
                                      </p:cBhvr>
                                    </p:animEffect>
                                    <p:set>
                                      <p:cBhvr>
                                        <p:cTn id="140" dur="1" fill="hold">
                                          <p:stCondLst>
                                            <p:cond delay="499"/>
                                          </p:stCondLst>
                                        </p:cTn>
                                        <p:tgtEl>
                                          <p:spTgt spid="22"/>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6"/>
                                        </p:tgtEl>
                                      </p:cBhvr>
                                    </p:animEffect>
                                    <p:set>
                                      <p:cBhvr>
                                        <p:cTn id="143" dur="1" fill="hold">
                                          <p:stCondLst>
                                            <p:cond delay="499"/>
                                          </p:stCondLst>
                                        </p:cTn>
                                        <p:tgtEl>
                                          <p:spTgt spid="6"/>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17"/>
                                        </p:tgtEl>
                                      </p:cBhvr>
                                    </p:animEffect>
                                    <p:set>
                                      <p:cBhvr>
                                        <p:cTn id="146" dur="1" fill="hold">
                                          <p:stCondLst>
                                            <p:cond delay="499"/>
                                          </p:stCondLst>
                                        </p:cTn>
                                        <p:tgtEl>
                                          <p:spTgt spid="17"/>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4"/>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8" presetClass="emph" presetSubtype="0" fill="hold" nodeType="clickEffect">
                                  <p:stCondLst>
                                    <p:cond delay="0"/>
                                  </p:stCondLst>
                                  <p:childTnLst>
                                    <p:animRot by="5400000">
                                      <p:cBhvr>
                                        <p:cTn id="154" dur="500" fill="hold"/>
                                        <p:tgtEl>
                                          <p:spTgt spid="8"/>
                                        </p:tgtEl>
                                        <p:attrNameLst>
                                          <p:attrName>r</p:attrName>
                                        </p:attrNameLst>
                                      </p:cBhvr>
                                    </p:animRot>
                                  </p:childTnLst>
                                </p:cTn>
                              </p:par>
                              <p:par>
                                <p:cTn id="155" presetID="0" presetClass="path" presetSubtype="0" accel="50000" decel="50000" fill="hold" nodeType="withEffect">
                                  <p:stCondLst>
                                    <p:cond delay="0"/>
                                  </p:stCondLst>
                                  <p:childTnLst>
                                    <p:animMotion origin="layout" path="M -4.72222E-6 -1.23457E-7 L 0.19896 0.16759 " pathEditMode="relative" rAng="0" ptsTypes="AA">
                                      <p:cBhvr>
                                        <p:cTn id="156" dur="1000" fill="hold"/>
                                        <p:tgtEl>
                                          <p:spTgt spid="5"/>
                                        </p:tgtEl>
                                        <p:attrNameLst>
                                          <p:attrName>ppt_x</p:attrName>
                                          <p:attrName>ppt_y</p:attrName>
                                        </p:attrNameLst>
                                      </p:cBhvr>
                                      <p:rCtr x="9948" y="8364"/>
                                    </p:animMotion>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animEffect transition="in" filter="fade">
                                      <p:cBhvr>
                                        <p:cTn id="161" dur="500"/>
                                        <p:tgtEl>
                                          <p:spTgt spid="33"/>
                                        </p:tgtEl>
                                      </p:cBhvr>
                                    </p:animEffect>
                                  </p:childTnLst>
                                </p:cTn>
                              </p:par>
                              <p:par>
                                <p:cTn id="162" presetID="10" presetClass="entr" presetSubtype="0" fill="hold" nodeType="withEffect">
                                  <p:stCondLst>
                                    <p:cond delay="0"/>
                                  </p:stCondLst>
                                  <p:childTnLst>
                                    <p:set>
                                      <p:cBhvr>
                                        <p:cTn id="163" dur="1" fill="hold">
                                          <p:stCondLst>
                                            <p:cond delay="0"/>
                                          </p:stCondLst>
                                        </p:cTn>
                                        <p:tgtEl>
                                          <p:spTgt spid="12"/>
                                        </p:tgtEl>
                                        <p:attrNameLst>
                                          <p:attrName>style.visibility</p:attrName>
                                        </p:attrNameLst>
                                      </p:cBhvr>
                                      <p:to>
                                        <p:strVal val="visible"/>
                                      </p:to>
                                    </p:set>
                                    <p:animEffect transition="in" filter="fade">
                                      <p:cBhvr>
                                        <p:cTn id="164" dur="500"/>
                                        <p:tgtEl>
                                          <p:spTgt spid="12"/>
                                        </p:tgtEl>
                                      </p:cBhvr>
                                    </p:animEffect>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nodeType="click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500" fill="hold"/>
                                        <p:tgtEl>
                                          <p:spTgt spid="34"/>
                                        </p:tgtEl>
                                        <p:attrNameLst>
                                          <p:attrName>ppt_w</p:attrName>
                                        </p:attrNameLst>
                                      </p:cBhvr>
                                      <p:tavLst>
                                        <p:tav tm="0">
                                          <p:val>
                                            <p:fltVal val="0"/>
                                          </p:val>
                                        </p:tav>
                                        <p:tav tm="100000">
                                          <p:val>
                                            <p:strVal val="#ppt_w"/>
                                          </p:val>
                                        </p:tav>
                                      </p:tavLst>
                                    </p:anim>
                                    <p:anim calcmode="lin" valueType="num">
                                      <p:cBhvr>
                                        <p:cTn id="170" dur="500" fill="hold"/>
                                        <p:tgtEl>
                                          <p:spTgt spid="34"/>
                                        </p:tgtEl>
                                        <p:attrNameLst>
                                          <p:attrName>ppt_h</p:attrName>
                                        </p:attrNameLst>
                                      </p:cBhvr>
                                      <p:tavLst>
                                        <p:tav tm="0">
                                          <p:val>
                                            <p:fltVal val="0"/>
                                          </p:val>
                                        </p:tav>
                                        <p:tav tm="100000">
                                          <p:val>
                                            <p:strVal val="#ppt_h"/>
                                          </p:val>
                                        </p:tav>
                                      </p:tavLst>
                                    </p:anim>
                                    <p:animEffect transition="in" filter="fade">
                                      <p:cBhvr>
                                        <p:cTn id="171" dur="500"/>
                                        <p:tgtEl>
                                          <p:spTgt spid="34"/>
                                        </p:tgtEl>
                                      </p:cBhvr>
                                    </p:animEffect>
                                  </p:childTnLst>
                                </p:cTn>
                              </p:par>
                              <p:par>
                                <p:cTn id="172" presetID="0" presetClass="path" presetSubtype="0" accel="50000" decel="50000" fill="hold" nodeType="withEffect">
                                  <p:stCondLst>
                                    <p:cond delay="0"/>
                                  </p:stCondLst>
                                  <p:childTnLst>
                                    <p:animMotion origin="layout" path="M -0.34114 0.29846 L -0.00659 -0.01512 " pathEditMode="relative" ptsTypes="AA">
                                      <p:cBhvr>
                                        <p:cTn id="173" dur="1000" fill="hold"/>
                                        <p:tgtEl>
                                          <p:spTgt spid="34"/>
                                        </p:tgtEl>
                                        <p:attrNameLst>
                                          <p:attrName>ppt_x</p:attrName>
                                          <p:attrName>ppt_y</p:attrName>
                                        </p:attrNameLst>
                                      </p:cBhvr>
                                    </p:animMotion>
                                  </p:childTnLst>
                                </p:cTn>
                              </p:par>
                            </p:childTnLst>
                          </p:cTn>
                        </p:par>
                      </p:childTnLst>
                    </p:cTn>
                  </p:par>
                  <p:par>
                    <p:cTn id="174" fill="hold">
                      <p:stCondLst>
                        <p:cond delay="indefinite"/>
                      </p:stCondLst>
                      <p:childTnLst>
                        <p:par>
                          <p:cTn id="175" fill="hold">
                            <p:stCondLst>
                              <p:cond delay="0"/>
                            </p:stCondLst>
                            <p:childTnLst>
                              <p:par>
                                <p:cTn id="176" presetID="0" presetClass="path" presetSubtype="0" accel="50000" decel="50000" fill="hold" nodeType="clickEffect">
                                  <p:stCondLst>
                                    <p:cond delay="0"/>
                                  </p:stCondLst>
                                  <p:childTnLst>
                                    <p:animMotion origin="layout" path="M -0.0026 -0.01512 L -0.34288 0.30309 " pathEditMode="relative" ptsTypes="AA">
                                      <p:cBhvr>
                                        <p:cTn id="177" dur="500" fill="hold"/>
                                        <p:tgtEl>
                                          <p:spTgt spid="34"/>
                                        </p:tgtEl>
                                        <p:attrNameLst>
                                          <p:attrName>ppt_x</p:attrName>
                                          <p:attrName>ppt_y</p:attrName>
                                        </p:attrNameLst>
                                      </p:cBhvr>
                                    </p:animMotion>
                                  </p:childTnLst>
                                </p:cTn>
                              </p:par>
                              <p:par>
                                <p:cTn id="178" presetID="53" presetClass="exit" presetSubtype="32" fill="hold" nodeType="withEffect">
                                  <p:stCondLst>
                                    <p:cond delay="0"/>
                                  </p:stCondLst>
                                  <p:childTnLst>
                                    <p:anim calcmode="lin" valueType="num">
                                      <p:cBhvr>
                                        <p:cTn id="179" dur="500"/>
                                        <p:tgtEl>
                                          <p:spTgt spid="34"/>
                                        </p:tgtEl>
                                        <p:attrNameLst>
                                          <p:attrName>ppt_w</p:attrName>
                                        </p:attrNameLst>
                                      </p:cBhvr>
                                      <p:tavLst>
                                        <p:tav tm="0">
                                          <p:val>
                                            <p:strVal val="ppt_w"/>
                                          </p:val>
                                        </p:tav>
                                        <p:tav tm="100000">
                                          <p:val>
                                            <p:fltVal val="0"/>
                                          </p:val>
                                        </p:tav>
                                      </p:tavLst>
                                    </p:anim>
                                    <p:anim calcmode="lin" valueType="num">
                                      <p:cBhvr>
                                        <p:cTn id="180" dur="500"/>
                                        <p:tgtEl>
                                          <p:spTgt spid="34"/>
                                        </p:tgtEl>
                                        <p:attrNameLst>
                                          <p:attrName>ppt_h</p:attrName>
                                        </p:attrNameLst>
                                      </p:cBhvr>
                                      <p:tavLst>
                                        <p:tav tm="0">
                                          <p:val>
                                            <p:strVal val="ppt_h"/>
                                          </p:val>
                                        </p:tav>
                                        <p:tav tm="100000">
                                          <p:val>
                                            <p:fltVal val="0"/>
                                          </p:val>
                                        </p:tav>
                                      </p:tavLst>
                                    </p:anim>
                                    <p:animEffect transition="out" filter="fade">
                                      <p:cBhvr>
                                        <p:cTn id="181" dur="500"/>
                                        <p:tgtEl>
                                          <p:spTgt spid="34"/>
                                        </p:tgtEl>
                                      </p:cBhvr>
                                    </p:animEffect>
                                    <p:set>
                                      <p:cBhvr>
                                        <p:cTn id="182" dur="1" fill="hold">
                                          <p:stCondLst>
                                            <p:cond delay="499"/>
                                          </p:stCondLst>
                                        </p:cTn>
                                        <p:tgtEl>
                                          <p:spTgt spid="3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9"/>
                                        </p:tgtEl>
                                        <p:attrNameLst>
                                          <p:attrName>style.visibility</p:attrName>
                                        </p:attrNameLst>
                                      </p:cBhvr>
                                      <p:to>
                                        <p:strVal val="visible"/>
                                      </p:to>
                                    </p:set>
                                  </p:childTnLst>
                                </p:cTn>
                              </p:par>
                              <p:par>
                                <p:cTn id="187" presetID="0" presetClass="path" presetSubtype="0" accel="50000" decel="50000" fill="hold" nodeType="withEffect">
                                  <p:stCondLst>
                                    <p:cond delay="0"/>
                                  </p:stCondLst>
                                  <p:childTnLst>
                                    <p:animMotion origin="layout" path="M -0.00556 0.00926 L -0.27066 0.01142 " pathEditMode="relative" rAng="0" ptsTypes="AA">
                                      <p:cBhvr>
                                        <p:cTn id="188" dur="1000" fill="hold"/>
                                        <p:tgtEl>
                                          <p:spTgt spid="19"/>
                                        </p:tgtEl>
                                        <p:attrNameLst>
                                          <p:attrName>ppt_x</p:attrName>
                                          <p:attrName>ppt_y</p:attrName>
                                        </p:attrNameLst>
                                      </p:cBhvr>
                                      <p:rCtr x="-1326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P spid="22" grpId="1"/>
      <p:bldP spid="24" grpId="0"/>
      <p:bldP spid="24" grpId="1"/>
      <p:bldP spid="28" grpId="0"/>
      <p:bldP spid="28" grpId="1"/>
      <p:bldP spid="11" grpId="1" animBg="1"/>
      <p:bldP spid="11" grpId="3" animBg="1"/>
      <p:bldP spid="11" grpId="4" animBg="1"/>
      <p:bldP spid="11" grpId="5"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smtClean="0"/>
              <a:t>Results &amp; Related Works</a:t>
            </a:r>
            <a:endParaRPr lang="e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739" y="1652514"/>
            <a:ext cx="3347508" cy="2510631"/>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116765158"/>
              </p:ext>
            </p:extLst>
          </p:nvPr>
        </p:nvGraphicFramePr>
        <p:xfrm>
          <a:off x="2973783" y="2752583"/>
          <a:ext cx="2862324" cy="1834172"/>
        </p:xfrm>
        <a:graphic>
          <a:graphicData uri="http://schemas.openxmlformats.org/drawingml/2006/table">
            <a:tbl>
              <a:tblPr firstRow="1" bandRow="1">
                <a:tableStyleId>{5C22544A-7EE6-4342-B048-85BDC9FD1C3A}</a:tableStyleId>
              </a:tblPr>
              <a:tblGrid>
                <a:gridCol w="389425"/>
                <a:gridCol w="806665"/>
                <a:gridCol w="799712"/>
                <a:gridCol w="866522"/>
              </a:tblGrid>
              <a:tr h="458543">
                <a:tc>
                  <a:txBody>
                    <a:bodyPr/>
                    <a:lstStyle/>
                    <a:p>
                      <a:endParaRPr lang="zh-CN" altLang="en-US" dirty="0"/>
                    </a:p>
                  </a:txBody>
                  <a:tcPr/>
                </a:tc>
                <a:tc gridSpan="3">
                  <a:txBody>
                    <a:bodyPr/>
                    <a:lstStyle/>
                    <a:p>
                      <a:pPr algn="ctr"/>
                      <a:r>
                        <a:rPr lang="en-US" altLang="zh-CN" dirty="0" smtClean="0"/>
                        <a:t>Prediction(KNN)</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r>
              <a:tr h="458543">
                <a:tc rowSpan="3">
                  <a:txBody>
                    <a:bodyPr/>
                    <a:lstStyle/>
                    <a:p>
                      <a:pPr algn="ctr"/>
                      <a:r>
                        <a:rPr lang="en-US" altLang="zh-CN" sz="1400" b="1" i="0" u="none" strike="noStrike" cap="none" dirty="0" smtClean="0">
                          <a:solidFill>
                            <a:schemeClr val="lt1"/>
                          </a:solidFill>
                          <a:latin typeface="+mn-lt"/>
                          <a:ea typeface="+mn-ea"/>
                          <a:cs typeface="+mn-cs"/>
                          <a:sym typeface="Arial"/>
                        </a:rPr>
                        <a:t>Ground Truth</a:t>
                      </a:r>
                      <a:endParaRPr lang="zh-CN" altLang="en-US" sz="1400" b="1" i="0" u="none" strike="noStrike" cap="none" dirty="0">
                        <a:solidFill>
                          <a:schemeClr val="lt1"/>
                        </a:solidFill>
                        <a:latin typeface="+mn-lt"/>
                        <a:ea typeface="+mn-ea"/>
                        <a:cs typeface="+mn-cs"/>
                        <a:sym typeface="Arial"/>
                      </a:endParaRPr>
                    </a:p>
                  </a:txBody>
                  <a:tcPr vert="vert270" anchor="ctr"/>
                </a:tc>
                <a:tc>
                  <a:txBody>
                    <a:bodyPr/>
                    <a:lstStyle/>
                    <a:p>
                      <a:endParaRPr lang="zh-CN" altLang="en-US" dirty="0"/>
                    </a:p>
                  </a:txBody>
                  <a:tcPr/>
                </a:tc>
                <a:tc>
                  <a:txBody>
                    <a:bodyPr/>
                    <a:lstStyle/>
                    <a:p>
                      <a:pPr algn="ctr"/>
                      <a:r>
                        <a:rPr lang="en-US" altLang="zh-CN" dirty="0" smtClean="0">
                          <a:solidFill>
                            <a:schemeClr val="bg2"/>
                          </a:solidFill>
                        </a:rPr>
                        <a:t>0</a:t>
                      </a:r>
                      <a:endParaRPr lang="zh-CN" altLang="en-US" dirty="0">
                        <a:solidFill>
                          <a:schemeClr val="bg2"/>
                        </a:solidFill>
                      </a:endParaRPr>
                    </a:p>
                  </a:txBody>
                  <a:tcPr anchor="ctr"/>
                </a:tc>
                <a:tc>
                  <a:txBody>
                    <a:bodyPr/>
                    <a:lstStyle/>
                    <a:p>
                      <a:pPr algn="ctr"/>
                      <a:r>
                        <a:rPr lang="en-US" altLang="zh-CN" dirty="0" smtClean="0">
                          <a:solidFill>
                            <a:schemeClr val="bg2"/>
                          </a:solidFill>
                        </a:rPr>
                        <a:t>1</a:t>
                      </a:r>
                      <a:endParaRPr lang="zh-CN" altLang="en-US" dirty="0">
                        <a:solidFill>
                          <a:schemeClr val="bg2"/>
                        </a:solidFill>
                      </a:endParaRPr>
                    </a:p>
                  </a:txBody>
                  <a:tcPr anchor="ctr"/>
                </a:tc>
              </a:tr>
              <a:tr h="458543">
                <a:tc vMerge="1">
                  <a:txBody>
                    <a:bodyPr/>
                    <a:lstStyle/>
                    <a:p>
                      <a:endParaRPr lang="zh-CN" altLang="en-US" dirty="0"/>
                    </a:p>
                  </a:txBody>
                  <a:tcPr/>
                </a:tc>
                <a:tc>
                  <a:txBody>
                    <a:bodyPr/>
                    <a:lstStyle/>
                    <a:p>
                      <a:pPr algn="ctr"/>
                      <a:r>
                        <a:rPr lang="en-US" altLang="zh-CN" dirty="0" smtClean="0">
                          <a:solidFill>
                            <a:schemeClr val="bg2"/>
                          </a:solidFill>
                        </a:rPr>
                        <a:t>0</a:t>
                      </a:r>
                      <a:endParaRPr lang="zh-CN" altLang="en-US" dirty="0">
                        <a:solidFill>
                          <a:schemeClr val="bg2"/>
                        </a:solidFill>
                      </a:endParaRPr>
                    </a:p>
                  </a:txBody>
                  <a:tcPr anchor="ctr"/>
                </a:tc>
                <a:tc>
                  <a:txBody>
                    <a:bodyPr/>
                    <a:lstStyle/>
                    <a:p>
                      <a:pPr algn="ctr"/>
                      <a:r>
                        <a:rPr lang="en-US" altLang="zh-CN" dirty="0" smtClean="0">
                          <a:solidFill>
                            <a:schemeClr val="bg2"/>
                          </a:solidFill>
                        </a:rPr>
                        <a:t>2</a:t>
                      </a:r>
                      <a:endParaRPr lang="zh-CN" altLang="en-US" dirty="0">
                        <a:solidFill>
                          <a:schemeClr val="bg2"/>
                        </a:solidFill>
                      </a:endParaRPr>
                    </a:p>
                  </a:txBody>
                  <a:tcPr anchor="ctr"/>
                </a:tc>
                <a:tc>
                  <a:txBody>
                    <a:bodyPr/>
                    <a:lstStyle/>
                    <a:p>
                      <a:pPr algn="ctr"/>
                      <a:r>
                        <a:rPr lang="en-US" altLang="zh-CN" dirty="0" smtClean="0">
                          <a:solidFill>
                            <a:schemeClr val="bg2"/>
                          </a:solidFill>
                        </a:rPr>
                        <a:t>9</a:t>
                      </a:r>
                      <a:endParaRPr lang="zh-CN" altLang="en-US" dirty="0">
                        <a:solidFill>
                          <a:schemeClr val="bg2"/>
                        </a:solidFill>
                      </a:endParaRPr>
                    </a:p>
                  </a:txBody>
                  <a:tcPr anchor="ctr"/>
                </a:tc>
              </a:tr>
              <a:tr h="458543">
                <a:tc vMerge="1">
                  <a:txBody>
                    <a:bodyPr/>
                    <a:lstStyle/>
                    <a:p>
                      <a:endParaRPr lang="zh-CN" altLang="en-US" dirty="0"/>
                    </a:p>
                  </a:txBody>
                  <a:tcPr/>
                </a:tc>
                <a:tc>
                  <a:txBody>
                    <a:bodyPr/>
                    <a:lstStyle/>
                    <a:p>
                      <a:pPr algn="ctr"/>
                      <a:r>
                        <a:rPr lang="en-US" altLang="zh-CN" dirty="0" smtClean="0">
                          <a:solidFill>
                            <a:schemeClr val="bg2"/>
                          </a:solidFill>
                        </a:rPr>
                        <a:t>1</a:t>
                      </a:r>
                      <a:endParaRPr lang="zh-CN" altLang="en-US" dirty="0">
                        <a:solidFill>
                          <a:schemeClr val="bg2"/>
                        </a:solidFill>
                      </a:endParaRPr>
                    </a:p>
                  </a:txBody>
                  <a:tcPr anchor="ctr"/>
                </a:tc>
                <a:tc>
                  <a:txBody>
                    <a:bodyPr/>
                    <a:lstStyle/>
                    <a:p>
                      <a:pPr algn="ctr"/>
                      <a:r>
                        <a:rPr lang="en-US" altLang="zh-CN" dirty="0" smtClean="0">
                          <a:solidFill>
                            <a:schemeClr val="bg2"/>
                          </a:solidFill>
                        </a:rPr>
                        <a:t>5</a:t>
                      </a:r>
                      <a:endParaRPr lang="zh-CN" altLang="en-US" dirty="0">
                        <a:solidFill>
                          <a:schemeClr val="bg2"/>
                        </a:solidFill>
                      </a:endParaRPr>
                    </a:p>
                  </a:txBody>
                  <a:tcPr anchor="ctr"/>
                </a:tc>
                <a:tc>
                  <a:txBody>
                    <a:bodyPr/>
                    <a:lstStyle/>
                    <a:p>
                      <a:pPr algn="ctr"/>
                      <a:r>
                        <a:rPr lang="en-US" altLang="zh-CN" dirty="0" smtClean="0">
                          <a:solidFill>
                            <a:schemeClr val="bg2"/>
                          </a:solidFill>
                        </a:rPr>
                        <a:t>142</a:t>
                      </a:r>
                      <a:endParaRPr lang="zh-CN" altLang="en-US" dirty="0">
                        <a:solidFill>
                          <a:schemeClr val="bg2"/>
                        </a:solidFill>
                      </a:endParaRPr>
                    </a:p>
                  </a:txBody>
                  <a:tcPr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21330220"/>
              </p:ext>
            </p:extLst>
          </p:nvPr>
        </p:nvGraphicFramePr>
        <p:xfrm>
          <a:off x="5969976" y="2734703"/>
          <a:ext cx="2862324" cy="1834172"/>
        </p:xfrm>
        <a:graphic>
          <a:graphicData uri="http://schemas.openxmlformats.org/drawingml/2006/table">
            <a:tbl>
              <a:tblPr firstRow="1" bandRow="1">
                <a:tableStyleId>{5C22544A-7EE6-4342-B048-85BDC9FD1C3A}</a:tableStyleId>
              </a:tblPr>
              <a:tblGrid>
                <a:gridCol w="389425"/>
                <a:gridCol w="806665"/>
                <a:gridCol w="799712"/>
                <a:gridCol w="866522"/>
              </a:tblGrid>
              <a:tr h="458543">
                <a:tc>
                  <a:txBody>
                    <a:bodyPr/>
                    <a:lstStyle/>
                    <a:p>
                      <a:endParaRPr lang="zh-CN" altLang="en-US" dirty="0"/>
                    </a:p>
                  </a:txBody>
                  <a:tcPr/>
                </a:tc>
                <a:tc gridSpan="3">
                  <a:txBody>
                    <a:bodyPr/>
                    <a:lstStyle/>
                    <a:p>
                      <a:pPr algn="ctr"/>
                      <a:r>
                        <a:rPr lang="en-US" altLang="zh-CN" dirty="0" smtClean="0"/>
                        <a:t>Prediction(SVM)</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r>
              <a:tr h="458543">
                <a:tc rowSpan="3">
                  <a:txBody>
                    <a:bodyPr/>
                    <a:lstStyle/>
                    <a:p>
                      <a:pPr algn="ctr"/>
                      <a:r>
                        <a:rPr lang="en-US" altLang="zh-CN" sz="1400" b="1" i="0" u="none" strike="noStrike" cap="none" dirty="0" smtClean="0">
                          <a:solidFill>
                            <a:schemeClr val="lt1"/>
                          </a:solidFill>
                          <a:latin typeface="+mn-lt"/>
                          <a:ea typeface="+mn-ea"/>
                          <a:cs typeface="+mn-cs"/>
                          <a:sym typeface="Arial"/>
                        </a:rPr>
                        <a:t>Ground Truth</a:t>
                      </a:r>
                      <a:endParaRPr lang="zh-CN" altLang="en-US" sz="1400" b="1" i="0" u="none" strike="noStrike" cap="none" dirty="0">
                        <a:solidFill>
                          <a:schemeClr val="lt1"/>
                        </a:solidFill>
                        <a:latin typeface="+mn-lt"/>
                        <a:ea typeface="+mn-ea"/>
                        <a:cs typeface="+mn-cs"/>
                        <a:sym typeface="Arial"/>
                      </a:endParaRPr>
                    </a:p>
                  </a:txBody>
                  <a:tcPr vert="vert270" anchor="ctr"/>
                </a:tc>
                <a:tc>
                  <a:txBody>
                    <a:bodyPr/>
                    <a:lstStyle/>
                    <a:p>
                      <a:endParaRPr lang="zh-CN" altLang="en-US" dirty="0"/>
                    </a:p>
                  </a:txBody>
                  <a:tcPr/>
                </a:tc>
                <a:tc>
                  <a:txBody>
                    <a:bodyPr/>
                    <a:lstStyle/>
                    <a:p>
                      <a:pPr algn="ctr"/>
                      <a:r>
                        <a:rPr lang="en-US" altLang="zh-CN" dirty="0" smtClean="0">
                          <a:solidFill>
                            <a:schemeClr val="bg2"/>
                          </a:solidFill>
                        </a:rPr>
                        <a:t>0</a:t>
                      </a:r>
                      <a:endParaRPr lang="zh-CN" altLang="en-US" dirty="0">
                        <a:solidFill>
                          <a:schemeClr val="bg2"/>
                        </a:solidFill>
                      </a:endParaRPr>
                    </a:p>
                  </a:txBody>
                  <a:tcPr anchor="ctr"/>
                </a:tc>
                <a:tc>
                  <a:txBody>
                    <a:bodyPr/>
                    <a:lstStyle/>
                    <a:p>
                      <a:pPr algn="ctr"/>
                      <a:r>
                        <a:rPr lang="en-US" altLang="zh-CN" dirty="0" smtClean="0">
                          <a:solidFill>
                            <a:schemeClr val="bg2"/>
                          </a:solidFill>
                        </a:rPr>
                        <a:t>1</a:t>
                      </a:r>
                      <a:endParaRPr lang="zh-CN" altLang="en-US" dirty="0">
                        <a:solidFill>
                          <a:schemeClr val="bg2"/>
                        </a:solidFill>
                      </a:endParaRPr>
                    </a:p>
                  </a:txBody>
                  <a:tcPr anchor="ctr"/>
                </a:tc>
              </a:tr>
              <a:tr h="458543">
                <a:tc vMerge="1">
                  <a:txBody>
                    <a:bodyPr/>
                    <a:lstStyle/>
                    <a:p>
                      <a:endParaRPr lang="zh-CN" altLang="en-US" dirty="0"/>
                    </a:p>
                  </a:txBody>
                  <a:tcPr/>
                </a:tc>
                <a:tc>
                  <a:txBody>
                    <a:bodyPr/>
                    <a:lstStyle/>
                    <a:p>
                      <a:pPr algn="ctr"/>
                      <a:r>
                        <a:rPr lang="en-US" altLang="zh-CN" dirty="0" smtClean="0">
                          <a:solidFill>
                            <a:schemeClr val="bg2"/>
                          </a:solidFill>
                        </a:rPr>
                        <a:t>0</a:t>
                      </a:r>
                      <a:endParaRPr lang="zh-CN" altLang="en-US" dirty="0">
                        <a:solidFill>
                          <a:schemeClr val="bg2"/>
                        </a:solidFill>
                      </a:endParaRPr>
                    </a:p>
                  </a:txBody>
                  <a:tcPr anchor="ctr"/>
                </a:tc>
                <a:tc>
                  <a:txBody>
                    <a:bodyPr/>
                    <a:lstStyle/>
                    <a:p>
                      <a:pPr algn="ctr"/>
                      <a:r>
                        <a:rPr lang="en-US" altLang="zh-CN" dirty="0" smtClean="0">
                          <a:solidFill>
                            <a:schemeClr val="bg2"/>
                          </a:solidFill>
                        </a:rPr>
                        <a:t>3</a:t>
                      </a:r>
                      <a:endParaRPr lang="zh-CN" altLang="en-US" dirty="0">
                        <a:solidFill>
                          <a:schemeClr val="bg2"/>
                        </a:solidFill>
                      </a:endParaRPr>
                    </a:p>
                  </a:txBody>
                  <a:tcPr anchor="ctr"/>
                </a:tc>
                <a:tc>
                  <a:txBody>
                    <a:bodyPr/>
                    <a:lstStyle/>
                    <a:p>
                      <a:pPr algn="ctr"/>
                      <a:r>
                        <a:rPr lang="en-US" altLang="zh-CN" dirty="0" smtClean="0">
                          <a:solidFill>
                            <a:schemeClr val="bg2"/>
                          </a:solidFill>
                        </a:rPr>
                        <a:t>45</a:t>
                      </a:r>
                      <a:endParaRPr lang="zh-CN" altLang="en-US" dirty="0">
                        <a:solidFill>
                          <a:schemeClr val="bg2"/>
                        </a:solidFill>
                      </a:endParaRPr>
                    </a:p>
                  </a:txBody>
                  <a:tcPr anchor="ctr"/>
                </a:tc>
              </a:tr>
              <a:tr h="458543">
                <a:tc vMerge="1">
                  <a:txBody>
                    <a:bodyPr/>
                    <a:lstStyle/>
                    <a:p>
                      <a:endParaRPr lang="zh-CN" altLang="en-US" dirty="0"/>
                    </a:p>
                  </a:txBody>
                  <a:tcPr/>
                </a:tc>
                <a:tc>
                  <a:txBody>
                    <a:bodyPr/>
                    <a:lstStyle/>
                    <a:p>
                      <a:pPr algn="ctr"/>
                      <a:r>
                        <a:rPr lang="en-US" altLang="zh-CN" dirty="0" smtClean="0">
                          <a:solidFill>
                            <a:schemeClr val="bg2"/>
                          </a:solidFill>
                        </a:rPr>
                        <a:t>1</a:t>
                      </a:r>
                      <a:endParaRPr lang="zh-CN" altLang="en-US" dirty="0">
                        <a:solidFill>
                          <a:schemeClr val="bg2"/>
                        </a:solidFill>
                      </a:endParaRPr>
                    </a:p>
                  </a:txBody>
                  <a:tcPr anchor="ctr"/>
                </a:tc>
                <a:tc>
                  <a:txBody>
                    <a:bodyPr/>
                    <a:lstStyle/>
                    <a:p>
                      <a:pPr algn="ctr"/>
                      <a:r>
                        <a:rPr lang="en-US" altLang="zh-CN" dirty="0" smtClean="0">
                          <a:solidFill>
                            <a:schemeClr val="bg2"/>
                          </a:solidFill>
                        </a:rPr>
                        <a:t>9</a:t>
                      </a:r>
                      <a:endParaRPr lang="zh-CN" altLang="en-US" dirty="0">
                        <a:solidFill>
                          <a:schemeClr val="bg2"/>
                        </a:solidFill>
                      </a:endParaRPr>
                    </a:p>
                  </a:txBody>
                  <a:tcPr anchor="ctr"/>
                </a:tc>
                <a:tc>
                  <a:txBody>
                    <a:bodyPr/>
                    <a:lstStyle/>
                    <a:p>
                      <a:pPr algn="ctr"/>
                      <a:r>
                        <a:rPr lang="en-US" altLang="zh-CN" dirty="0" smtClean="0">
                          <a:solidFill>
                            <a:schemeClr val="bg2"/>
                          </a:solidFill>
                        </a:rPr>
                        <a:t>101</a:t>
                      </a:r>
                      <a:endParaRPr lang="zh-CN" altLang="en-US" dirty="0">
                        <a:solidFill>
                          <a:schemeClr val="bg2"/>
                        </a:solidFill>
                      </a:endParaRPr>
                    </a:p>
                  </a:txBody>
                  <a:tcPr anchor="ctr"/>
                </a:tc>
              </a:tr>
            </a:tbl>
          </a:graphicData>
        </a:graphic>
      </p:graphicFrame>
      <p:sp>
        <p:nvSpPr>
          <p:cNvPr id="5" name="矩形 4"/>
          <p:cNvSpPr/>
          <p:nvPr/>
        </p:nvSpPr>
        <p:spPr>
          <a:xfrm>
            <a:off x="3018173" y="1778782"/>
            <a:ext cx="5618285" cy="523220"/>
          </a:xfrm>
          <a:prstGeom prst="rect">
            <a:avLst/>
          </a:prstGeom>
        </p:spPr>
        <p:txBody>
          <a:bodyPr wrap="square">
            <a:spAutoFit/>
          </a:bodyPr>
          <a:lstStyle/>
          <a:p>
            <a:r>
              <a:rPr lang="en-US" altLang="zh-CN" dirty="0" smtClean="0"/>
              <a:t>Dataset from UCLA: </a:t>
            </a:r>
            <a:r>
              <a:rPr lang="zh-CN" altLang="en-US" dirty="0" smtClean="0">
                <a:hlinkClick r:id="rId4"/>
              </a:rPr>
              <a:t>http</a:t>
            </a:r>
            <a:r>
              <a:rPr lang="zh-CN" altLang="en-US" dirty="0">
                <a:hlinkClick r:id="rId4"/>
              </a:rPr>
              <a:t>://www.stat.ucla.edu/projects/datasets/cardiac-explanation.html</a:t>
            </a:r>
            <a:endParaRPr lang="zh-CN" altLang="en-US" dirty="0"/>
          </a:p>
        </p:txBody>
      </p:sp>
      <p:sp>
        <p:nvSpPr>
          <p:cNvPr id="6" name="文本框 5"/>
          <p:cNvSpPr txBox="1"/>
          <p:nvPr/>
        </p:nvSpPr>
        <p:spPr>
          <a:xfrm>
            <a:off x="6435969" y="2364464"/>
            <a:ext cx="1740877" cy="307777"/>
          </a:xfrm>
          <a:prstGeom prst="rect">
            <a:avLst/>
          </a:prstGeom>
          <a:noFill/>
        </p:spPr>
        <p:txBody>
          <a:bodyPr wrap="square" rtlCol="0">
            <a:spAutoFit/>
          </a:bodyPr>
          <a:lstStyle/>
          <a:p>
            <a:r>
              <a:rPr kumimoji="1" lang="en-US" altLang="zh-CN" smtClean="0"/>
              <a:t>Accuracy: 65.82% </a:t>
            </a:r>
            <a:endParaRPr kumimoji="1" lang="zh-CN" altLang="en-US" dirty="0"/>
          </a:p>
        </p:txBody>
      </p:sp>
      <p:sp>
        <p:nvSpPr>
          <p:cNvPr id="12" name="文本框 11"/>
          <p:cNvSpPr txBox="1"/>
          <p:nvPr/>
        </p:nvSpPr>
        <p:spPr>
          <a:xfrm>
            <a:off x="3387969" y="2382344"/>
            <a:ext cx="1740877" cy="307777"/>
          </a:xfrm>
          <a:prstGeom prst="rect">
            <a:avLst/>
          </a:prstGeom>
          <a:noFill/>
        </p:spPr>
        <p:txBody>
          <a:bodyPr wrap="square" rtlCol="0">
            <a:spAutoFit/>
          </a:bodyPr>
          <a:lstStyle/>
          <a:p>
            <a:r>
              <a:rPr kumimoji="1" lang="en-US" altLang="zh-CN" dirty="0" smtClean="0"/>
              <a:t>Accuracy: 91.14% </a:t>
            </a:r>
            <a:endParaRPr kumimoji="1" lang="zh-CN" altLang="en-US" dirty="0"/>
          </a:p>
        </p:txBody>
      </p:sp>
      <p:sp>
        <p:nvSpPr>
          <p:cNvPr id="13" name="矩形 12"/>
          <p:cNvSpPr/>
          <p:nvPr/>
        </p:nvSpPr>
        <p:spPr>
          <a:xfrm>
            <a:off x="3018172" y="1408543"/>
            <a:ext cx="5618285" cy="307777"/>
          </a:xfrm>
          <a:prstGeom prst="rect">
            <a:avLst/>
          </a:prstGeom>
        </p:spPr>
        <p:txBody>
          <a:bodyPr wrap="square">
            <a:spAutoFit/>
          </a:bodyPr>
          <a:lstStyle/>
          <a:p>
            <a:r>
              <a:rPr lang="en-US" altLang="zh-CN" dirty="0" smtClean="0"/>
              <a:t>Relationship between Heart Beat Rate and Heart Attack </a:t>
            </a:r>
            <a:endParaRPr lang="zh-CN" altLang="en-US" dirty="0"/>
          </a:p>
        </p:txBody>
      </p:sp>
      <p:sp>
        <p:nvSpPr>
          <p:cNvPr id="10" name="云形 9"/>
          <p:cNvSpPr/>
          <p:nvPr/>
        </p:nvSpPr>
        <p:spPr>
          <a:xfrm>
            <a:off x="1420689" y="925381"/>
            <a:ext cx="5675436" cy="3964896"/>
          </a:xfrm>
          <a:prstGeom prst="cloud">
            <a:avLst/>
          </a:prstGeom>
          <a:solidFill>
            <a:schemeClr val="bg1">
              <a:lumMod val="85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smtClean="0">
                <a:solidFill>
                  <a:schemeClr val="bg2"/>
                </a:solidFill>
              </a:rPr>
              <a:t>Dataset is too </a:t>
            </a:r>
            <a:r>
              <a:rPr kumimoji="1" lang="en-US" altLang="zh-CN" sz="3600" b="1" dirty="0" smtClean="0">
                <a:solidFill>
                  <a:srgbClr val="FF0000"/>
                </a:solidFill>
              </a:rPr>
              <a:t>small</a:t>
            </a:r>
            <a:r>
              <a:rPr kumimoji="1" lang="en-US" altLang="zh-CN" sz="3200" dirty="0" smtClean="0">
                <a:solidFill>
                  <a:srgbClr val="FF0000"/>
                </a:solidFill>
              </a:rPr>
              <a:t>!</a:t>
            </a:r>
            <a:endParaRPr kumimoji="1"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Future </a:t>
            </a:r>
            <a:r>
              <a:rPr lang="en" dirty="0"/>
              <a:t>Work</a:t>
            </a:r>
          </a:p>
        </p:txBody>
      </p:sp>
      <p:sp>
        <p:nvSpPr>
          <p:cNvPr id="120" name="Shape 120"/>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57200" indent="-342900">
              <a:buFont typeface="Arial" charset="0"/>
              <a:buChar char="•"/>
            </a:pPr>
            <a:r>
              <a:rPr lang="en-US" altLang="zh-CN" sz="2000" dirty="0"/>
              <a:t>Fulfill </a:t>
            </a:r>
            <a:r>
              <a:rPr lang="en-US" altLang="zh-CN" sz="2000" dirty="0" smtClean="0"/>
              <a:t>our SaaS (Software As A Service)  </a:t>
            </a:r>
            <a:r>
              <a:rPr lang="en-US" altLang="zh-CN" sz="2000" dirty="0"/>
              <a:t>system we proposed </a:t>
            </a:r>
            <a:r>
              <a:rPr lang="en-US" altLang="zh-CN" sz="2000" dirty="0" smtClean="0"/>
              <a:t>:</a:t>
            </a:r>
          </a:p>
          <a:p>
            <a:pPr marL="457200" lvl="1" indent="-342900">
              <a:buFont typeface="Wingdings" charset="2"/>
              <a:buChar char="ü"/>
            </a:pPr>
            <a:r>
              <a:rPr lang="en-US" altLang="zh-CN" sz="1600" dirty="0"/>
              <a:t>A</a:t>
            </a:r>
            <a:r>
              <a:rPr lang="en-US" altLang="zh-CN" sz="1600" dirty="0" smtClean="0"/>
              <a:t>pp, Sensor, Machine </a:t>
            </a:r>
            <a:r>
              <a:rPr lang="en-US" altLang="zh-CN" sz="1600" dirty="0"/>
              <a:t>L</a:t>
            </a:r>
            <a:r>
              <a:rPr lang="en-US" altLang="zh-CN" sz="1600" dirty="0" smtClean="0"/>
              <a:t>earning </a:t>
            </a:r>
            <a:r>
              <a:rPr lang="en-US" altLang="zh-CN" sz="1600" dirty="0"/>
              <a:t>M</a:t>
            </a:r>
            <a:r>
              <a:rPr lang="en-US" altLang="zh-CN" sz="1600" dirty="0" smtClean="0"/>
              <a:t>odel, Cloud Processing</a:t>
            </a:r>
          </a:p>
          <a:p>
            <a:pPr marL="457200" indent="-342900">
              <a:buFont typeface="Arial" charset="0"/>
              <a:buChar char="•"/>
            </a:pPr>
            <a:r>
              <a:rPr lang="en-US" altLang="zh-CN" sz="2000" dirty="0" smtClean="0"/>
              <a:t>Seek investors and promote our software.</a:t>
            </a:r>
          </a:p>
          <a:p>
            <a:pPr marL="457200" lvl="0" indent="-342900">
              <a:buFont typeface="Arial" charset="0"/>
              <a:buChar char="•"/>
            </a:pPr>
            <a:r>
              <a:rPr lang="en-US" altLang="zh-CN" sz="2000" dirty="0" smtClean="0"/>
              <a:t>Collect </a:t>
            </a:r>
            <a:r>
              <a:rPr lang="en-US" altLang="zh-CN" sz="2000" dirty="0"/>
              <a:t>more medical record data from general public</a:t>
            </a:r>
            <a:r>
              <a:rPr lang="en-US" altLang="zh-CN" sz="2000" dirty="0" smtClean="0"/>
              <a:t>.</a:t>
            </a:r>
          </a:p>
          <a:p>
            <a:pPr marL="457200" lvl="0" indent="-342900">
              <a:buFont typeface="Arial" charset="0"/>
              <a:buChar char="•"/>
            </a:pPr>
            <a:r>
              <a:rPr lang="en-US" altLang="zh-CN" sz="2000" dirty="0" smtClean="0"/>
              <a:t>Cooperate with hospitals and doctors to provide customize service. </a:t>
            </a:r>
            <a:endParaRPr lang="en-US" altLang="zh-CN" sz="2000" dirty="0"/>
          </a:p>
          <a:p>
            <a:pPr marL="457200" indent="-342900">
              <a:buFont typeface="Arial" charset="0"/>
              <a:buChar char="•"/>
            </a:pPr>
            <a:endParaRPr lang="en-US" altLang="zh-CN" dirty="0"/>
          </a:p>
          <a:p>
            <a:pPr marL="457200" lvl="1" indent="-342900">
              <a:buFont typeface="Arial" charset="0"/>
              <a:buChar char="•"/>
            </a:pPr>
            <a:endParaRPr lang="en-US" altLang="zh-CN" dirty="0"/>
          </a:p>
          <a:p>
            <a:pPr marL="457200" lvl="1" indent="-342900">
              <a:buFont typeface="Arial" charset="0"/>
              <a:buChar char="•"/>
            </a:pPr>
            <a:endParaRPr lang="en-US" altLang="zh-CN" dirty="0"/>
          </a:p>
          <a:p>
            <a:pPr marL="457200" lvl="1" indent="-342900">
              <a:buFont typeface="Arial" charset="0"/>
              <a:buChar char="•"/>
            </a:pPr>
            <a:endParaRPr lang="en-US" altLang="zh-CN" dirty="0" smtClean="0"/>
          </a:p>
          <a:p>
            <a:pPr marL="457200" marR="0" lvl="0" indent="-228600" algn="l" rtl="0">
              <a:lnSpc>
                <a:spcPct val="115000"/>
              </a:lnSpc>
              <a:spcBef>
                <a:spcPts val="0"/>
              </a:spcBef>
              <a:spcAft>
                <a:spcPts val="1600"/>
              </a:spcAft>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Text Placeholder 2"/>
          <p:cNvSpPr>
            <a:spLocks noGrp="1"/>
          </p:cNvSpPr>
          <p:nvPr>
            <p:ph type="body" idx="1"/>
          </p:nvPr>
        </p:nvSpPr>
        <p:spPr>
          <a:xfrm>
            <a:off x="311700" y="1234075"/>
            <a:ext cx="8520600" cy="3759030"/>
          </a:xfrm>
        </p:spPr>
        <p:txBody>
          <a:bodyPr/>
          <a:lstStyle/>
          <a:p>
            <a:pPr marL="285750" indent="-285750">
              <a:buFont typeface="Arial" charset="0"/>
              <a:buChar char="•"/>
            </a:pPr>
            <a:r>
              <a:rPr lang="en-US" sz="2000" dirty="0" smtClean="0"/>
              <a:t>This work was supported by HACK4SD and all the sponsors.</a:t>
            </a:r>
          </a:p>
          <a:p>
            <a:pPr marL="285750" indent="-285750">
              <a:buFont typeface="Arial" charset="0"/>
              <a:buChar char="•"/>
            </a:pPr>
            <a:r>
              <a:rPr lang="en-US" sz="2000" dirty="0" smtClean="0"/>
              <a:t>Thank you to all the wonderful staffs and mentors.</a:t>
            </a:r>
          </a:p>
          <a:p>
            <a:pPr marL="285750" indent="-285750">
              <a:buFont typeface="Arial" charset="0"/>
              <a:buChar char="•"/>
            </a:pPr>
            <a:endParaRPr lang="en-US" sz="2000" i="1" dirty="0"/>
          </a:p>
          <a:p>
            <a:pPr marL="285750" indent="-285750">
              <a:buFont typeface="Arial" charset="0"/>
              <a:buChar char="•"/>
            </a:pPr>
            <a:r>
              <a:rPr lang="en-US" sz="2000" i="1" dirty="0" smtClean="0"/>
              <a:t>Reference</a:t>
            </a:r>
            <a:r>
              <a:rPr lang="en-US" sz="2000" dirty="0" smtClean="0"/>
              <a:t>:</a:t>
            </a:r>
          </a:p>
          <a:p>
            <a:pPr marL="457200" indent="-457200">
              <a:buFont typeface="+mj-lt"/>
              <a:buAutoNum type="arabicPeriod"/>
            </a:pPr>
            <a:r>
              <a:rPr lang="en-US" sz="1400" dirty="0" smtClean="0"/>
              <a:t>Weiss, J. C., Natarajan, S., </a:t>
            </a:r>
            <a:r>
              <a:rPr lang="en-US" sz="1400" dirty="0" err="1" smtClean="0"/>
              <a:t>Peissig</a:t>
            </a:r>
            <a:r>
              <a:rPr lang="en-US" sz="1400" dirty="0" smtClean="0"/>
              <a:t>, P. L., McCarty, C. A., &amp; Page, D. (2012). Machine learning for personalized medicine: predicting primary myocardial infarction from electronic health records. </a:t>
            </a:r>
            <a:r>
              <a:rPr lang="en-US" sz="1400" i="1" dirty="0" smtClean="0"/>
              <a:t>AI Magazine</a:t>
            </a:r>
            <a:r>
              <a:rPr lang="en-US" sz="1400" dirty="0" smtClean="0"/>
              <a:t>, </a:t>
            </a:r>
            <a:r>
              <a:rPr lang="en-US" sz="1400" i="1" dirty="0" smtClean="0"/>
              <a:t>33</a:t>
            </a:r>
            <a:r>
              <a:rPr lang="en-US" sz="1400" dirty="0" smtClean="0"/>
              <a:t>(4), 33.</a:t>
            </a:r>
          </a:p>
          <a:p>
            <a:pPr marL="457200" indent="-457200">
              <a:buFont typeface="+mj-lt"/>
              <a:buAutoNum type="arabicPeriod"/>
            </a:pPr>
            <a:r>
              <a:rPr lang="zh-CN" altLang="en-US" sz="1400" dirty="0">
                <a:hlinkClick r:id="rId2"/>
              </a:rPr>
              <a:t>http://www.stat.ucla.edu/projects/datasets/cardiac-explanation.html</a:t>
            </a:r>
            <a:endParaRPr lang="en-US" sz="1400" dirty="0"/>
          </a:p>
        </p:txBody>
      </p:sp>
      <p:sp>
        <p:nvSpPr>
          <p:cNvPr id="4" name="Alternate Process 3"/>
          <p:cNvSpPr/>
          <p:nvPr/>
        </p:nvSpPr>
        <p:spPr>
          <a:xfrm>
            <a:off x="311700" y="1234075"/>
            <a:ext cx="8363068" cy="3759030"/>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bg2"/>
                </a:solidFill>
              </a:rPr>
              <a:t> </a:t>
            </a:r>
            <a:r>
              <a:rPr lang="en-US" sz="6000" dirty="0" smtClean="0">
                <a:solidFill>
                  <a:schemeClr val="bg2"/>
                </a:solidFill>
              </a:rPr>
              <a:t>Thank you!</a:t>
            </a:r>
          </a:p>
          <a:p>
            <a:pPr algn="ctr"/>
            <a:endParaRPr lang="en-US" sz="4000" dirty="0" smtClean="0">
              <a:solidFill>
                <a:schemeClr val="bg2"/>
              </a:solidFill>
            </a:endParaRPr>
          </a:p>
          <a:p>
            <a:pPr algn="ctr"/>
            <a:r>
              <a:rPr lang="en-US" sz="4000" dirty="0" smtClean="0">
                <a:solidFill>
                  <a:schemeClr val="bg2"/>
                </a:solidFill>
              </a:rPr>
              <a:t>Questions?</a:t>
            </a:r>
            <a:endParaRPr lang="en-US" sz="4000" dirty="0">
              <a:solidFill>
                <a:schemeClr val="bg2"/>
              </a:solidFill>
            </a:endParaRPr>
          </a:p>
        </p:txBody>
      </p:sp>
    </p:spTree>
    <p:extLst>
      <p:ext uri="{BB962C8B-B14F-4D97-AF65-F5344CB8AC3E}">
        <p14:creationId xmlns:p14="http://schemas.microsoft.com/office/powerpoint/2010/main" val="11362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1639750"/>
            <a:ext cx="8520600" cy="572700"/>
          </a:xfrm>
          <a:prstGeom prst="rect">
            <a:avLst/>
          </a:prstGeom>
        </p:spPr>
        <p:txBody>
          <a:bodyPr lIns="91425" tIns="91425" rIns="91425" bIns="91425" anchor="t" anchorCtr="0">
            <a:noAutofit/>
          </a:bodyPr>
          <a:lstStyle/>
          <a:p>
            <a:pPr lvl="0" algn="ctr" rtl="0">
              <a:spcBef>
                <a:spcPts val="0"/>
              </a:spcBef>
              <a:buNone/>
            </a:pPr>
            <a:r>
              <a:rPr lang="en" sz="7200"/>
              <a:t>Questions?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571</Words>
  <Application>Microsoft Macintosh PowerPoint</Application>
  <PresentationFormat>On-screen Show (16:9)</PresentationFormat>
  <Paragraphs>89</Paragraphs>
  <Slides>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Montserrat</vt:lpstr>
      <vt:lpstr>Oswald</vt:lpstr>
      <vt:lpstr>Playfair Display</vt:lpstr>
      <vt:lpstr>Times New Roman</vt:lpstr>
      <vt:lpstr>Wingdings</vt:lpstr>
      <vt:lpstr>宋体</vt:lpstr>
      <vt:lpstr>Arial</vt:lpstr>
      <vt:lpstr>pop</vt:lpstr>
      <vt:lpstr>Equation</vt:lpstr>
      <vt:lpstr>AKSO</vt:lpstr>
      <vt:lpstr>Problem Statement</vt:lpstr>
      <vt:lpstr>Design/Solution</vt:lpstr>
      <vt:lpstr>PowerPoint Presentation</vt:lpstr>
      <vt:lpstr>Results &amp; Related Works</vt:lpstr>
      <vt:lpstr>Future Work</vt:lpstr>
      <vt:lpstr>Acknowledgement</vt:lpstr>
      <vt:lpstr>Questions?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dc:title>
  <cp:lastModifiedBy>Wen Lin</cp:lastModifiedBy>
  <cp:revision>40</cp:revision>
  <dcterms:modified xsi:type="dcterms:W3CDTF">2017-02-26T19:49:50Z</dcterms:modified>
</cp:coreProperties>
</file>