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78" r:id="rId5"/>
    <p:sldId id="275" r:id="rId6"/>
    <p:sldId id="261" r:id="rId7"/>
    <p:sldId id="267" r:id="rId8"/>
    <p:sldId id="259" r:id="rId9"/>
    <p:sldId id="268" r:id="rId10"/>
    <p:sldId id="272" r:id="rId11"/>
    <p:sldId id="277" r:id="rId12"/>
    <p:sldId id="284" r:id="rId13"/>
    <p:sldId id="276" r:id="rId14"/>
    <p:sldId id="280" r:id="rId15"/>
    <p:sldId id="285" r:id="rId16"/>
    <p:sldId id="286" r:id="rId17"/>
    <p:sldId id="287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Wire One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bel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A47"/>
    <a:srgbClr val="CAA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493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16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8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68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59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11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6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27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6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8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99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9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88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78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5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91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,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11968" y="511968"/>
            <a:ext cx="81198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968" y="822981"/>
            <a:ext cx="8119800" cy="18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Font typeface="Arial"/>
              <a:buNone/>
              <a:defRPr sz="1200" b="0" i="0" u="none" strike="noStrike" cap="none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85800" y="1371602"/>
            <a:ext cx="7776900" cy="257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42900" y="4767262"/>
            <a:ext cx="1076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752975" y="4767262"/>
            <a:ext cx="3800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34222" y="4767262"/>
            <a:ext cx="348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wo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4228" y="1492820"/>
            <a:ext cx="7775700" cy="1107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4228" y="2600820"/>
            <a:ext cx="7775700" cy="46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42900" y="4767262"/>
            <a:ext cx="1076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752975" y="4767262"/>
            <a:ext cx="3800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34222" y="4767262"/>
            <a:ext cx="348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ooQWTQs8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3725" y="197600"/>
            <a:ext cx="82086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 sz="4800" b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the problem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87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-46199" y="-101664"/>
            <a:ext cx="9226200" cy="5242200"/>
          </a:xfrm>
          <a:prstGeom prst="rect">
            <a:avLst/>
          </a:prstGeom>
          <a:solidFill>
            <a:srgbClr val="273A47">
              <a:alpha val="453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hape 148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188"/>
          <p:cNvSpPr txBox="1">
            <a:spLocks/>
          </p:cNvSpPr>
          <p:nvPr/>
        </p:nvSpPr>
        <p:spPr>
          <a:xfrm>
            <a:off x="3707708" y="1691543"/>
            <a:ext cx="1662056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>
              <a:buClr>
                <a:srgbClr val="F5F4F4"/>
              </a:buClr>
              <a:buSzPct val="25000"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ArcBBQ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</p:cSld>
  <p:clrMapOvr>
    <a:masterClrMapping/>
  </p:clrMapOvr>
  <p:transition spd="med" advTm="4422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3364003" y="3775219"/>
            <a:ext cx="2449573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FFFFFF"/>
                </a:solidFill>
                <a:hlinkClick r:id="rId3"/>
              </a:rPr>
              <a:t>DEMO!</a:t>
            </a:r>
            <a:endParaRPr lang="en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85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26" y="174661"/>
            <a:ext cx="2893219" cy="48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9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3364003" y="3775219"/>
            <a:ext cx="2449573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FFFFFF"/>
                </a:solidFill>
              </a:rPr>
              <a:t>Questions?</a:t>
            </a:r>
            <a:endParaRPr lang="en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87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3364003" y="3775219"/>
            <a:ext cx="2449573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FFFFFF"/>
                </a:solidFill>
              </a:rPr>
              <a:t>Questions?</a:t>
            </a:r>
            <a:endParaRPr lang="en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17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6326" y="137949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  <a:defRPr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1. We use Twitter Search API to collect Tweets. The key word we used is “San Diego.”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There are 46520 tweets. After filtering those tweets without coordinates, there are 12462 tweets remain.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25" y="247581"/>
            <a:ext cx="7886700" cy="9942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How to Collect Tweets?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69034"/>
      </p:ext>
    </p:extLst>
  </p:cSld>
  <p:clrMapOvr>
    <a:masterClrMapping/>
  </p:clrMapOvr>
  <p:transition spd="med" advTm="1492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4242" y="124178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  <a:defRPr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Data cleaning.</a:t>
            </a:r>
          </a:p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Limited time to use Twitter streaming API for collecting tweets.</a:t>
            </a:r>
          </a:p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It is difficult to choose a proper key word for searching.</a:t>
            </a:r>
          </a:p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Migrating our database and website to a cloud server.</a:t>
            </a:r>
          </a:p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There are some issues in ArcGIS API.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4242" y="2475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r>
              <a:rPr lang="en-US" sz="5400" dirty="0" smtClean="0">
                <a:solidFill>
                  <a:schemeClr val="bg1"/>
                </a:solidFill>
              </a:rPr>
              <a:t>The Challenges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85590"/>
      </p:ext>
    </p:extLst>
  </p:cSld>
  <p:clrMapOvr>
    <a:masterClrMapping/>
  </p:clrMapOvr>
  <p:transition spd="med" advTm="1492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4242" y="2475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r>
              <a:rPr lang="en-US" sz="5400" dirty="0" smtClean="0">
                <a:solidFill>
                  <a:schemeClr val="bg1"/>
                </a:solidFill>
              </a:rPr>
              <a:t>Future Works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5281" y="1241780"/>
            <a:ext cx="8283085" cy="344323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  <a:defRPr sz="30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5763" indent="-385763">
              <a:buFont typeface="Arial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Running our database and website on a server.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385763" indent="-385763">
              <a:buFont typeface="Arial"/>
              <a:buAutoNum type="arabicPeriod" startAt="2"/>
            </a:pPr>
            <a:r>
              <a:rPr lang="en-US" sz="2800" dirty="0" smtClean="0">
                <a:solidFill>
                  <a:schemeClr val="bg1"/>
                </a:solidFill>
              </a:rPr>
              <a:t>Keep collecting the tweets on our server, and real-time analyzing the sentiment.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3.   Improve the performance of sentiment analysis.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385763" indent="-385763">
              <a:buFont typeface="Arial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76388"/>
      </p:ext>
    </p:extLst>
  </p:cSld>
  <p:clrMapOvr>
    <a:masterClrMapping/>
  </p:clrMapOvr>
  <p:transition spd="med" advTm="1492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T</a:t>
            </a: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eam Members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11007" y="1739959"/>
            <a:ext cx="1407519" cy="3166041"/>
            <a:chOff x="2211007" y="1739959"/>
            <a:chExt cx="1407519" cy="3166041"/>
          </a:xfrm>
        </p:grpSpPr>
        <p:sp>
          <p:nvSpPr>
            <p:cNvPr id="155" name="Shape 155"/>
            <p:cNvSpPr txBox="1"/>
            <p:nvPr/>
          </p:nvSpPr>
          <p:spPr>
            <a:xfrm>
              <a:off x="2359321" y="3256300"/>
              <a:ext cx="1249500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Joey Lee</a:t>
              </a:r>
            </a:p>
            <a:p>
              <a:pPr lvl="0" algn="ctr" rtl="0">
                <a:spcBef>
                  <a:spcPts val="0"/>
                </a:spcBef>
                <a:buNone/>
              </a:pP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GIS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211007" y="1739959"/>
              <a:ext cx="1407519" cy="1892749"/>
              <a:chOff x="552525" y="1724573"/>
              <a:chExt cx="1407519" cy="1892749"/>
            </a:xfrm>
          </p:grpSpPr>
          <p:pic>
            <p:nvPicPr>
              <p:cNvPr id="157" name="Shape 15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2525" y="1724573"/>
                <a:ext cx="1407519" cy="140751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5" name="Shape 165"/>
              <p:cNvCxnSpPr/>
              <p:nvPr/>
            </p:nvCxnSpPr>
            <p:spPr>
              <a:xfrm>
                <a:off x="1147275" y="3617322"/>
                <a:ext cx="30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9BC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7" name="群組 6"/>
          <p:cNvGrpSpPr/>
          <p:nvPr/>
        </p:nvGrpSpPr>
        <p:grpSpPr>
          <a:xfrm>
            <a:off x="5762950" y="1772541"/>
            <a:ext cx="1607400" cy="3175493"/>
            <a:chOff x="3749646" y="1722906"/>
            <a:chExt cx="1607400" cy="3175493"/>
          </a:xfrm>
        </p:grpSpPr>
        <p:pic>
          <p:nvPicPr>
            <p:cNvPr id="160" name="Shape 1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93046" y="1722906"/>
              <a:ext cx="1407519" cy="1407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 txBox="1"/>
            <p:nvPr/>
          </p:nvSpPr>
          <p:spPr>
            <a:xfrm>
              <a:off x="3749646" y="3248699"/>
              <a:ext cx="1607400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Zhengcong Yin</a:t>
              </a:r>
            </a:p>
            <a:p>
              <a:pPr lvl="0" algn="l" rtl="0">
                <a:spcBef>
                  <a:spcPts val="0"/>
                </a:spcBef>
                <a:buNone/>
              </a:pPr>
              <a:endParaRPr sz="1200" b="1" dirty="0">
                <a:solidFill>
                  <a:srgbClr val="439BC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Developer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4373545" y="3640387"/>
              <a:ext cx="300300" cy="0"/>
            </a:xfrm>
            <a:prstGeom prst="straightConnector1">
              <a:avLst/>
            </a:prstGeom>
            <a:noFill/>
            <a:ln w="19050" cap="flat" cmpd="sng">
              <a:solidFill>
                <a:srgbClr val="439BC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" name="群組 5"/>
          <p:cNvGrpSpPr/>
          <p:nvPr/>
        </p:nvGrpSpPr>
        <p:grpSpPr>
          <a:xfrm>
            <a:off x="3887399" y="1739959"/>
            <a:ext cx="2006999" cy="3208075"/>
            <a:chOff x="5338573" y="1697925"/>
            <a:chExt cx="2006999" cy="3208075"/>
          </a:xfrm>
        </p:grpSpPr>
        <p:pic>
          <p:nvPicPr>
            <p:cNvPr id="156" name="Shape 156"/>
            <p:cNvPicPr preferRelativeResize="0"/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427" y="1697925"/>
              <a:ext cx="1407519" cy="1407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 txBox="1"/>
            <p:nvPr/>
          </p:nvSpPr>
          <p:spPr>
            <a:xfrm>
              <a:off x="5338573" y="3256300"/>
              <a:ext cx="2006999" cy="1649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F1C232"/>
                  </a:solidFill>
                  <a:latin typeface="Abel"/>
                  <a:ea typeface="Abel"/>
                  <a:cs typeface="Abel"/>
                  <a:sym typeface="Abel"/>
                </a:rPr>
                <a:t>Karie Huang</a:t>
              </a:r>
              <a:endParaRPr lang="en" sz="1600" b="1" dirty="0">
                <a:solidFill>
                  <a:srgbClr val="F1C232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lvl="0" algn="l" rtl="0">
                <a:spcBef>
                  <a:spcPts val="0"/>
                </a:spcBef>
                <a:buNone/>
              </a:pPr>
              <a:endParaRPr sz="1200" b="1" dirty="0">
                <a:solidFill>
                  <a:srgbClr val="439BC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 dirty="0" smtClean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GIS</a:t>
              </a:r>
              <a:endParaRPr lang="en"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endParaRPr sz="12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6191925" y="3627050"/>
              <a:ext cx="300300" cy="0"/>
            </a:xfrm>
            <a:prstGeom prst="straightConnector1">
              <a:avLst/>
            </a:prstGeom>
            <a:noFill/>
            <a:ln w="19050" cap="flat" cmpd="sng">
              <a:solidFill>
                <a:srgbClr val="439BC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med" advTm="26406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1566936" y="3692575"/>
            <a:ext cx="59436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</a:rPr>
              <a:t>A mental health monitoring platform</a:t>
            </a:r>
            <a:endParaRPr lang="e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62655"/>
      </p:ext>
    </p:extLst>
  </p:cSld>
  <p:clrMapOvr>
    <a:masterClrMapping/>
  </p:clrMapOvr>
  <p:transition spd="med" advTm="6156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0"/>
          <p:cNvSpPr txBox="1"/>
          <p:nvPr/>
        </p:nvSpPr>
        <p:spPr>
          <a:xfrm>
            <a:off x="2019565" y="4585059"/>
            <a:ext cx="52392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</a:rPr>
              <a:t>Invisible, but killed !</a:t>
            </a:r>
            <a:endParaRPr lang="en" b="1" dirty="0">
              <a:solidFill>
                <a:srgbClr val="FFFFFF"/>
              </a:solidFill>
            </a:endParaRPr>
          </a:p>
        </p:txBody>
      </p:sp>
      <p:pic>
        <p:nvPicPr>
          <p:cNvPr id="2" name="圖片 1" descr="Big increase in suicides for middle-aged women - The San Diego Union-Tribune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3" t="37716" r="39885" b="8935"/>
          <a:stretch/>
        </p:blipFill>
        <p:spPr>
          <a:xfrm>
            <a:off x="2448859" y="1013662"/>
            <a:ext cx="4557998" cy="3379601"/>
          </a:xfrm>
          <a:prstGeom prst="rect">
            <a:avLst/>
          </a:prstGeom>
        </p:spPr>
      </p:pic>
      <p:sp>
        <p:nvSpPr>
          <p:cNvPr id="7" name="Shape 154"/>
          <p:cNvSpPr txBox="1">
            <a:spLocks/>
          </p:cNvSpPr>
          <p:nvPr/>
        </p:nvSpPr>
        <p:spPr>
          <a:xfrm>
            <a:off x="694615" y="226115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W</a:t>
            </a: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</a:t>
            </a: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y Mental health?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3050223541"/>
      </p:ext>
    </p:extLst>
  </p:cSld>
  <p:clrMapOvr>
    <a:masterClrMapping/>
  </p:clrMapOvr>
  <p:transition spd="med" advTm="18405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Image result for appstudio ismael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 descr="Image result for appstudio ismael"/>
          <p:cNvSpPr/>
          <p:nvPr/>
        </p:nvSpPr>
        <p:spPr>
          <a:xfrm>
            <a:off x="230981" y="5952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0"/>
          <p:cNvSpPr txBox="1"/>
          <p:nvPr/>
        </p:nvSpPr>
        <p:spPr>
          <a:xfrm>
            <a:off x="459581" y="2171700"/>
            <a:ext cx="8580510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2800" dirty="0">
                <a:solidFill>
                  <a:schemeClr val="bg1"/>
                </a:solidFill>
              </a:rPr>
              <a:t>How can we share useful </a:t>
            </a:r>
            <a:r>
              <a:rPr lang="en-US" altLang="zh-TW" sz="2800" dirty="0" smtClean="0">
                <a:solidFill>
                  <a:schemeClr val="bg1"/>
                </a:solidFill>
              </a:rPr>
              <a:t>mental </a:t>
            </a:r>
            <a:r>
              <a:rPr lang="en-US" altLang="zh-TW" sz="2800" dirty="0">
                <a:solidFill>
                  <a:schemeClr val="bg1"/>
                </a:solidFill>
              </a:rPr>
              <a:t>health information 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lvl="0" algn="ctr"/>
            <a:r>
              <a:rPr lang="en-US" altLang="zh-TW" sz="2800" dirty="0" smtClean="0">
                <a:solidFill>
                  <a:schemeClr val="bg1"/>
                </a:solidFill>
              </a:rPr>
              <a:t>and </a:t>
            </a:r>
            <a:r>
              <a:rPr lang="en-US" altLang="zh-TW" sz="2800" dirty="0">
                <a:solidFill>
                  <a:schemeClr val="bg1"/>
                </a:solidFill>
              </a:rPr>
              <a:t>analytical tools in our local community?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7" name="Shape 154"/>
          <p:cNvSpPr txBox="1">
            <a:spLocks/>
          </p:cNvSpPr>
          <p:nvPr/>
        </p:nvSpPr>
        <p:spPr>
          <a:xfrm>
            <a:off x="694615" y="226115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pPr algn="ctr">
              <a:buClr>
                <a:schemeClr val="lt1"/>
              </a:buClr>
              <a:buSzPct val="25000"/>
            </a:pP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W</a:t>
            </a: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</a:t>
            </a:r>
            <a:r>
              <a:rPr lang="en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y Mental health?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</p:cSld>
  <p:clrMapOvr>
    <a:masterClrMapping/>
  </p:clrMapOvr>
  <p:transition spd="med" advTm="1492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hape 190"/>
          <p:cNvSpPr txBox="1"/>
          <p:nvPr/>
        </p:nvSpPr>
        <p:spPr>
          <a:xfrm>
            <a:off x="1616990" y="3589043"/>
            <a:ext cx="5943600" cy="4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Visualizing Mental </a:t>
            </a:r>
            <a:r>
              <a:rPr lang="en" sz="1800" b="1" dirty="0">
                <a:solidFill>
                  <a:srgbClr val="FFFFFF"/>
                </a:solidFill>
              </a:rPr>
              <a:t>H</a:t>
            </a:r>
            <a:r>
              <a:rPr lang="en" sz="1800" b="1" dirty="0" smtClean="0">
                <a:solidFill>
                  <a:srgbClr val="FFFFFF"/>
                </a:solidFill>
              </a:rPr>
              <a:t>ealth </a:t>
            </a:r>
            <a:r>
              <a:rPr lang="en" sz="1800" b="1" dirty="0">
                <a:solidFill>
                  <a:srgbClr val="FFFFFF"/>
                </a:solidFill>
              </a:rPr>
              <a:t>I</a:t>
            </a:r>
            <a:r>
              <a:rPr lang="en" sz="1800" b="1" dirty="0" smtClean="0">
                <a:solidFill>
                  <a:srgbClr val="FFFFFF"/>
                </a:solidFill>
              </a:rPr>
              <a:t>nfo 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63633"/>
      </p:ext>
    </p:extLst>
  </p:cSld>
  <p:clrMapOvr>
    <a:masterClrMapping/>
  </p:clrMapOvr>
  <p:transition spd="med" advTm="528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585890" y="1559606"/>
            <a:ext cx="2005800" cy="1897500"/>
          </a:xfrm>
          <a:prstGeom prst="rect">
            <a:avLst/>
          </a:prstGeom>
          <a:solidFill>
            <a:srgbClr val="2D688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3659282" y="1691543"/>
            <a:ext cx="3370500" cy="1357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5F4F4"/>
              </a:buClr>
              <a:buSzPct val="25000"/>
              <a:buFont typeface="Calibri"/>
              <a:buNone/>
            </a:pPr>
            <a:r>
              <a:rPr lang="en" sz="72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Mental H</a:t>
            </a:r>
            <a:r>
              <a:rPr lang="en" sz="8800" dirty="0" smtClean="0">
                <a:solidFill>
                  <a:srgbClr val="F5F4F4"/>
                </a:solidFill>
                <a:latin typeface="Wire One"/>
                <a:ea typeface="Wire One"/>
                <a:cs typeface="Wire One"/>
                <a:sym typeface="Wire One"/>
              </a:rPr>
              <a:t> </a:t>
            </a:r>
            <a:endParaRPr lang="en" sz="8800" dirty="0">
              <a:solidFill>
                <a:srgbClr val="F5F4F4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 flipH="1">
            <a:off x="4215636" y="3048743"/>
            <a:ext cx="646200" cy="2400"/>
          </a:xfrm>
          <a:prstGeom prst="straightConnector1">
            <a:avLst/>
          </a:prstGeom>
          <a:noFill/>
          <a:ln w="254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1314354" y="3589043"/>
            <a:ext cx="6448763" cy="4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</a:rPr>
              <a:t>Exploring the Spatial </a:t>
            </a:r>
            <a:r>
              <a:rPr lang="en" sz="1600" b="1" dirty="0">
                <a:solidFill>
                  <a:srgbClr val="FFFFFF"/>
                </a:solidFill>
              </a:rPr>
              <a:t>P</a:t>
            </a:r>
            <a:r>
              <a:rPr lang="en" sz="1600" b="1" dirty="0" smtClean="0">
                <a:solidFill>
                  <a:srgbClr val="FFFFFF"/>
                </a:solidFill>
              </a:rPr>
              <a:t>atterns of Local </a:t>
            </a:r>
            <a:r>
              <a:rPr lang="en" sz="1600" b="1" dirty="0">
                <a:solidFill>
                  <a:srgbClr val="FFFFFF"/>
                </a:solidFill>
              </a:rPr>
              <a:t>M</a:t>
            </a:r>
            <a:r>
              <a:rPr lang="en" sz="1600" b="1" dirty="0" smtClean="0">
                <a:solidFill>
                  <a:srgbClr val="FFFFFF"/>
                </a:solidFill>
              </a:rPr>
              <a:t>ental </a:t>
            </a:r>
            <a:r>
              <a:rPr lang="en" sz="1600" b="1" dirty="0">
                <a:solidFill>
                  <a:srgbClr val="FFFFFF"/>
                </a:solidFill>
              </a:rPr>
              <a:t>H</a:t>
            </a:r>
            <a:r>
              <a:rPr lang="en" sz="1600" b="1" dirty="0" smtClean="0">
                <a:solidFill>
                  <a:srgbClr val="FFFFFF"/>
                </a:solidFill>
              </a:rPr>
              <a:t>ealth Status </a:t>
            </a:r>
            <a:endParaRPr lang="en"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6156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2925" y="464699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can we collect the data 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93691"/>
              </p:ext>
            </p:extLst>
          </p:nvPr>
        </p:nvGraphicFramePr>
        <p:xfrm>
          <a:off x="382769" y="1212712"/>
          <a:ext cx="8527314" cy="3806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657"/>
                <a:gridCol w="4263657"/>
              </a:tblGrid>
              <a:tr h="274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Suicide Death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Livewell</a:t>
                      </a:r>
                      <a:r>
                        <a:rPr lang="en-US" baseline="0" dirty="0" smtClean="0"/>
                        <a:t>      </a:t>
                      </a:r>
                      <a:r>
                        <a:rPr lang="en-US" dirty="0" smtClean="0"/>
                        <a:t>http://www.livewellsd.org/</a:t>
                      </a:r>
                      <a:endParaRPr lang="en-US" dirty="0"/>
                    </a:p>
                  </a:txBody>
                  <a:tcPr/>
                </a:tc>
              </a:tr>
              <a:tr h="467241">
                <a:tc>
                  <a:txBody>
                    <a:bodyPr/>
                    <a:lstStyle/>
                    <a:p>
                      <a:r>
                        <a:rPr lang="en-US" dirty="0" smtClean="0"/>
                        <a:t>Self Inflicted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baseline="0" dirty="0" smtClean="0"/>
                        <a:t>      </a:t>
                      </a:r>
                      <a:r>
                        <a:rPr lang="en-US" altLang="zh-TW" dirty="0" smtClean="0"/>
                        <a:t>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Chronic Alcohol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Anxiety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517028">
                <a:tc>
                  <a:txBody>
                    <a:bodyPr/>
                    <a:lstStyle/>
                    <a:p>
                      <a:r>
                        <a:rPr lang="en-US" dirty="0" smtClean="0"/>
                        <a:t>Mood Disorders Hospitalization 2010-2013 (</a:t>
                      </a:r>
                      <a:r>
                        <a:rPr lang="en-US" dirty="0" err="1" smtClean="0"/>
                        <a:t>livewell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Livewell</a:t>
                      </a:r>
                      <a:r>
                        <a:rPr lang="en-US" altLang="zh-TW" dirty="0" smtClean="0"/>
                        <a:t>     http://www.livewellsd.org/</a:t>
                      </a:r>
                      <a:endParaRPr lang="en-US" altLang="zh-TW" dirty="0"/>
                    </a:p>
                  </a:txBody>
                  <a:tcPr/>
                </a:tc>
              </a:tr>
              <a:tr h="659634">
                <a:tc>
                  <a:txBody>
                    <a:bodyPr/>
                    <a:lstStyle/>
                    <a:p>
                      <a:r>
                        <a:rPr lang="en-US" dirty="0" smtClean="0"/>
                        <a:t>Healthcare Facility Locations (</a:t>
                      </a:r>
                      <a:r>
                        <a:rPr lang="en-AU" dirty="0" smtClean="0"/>
                        <a:t>California Health and Human Services Open Data Portal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altLang="zh-TW" dirty="0" smtClean="0"/>
                        <a:t>California Health and Human Services Open Data Portal</a:t>
                      </a:r>
                      <a:r>
                        <a:rPr lang="en-AU" altLang="zh-TW" baseline="0" dirty="0" smtClean="0"/>
                        <a:t>   </a:t>
                      </a:r>
                      <a:r>
                        <a:rPr lang="en-US" dirty="0" smtClean="0"/>
                        <a:t>https://chhs.data.ca.gov/</a:t>
                      </a:r>
                      <a:endParaRPr lang="en-US" dirty="0"/>
                    </a:p>
                  </a:txBody>
                  <a:tcPr/>
                </a:tc>
              </a:tr>
              <a:tr h="274847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Twitter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63105"/>
      </p:ext>
    </p:extLst>
  </p:cSld>
  <p:clrMapOvr>
    <a:masterClrMapping/>
  </p:clrMapOvr>
  <p:transition spd="med" advTm="37666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A47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24413" y="898029"/>
            <a:ext cx="7903998" cy="3994258"/>
            <a:chOff x="492516" y="515258"/>
            <a:chExt cx="7903998" cy="3994258"/>
          </a:xfrm>
        </p:grpSpPr>
        <p:sp>
          <p:nvSpPr>
            <p:cNvPr id="5" name="Rounded Rectangle 4"/>
            <p:cNvSpPr/>
            <p:nvPr/>
          </p:nvSpPr>
          <p:spPr>
            <a:xfrm>
              <a:off x="4077539" y="2005406"/>
              <a:ext cx="1446121" cy="1259910"/>
            </a:xfrm>
            <a:prstGeom prst="roundRect">
              <a:avLst/>
            </a:prstGeom>
            <a:solidFill>
              <a:srgbClr val="2D68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Mental H</a:t>
              </a:r>
            </a:p>
            <a:p>
              <a:pPr algn="ctr"/>
              <a:r>
                <a:rPr lang="en-US" dirty="0" smtClean="0"/>
                <a:t>dashboard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83197" y="515258"/>
              <a:ext cx="1395320" cy="464457"/>
            </a:xfrm>
            <a:prstGeom prst="roundRect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Community members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34279" y="2069701"/>
              <a:ext cx="1562235" cy="986972"/>
            </a:xfrm>
            <a:prstGeom prst="roundRect">
              <a:avLst/>
            </a:prstGeom>
            <a:solidFill>
              <a:srgbClr val="CAA3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Mental Health Patterns</a:t>
              </a:r>
              <a:endParaRPr lang="en-US" dirty="0"/>
            </a:p>
          </p:txBody>
        </p:sp>
        <p:sp>
          <p:nvSpPr>
            <p:cNvPr id="8" name="Flowchart: Preparation 9"/>
            <p:cNvSpPr/>
            <p:nvPr/>
          </p:nvSpPr>
          <p:spPr>
            <a:xfrm>
              <a:off x="492516" y="1638523"/>
              <a:ext cx="2123683" cy="566057"/>
            </a:xfrm>
            <a:prstGeom prst="flowChartPreparation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Mental </a:t>
              </a:r>
              <a:r>
                <a:rPr lang="en-US" sz="1200" dirty="0">
                  <a:solidFill>
                    <a:schemeClr val="bg2"/>
                  </a:solidFill>
                  <a:latin typeface="Calibri" panose="020F0502020204030204" pitchFamily="34" charset="0"/>
                </a:rPr>
                <a:t>H</a:t>
              </a:r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ealth </a:t>
              </a:r>
              <a:r>
                <a:rPr lang="en-US" sz="1200" dirty="0">
                  <a:solidFill>
                    <a:schemeClr val="bg2"/>
                  </a:solidFill>
                  <a:latin typeface="Calibri" panose="020F0502020204030204" pitchFamily="34" charset="0"/>
                </a:rPr>
                <a:t>D</a:t>
              </a:r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ata</a:t>
              </a:r>
              <a:endParaRPr lang="en-US" sz="12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lowchart: Preparation 10"/>
            <p:cNvSpPr/>
            <p:nvPr/>
          </p:nvSpPr>
          <p:spPr>
            <a:xfrm>
              <a:off x="492516" y="2773644"/>
              <a:ext cx="2196255" cy="566057"/>
            </a:xfrm>
            <a:prstGeom prst="flowChartPreparation">
              <a:avLst/>
            </a:prstGeom>
            <a:solidFill>
              <a:srgbClr val="C3C4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POI (hospitals/tweets)</a:t>
              </a:r>
              <a:endParaRPr lang="en-US" sz="12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11"/>
            <p:cNvSpPr/>
            <p:nvPr/>
          </p:nvSpPr>
          <p:spPr>
            <a:xfrm>
              <a:off x="5587999" y="3827345"/>
              <a:ext cx="1328057" cy="682171"/>
            </a:xfrm>
            <a:prstGeom prst="roundRect">
              <a:avLst/>
            </a:prstGeom>
            <a:solidFill>
              <a:srgbClr val="26716E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Sentiment analysis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Elbow Connector 13"/>
            <p:cNvCxnSpPr/>
            <p:nvPr/>
          </p:nvCxnSpPr>
          <p:spPr>
            <a:xfrm>
              <a:off x="2743200" y="1933232"/>
              <a:ext cx="1110343" cy="57773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lbow Connector 14"/>
            <p:cNvCxnSpPr/>
            <p:nvPr/>
          </p:nvCxnSpPr>
          <p:spPr>
            <a:xfrm flipV="1">
              <a:off x="2702865" y="2788159"/>
              <a:ext cx="1191012" cy="551542"/>
            </a:xfrm>
            <a:prstGeom prst="bentConnector3">
              <a:avLst>
                <a:gd name="adj1" fmla="val 49391"/>
              </a:avLst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21"/>
            <p:cNvCxnSpPr/>
            <p:nvPr/>
          </p:nvCxnSpPr>
          <p:spPr>
            <a:xfrm>
              <a:off x="4680857" y="1531258"/>
              <a:ext cx="0" cy="339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22"/>
            <p:cNvCxnSpPr/>
            <p:nvPr/>
          </p:nvCxnSpPr>
          <p:spPr>
            <a:xfrm flipH="1" flipV="1">
              <a:off x="4680857" y="1078929"/>
              <a:ext cx="7257" cy="386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ounded Rectangle 24"/>
            <p:cNvSpPr/>
            <p:nvPr/>
          </p:nvSpPr>
          <p:spPr>
            <a:xfrm>
              <a:off x="4942114" y="1364344"/>
              <a:ext cx="1524000" cy="274180"/>
            </a:xfrm>
            <a:prstGeom prst="roundRect">
              <a:avLst/>
            </a:prstGeom>
            <a:solidFill>
              <a:srgbClr val="267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Crunch tweets</a:t>
              </a:r>
              <a:endParaRPr lang="en-US" dirty="0"/>
            </a:p>
          </p:txBody>
        </p:sp>
        <p:cxnSp>
          <p:nvCxnSpPr>
            <p:cNvPr id="16" name="Straight Arrow Connector 26"/>
            <p:cNvCxnSpPr/>
            <p:nvPr/>
          </p:nvCxnSpPr>
          <p:spPr>
            <a:xfrm>
              <a:off x="5609771" y="2510971"/>
              <a:ext cx="10522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31"/>
            <p:cNvCxnSpPr/>
            <p:nvPr/>
          </p:nvCxnSpPr>
          <p:spPr>
            <a:xfrm flipV="1">
              <a:off x="6113168" y="2788159"/>
              <a:ext cx="14515" cy="902892"/>
            </a:xfrm>
            <a:prstGeom prst="straightConnector1">
              <a:avLst/>
            </a:prstGeom>
            <a:ln w="38100">
              <a:solidFill>
                <a:srgbClr val="DCC2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32"/>
            <p:cNvSpPr/>
            <p:nvPr/>
          </p:nvSpPr>
          <p:spPr>
            <a:xfrm>
              <a:off x="3478823" y="3632198"/>
              <a:ext cx="1524000" cy="274180"/>
            </a:xfrm>
            <a:prstGeom prst="roundRect">
              <a:avLst/>
            </a:prstGeom>
            <a:solidFill>
              <a:srgbClr val="267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ArcGIS API </a:t>
              </a:r>
              <a:endParaRPr lang="en-US" dirty="0"/>
            </a:p>
          </p:txBody>
        </p:sp>
      </p:grpSp>
      <p:sp>
        <p:nvSpPr>
          <p:cNvPr id="20" name="Shape 154"/>
          <p:cNvSpPr txBox="1">
            <a:spLocks noGrp="1"/>
          </p:cNvSpPr>
          <p:nvPr>
            <p:ph type="title"/>
          </p:nvPr>
        </p:nvSpPr>
        <p:spPr>
          <a:xfrm>
            <a:off x="642925" y="112363"/>
            <a:ext cx="7889100" cy="679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dirty="0" smtClean="0">
                <a:solidFill>
                  <a:schemeClr val="lt1"/>
                </a:solidFill>
                <a:latin typeface="Wire One"/>
                <a:ea typeface="Wire One"/>
                <a:cs typeface="Wire One"/>
                <a:sym typeface="Wire One"/>
              </a:rPr>
              <a:t>How – does it work?</a:t>
            </a:r>
            <a:endParaRPr lang="en" sz="4800" b="0" dirty="0">
              <a:solidFill>
                <a:schemeClr val="lt1"/>
              </a:solidFill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777868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353</Words>
  <Application>Microsoft Office PowerPoint</Application>
  <PresentationFormat>如螢幕大小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Roboto</vt:lpstr>
      <vt:lpstr>Wire One</vt:lpstr>
      <vt:lpstr>Calibri</vt:lpstr>
      <vt:lpstr>Abel</vt:lpstr>
      <vt:lpstr>新細明體</vt:lpstr>
      <vt:lpstr>Arial</vt:lpstr>
      <vt:lpstr>simple-light-2</vt:lpstr>
      <vt:lpstr>Office Theme</vt:lpstr>
      <vt:lpstr>the problem</vt:lpstr>
      <vt:lpstr>Team Members</vt:lpstr>
      <vt:lpstr>Mental H </vt:lpstr>
      <vt:lpstr>PowerPoint 簡報</vt:lpstr>
      <vt:lpstr>PowerPoint 簡報</vt:lpstr>
      <vt:lpstr>Mental H </vt:lpstr>
      <vt:lpstr>Mental H </vt:lpstr>
      <vt:lpstr>How – can we collect the data ?</vt:lpstr>
      <vt:lpstr>How – does it work?</vt:lpstr>
      <vt:lpstr>Mental H </vt:lpstr>
      <vt:lpstr>Mental H </vt:lpstr>
      <vt:lpstr>Mental H </vt:lpstr>
      <vt:lpstr>Mental H </vt:lpstr>
      <vt:lpstr>How to Collect Tweets?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JOEY LEE</dc:creator>
  <cp:lastModifiedBy>JOEY LEE</cp:lastModifiedBy>
  <cp:revision>29</cp:revision>
  <dcterms:modified xsi:type="dcterms:W3CDTF">2017-02-26T19:32:37Z</dcterms:modified>
</cp:coreProperties>
</file>