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3" autoAdjust="0"/>
    <p:restoredTop sz="81742" autoAdjust="0"/>
  </p:normalViewPr>
  <p:slideViewPr>
    <p:cSldViewPr snapToGrid="0">
      <p:cViewPr varScale="1">
        <p:scale>
          <a:sx n="53" d="100"/>
          <a:sy n="5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02FEB-C0B9-4DC3-AEA3-4E08E015751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8226-2FA3-4C18-B9DB-49455CB6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 of households lack health insurance of any kind (including Medicaid)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49% eat food past its expiration date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45% sell or pawn personal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8226-2FA3-4C18-B9DB-49455CB6E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*Most resources are web-oriented or require internet access.</a:t>
            </a:r>
          </a:p>
          <a:p>
            <a:r>
              <a:rPr lang="en-US" dirty="0"/>
              <a:t>*Populations</a:t>
            </a:r>
            <a:r>
              <a:rPr lang="en-US" baseline="0" dirty="0"/>
              <a:t> where this gap is even greater (e.g. Blacks, Latinos, 65+, those living in poverty) are also communities which have higher rates of food insecurity and are more vulnerable to hunger and it’s consequences.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*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those not receiving SNAP benefits, 40% have never 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8226-2FA3-4C18-B9DB-49455CB6E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*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those not receiving SNAP benefits, 40% have never 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8226-2FA3-4C18-B9DB-49455CB6E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3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1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F98AE42-868A-4A7E-BE2E-9A2691D89354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0FB7F0F-0A56-4BF0-B577-A04692FE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401233"/>
          </a:xfrm>
        </p:spPr>
        <p:txBody>
          <a:bodyPr/>
          <a:lstStyle/>
          <a:p>
            <a:r>
              <a:rPr lang="en-US" dirty="0" err="1"/>
              <a:t>EatWell</a:t>
            </a:r>
            <a:r>
              <a:rPr lang="en-US" dirty="0"/>
              <a:t> San Diego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60" y="4533900"/>
            <a:ext cx="11121644" cy="16891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Team 215—</a:t>
            </a:r>
            <a:r>
              <a:rPr lang="en-US" dirty="0" err="1"/>
              <a:t>TheDudeAbides</a:t>
            </a:r>
            <a:endParaRPr lang="en-US" dirty="0"/>
          </a:p>
          <a:p>
            <a:pPr algn="r"/>
            <a:r>
              <a:rPr lang="en-US" dirty="0" err="1"/>
              <a:t>Osika</a:t>
            </a:r>
            <a:r>
              <a:rPr lang="en-US" dirty="0"/>
              <a:t> </a:t>
            </a:r>
            <a:r>
              <a:rPr lang="en-US" dirty="0" err="1"/>
              <a:t>Tripathi</a:t>
            </a:r>
            <a:r>
              <a:rPr lang="en-US" dirty="0"/>
              <a:t>, Chelsea Obrochta, James </a:t>
            </a:r>
            <a:r>
              <a:rPr lang="en-US" dirty="0" smtClean="0"/>
              <a:t>O’Neill</a:t>
            </a:r>
            <a:r>
              <a:rPr lang="en-US" dirty="0"/>
              <a:t>, Brandon </a:t>
            </a:r>
            <a:r>
              <a:rPr lang="en-US" dirty="0" err="1" smtClean="0"/>
              <a:t>Hugueley</a:t>
            </a:r>
            <a:r>
              <a:rPr lang="en-US" dirty="0" smtClean="0"/>
              <a:t>, Lambert </a:t>
            </a:r>
            <a:r>
              <a:rPr lang="en-US" dirty="0" err="1" smtClean="0"/>
              <a:t>Ninteman</a:t>
            </a:r>
            <a:r>
              <a:rPr lang="en-US" dirty="0" smtClean="0"/>
              <a:t>, Sindhu </a:t>
            </a:r>
            <a:r>
              <a:rPr lang="en-US" dirty="0" err="1" smtClean="0"/>
              <a:t>Venkhtesa</a:t>
            </a:r>
            <a:r>
              <a:rPr lang="en-US" dirty="0" smtClean="0"/>
              <a:t>, </a:t>
            </a:r>
            <a:r>
              <a:rPr lang="en-US" dirty="0" err="1" smtClean="0"/>
              <a:t>Richa</a:t>
            </a:r>
            <a:r>
              <a:rPr lang="en-US" dirty="0" smtClean="0"/>
              <a:t> Mishra, Archie </a:t>
            </a:r>
            <a:r>
              <a:rPr lang="en-US" dirty="0" err="1" smtClean="0"/>
              <a:t>Archbold</a:t>
            </a:r>
            <a:r>
              <a:rPr lang="en-US" dirty="0" smtClean="0"/>
              <a:t>, Xin Zhou, </a:t>
            </a:r>
            <a:r>
              <a:rPr lang="en-US" dirty="0" err="1" smtClean="0"/>
              <a:t>Giridhar</a:t>
            </a:r>
            <a:r>
              <a:rPr lang="en-US" dirty="0" smtClean="0"/>
              <a:t> 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4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  <a:br>
              <a:rPr lang="en-US" dirty="0"/>
            </a:br>
            <a:r>
              <a:rPr lang="en-US" dirty="0"/>
              <a:t>Food Security in San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3314700"/>
            <a:ext cx="6850480" cy="3386891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Forced to Make Tough Choices</a:t>
            </a:r>
          </a:p>
          <a:p>
            <a:r>
              <a:rPr lang="en-US" b="1" dirty="0"/>
              <a:t>53% </a:t>
            </a:r>
            <a:r>
              <a:rPr lang="en-US" dirty="0"/>
              <a:t>choose between paying for food and medicine/medical care</a:t>
            </a:r>
          </a:p>
          <a:p>
            <a:r>
              <a:rPr lang="en-US" b="1" dirty="0"/>
              <a:t>54% </a:t>
            </a:r>
            <a:r>
              <a:rPr lang="en-US" dirty="0"/>
              <a:t>choose between paying for food and utilities</a:t>
            </a:r>
          </a:p>
          <a:p>
            <a:r>
              <a:rPr lang="en-US" b="1" dirty="0"/>
              <a:t>39% </a:t>
            </a:r>
            <a:r>
              <a:rPr lang="en-US" dirty="0"/>
              <a:t>choose between paying for food and housing</a:t>
            </a:r>
          </a:p>
          <a:p>
            <a:r>
              <a:rPr lang="en-US" b="1" dirty="0"/>
              <a:t>57% </a:t>
            </a:r>
            <a:r>
              <a:rPr lang="en-US" dirty="0"/>
              <a:t>choose between paying for food and transportation</a:t>
            </a:r>
          </a:p>
          <a:p>
            <a:r>
              <a:rPr lang="en-US" b="1" dirty="0"/>
              <a:t>27% </a:t>
            </a:r>
            <a:r>
              <a:rPr lang="en-US" dirty="0"/>
              <a:t>choose between paying for food and education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67% </a:t>
            </a:r>
            <a:r>
              <a:rPr lang="en-US" dirty="0">
                <a:solidFill>
                  <a:schemeClr val="tx1"/>
                </a:solidFill>
              </a:rPr>
              <a:t>purchase inexpensive, unhealthy food</a:t>
            </a:r>
          </a:p>
          <a:p>
            <a:r>
              <a:rPr lang="en-US" b="1" dirty="0">
                <a:solidFill>
                  <a:schemeClr val="tx1"/>
                </a:solidFill>
              </a:rPr>
              <a:t>35% </a:t>
            </a:r>
            <a:r>
              <a:rPr lang="en-US" dirty="0">
                <a:solidFill>
                  <a:schemeClr val="tx1"/>
                </a:solidFill>
              </a:rPr>
              <a:t>water down food or drinks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what is food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4" y="3456909"/>
            <a:ext cx="4558726" cy="32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7224" y="2157731"/>
            <a:ext cx="11318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423,130</a:t>
            </a:r>
            <a:r>
              <a:rPr lang="en-US" sz="2400" dirty="0"/>
              <a:t> people in San Diego County are food insecure (</a:t>
            </a:r>
            <a:r>
              <a:rPr lang="en-US" sz="2400" b="1" dirty="0"/>
              <a:t>13% </a:t>
            </a:r>
            <a:r>
              <a:rPr lang="en-US" sz="2400" dirty="0"/>
              <a:t>of total population).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151,440</a:t>
            </a:r>
            <a:r>
              <a:rPr lang="en-US" sz="2400" dirty="0"/>
              <a:t> children in San Diego County are food insecure.</a:t>
            </a:r>
          </a:p>
        </p:txBody>
      </p:sp>
    </p:spTree>
    <p:extLst>
      <p:ext uri="{BB962C8B-B14F-4D97-AF65-F5344CB8AC3E}">
        <p14:creationId xmlns:p14="http://schemas.microsoft.com/office/powerpoint/2010/main" val="230558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Resources, But…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882743" y="2446317"/>
            <a:ext cx="2547638" cy="3515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</a:t>
            </a:r>
            <a:r>
              <a:rPr lang="en-US" b="1" dirty="0"/>
              <a:t>95% </a:t>
            </a:r>
            <a:r>
              <a:rPr lang="en-US" dirty="0"/>
              <a:t>of Americans own a cellphone of some kind…</a:t>
            </a:r>
          </a:p>
          <a:p>
            <a:r>
              <a:rPr lang="en-US" dirty="0"/>
              <a:t>Only </a:t>
            </a:r>
            <a:r>
              <a:rPr lang="en-US" b="1" dirty="0"/>
              <a:t>77% </a:t>
            </a:r>
            <a:r>
              <a:rPr lang="en-US" dirty="0"/>
              <a:t>own a smartphone</a:t>
            </a:r>
          </a:p>
          <a:p>
            <a:r>
              <a:rPr lang="en-US" dirty="0"/>
              <a:t>This means </a:t>
            </a:r>
            <a:r>
              <a:rPr lang="en-US" b="1" dirty="0"/>
              <a:t>18%</a:t>
            </a:r>
            <a:r>
              <a:rPr lang="en-US" dirty="0"/>
              <a:t> of Americans can’t use web-based services from their phone.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2" y="1772360"/>
            <a:ext cx="8014660" cy="47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the Gap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Solution:</a:t>
            </a:r>
          </a:p>
          <a:p>
            <a:r>
              <a:rPr lang="en-US" dirty="0"/>
              <a:t>A text-based service allowing those with no internet </a:t>
            </a:r>
            <a:r>
              <a:rPr lang="en-US" dirty="0" smtClean="0"/>
              <a:t>access </a:t>
            </a:r>
            <a:r>
              <a:rPr lang="en-US" dirty="0"/>
              <a:t>to still get connected to the resources they need.</a:t>
            </a:r>
          </a:p>
        </p:txBody>
      </p:sp>
      <p:pic>
        <p:nvPicPr>
          <p:cNvPr id="1026" name="Picture 2" descr="Image result for flip phone new text mess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2"/>
          <a:stretch/>
        </p:blipFill>
        <p:spPr bwMode="auto">
          <a:xfrm>
            <a:off x="6344413" y="3894772"/>
            <a:ext cx="5105400" cy="247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03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84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Impacts: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Reduction in hunger and food insecurity among San Diegans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Less tough choices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Healthier, more resilient families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Expansion through </a:t>
            </a:r>
            <a:r>
              <a:rPr lang="en-US" dirty="0"/>
              <a:t>acquisition of other datasets regarding food </a:t>
            </a:r>
            <a:r>
              <a:rPr lang="en-US" dirty="0" smtClean="0"/>
              <a:t>assistance, </a:t>
            </a:r>
            <a:r>
              <a:rPr lang="en-US" dirty="0"/>
              <a:t>health assistance </a:t>
            </a:r>
            <a:r>
              <a:rPr lang="en-US" dirty="0" smtClean="0"/>
              <a:t>programs, and other resources (e.g. Computer access locations).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Allow </a:t>
            </a:r>
            <a:r>
              <a:rPr lang="en-US" dirty="0"/>
              <a:t>users to subscribe to alerts regarding food assistance and other programs (e.g. </a:t>
            </a:r>
            <a:r>
              <a:rPr lang="en-US" dirty="0" err="1"/>
              <a:t>Medi</a:t>
            </a:r>
            <a:r>
              <a:rPr lang="en-US" dirty="0"/>
              <a:t>-Cal, </a:t>
            </a:r>
            <a:r>
              <a:rPr lang="en-US" dirty="0" err="1"/>
              <a:t>CalWorks</a:t>
            </a:r>
            <a:r>
              <a:rPr lang="en-US" dirty="0"/>
              <a:t>, etc</a:t>
            </a:r>
            <a:r>
              <a:rPr lang="en-US" dirty="0" smtClean="0"/>
              <a:t>.) to encourage users to keep reaching out.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Impacts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3008066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567</TotalTime>
  <Words>384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Metropolitan</vt:lpstr>
      <vt:lpstr>EatWell San Diego</vt:lpstr>
      <vt:lpstr>The Problem: Food Security in San Diego</vt:lpstr>
      <vt:lpstr>There Are Resources, But…</vt:lpstr>
      <vt:lpstr>Filling the Gap</vt:lpstr>
      <vt:lpstr>Impacts and 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EatWell San D</dc:title>
  <dc:creator>Brandon Hugueley</dc:creator>
  <cp:lastModifiedBy>Chelsea Obrochta</cp:lastModifiedBy>
  <cp:revision>26</cp:revision>
  <dcterms:created xsi:type="dcterms:W3CDTF">2017-02-25T17:41:49Z</dcterms:created>
  <dcterms:modified xsi:type="dcterms:W3CDTF">2017-02-26T19:38:04Z</dcterms:modified>
</cp:coreProperties>
</file>