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Is my family eating well? Are they getting enough calories? Are they getting enough protein and all the essential amino acids? Are they getting all of the vitamins and minerals they need for growth and development and to maintain health?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Is my family eating well? Are they getting enough calories? Are they getting enough protein and all the essential amino acids? Are they getting all of the vitamins and minerals they need for growth and development and to maintain health?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idx="1" type="body"/>
          </p:nvPr>
        </p:nvSpPr>
        <p:spPr>
          <a:xfrm>
            <a:off x="311700" y="1152475"/>
            <a:ext cx="8520600" cy="1040100"/>
          </a:xfrm>
          <a:prstGeom prst="rect">
            <a:avLst/>
          </a:prstGeom>
        </p:spPr>
        <p:txBody>
          <a:bodyPr anchorCtr="0" anchor="t" bIns="91425" lIns="91425" rIns="91425" tIns="91425">
            <a:noAutofit/>
          </a:bodyPr>
          <a:lstStyle/>
          <a:p>
            <a:pPr lvl="0" rtl="0" algn="ctr">
              <a:spcBef>
                <a:spcPts val="0"/>
              </a:spcBef>
              <a:buNone/>
            </a:pPr>
            <a:r>
              <a:rPr b="1" lang="en" sz="4800"/>
              <a:t>EAT WELL </a:t>
            </a:r>
          </a:p>
          <a:p>
            <a:pPr lvl="0" rtl="0" algn="ctr">
              <a:spcBef>
                <a:spcPts val="0"/>
              </a:spcBef>
              <a:buNone/>
            </a:pPr>
            <a:r>
              <a:rPr b="1" lang="en" sz="4800"/>
              <a:t>SAN DIEGO</a:t>
            </a:r>
          </a:p>
          <a:p>
            <a:pPr lvl="0" algn="ctr">
              <a:spcBef>
                <a:spcPts val="0"/>
              </a:spcBef>
              <a:buNone/>
            </a:pPr>
            <a:r>
              <a:t/>
            </a:r>
            <a:endParaRPr sz="3600"/>
          </a:p>
        </p:txBody>
      </p:sp>
      <p:sp>
        <p:nvSpPr>
          <p:cNvPr id="55" name="Shape 55"/>
          <p:cNvSpPr txBox="1"/>
          <p:nvPr/>
        </p:nvSpPr>
        <p:spPr>
          <a:xfrm>
            <a:off x="2041075" y="3429000"/>
            <a:ext cx="5085300" cy="816300"/>
          </a:xfrm>
          <a:prstGeom prst="rect">
            <a:avLst/>
          </a:prstGeom>
          <a:noFill/>
          <a:ln>
            <a:noFill/>
          </a:ln>
        </p:spPr>
        <p:txBody>
          <a:bodyPr anchorCtr="0" anchor="t" bIns="91425" lIns="91425" rIns="91425" tIns="91425">
            <a:noAutofit/>
          </a:bodyPr>
          <a:lstStyle/>
          <a:p>
            <a:pPr lvl="0" algn="ctr">
              <a:spcBef>
                <a:spcPts val="0"/>
              </a:spcBef>
              <a:buNone/>
            </a:pPr>
            <a:r>
              <a:rPr lang="en" sz="2400"/>
              <a:t>The Dude Abides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Food Security?</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Food Insecurity: a household - level economic and social condition of limited or uncertain access to </a:t>
            </a:r>
            <a:r>
              <a:rPr lang="en" sz="2400" u="sng"/>
              <a:t>adequate</a:t>
            </a:r>
            <a:r>
              <a:rPr lang="en" sz="2400"/>
              <a:t> food (USDA)</a:t>
            </a:r>
          </a:p>
          <a:p>
            <a:pPr indent="-228600" lvl="0" marL="457200" rtl="0">
              <a:spcBef>
                <a:spcPts val="0"/>
              </a:spcBef>
            </a:pPr>
            <a:r>
              <a:rPr lang="en"/>
              <a:t>Quantity</a:t>
            </a:r>
          </a:p>
          <a:p>
            <a:pPr indent="-228600" lvl="0" marL="457200">
              <a:spcBef>
                <a:spcPts val="0"/>
              </a:spcBef>
            </a:pPr>
            <a:r>
              <a:rPr lang="en"/>
              <a:t>Quality </a:t>
            </a:r>
          </a:p>
          <a:p>
            <a:pPr lvl="0" rtl="0">
              <a:spcBef>
                <a:spcPts val="0"/>
              </a:spcBef>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Why is Food Security Important?</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sz="2400"/>
              <a:t>Food insecurity is linked with:</a:t>
            </a:r>
          </a:p>
          <a:p>
            <a:pPr indent="-381000" lvl="1" marL="914400" rtl="0">
              <a:spcBef>
                <a:spcPts val="0"/>
              </a:spcBef>
              <a:buSzPct val="100000"/>
            </a:pPr>
            <a:r>
              <a:rPr lang="en" sz="2400"/>
              <a:t>Adverse health outcomes</a:t>
            </a:r>
          </a:p>
          <a:p>
            <a:pPr indent="-381000" lvl="2" marL="1371600" rtl="0">
              <a:spcBef>
                <a:spcPts val="0"/>
              </a:spcBef>
              <a:buSzPct val="100000"/>
            </a:pPr>
            <a:r>
              <a:rPr lang="en" sz="2400"/>
              <a:t>Chronic disease</a:t>
            </a:r>
          </a:p>
          <a:p>
            <a:pPr indent="-381000" lvl="2" marL="1371600" rtl="0">
              <a:spcBef>
                <a:spcPts val="0"/>
              </a:spcBef>
              <a:buSzPct val="100000"/>
            </a:pPr>
            <a:r>
              <a:rPr lang="en" sz="2400"/>
              <a:t>Increased susceptibility to infectious disease</a:t>
            </a:r>
          </a:p>
          <a:p>
            <a:pPr indent="-381000" lvl="2" marL="1371600" rtl="0">
              <a:spcBef>
                <a:spcPts val="0"/>
              </a:spcBef>
              <a:buSzPct val="100000"/>
            </a:pPr>
            <a:r>
              <a:rPr lang="en" sz="2400"/>
              <a:t>Low birth-weight babies</a:t>
            </a:r>
          </a:p>
          <a:p>
            <a:pPr indent="-381000" lvl="2" marL="1371600" rtl="0">
              <a:spcBef>
                <a:spcPts val="0"/>
              </a:spcBef>
              <a:buSzPct val="100000"/>
            </a:pPr>
            <a:r>
              <a:rPr lang="en" sz="2400"/>
              <a:t>Increased risk of birth complications</a:t>
            </a:r>
          </a:p>
          <a:p>
            <a:pPr indent="-381000" lvl="1" marL="914400" rtl="0">
              <a:spcBef>
                <a:spcPts val="0"/>
              </a:spcBef>
              <a:buSzPct val="100000"/>
            </a:pPr>
            <a:r>
              <a:rPr lang="en" sz="2400"/>
              <a:t>Behavioral problems among children</a:t>
            </a:r>
          </a:p>
          <a:p>
            <a:pPr lvl="0" rtl="0">
              <a:spcBef>
                <a:spcPts val="0"/>
              </a:spcBef>
              <a:buClr>
                <a:schemeClr val="dk1"/>
              </a:buClr>
              <a:buSzPct val="61111"/>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Food Insecurity in San Diego</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15.7% of people in San Diego county are food insecure.</a:t>
            </a:r>
          </a:p>
          <a:p>
            <a:pPr indent="-419100" lvl="1" marL="914400" rtl="0">
              <a:spcBef>
                <a:spcPts val="0"/>
              </a:spcBef>
              <a:buSzPct val="100000"/>
            </a:pPr>
            <a:r>
              <a:rPr lang="en" sz="3000"/>
              <a:t>13.3 % of the total adult population</a:t>
            </a:r>
          </a:p>
          <a:p>
            <a:pPr indent="-419100" lvl="1" marL="914400" rtl="0">
              <a:spcBef>
                <a:spcPts val="0"/>
              </a:spcBef>
              <a:buSzPct val="100000"/>
            </a:pPr>
            <a:r>
              <a:rPr lang="en" sz="3000"/>
              <a:t>23.4 % of the total child population </a:t>
            </a: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sz="1000"/>
              <a:t>https://www.sdge.com/residential/apply-financial-assistance-programs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Gap Are We Filing?</a:t>
            </a:r>
          </a:p>
        </p:txBody>
      </p:sp>
      <p:sp>
        <p:nvSpPr>
          <p:cNvPr id="79" name="Shape 79"/>
          <p:cNvSpPr txBox="1"/>
          <p:nvPr>
            <p:ph idx="1" type="body"/>
          </p:nvPr>
        </p:nvSpPr>
        <p:spPr>
          <a:xfrm>
            <a:off x="311700" y="1376275"/>
            <a:ext cx="8520600" cy="3192600"/>
          </a:xfrm>
          <a:prstGeom prst="rect">
            <a:avLst/>
          </a:prstGeom>
        </p:spPr>
        <p:txBody>
          <a:bodyPr anchorCtr="0" anchor="t" bIns="91425" lIns="91425" rIns="91425" tIns="91425">
            <a:noAutofit/>
          </a:bodyPr>
          <a:lstStyle/>
          <a:p>
            <a:pPr indent="-419100" lvl="0" marL="457200" rtl="0">
              <a:spcBef>
                <a:spcPts val="0"/>
              </a:spcBef>
              <a:buSzPct val="100000"/>
            </a:pPr>
            <a:r>
              <a:rPr lang="en" sz="3000"/>
              <a:t>Access to resources for disadvantaged (at risk) populations!</a:t>
            </a: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Helping Users To:</a:t>
            </a:r>
          </a:p>
        </p:txBody>
      </p:sp>
      <p:sp>
        <p:nvSpPr>
          <p:cNvPr id="85" name="Shape 85"/>
          <p:cNvSpPr txBox="1"/>
          <p:nvPr>
            <p:ph idx="1" type="body"/>
          </p:nvPr>
        </p:nvSpPr>
        <p:spPr>
          <a:xfrm>
            <a:off x="163275" y="1152475"/>
            <a:ext cx="88641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Assess food security status through a certified USDA survey: high food security, marginal food security, low food security, very low food security.</a:t>
            </a:r>
          </a:p>
          <a:p>
            <a:pPr indent="-381000" lvl="0" marL="457200" rtl="0">
              <a:spcBef>
                <a:spcPts val="0"/>
              </a:spcBef>
              <a:buSzPct val="100000"/>
            </a:pPr>
            <a:r>
              <a:rPr lang="en" sz="2400"/>
              <a:t>Determine if they qualify for CalFresh (EBT, i.e. food stamps) and provide resources to sign up for CalFresh.</a:t>
            </a:r>
          </a:p>
          <a:p>
            <a:pPr indent="-381000" lvl="0" marL="457200" rtl="0">
              <a:spcBef>
                <a:spcPts val="0"/>
              </a:spcBef>
              <a:buSzPct val="100000"/>
            </a:pPr>
            <a:r>
              <a:rPr lang="en" sz="2400"/>
              <a:t>Access interactive resource maps: free internet access, food banks, farmers markets that accept EBT, ect. </a:t>
            </a:r>
          </a:p>
          <a:p>
            <a:pPr indent="-381000" lvl="0" marL="457200" rtl="0">
              <a:spcBef>
                <a:spcPts val="0"/>
              </a:spcBef>
              <a:buSzPct val="100000"/>
            </a:pPr>
            <a:r>
              <a:rPr lang="en" sz="2400"/>
              <a:t>Access Additional Resources: government assistance programs, etc.</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Reaching Disadvantaged Populations </a:t>
            </a:r>
            <a:r>
              <a:rPr lang="en" sz="1800"/>
              <a:t>(no internet access)</a:t>
            </a:r>
          </a:p>
        </p:txBody>
      </p:sp>
      <p:sp>
        <p:nvSpPr>
          <p:cNvPr id="91" name="Shape 91"/>
          <p:cNvSpPr txBox="1"/>
          <p:nvPr>
            <p:ph idx="1" type="body"/>
          </p:nvPr>
        </p:nvSpPr>
        <p:spPr>
          <a:xfrm>
            <a:off x="163275" y="1152475"/>
            <a:ext cx="88641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Texting Feature that will provide:</a:t>
            </a:r>
          </a:p>
          <a:p>
            <a:pPr indent="-419100" lvl="1" marL="914400" rtl="0">
              <a:spcBef>
                <a:spcPts val="0"/>
              </a:spcBef>
              <a:buSzPct val="100000"/>
            </a:pPr>
            <a:r>
              <a:rPr lang="en" sz="3000"/>
              <a:t>Closest free internet/computer location (i.e. public library, Starbucks, etc.)</a:t>
            </a:r>
          </a:p>
          <a:p>
            <a:pPr indent="-419100" lvl="1" marL="914400" rtl="0">
              <a:spcBef>
                <a:spcPts val="0"/>
              </a:spcBef>
              <a:buSzPct val="100000"/>
            </a:pPr>
            <a:r>
              <a:rPr lang="en" sz="3000"/>
              <a:t>Phone number to sign up for CalFresh or other food resource.</a:t>
            </a:r>
          </a:p>
          <a:p>
            <a:pPr indent="-419100" lvl="1" marL="914400" rtl="0">
              <a:spcBef>
                <a:spcPts val="0"/>
              </a:spcBef>
              <a:buSzPct val="100000"/>
            </a:pPr>
            <a:r>
              <a:rPr lang="en" sz="3000"/>
              <a:t>Closest food bank location</a:t>
            </a:r>
          </a:p>
          <a:p>
            <a:pPr indent="-419100" lvl="1" marL="914400" rtl="0">
              <a:spcBef>
                <a:spcPts val="0"/>
              </a:spcBef>
              <a:buSzPct val="100000"/>
            </a:pPr>
            <a:r>
              <a:rPr lang="en" sz="3000"/>
              <a:t>Users can configure custom profile online.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Supporting Research:</a:t>
            </a:r>
          </a:p>
        </p:txBody>
      </p:sp>
      <p:sp>
        <p:nvSpPr>
          <p:cNvPr id="97" name="Shape 97"/>
          <p:cNvSpPr txBox="1"/>
          <p:nvPr>
            <p:ph idx="1" type="body"/>
          </p:nvPr>
        </p:nvSpPr>
        <p:spPr>
          <a:xfrm>
            <a:off x="163275" y="1152475"/>
            <a:ext cx="88641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Give academic and government researchers access to de-identified data sets to support research in a variety of fields.</a:t>
            </a:r>
          </a:p>
          <a:p>
            <a:pPr indent="-381000" lvl="0" marL="457200" rtl="0">
              <a:spcBef>
                <a:spcPts val="0"/>
              </a:spcBef>
              <a:buSzPct val="100000"/>
            </a:pPr>
            <a:r>
              <a:rPr lang="en" sz="2400"/>
              <a:t>Provide data to public service providers to help target service delivery.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Road Map</a:t>
            </a:r>
          </a:p>
        </p:txBody>
      </p:sp>
      <p:sp>
        <p:nvSpPr>
          <p:cNvPr id="103" name="Shape 103"/>
          <p:cNvSpPr txBox="1"/>
          <p:nvPr>
            <p:ph idx="1" type="body"/>
          </p:nvPr>
        </p:nvSpPr>
        <p:spPr>
          <a:xfrm>
            <a:off x="163275" y="1152475"/>
            <a:ext cx="8864100" cy="3416400"/>
          </a:xfrm>
          <a:prstGeom prst="rect">
            <a:avLst/>
          </a:prstGeom>
        </p:spPr>
        <p:txBody>
          <a:bodyPr anchorCtr="0" anchor="t" bIns="91425" lIns="91425" rIns="91425" tIns="91425">
            <a:noAutofit/>
          </a:bodyPr>
          <a:lstStyle/>
          <a:p>
            <a:pPr indent="-457200" lvl="0" marL="457200" marR="0" rtl="0" algn="l">
              <a:lnSpc>
                <a:spcPct val="115000"/>
              </a:lnSpc>
              <a:spcBef>
                <a:spcPts val="0"/>
              </a:spcBef>
              <a:spcAft>
                <a:spcPts val="1600"/>
              </a:spcAft>
              <a:buClr>
                <a:schemeClr val="dk2"/>
              </a:buClr>
              <a:buSzPct val="100000"/>
              <a:buFont typeface="Arial"/>
            </a:pPr>
            <a:r>
              <a:rPr lang="en" sz="3600"/>
              <a:t>Potentially add additional features:</a:t>
            </a:r>
          </a:p>
          <a:p>
            <a:pPr indent="-457200" lvl="1" marL="914400" marR="0" rtl="0" algn="l">
              <a:lnSpc>
                <a:spcPct val="115000"/>
              </a:lnSpc>
              <a:spcBef>
                <a:spcPts val="0"/>
              </a:spcBef>
              <a:spcAft>
                <a:spcPts val="1600"/>
              </a:spcAft>
              <a:buSzPct val="100000"/>
            </a:pPr>
            <a:r>
              <a:rPr lang="en" sz="3600"/>
              <a:t>Cardiovascular Health</a:t>
            </a:r>
          </a:p>
          <a:p>
            <a:pPr indent="-457200" lvl="1" marL="914400" marR="0" rtl="0" algn="l">
              <a:lnSpc>
                <a:spcPct val="115000"/>
              </a:lnSpc>
              <a:spcBef>
                <a:spcPts val="0"/>
              </a:spcBef>
              <a:spcAft>
                <a:spcPts val="1600"/>
              </a:spcAft>
              <a:buSzPct val="100000"/>
            </a:pPr>
            <a:r>
              <a:rPr lang="en" sz="3600"/>
              <a:t>Diabetes</a:t>
            </a:r>
          </a:p>
          <a:p>
            <a:pPr indent="-457200" lvl="1" marL="914400" marR="0" rtl="0" algn="l">
              <a:lnSpc>
                <a:spcPct val="115000"/>
              </a:lnSpc>
              <a:spcBef>
                <a:spcPts val="0"/>
              </a:spcBef>
              <a:spcAft>
                <a:spcPts val="1600"/>
              </a:spcAft>
              <a:buSzPct val="100000"/>
            </a:pPr>
            <a:r>
              <a:rPr lang="en" sz="3600"/>
              <a:t>Women’s Health</a:t>
            </a:r>
          </a:p>
          <a:p>
            <a:pPr indent="-457200" lvl="1" marL="914400" marR="0" rtl="0" algn="l">
              <a:lnSpc>
                <a:spcPct val="115000"/>
              </a:lnSpc>
              <a:spcBef>
                <a:spcPts val="0"/>
              </a:spcBef>
              <a:spcAft>
                <a:spcPts val="1600"/>
              </a:spcAft>
              <a:buSzPct val="100000"/>
            </a:pPr>
            <a:r>
              <a:rPr lang="en" sz="3600"/>
              <a:t>Pediatric Health</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