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6"/>
  </p:normalViewPr>
  <p:slideViewPr>
    <p:cSldViewPr snapToGrid="0" snapToObjects="1">
      <p:cViewPr varScale="1">
        <p:scale>
          <a:sx n="108" d="100"/>
          <a:sy n="108" d="100"/>
        </p:scale>
        <p:origin x="208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68012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Briann Belliveau, Ian Pierce, Wanlin Gong, Julia Morlock, Annie Phan, Sushma Nagalapuram, Mario Sanguinet, Debor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ah Milam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52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9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Heart disease &amp; impact on/from: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Social services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Education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socioeconomic factors</a:t>
            </a:r>
          </a:p>
        </p:txBody>
      </p:sp>
    </p:spTree>
    <p:extLst>
      <p:ext uri="{BB962C8B-B14F-4D97-AF65-F5344CB8AC3E}">
        <p14:creationId xmlns:p14="http://schemas.microsoft.com/office/powerpoint/2010/main" val="40723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89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Briann Belliveau, Ian Pierce, Wanlin Gong, Julia Morlock, Annie Phan, Sushma Nagalapuram, Mario Sanguinet, Debor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ah Milam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543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err="1">
                <a:solidFill>
                  <a:srgbClr val="FFE599"/>
                </a:solidFill>
                <a:latin typeface="Helvetica Neue" charset="0"/>
                <a:ea typeface="Helvetica Neue" charset="0"/>
                <a:cs typeface="Helvetica Neue" charset="0"/>
              </a:rPr>
              <a:t>Minesight</a:t>
            </a:r>
            <a:r>
              <a:rPr lang="en" dirty="0">
                <a:solidFill>
                  <a:srgbClr val="FFE599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" dirty="0" err="1">
                <a:solidFill>
                  <a:srgbClr val="FFE599"/>
                </a:solidFill>
                <a:latin typeface="Helvetica Neue" charset="0"/>
                <a:ea typeface="Helvetica Neue" charset="0"/>
                <a:cs typeface="Helvetica Neue" charset="0"/>
              </a:rPr>
              <a:t>Velosphere</a:t>
            </a:r>
            <a:endParaRPr lang="en" dirty="0">
              <a:solidFill>
                <a:srgbClr val="FFE59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5785700" y="2964800"/>
            <a:ext cx="2637900" cy="173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err="1">
                <a:latin typeface="Helvetica Neue" charset="0"/>
                <a:ea typeface="Helvetica Neue" charset="0"/>
                <a:cs typeface="Helvetica Neue" charset="0"/>
              </a:rPr>
              <a:t>Briann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" dirty="0" err="1">
                <a:latin typeface="Helvetica Neue" charset="0"/>
                <a:ea typeface="Helvetica Neue" charset="0"/>
                <a:cs typeface="Helvetica Neue" charset="0"/>
              </a:rPr>
              <a:t>Belliveau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Annie </a:t>
            </a:r>
            <a:r>
              <a:rPr lang="en" dirty="0" err="1">
                <a:latin typeface="Helvetica Neue" charset="0"/>
                <a:ea typeface="Helvetica Neue" charset="0"/>
                <a:cs typeface="Helvetica Neue" charset="0"/>
              </a:rPr>
              <a:t>Phan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err="1">
                <a:latin typeface="Helvetica Neue" charset="0"/>
                <a:ea typeface="Helvetica Neue" charset="0"/>
                <a:cs typeface="Helvetica Neue" charset="0"/>
              </a:rPr>
              <a:t>Wanlin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 Gong 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Julia </a:t>
            </a:r>
            <a:r>
              <a:rPr lang="en" dirty="0" err="1">
                <a:latin typeface="Helvetica Neue" charset="0"/>
                <a:ea typeface="Helvetica Neue" charset="0"/>
                <a:cs typeface="Helvetica Neue" charset="0"/>
              </a:rPr>
              <a:t>Morlock</a:t>
            </a: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435250" y="2964800"/>
            <a:ext cx="3631800" cy="14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Bin Fang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Hao Zhang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Mario Sanguinet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 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100">
              <a:solidFill>
                <a:schemeClr val="dk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5" name="Shape 75"/>
          <p:cNvSpPr txBox="1"/>
          <p:nvPr/>
        </p:nvSpPr>
        <p:spPr>
          <a:xfrm rot="-5400000">
            <a:off x="-846689" y="1554713"/>
            <a:ext cx="4262277" cy="20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6000" dirty="0" smtClean="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2</a:t>
            </a:r>
            <a:r>
              <a:rPr lang="en-US" sz="6000" dirty="0" smtClean="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1</a:t>
            </a:r>
            <a:r>
              <a:rPr lang="en" sz="6000" dirty="0" smtClean="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6</a:t>
            </a:r>
            <a:endParaRPr lang="en" sz="6000" dirty="0">
              <a:solidFill>
                <a:schemeClr val="lt1"/>
              </a:solidFill>
              <a:latin typeface="Helvetica Neue" charset="0"/>
              <a:ea typeface="Helvetica Neue" charset="0"/>
              <a:cs typeface="Helvetica Neue" charset="0"/>
              <a:sym typeface="La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4400" b="1" dirty="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Lato"/>
              </a:rPr>
              <a:t>What the Hack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1000" y="712150"/>
            <a:ext cx="8382000" cy="383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6D9EEB"/>
                </a:highlight>
                <a:latin typeface="Helvetica Neue" charset="0"/>
                <a:ea typeface="Helvetica Neue" charset="0"/>
                <a:cs typeface="Helvetica Neue" charset="0"/>
              </a:rPr>
              <a:t>Provide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6D9EEB"/>
                </a:highlight>
                <a:latin typeface="Helvetica Neue" charset="0"/>
                <a:ea typeface="Helvetica Neue" charset="0"/>
                <a:cs typeface="Helvetica Neue" charset="0"/>
              </a:rPr>
              <a:t>intervention recommendations &amp;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6D9EEB"/>
                </a:highlight>
                <a:latin typeface="Helvetica Neue" charset="0"/>
                <a:ea typeface="Helvetica Neue" charset="0"/>
                <a:cs typeface="Helvetica Neue" charset="0"/>
              </a:rPr>
              <a:t>policy changes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51250" y="1239700"/>
            <a:ext cx="8217900" cy="278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0">
                <a:solidFill>
                  <a:srgbClr val="6D9EEB"/>
                </a:solidFill>
                <a:latin typeface="Helvetica Neue" charset="0"/>
                <a:ea typeface="Helvetica Neue" charset="0"/>
                <a:cs typeface="Helvetica Neue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Shape 86"/>
          <p:cNvGrpSpPr/>
          <p:nvPr/>
        </p:nvGrpSpPr>
        <p:grpSpPr>
          <a:xfrm>
            <a:off x="2689075" y="391519"/>
            <a:ext cx="3765830" cy="1982403"/>
            <a:chOff x="295755" y="670800"/>
            <a:chExt cx="3196800" cy="1682712"/>
          </a:xfrm>
        </p:grpSpPr>
        <p:pic>
          <p:nvPicPr>
            <p:cNvPr id="87" name="Shape 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5862" y="670800"/>
              <a:ext cx="1056624" cy="1056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295755" y="1483512"/>
              <a:ext cx="31968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Heart Disease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3853650" y="3513174"/>
            <a:ext cx="1436700" cy="1555225"/>
            <a:chOff x="3853650" y="3513174"/>
            <a:chExt cx="1436700" cy="1555225"/>
          </a:xfrm>
        </p:grpSpPr>
        <p:pic>
          <p:nvPicPr>
            <p:cNvPr id="90" name="Shape 90" descr="mortarboard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41800" y="3513174"/>
              <a:ext cx="1060399" cy="106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3853650" y="4618700"/>
              <a:ext cx="1436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Education</a:t>
              </a: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100800" y="2179049"/>
            <a:ext cx="2374500" cy="1882350"/>
            <a:chOff x="100800" y="2179049"/>
            <a:chExt cx="2374500" cy="1882350"/>
          </a:xfrm>
        </p:grpSpPr>
        <p:pic>
          <p:nvPicPr>
            <p:cNvPr id="93" name="Shape 93" descr="coin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7849" y="2179049"/>
              <a:ext cx="1060399" cy="1060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 txBox="1"/>
            <p:nvPr/>
          </p:nvSpPr>
          <p:spPr>
            <a:xfrm>
              <a:off x="100800" y="3434100"/>
              <a:ext cx="23745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Socioeconomic Factors</a:t>
              </a: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6996400" y="2169100"/>
            <a:ext cx="1875000" cy="1786689"/>
            <a:chOff x="6996400" y="2169100"/>
            <a:chExt cx="1875000" cy="1786689"/>
          </a:xfrm>
        </p:grpSpPr>
        <p:pic>
          <p:nvPicPr>
            <p:cNvPr id="96" name="Shape 96" descr="people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3699" y="2169100"/>
              <a:ext cx="1060400" cy="1082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 txBox="1"/>
            <p:nvPr/>
          </p:nvSpPr>
          <p:spPr>
            <a:xfrm>
              <a:off x="6996400" y="3434089"/>
              <a:ext cx="1875000" cy="52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Social Services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1784912" y="1407170"/>
            <a:ext cx="5454016" cy="1832279"/>
            <a:chOff x="1784912" y="1407170"/>
            <a:chExt cx="5454016" cy="1832279"/>
          </a:xfrm>
        </p:grpSpPr>
        <p:sp>
          <p:nvSpPr>
            <p:cNvPr id="99" name="Shape 99"/>
            <p:cNvSpPr/>
            <p:nvPr/>
          </p:nvSpPr>
          <p:spPr>
            <a:xfrm rot="-5400952">
              <a:off x="4030499" y="2487500"/>
              <a:ext cx="1083000" cy="420900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1657701">
              <a:off x="1803193" y="1689340"/>
              <a:ext cx="1315839" cy="402559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1543774">
              <a:off x="5900953" y="1689289"/>
              <a:ext cx="1315752" cy="402667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So what?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Helvetica Neue" charset="0"/>
                <a:ea typeface="Helvetica Neue" charset="0"/>
                <a:cs typeface="Helvetica Neue" charset="0"/>
              </a:rPr>
              <a:t>Why it matters...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114000" y="3054775"/>
            <a:ext cx="1113900" cy="1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937500" y="927650"/>
            <a:ext cx="7269000" cy="3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Raleway"/>
              </a:rPr>
              <a:t>Teamwork makes the dream work… 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2865962" y="361775"/>
            <a:ext cx="3232875" cy="2368064"/>
            <a:chOff x="2865962" y="361775"/>
            <a:chExt cx="3232875" cy="2368064"/>
          </a:xfrm>
        </p:grpSpPr>
        <p:pic>
          <p:nvPicPr>
            <p:cNvPr id="114" name="Shape 114" descr="data cleaning with 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5962" y="361775"/>
              <a:ext cx="3232875" cy="2049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 txBox="1"/>
            <p:nvPr/>
          </p:nvSpPr>
          <p:spPr>
            <a:xfrm>
              <a:off x="3129450" y="2371039"/>
              <a:ext cx="28851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Bin Fang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Data Cleaning w/ R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43512" y="614699"/>
            <a:ext cx="2885100" cy="2115150"/>
            <a:chOff x="43512" y="614699"/>
            <a:chExt cx="2885100" cy="2115150"/>
          </a:xfrm>
        </p:grpSpPr>
        <p:pic>
          <p:nvPicPr>
            <p:cNvPr id="117" name="Shape 117" descr="Screen Shot 2017-02-26 at 11.06.39 AM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525" y="614699"/>
              <a:ext cx="2735424" cy="162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43512" y="2371050"/>
              <a:ext cx="28851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 dirty="0" err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Briann</a:t>
              </a:r>
              <a:r>
                <a:rPr lang="en" sz="1000" b="1" dirty="0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 </a:t>
              </a:r>
              <a:r>
                <a:rPr lang="en" sz="1000" b="1" dirty="0" err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Belliveau</a:t>
              </a:r>
              <a:r>
                <a:rPr lang="en" sz="1000" b="1" dirty="0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 dirty="0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Data Acquisition</a:t>
              </a: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6185875" y="512524"/>
            <a:ext cx="3137700" cy="2253825"/>
            <a:chOff x="6185875" y="512524"/>
            <a:chExt cx="3137700" cy="2253825"/>
          </a:xfrm>
        </p:grpSpPr>
        <p:pic>
          <p:nvPicPr>
            <p:cNvPr id="120" name="Shape 120" descr="Capture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85874" y="512524"/>
              <a:ext cx="2885099" cy="181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6185875" y="2407550"/>
              <a:ext cx="31377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Wanlin Gong &amp; Julia Morlock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Data Visualization w/ SAP Predictive Analytics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2865975" y="2766350"/>
            <a:ext cx="3356400" cy="2326800"/>
            <a:chOff x="2865975" y="2766350"/>
            <a:chExt cx="3356400" cy="2326800"/>
          </a:xfrm>
        </p:grpSpPr>
        <p:pic>
          <p:nvPicPr>
            <p:cNvPr id="123" name="Shape 123" descr="image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06775" y="2766350"/>
              <a:ext cx="3232876" cy="1870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Shape 124"/>
            <p:cNvSpPr txBox="1"/>
            <p:nvPr/>
          </p:nvSpPr>
          <p:spPr>
            <a:xfrm>
              <a:off x="2865975" y="4734350"/>
              <a:ext cx="33564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Hao Zhang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Website Development  w/ HTML, Java Script, Leaflet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6077862" y="2766350"/>
            <a:ext cx="3137700" cy="2326799"/>
            <a:chOff x="6077862" y="2766350"/>
            <a:chExt cx="3137700" cy="2326799"/>
          </a:xfrm>
        </p:grpSpPr>
        <p:pic>
          <p:nvPicPr>
            <p:cNvPr id="126" name="Shape 126" descr="Screen Shot 2017-02-26 at 11.14.56 AM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22450" y="2766350"/>
              <a:ext cx="2848526" cy="1870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 txBox="1"/>
            <p:nvPr/>
          </p:nvSpPr>
          <p:spPr>
            <a:xfrm>
              <a:off x="6077862" y="4734350"/>
              <a:ext cx="31377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Mario Sanguinet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Visuals &amp; Presentation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525" y="3327986"/>
            <a:ext cx="2885100" cy="1765164"/>
            <a:chOff x="43525" y="3327986"/>
            <a:chExt cx="2885100" cy="1765164"/>
          </a:xfrm>
        </p:grpSpPr>
        <p:sp>
          <p:nvSpPr>
            <p:cNvPr id="128" name="Shape 128"/>
            <p:cNvSpPr txBox="1"/>
            <p:nvPr/>
          </p:nvSpPr>
          <p:spPr>
            <a:xfrm>
              <a:off x="43525" y="4734350"/>
              <a:ext cx="28851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b="1" dirty="0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Annie </a:t>
              </a:r>
              <a:r>
                <a:rPr lang="en" sz="1000" b="1" dirty="0" err="1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Phan</a:t>
              </a:r>
              <a:r>
                <a:rPr lang="en" sz="1000" b="1" dirty="0">
                  <a:solidFill>
                    <a:schemeClr val="lt1"/>
                  </a:solidFill>
                  <a:latin typeface="Helvetica Neue" charset="0"/>
                  <a:ea typeface="Helvetica Neue" charset="0"/>
                  <a:cs typeface="Helvetica Neue" charset="0"/>
                  <a:sym typeface="Raleway"/>
                </a:rPr>
                <a:t> - Website Design</a:t>
              </a:r>
            </a:p>
          </p:txBody>
        </p:sp>
        <p:pic>
          <p:nvPicPr>
            <p:cNvPr id="129" name="Shape 129" descr="image.png"/>
            <p:cNvPicPr preferRelativeResize="0"/>
            <p:nvPr/>
          </p:nvPicPr>
          <p:blipFill rotWithShape="1">
            <a:blip r:embed="rId8">
              <a:alphaModFix/>
            </a:blip>
            <a:srcRect l="17893" r="19386" b="55669"/>
            <a:stretch/>
          </p:blipFill>
          <p:spPr>
            <a:xfrm>
              <a:off x="174549" y="3327986"/>
              <a:ext cx="2623061" cy="9182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3034931" y="1602675"/>
            <a:ext cx="3071399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Funding Allocation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Resource Usage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61077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Scaling up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-36600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Governments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Policy Makers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 idx="4294967295"/>
          </p:nvPr>
        </p:nvSpPr>
        <p:spPr>
          <a:xfrm>
            <a:off x="3036250" y="575950"/>
            <a:ext cx="30714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Impact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0" y="575950"/>
            <a:ext cx="30348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Target Users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143475" y="575950"/>
            <a:ext cx="30000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Helvetica Neue" charset="0"/>
                <a:ea typeface="Helvetica Neue" charset="0"/>
                <a:cs typeface="Helvetica Neue" charset="0"/>
                <a:sym typeface="Raleway"/>
              </a:rPr>
              <a:t>Next Steps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87" y="2817450"/>
            <a:ext cx="1787624" cy="178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737" y="2817461"/>
            <a:ext cx="1787600" cy="17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9675" y="2817450"/>
            <a:ext cx="1787600" cy="1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</Words>
  <Application>Microsoft Macintosh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Lato</vt:lpstr>
      <vt:lpstr>Raleway</vt:lpstr>
      <vt:lpstr>swiss-2</vt:lpstr>
      <vt:lpstr>Minesight Velosphere</vt:lpstr>
      <vt:lpstr>Provide  intervention recommendations &amp;  policy changes</vt:lpstr>
      <vt:lpstr>PowerPoint Presentation</vt:lpstr>
      <vt:lpstr>So what? Why it matters...</vt:lpstr>
      <vt:lpstr>PowerPoint Presentation</vt:lpstr>
      <vt:lpstr>Impact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Minesight Velosphere</dc:title>
  <cp:lastModifiedBy>Connie Gong</cp:lastModifiedBy>
  <cp:revision>2</cp:revision>
  <dcterms:modified xsi:type="dcterms:W3CDTF">2017-02-26T20:12:07Z</dcterms:modified>
</cp:coreProperties>
</file>