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65" r:id="rId5"/>
    <p:sldId id="262" r:id="rId6"/>
    <p:sldId id="261" r:id="rId7"/>
    <p:sldId id="259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Chula%20Vista%20Air%20Qual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Chula%20Vista%202-24-17%20Air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dirty="0">
                <a:effectLst/>
              </a:rPr>
              <a:t>Leading causes of death</a:t>
            </a:r>
            <a:r>
              <a:rPr lang="en-US" sz="2000" b="1" i="0" baseline="0" dirty="0">
                <a:effectLst/>
              </a:rPr>
              <a:t> (2015)</a:t>
            </a:r>
            <a:endParaRPr lang="en-US" sz="2000" b="1" i="0" dirty="0">
              <a:effectLst/>
            </a:endParaRPr>
          </a:p>
        </c:rich>
      </c:tx>
      <c:layout>
        <c:manualLayout>
          <c:xMode val="edge"/>
          <c:yMode val="edge"/>
          <c:x val="0.21328640404656085"/>
          <c:y val="3.85967244043948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0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41021816850126"/>
          <c:y val="0.12747300405213011"/>
          <c:w val="0.88958978183149873"/>
          <c:h val="0.713782061110502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Deaths (2015)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00-4DB0-BD4F-27852C4CACB9}"/>
              </c:ext>
            </c:extLst>
          </c:dPt>
          <c:dLbls>
            <c:dLbl>
              <c:idx val="6"/>
              <c:layout>
                <c:manualLayout>
                  <c:x val="0"/>
                  <c:y val="-7.42390497401640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A00-4DB0-BD4F-27852C4CACB9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Sheet1!$A$3:$A$11</c:f>
              <c:strCache>
                <c:ptCount val="9"/>
                <c:pt idx="0">
                  <c:v>Heart disease</c:v>
                </c:pt>
                <c:pt idx="1">
                  <c:v>Cancer</c:v>
                </c:pt>
                <c:pt idx="2">
                  <c:v>Chronic lower respiratory dieases</c:v>
                </c:pt>
                <c:pt idx="3">
                  <c:v>Stroke</c:v>
                </c:pt>
                <c:pt idx="4">
                  <c:v>Alzheimer's</c:v>
                </c:pt>
                <c:pt idx="5">
                  <c:v>Diabetes</c:v>
                </c:pt>
                <c:pt idx="6">
                  <c:v>Flu/Pneumonia</c:v>
                </c:pt>
                <c:pt idx="7">
                  <c:v>Kidney disease</c:v>
                </c:pt>
                <c:pt idx="8">
                  <c:v>Suicide</c:v>
                </c:pt>
              </c:strCache>
            </c:strRef>
          </c:cat>
          <c:val>
            <c:numRef>
              <c:f>Sheet1!$B$3:$B$11</c:f>
              <c:numCache>
                <c:formatCode>General</c:formatCode>
                <c:ptCount val="9"/>
                <c:pt idx="0">
                  <c:v>614348</c:v>
                </c:pt>
                <c:pt idx="1">
                  <c:v>591699</c:v>
                </c:pt>
                <c:pt idx="2">
                  <c:v>147101</c:v>
                </c:pt>
                <c:pt idx="3">
                  <c:v>133103</c:v>
                </c:pt>
                <c:pt idx="4">
                  <c:v>93541</c:v>
                </c:pt>
                <c:pt idx="5">
                  <c:v>76488</c:v>
                </c:pt>
                <c:pt idx="6">
                  <c:v>55227</c:v>
                </c:pt>
                <c:pt idx="7">
                  <c:v>48146</c:v>
                </c:pt>
                <c:pt idx="8">
                  <c:v>42773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A00-4DB0-BD4F-27852C4CAC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329897696"/>
        <c:axId val="329899664"/>
      </c:barChart>
      <c:catAx>
        <c:axId val="32989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899664"/>
        <c:crosses val="autoZero"/>
        <c:auto val="1"/>
        <c:lblAlgn val="ctr"/>
        <c:lblOffset val="100"/>
        <c:noMultiLvlLbl val="0"/>
      </c:catAx>
      <c:valAx>
        <c:axId val="329899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Number of Deaths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89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Overview</a:t>
            </a:r>
            <a:r>
              <a:rPr lang="en-US" sz="1600" b="1" baseline="0"/>
              <a:t> of Chula Vista Air Quality, December 16, 2016</a:t>
            </a:r>
            <a:endParaRPr lang="en-US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'[Chula Vista Air Quality.xlsx]Sheet1'!$A$31</c:f>
              <c:strCache>
                <c:ptCount val="1"/>
                <c:pt idx="0">
                  <c:v>Ozone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'[Chula Vista Air Quality.xlsx]Sheet1'!$B$30:$Y$30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'[Chula Vista Air Quality.xlsx]Sheet1'!$B$31:$Y$31</c:f>
              <c:numCache>
                <c:formatCode>General</c:formatCode>
                <c:ptCount val="24"/>
                <c:pt idx="0">
                  <c:v>2.8000000000000001E-2</c:v>
                </c:pt>
                <c:pt idx="1">
                  <c:v>0.03</c:v>
                </c:pt>
                <c:pt idx="2">
                  <c:v>0</c:v>
                </c:pt>
                <c:pt idx="3">
                  <c:v>0</c:v>
                </c:pt>
                <c:pt idx="4">
                  <c:v>2.8000000000000001E-2</c:v>
                </c:pt>
                <c:pt idx="5">
                  <c:v>2.5000000000000001E-2</c:v>
                </c:pt>
                <c:pt idx="6">
                  <c:v>0.02</c:v>
                </c:pt>
                <c:pt idx="7">
                  <c:v>1.0999999999999999E-2</c:v>
                </c:pt>
                <c:pt idx="8">
                  <c:v>1.4999999999999999E-2</c:v>
                </c:pt>
                <c:pt idx="9">
                  <c:v>2.1999999999999999E-2</c:v>
                </c:pt>
                <c:pt idx="10">
                  <c:v>2.1999999999999999E-2</c:v>
                </c:pt>
                <c:pt idx="11">
                  <c:v>2.3E-2</c:v>
                </c:pt>
                <c:pt idx="12">
                  <c:v>2.1999999999999999E-2</c:v>
                </c:pt>
                <c:pt idx="13">
                  <c:v>3.4000000000000002E-2</c:v>
                </c:pt>
                <c:pt idx="14">
                  <c:v>3.6999999999999998E-2</c:v>
                </c:pt>
                <c:pt idx="15">
                  <c:v>3.6999999999999998E-2</c:v>
                </c:pt>
                <c:pt idx="16">
                  <c:v>3.7999999999999999E-2</c:v>
                </c:pt>
                <c:pt idx="17">
                  <c:v>3.9E-2</c:v>
                </c:pt>
                <c:pt idx="18">
                  <c:v>0.04</c:v>
                </c:pt>
                <c:pt idx="19">
                  <c:v>4.1000000000000002E-2</c:v>
                </c:pt>
                <c:pt idx="20">
                  <c:v>4.1000000000000002E-2</c:v>
                </c:pt>
                <c:pt idx="21">
                  <c:v>4.2999999999999997E-2</c:v>
                </c:pt>
                <c:pt idx="22">
                  <c:v>4.3999999999999997E-2</c:v>
                </c:pt>
                <c:pt idx="23">
                  <c:v>4.2999999999999997E-2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0F-47D0-9776-FB0EFD68046A}"/>
            </c:ext>
          </c:extLst>
        </c:ser>
        <c:ser>
          <c:idx val="1"/>
          <c:order val="1"/>
          <c:tx>
            <c:strRef>
              <c:f>'[Chula Vista Air Quality.xlsx]Sheet1'!$A$32</c:f>
              <c:strCache>
                <c:ptCount val="1"/>
                <c:pt idx="0">
                  <c:v>Nox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'[Chula Vista Air Quality.xlsx]Sheet1'!$B$30:$Y$30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'[Chula Vista Air Quality.xlsx]Sheet1'!$B$32:$Y$32</c:f>
              <c:numCache>
                <c:formatCode>General</c:formatCode>
                <c:ptCount val="24"/>
                <c:pt idx="0">
                  <c:v>5.0000000000000001E-3</c:v>
                </c:pt>
                <c:pt idx="1">
                  <c:v>3.0000000000000001E-3</c:v>
                </c:pt>
                <c:pt idx="2">
                  <c:v>0</c:v>
                </c:pt>
                <c:pt idx="3">
                  <c:v>0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8.9999999999999993E-3</c:v>
                </c:pt>
                <c:pt idx="7">
                  <c:v>1.7999999999999999E-2</c:v>
                </c:pt>
                <c:pt idx="8">
                  <c:v>1.4E-2</c:v>
                </c:pt>
                <c:pt idx="9">
                  <c:v>5.0000000000000001E-3</c:v>
                </c:pt>
                <c:pt idx="10">
                  <c:v>0</c:v>
                </c:pt>
                <c:pt idx="11">
                  <c:v>5.0000000000000001E-3</c:v>
                </c:pt>
                <c:pt idx="12">
                  <c:v>5.0000000000000001E-3</c:v>
                </c:pt>
                <c:pt idx="13">
                  <c:v>4.0000000000000001E-3</c:v>
                </c:pt>
                <c:pt idx="14">
                  <c:v>4.0000000000000001E-3</c:v>
                </c:pt>
                <c:pt idx="15">
                  <c:v>4.0000000000000001E-3</c:v>
                </c:pt>
                <c:pt idx="16">
                  <c:v>5.0000000000000001E-3</c:v>
                </c:pt>
                <c:pt idx="17">
                  <c:v>4.0000000000000001E-3</c:v>
                </c:pt>
                <c:pt idx="18">
                  <c:v>3.0000000000000001E-3</c:v>
                </c:pt>
                <c:pt idx="19">
                  <c:v>3.0000000000000001E-3</c:v>
                </c:pt>
                <c:pt idx="20">
                  <c:v>2E-3</c:v>
                </c:pt>
                <c:pt idx="21">
                  <c:v>2E-3</c:v>
                </c:pt>
                <c:pt idx="22">
                  <c:v>1E-3</c:v>
                </c:pt>
                <c:pt idx="23">
                  <c:v>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C0F-47D0-9776-FB0EFD68046A}"/>
            </c:ext>
          </c:extLst>
        </c:ser>
        <c:ser>
          <c:idx val="2"/>
          <c:order val="2"/>
          <c:tx>
            <c:strRef>
              <c:f>'[Chula Vista Air Quality.xlsx]Sheet1'!$A$33</c:f>
              <c:strCache>
                <c:ptCount val="1"/>
                <c:pt idx="0">
                  <c:v>NO2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'[Chula Vista Air Quality.xlsx]Sheet1'!$B$30:$Y$30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'[Chula Vista Air Quality.xlsx]Sheet1'!$B$33:$Y$33</c:f>
              <c:numCache>
                <c:formatCode>General</c:formatCode>
                <c:ptCount val="24"/>
                <c:pt idx="0">
                  <c:v>5.0000000000000001E-3</c:v>
                </c:pt>
                <c:pt idx="1">
                  <c:v>3.0000000000000001E-3</c:v>
                </c:pt>
                <c:pt idx="2">
                  <c:v>0</c:v>
                </c:pt>
                <c:pt idx="3">
                  <c:v>0</c:v>
                </c:pt>
                <c:pt idx="4">
                  <c:v>4.0000000000000001E-3</c:v>
                </c:pt>
                <c:pt idx="5">
                  <c:v>5.0000000000000001E-3</c:v>
                </c:pt>
                <c:pt idx="6">
                  <c:v>8.0000000000000002E-3</c:v>
                </c:pt>
                <c:pt idx="7">
                  <c:v>1.6E-2</c:v>
                </c:pt>
                <c:pt idx="8">
                  <c:v>1.2E-2</c:v>
                </c:pt>
                <c:pt idx="9">
                  <c:v>5.0000000000000001E-3</c:v>
                </c:pt>
                <c:pt idx="10">
                  <c:v>0</c:v>
                </c:pt>
                <c:pt idx="11">
                  <c:v>4.0000000000000001E-3</c:v>
                </c:pt>
                <c:pt idx="12">
                  <c:v>5.0000000000000001E-3</c:v>
                </c:pt>
                <c:pt idx="13">
                  <c:v>3.0000000000000001E-3</c:v>
                </c:pt>
                <c:pt idx="14">
                  <c:v>3.0000000000000001E-3</c:v>
                </c:pt>
                <c:pt idx="15">
                  <c:v>3.0000000000000001E-3</c:v>
                </c:pt>
                <c:pt idx="16">
                  <c:v>4.0000000000000001E-3</c:v>
                </c:pt>
                <c:pt idx="17">
                  <c:v>4.0000000000000001E-3</c:v>
                </c:pt>
                <c:pt idx="18">
                  <c:v>3.0000000000000001E-3</c:v>
                </c:pt>
                <c:pt idx="19">
                  <c:v>3.0000000000000001E-3</c:v>
                </c:pt>
                <c:pt idx="20">
                  <c:v>2E-3</c:v>
                </c:pt>
                <c:pt idx="21">
                  <c:v>2E-3</c:v>
                </c:pt>
                <c:pt idx="22">
                  <c:v>1E-3</c:v>
                </c:pt>
                <c:pt idx="23">
                  <c:v>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C0F-47D0-9776-FB0EFD68046A}"/>
            </c:ext>
          </c:extLst>
        </c:ser>
        <c:ser>
          <c:idx val="3"/>
          <c:order val="3"/>
          <c:tx>
            <c:strRef>
              <c:f>'[Chula Vista Air Quality.xlsx]Sheet1'!$A$34</c:f>
              <c:strCache>
                <c:ptCount val="1"/>
                <c:pt idx="0">
                  <c:v>NO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'[Chula Vista Air Quality.xlsx]Sheet1'!$B$30:$Y$30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'[Chula Vista Air Quality.xlsx]Sheet1'!$B$34:$Y$34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2E-3</c:v>
                </c:pt>
                <c:pt idx="8">
                  <c:v>2E-3</c:v>
                </c:pt>
                <c:pt idx="9">
                  <c:v>1E-3</c:v>
                </c:pt>
                <c:pt idx="10">
                  <c:v>0</c:v>
                </c:pt>
                <c:pt idx="11">
                  <c:v>1E-3</c:v>
                </c:pt>
                <c:pt idx="12">
                  <c:v>1E-3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1E-3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C0F-47D0-9776-FB0EFD6804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8341112"/>
        <c:axId val="518343408"/>
      </c:scatterChart>
      <c:valAx>
        <c:axId val="518341112"/>
        <c:scaling>
          <c:orientation val="minMax"/>
          <c:max val="2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Hour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343408"/>
        <c:crosses val="autoZero"/>
        <c:crossBetween val="midCat"/>
        <c:majorUnit val="1"/>
      </c:valAx>
      <c:valAx>
        <c:axId val="51834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 Concentration (PPM)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3411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/>
              <a:t>Overview of Chula Vista Air Quality, February</a:t>
            </a:r>
            <a:r>
              <a:rPr lang="en-US" sz="1600" b="1" baseline="0"/>
              <a:t> 24, 2017</a:t>
            </a:r>
            <a:endParaRPr lang="en-US" sz="16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'[Chula Vista 2-24-17 Air (1).xlsx]Sheet1'!$A$5</c:f>
              <c:strCache>
                <c:ptCount val="1"/>
                <c:pt idx="0">
                  <c:v>Ozone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'[Chula Vista 2-24-17 Air (1).xlsx]Sheet1'!$B$4:$Y$4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'[Chula Vista 2-24-17 Air (1).xlsx]Sheet1'!$B$5:$Y$5</c:f>
              <c:numCache>
                <c:formatCode>General</c:formatCode>
                <c:ptCount val="24"/>
                <c:pt idx="0">
                  <c:v>2.5999999999999999E-2</c:v>
                </c:pt>
                <c:pt idx="1">
                  <c:v>2.4E-2</c:v>
                </c:pt>
                <c:pt idx="2">
                  <c:v>0</c:v>
                </c:pt>
                <c:pt idx="3">
                  <c:v>0</c:v>
                </c:pt>
                <c:pt idx="4">
                  <c:v>2.3E-2</c:v>
                </c:pt>
                <c:pt idx="5">
                  <c:v>1.2E-2</c:v>
                </c:pt>
                <c:pt idx="6">
                  <c:v>0.01</c:v>
                </c:pt>
                <c:pt idx="7">
                  <c:v>0</c:v>
                </c:pt>
                <c:pt idx="8">
                  <c:v>2.9000000000000001E-2</c:v>
                </c:pt>
                <c:pt idx="9">
                  <c:v>0.04</c:v>
                </c:pt>
                <c:pt idx="10">
                  <c:v>4.2999999999999997E-2</c:v>
                </c:pt>
                <c:pt idx="11">
                  <c:v>4.2999999999999997E-2</c:v>
                </c:pt>
                <c:pt idx="12">
                  <c:v>4.5999999999999999E-2</c:v>
                </c:pt>
                <c:pt idx="13">
                  <c:v>0.05</c:v>
                </c:pt>
                <c:pt idx="14">
                  <c:v>5.0999999999999997E-2</c:v>
                </c:pt>
                <c:pt idx="15">
                  <c:v>5.1999999999999998E-2</c:v>
                </c:pt>
                <c:pt idx="16">
                  <c:v>4.8000000000000001E-2</c:v>
                </c:pt>
                <c:pt idx="17">
                  <c:v>4.5999999999999999E-2</c:v>
                </c:pt>
                <c:pt idx="18">
                  <c:v>4.2999999999999997E-2</c:v>
                </c:pt>
                <c:pt idx="19">
                  <c:v>0.03</c:v>
                </c:pt>
                <c:pt idx="20">
                  <c:v>1.9E-2</c:v>
                </c:pt>
                <c:pt idx="21">
                  <c:v>2.3E-2</c:v>
                </c:pt>
                <c:pt idx="22">
                  <c:v>1.0999999999999999E-2</c:v>
                </c:pt>
                <c:pt idx="23">
                  <c:v>7.0000000000000001E-3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E4-42E0-8CE0-1BC51D2354E1}"/>
            </c:ext>
          </c:extLst>
        </c:ser>
        <c:ser>
          <c:idx val="1"/>
          <c:order val="1"/>
          <c:tx>
            <c:strRef>
              <c:f>'[Chula Vista 2-24-17 Air (1).xlsx]Sheet1'!$A$6</c:f>
              <c:strCache>
                <c:ptCount val="1"/>
                <c:pt idx="0">
                  <c:v>Nox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'[Chula Vista 2-24-17 Air (1).xlsx]Sheet1'!$B$4:$Y$4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'[Chula Vista 2-24-17 Air (1).xlsx]Sheet1'!$B$6:$Y$6</c:f>
              <c:numCache>
                <c:formatCode>General</c:formatCode>
                <c:ptCount val="24"/>
                <c:pt idx="0">
                  <c:v>8.0000000000000002E-3</c:v>
                </c:pt>
                <c:pt idx="1">
                  <c:v>8.9999999999999993E-3</c:v>
                </c:pt>
                <c:pt idx="2">
                  <c:v>0</c:v>
                </c:pt>
                <c:pt idx="3">
                  <c:v>0</c:v>
                </c:pt>
                <c:pt idx="4">
                  <c:v>7.0000000000000001E-3</c:v>
                </c:pt>
                <c:pt idx="5">
                  <c:v>1.9E-2</c:v>
                </c:pt>
                <c:pt idx="6">
                  <c:v>2.3E-2</c:v>
                </c:pt>
                <c:pt idx="7">
                  <c:v>0</c:v>
                </c:pt>
                <c:pt idx="8">
                  <c:v>1.0999999999999999E-2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5.0000000000000001E-3</c:v>
                </c:pt>
                <c:pt idx="16">
                  <c:v>4.0000000000000001E-3</c:v>
                </c:pt>
                <c:pt idx="17">
                  <c:v>7.0000000000000001E-3</c:v>
                </c:pt>
                <c:pt idx="18">
                  <c:v>0.01</c:v>
                </c:pt>
                <c:pt idx="19">
                  <c:v>0.02</c:v>
                </c:pt>
                <c:pt idx="20">
                  <c:v>2.8000000000000001E-2</c:v>
                </c:pt>
                <c:pt idx="21">
                  <c:v>0.02</c:v>
                </c:pt>
                <c:pt idx="22">
                  <c:v>2.9000000000000001E-2</c:v>
                </c:pt>
                <c:pt idx="23">
                  <c:v>3.2000000000000001E-2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0E4-42E0-8CE0-1BC51D2354E1}"/>
            </c:ext>
          </c:extLst>
        </c:ser>
        <c:ser>
          <c:idx val="2"/>
          <c:order val="2"/>
          <c:tx>
            <c:strRef>
              <c:f>'[Chula Vista 2-24-17 Air (1).xlsx]Sheet1'!$A$7</c:f>
              <c:strCache>
                <c:ptCount val="1"/>
                <c:pt idx="0">
                  <c:v>NO2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'[Chula Vista 2-24-17 Air (1).xlsx]Sheet1'!$B$4:$Y$4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'[Chula Vista 2-24-17 Air (1).xlsx]Sheet1'!$B$7:$Y$7</c:f>
              <c:numCache>
                <c:formatCode>General</c:formatCode>
                <c:ptCount val="24"/>
                <c:pt idx="0">
                  <c:v>7.0000000000000001E-3</c:v>
                </c:pt>
                <c:pt idx="1">
                  <c:v>8.0000000000000002E-3</c:v>
                </c:pt>
                <c:pt idx="2">
                  <c:v>0</c:v>
                </c:pt>
                <c:pt idx="3">
                  <c:v>0</c:v>
                </c:pt>
                <c:pt idx="4">
                  <c:v>7.0000000000000001E-3</c:v>
                </c:pt>
                <c:pt idx="5">
                  <c:v>1.7999999999999999E-2</c:v>
                </c:pt>
                <c:pt idx="6">
                  <c:v>0.02</c:v>
                </c:pt>
                <c:pt idx="7">
                  <c:v>0</c:v>
                </c:pt>
                <c:pt idx="8">
                  <c:v>7.0000000000000001E-3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4.0000000000000001E-3</c:v>
                </c:pt>
                <c:pt idx="16">
                  <c:v>4.0000000000000001E-3</c:v>
                </c:pt>
                <c:pt idx="17">
                  <c:v>7.0000000000000001E-3</c:v>
                </c:pt>
                <c:pt idx="18">
                  <c:v>0.01</c:v>
                </c:pt>
                <c:pt idx="19">
                  <c:v>0.02</c:v>
                </c:pt>
                <c:pt idx="20">
                  <c:v>2.7E-2</c:v>
                </c:pt>
                <c:pt idx="21">
                  <c:v>0.02</c:v>
                </c:pt>
                <c:pt idx="22">
                  <c:v>2.8000000000000001E-2</c:v>
                </c:pt>
                <c:pt idx="23">
                  <c:v>3.1E-2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0E4-42E0-8CE0-1BC51D2354E1}"/>
            </c:ext>
          </c:extLst>
        </c:ser>
        <c:ser>
          <c:idx val="3"/>
          <c:order val="3"/>
          <c:tx>
            <c:strRef>
              <c:f>'[Chula Vista 2-24-17 Air (1).xlsx]Sheet1'!$A$8</c:f>
              <c:strCache>
                <c:ptCount val="1"/>
                <c:pt idx="0">
                  <c:v>NO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'[Chula Vista 2-24-17 Air (1).xlsx]Sheet1'!$B$4:$Y$4</c:f>
              <c:numCache>
                <c:formatCode>General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xVal>
          <c:yVal>
            <c:numRef>
              <c:f>'[Chula Vista 2-24-17 Air (1).xlsx]Sheet1'!$B$8:$Y$8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1E-3</c:v>
                </c:pt>
                <c:pt idx="6">
                  <c:v>4.0000000000000001E-3</c:v>
                </c:pt>
                <c:pt idx="7">
                  <c:v>0</c:v>
                </c:pt>
                <c:pt idx="8">
                  <c:v>4.0000000000000001E-3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1E-3</c:v>
                </c:pt>
                <c:pt idx="16">
                  <c:v>1E-3</c:v>
                </c:pt>
                <c:pt idx="17">
                  <c:v>1E-3</c:v>
                </c:pt>
                <c:pt idx="18">
                  <c:v>1E-3</c:v>
                </c:pt>
                <c:pt idx="19">
                  <c:v>0</c:v>
                </c:pt>
                <c:pt idx="20">
                  <c:v>1E-3</c:v>
                </c:pt>
                <c:pt idx="21">
                  <c:v>0</c:v>
                </c:pt>
                <c:pt idx="22">
                  <c:v>1E-3</c:v>
                </c:pt>
                <c:pt idx="23">
                  <c:v>1E-3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0E4-42E0-8CE0-1BC51D2354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9962176"/>
        <c:axId val="429966440"/>
      </c:scatterChart>
      <c:valAx>
        <c:axId val="429962176"/>
        <c:scaling>
          <c:orientation val="minMax"/>
          <c:max val="2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Hour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66440"/>
        <c:crosses val="autoZero"/>
        <c:crossBetween val="midCat"/>
        <c:majorUnit val="1"/>
      </c:valAx>
      <c:valAx>
        <c:axId val="429966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Concentration (PPM)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621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>
                <a:effectLst/>
              </a:rPr>
              <a:t>Number of deaths for leading causes of death</a:t>
            </a:r>
            <a:r>
              <a:rPr lang="en-US" sz="2000" b="1" i="0" baseline="0">
                <a:effectLst/>
              </a:rPr>
              <a:t> (2015)</a:t>
            </a:r>
            <a:endParaRPr lang="en-US" sz="2000" b="1" i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0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Deaths (2015)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C0-43E7-8EB4-95FD43F61503}"/>
              </c:ext>
            </c:extLst>
          </c:dPt>
          <c:dLbls>
            <c:dLbl>
              <c:idx val="6"/>
              <c:layout>
                <c:manualLayout>
                  <c:x val="0"/>
                  <c:y val="-7.423904974016400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BC0-43E7-8EB4-95FD43F61503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Sheet1!$A$3:$A$11</c:f>
              <c:strCache>
                <c:ptCount val="9"/>
                <c:pt idx="0">
                  <c:v>Heart disease</c:v>
                </c:pt>
                <c:pt idx="1">
                  <c:v>Cancer</c:v>
                </c:pt>
                <c:pt idx="2">
                  <c:v>Chronic lower respiratory dieases</c:v>
                </c:pt>
                <c:pt idx="3">
                  <c:v>Stroke</c:v>
                </c:pt>
                <c:pt idx="4">
                  <c:v>Alzheimer's</c:v>
                </c:pt>
                <c:pt idx="5">
                  <c:v>Diabetes</c:v>
                </c:pt>
                <c:pt idx="6">
                  <c:v>Flu/Pneumonia</c:v>
                </c:pt>
                <c:pt idx="7">
                  <c:v>Kidney disease</c:v>
                </c:pt>
                <c:pt idx="8">
                  <c:v>Suicide</c:v>
                </c:pt>
              </c:strCache>
            </c:strRef>
          </c:cat>
          <c:val>
            <c:numRef>
              <c:f>Sheet1!$B$3:$B$11</c:f>
              <c:numCache>
                <c:formatCode>General</c:formatCode>
                <c:ptCount val="9"/>
                <c:pt idx="0">
                  <c:v>614348</c:v>
                </c:pt>
                <c:pt idx="1">
                  <c:v>591699</c:v>
                </c:pt>
                <c:pt idx="2">
                  <c:v>147101</c:v>
                </c:pt>
                <c:pt idx="3">
                  <c:v>133103</c:v>
                </c:pt>
                <c:pt idx="4">
                  <c:v>93541</c:v>
                </c:pt>
                <c:pt idx="5">
                  <c:v>76488</c:v>
                </c:pt>
                <c:pt idx="6">
                  <c:v>55227</c:v>
                </c:pt>
                <c:pt idx="7">
                  <c:v>48146</c:v>
                </c:pt>
                <c:pt idx="8">
                  <c:v>42773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C0-43E7-8EB4-95FD43F615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"/>
        <c:overlap val="-27"/>
        <c:axId val="329897696"/>
        <c:axId val="329899664"/>
      </c:barChart>
      <c:catAx>
        <c:axId val="329897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899664"/>
        <c:crosses val="autoZero"/>
        <c:auto val="1"/>
        <c:lblAlgn val="ctr"/>
        <c:lblOffset val="100"/>
        <c:noMultiLvlLbl val="0"/>
      </c:catAx>
      <c:valAx>
        <c:axId val="329899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Number of Deaths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897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C41-FF09-4EAC-909F-BCEA04A12AD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2112-B416-4357-9156-7157796F8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2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C41-FF09-4EAC-909F-BCEA04A12AD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2112-B416-4357-9156-7157796F8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2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C41-FF09-4EAC-909F-BCEA04A12AD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2112-B416-4357-9156-7157796F8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0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C41-FF09-4EAC-909F-BCEA04A12AD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2112-B416-4357-9156-7157796F8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4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C41-FF09-4EAC-909F-BCEA04A12AD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2112-B416-4357-9156-7157796F8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C41-FF09-4EAC-909F-BCEA04A12AD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2112-B416-4357-9156-7157796F8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3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C41-FF09-4EAC-909F-BCEA04A12AD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2112-B416-4357-9156-7157796F8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C41-FF09-4EAC-909F-BCEA04A12AD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2112-B416-4357-9156-7157796F8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9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C41-FF09-4EAC-909F-BCEA04A12AD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2112-B416-4357-9156-7157796F8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6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C41-FF09-4EAC-909F-BCEA04A12AD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2112-B416-4357-9156-7157796F8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2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DCC41-FF09-4EAC-909F-BCEA04A12AD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F2112-B416-4357-9156-7157796F8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92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DCC41-FF09-4EAC-909F-BCEA04A12ADA}" type="datetimeFigureOut">
              <a:rPr lang="en-US" smtClean="0"/>
              <a:t>2/26/2017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F2112-B416-4357-9156-7157796F8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1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b="1" dirty="0"/>
              <a:t>MDCHS Academy of Science Team Pathfinders: </a:t>
            </a:r>
          </a:p>
          <a:p>
            <a:r>
              <a:rPr lang="en-US" sz="2000" dirty="0"/>
              <a:t>Ana Cardenas, Adrian </a:t>
            </a:r>
            <a:r>
              <a:rPr lang="en-US" sz="2000" dirty="0" err="1"/>
              <a:t>Carretero</a:t>
            </a:r>
            <a:r>
              <a:rPr lang="en-US" sz="2000" dirty="0"/>
              <a:t>, Vincent </a:t>
            </a:r>
            <a:r>
              <a:rPr lang="en-US" sz="2000" dirty="0" err="1"/>
              <a:t>Dobrawa</a:t>
            </a:r>
            <a:r>
              <a:rPr lang="en-US" sz="2000" dirty="0"/>
              <a:t>, Maria Garcia, JP Gonzalez, </a:t>
            </a:r>
          </a:p>
          <a:p>
            <a:r>
              <a:rPr lang="en-US" sz="2000" dirty="0"/>
              <a:t>Ray </a:t>
            </a:r>
            <a:r>
              <a:rPr lang="en-US" sz="2000" dirty="0" err="1"/>
              <a:t>Holscher</a:t>
            </a:r>
            <a:r>
              <a:rPr lang="en-US" sz="2000" dirty="0"/>
              <a:t>, Jorge </a:t>
            </a:r>
            <a:r>
              <a:rPr lang="en-US" sz="2000" dirty="0" err="1"/>
              <a:t>Tagle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February 26, 2017</a:t>
            </a:r>
          </a:p>
          <a:p>
            <a:endParaRPr lang="en-US" sz="1050" dirty="0"/>
          </a:p>
        </p:txBody>
      </p:sp>
      <p:pic>
        <p:nvPicPr>
          <p:cNvPr id="1030" name="Picture 6" descr="https://upload.wikimedia.org/wikipedia/en/6/61/Mater_Dei_Catholic_High_School_(Chula_Vista,_California)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70053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makr_4eSNz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75" y="170053"/>
            <a:ext cx="2381249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bigdataforsandiego.github.io/images/title2017_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070" y="2562225"/>
            <a:ext cx="6015933" cy="112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46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061387"/>
              </p:ext>
            </p:extLst>
          </p:nvPr>
        </p:nvGraphicFramePr>
        <p:xfrm>
          <a:off x="328344" y="1077189"/>
          <a:ext cx="10549205" cy="4935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784975" y="695325"/>
            <a:ext cx="4787900" cy="3096765"/>
            <a:chOff x="4727575" y="695325"/>
            <a:chExt cx="5464176" cy="3642784"/>
          </a:xfrm>
        </p:grpSpPr>
        <p:pic>
          <p:nvPicPr>
            <p:cNvPr id="2050" name="Picture 2" descr="Image result for tail pip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7575" y="695325"/>
              <a:ext cx="5464176" cy="3642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Oval 4"/>
            <p:cNvSpPr/>
            <p:nvPr/>
          </p:nvSpPr>
          <p:spPr>
            <a:xfrm>
              <a:off x="4727575" y="3518844"/>
              <a:ext cx="833396" cy="72435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SO</a:t>
              </a:r>
              <a:r>
                <a:rPr lang="en-US" baseline="-25000" dirty="0" err="1"/>
                <a:t>x</a:t>
              </a:r>
              <a:endParaRPr lang="en-US" baseline="-250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5987571" y="3327544"/>
              <a:ext cx="918319" cy="75095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</a:t>
              </a:r>
              <a:r>
                <a:rPr lang="en-US" baseline="-25000" dirty="0"/>
                <a:t>x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780213" y="2409605"/>
              <a:ext cx="974762" cy="73821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soot</a:t>
              </a:r>
              <a:endParaRPr lang="en-US" baseline="-250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7216775" y="3202115"/>
              <a:ext cx="777607" cy="6696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  <a:r>
                <a:rPr lang="en-US" baseline="-25000" dirty="0"/>
                <a:t>3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060950" y="2249615"/>
              <a:ext cx="777607" cy="6696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</a:t>
              </a:r>
              <a:endParaRPr lang="en-US" baseline="-25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132262" y="6025373"/>
            <a:ext cx="530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i="1" dirty="0"/>
              <a:t>Centers for Disease Control and Prevention</a:t>
            </a:r>
          </a:p>
        </p:txBody>
      </p:sp>
      <p:sp>
        <p:nvSpPr>
          <p:cNvPr id="14" name="Oval 13"/>
          <p:cNvSpPr/>
          <p:nvPr/>
        </p:nvSpPr>
        <p:spPr>
          <a:xfrm>
            <a:off x="7358180" y="1176795"/>
            <a:ext cx="1061694" cy="6602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</a:t>
            </a:r>
            <a:r>
              <a:rPr lang="en-US" baseline="-25000" dirty="0" err="1"/>
              <a:t>x</a:t>
            </a:r>
            <a:r>
              <a:rPr lang="en-US" dirty="0" err="1"/>
              <a:t>H</a:t>
            </a:r>
            <a:r>
              <a:rPr lang="en-US" baseline="-25000" dirty="0" err="1"/>
              <a:t>y</a:t>
            </a:r>
            <a:r>
              <a:rPr lang="en-US" dirty="0"/>
              <a:t>•</a:t>
            </a:r>
            <a:endParaRPr lang="en-US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676275" y="342900"/>
            <a:ext cx="91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public health problem are we solving?</a:t>
            </a:r>
          </a:p>
        </p:txBody>
      </p:sp>
    </p:spTree>
    <p:extLst>
      <p:ext uri="{BB962C8B-B14F-4D97-AF65-F5344CB8AC3E}">
        <p14:creationId xmlns:p14="http://schemas.microsoft.com/office/powerpoint/2010/main" val="1839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6275" y="342900"/>
            <a:ext cx="91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does our app work?</a:t>
            </a:r>
          </a:p>
        </p:txBody>
      </p:sp>
      <p:pic>
        <p:nvPicPr>
          <p:cNvPr id="4098" name="Picture 2" descr="https://raw.githubusercontent.com/BigDataForSanDiego/2017-Team-302/master/direc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725365"/>
            <a:ext cx="7753350" cy="577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Logomakr_4eSNz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651" y="342900"/>
            <a:ext cx="1389797" cy="138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29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me phone V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26" y="742950"/>
            <a:ext cx="3386773" cy="560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avegation menu V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360" y="742949"/>
            <a:ext cx="2952290" cy="560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he phone tab menu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9858" y="742949"/>
            <a:ext cx="3051091" cy="558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8282354" y="1090246"/>
            <a:ext cx="1714500" cy="82647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482361" y="4097215"/>
            <a:ext cx="1861037" cy="9700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6275" y="342900"/>
            <a:ext cx="91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data sets will the Intake app use?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40974"/>
              </p:ext>
            </p:extLst>
          </p:nvPr>
        </p:nvGraphicFramePr>
        <p:xfrm>
          <a:off x="676275" y="960655"/>
          <a:ext cx="4423253" cy="570342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398715">
                  <a:extLst>
                    <a:ext uri="{9D8B030D-6E8A-4147-A177-3AD203B41FA5}">
                      <a16:colId xmlns:a16="http://schemas.microsoft.com/office/drawing/2014/main" val="156603094"/>
                    </a:ext>
                  </a:extLst>
                </a:gridCol>
                <a:gridCol w="2024538">
                  <a:extLst>
                    <a:ext uri="{9D8B030D-6E8A-4147-A177-3AD203B41FA5}">
                      <a16:colId xmlns:a16="http://schemas.microsoft.com/office/drawing/2014/main" val="1308919277"/>
                    </a:ext>
                  </a:extLst>
                </a:gridCol>
              </a:tblGrid>
              <a:tr h="43623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Source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/>
                        <a:t>Health/Safety Information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396696"/>
                  </a:ext>
                </a:extLst>
              </a:tr>
              <a:tr h="752945">
                <a:tc>
                  <a:txBody>
                    <a:bodyPr/>
                    <a:lstStyle/>
                    <a:p>
                      <a:r>
                        <a:rPr lang="en-US" sz="1600" dirty="0"/>
                        <a:t>Air pollution</a:t>
                      </a:r>
                      <a:r>
                        <a:rPr lang="en-US" sz="1600" baseline="0" dirty="0"/>
                        <a:t> Control District (APCD), County of San Diego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City pollutant overview: O</a:t>
                      </a:r>
                      <a:r>
                        <a:rPr lang="en-US" sz="1600" baseline="-25000" dirty="0"/>
                        <a:t>3</a:t>
                      </a:r>
                      <a:r>
                        <a:rPr lang="en-US" sz="1600" dirty="0"/>
                        <a:t>, NO</a:t>
                      </a:r>
                      <a:r>
                        <a:rPr lang="en-US" sz="1600" baseline="-25000" dirty="0"/>
                        <a:t>x</a:t>
                      </a:r>
                      <a:r>
                        <a:rPr lang="en-US" sz="1600" dirty="0"/>
                        <a:t>, CO*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329516"/>
                  </a:ext>
                </a:extLst>
              </a:tr>
              <a:tr h="436231">
                <a:tc>
                  <a:txBody>
                    <a:bodyPr/>
                    <a:lstStyle/>
                    <a:p>
                      <a:r>
                        <a:rPr lang="en-US" sz="1600" dirty="0"/>
                        <a:t>Google API?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Real</a:t>
                      </a:r>
                      <a:r>
                        <a:rPr lang="en-US" sz="1600" baseline="0" dirty="0"/>
                        <a:t>-time traffic data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177713"/>
                  </a:ext>
                </a:extLst>
              </a:tr>
              <a:tr h="495468">
                <a:tc>
                  <a:txBody>
                    <a:bodyPr/>
                    <a:lstStyle/>
                    <a:p>
                      <a:r>
                        <a:rPr lang="en-US" sz="1600" dirty="0"/>
                        <a:t>San Diego Regional Data</a:t>
                      </a:r>
                      <a:r>
                        <a:rPr lang="en-US" sz="1600" baseline="0" dirty="0"/>
                        <a:t> Library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Historical traffic</a:t>
                      </a:r>
                      <a:r>
                        <a:rPr lang="en-US" sz="1600" baseline="0" dirty="0"/>
                        <a:t> data, by street segment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038110"/>
                  </a:ext>
                </a:extLst>
              </a:tr>
              <a:tr h="646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Sa</a:t>
                      </a:r>
                      <a:r>
                        <a:rPr lang="en-US" sz="1600" baseline="0" dirty="0"/>
                        <a:t>n Diego Police Department, </a:t>
                      </a:r>
                      <a:r>
                        <a:rPr lang="en-US" sz="1600" dirty="0"/>
                        <a:t>50 most dangerous intersections (2001-15)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Dangerous</a:t>
                      </a:r>
                      <a:r>
                        <a:rPr lang="en-US" sz="1600" baseline="0" dirty="0"/>
                        <a:t> intersections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834836"/>
                  </a:ext>
                </a:extLst>
              </a:tr>
              <a:tr h="414363">
                <a:tc>
                  <a:txBody>
                    <a:bodyPr/>
                    <a:lstStyle/>
                    <a:p>
                      <a:r>
                        <a:rPr lang="en-US" sz="1600" dirty="0"/>
                        <a:t>SAN</a:t>
                      </a:r>
                      <a:r>
                        <a:rPr lang="en-US" sz="1600" baseline="0" dirty="0"/>
                        <a:t>DAG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Bike routes, parks</a:t>
                      </a:r>
                      <a:endParaRPr lang="en-US" sz="16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664026"/>
                  </a:ext>
                </a:extLst>
              </a:tr>
              <a:tr h="646594">
                <a:tc>
                  <a:txBody>
                    <a:bodyPr/>
                    <a:lstStyle/>
                    <a:p>
                      <a:r>
                        <a:rPr lang="en-US" sz="1600" dirty="0"/>
                        <a:t>San Diego Regional Data</a:t>
                      </a:r>
                      <a:r>
                        <a:rPr lang="en-US" sz="1600" baseline="0" dirty="0"/>
                        <a:t> Library: Crime Heat Map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Potential crime hazards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6329"/>
                  </a:ext>
                </a:extLst>
              </a:tr>
              <a:tr h="436231">
                <a:tc>
                  <a:txBody>
                    <a:bodyPr/>
                    <a:lstStyle/>
                    <a:p>
                      <a:r>
                        <a:rPr lang="en-US" sz="1600" dirty="0"/>
                        <a:t>Send someone out into the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Industrial</a:t>
                      </a:r>
                      <a:r>
                        <a:rPr lang="en-US" sz="1600" baseline="0" dirty="0"/>
                        <a:t> emissions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808150"/>
                  </a:ext>
                </a:extLst>
              </a:tr>
              <a:tr h="436231">
                <a:tc>
                  <a:txBody>
                    <a:bodyPr/>
                    <a:lstStyle/>
                    <a:p>
                      <a:r>
                        <a:rPr lang="en-US" sz="1600" dirty="0"/>
                        <a:t>City</a:t>
                      </a:r>
                      <a:r>
                        <a:rPr lang="en-US" sz="1600" baseline="0" dirty="0"/>
                        <a:t> of San Diego (CIP) Project List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Active </a:t>
                      </a:r>
                      <a:r>
                        <a:rPr lang="en-US" sz="1600" dirty="0"/>
                        <a:t>Construction sites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413769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23214"/>
              </p:ext>
            </p:extLst>
          </p:nvPr>
        </p:nvGraphicFramePr>
        <p:xfrm>
          <a:off x="5238750" y="158723"/>
          <a:ext cx="4838700" cy="3582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70CC70D-89FD-4964-8E20-822E48D670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6671312"/>
              </p:ext>
            </p:extLst>
          </p:nvPr>
        </p:nvGraphicFramePr>
        <p:xfrm>
          <a:off x="5238750" y="3638008"/>
          <a:ext cx="4841875" cy="3117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10" descr="Logomakr_4eSNz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651" y="342900"/>
            <a:ext cx="1389797" cy="138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0024543" y="1909160"/>
            <a:ext cx="1553471" cy="1447046"/>
            <a:chOff x="10024543" y="1909160"/>
            <a:chExt cx="1553471" cy="1447046"/>
          </a:xfrm>
        </p:grpSpPr>
        <p:sp>
          <p:nvSpPr>
            <p:cNvPr id="7" name="Right Arrow 6"/>
            <p:cNvSpPr/>
            <p:nvPr/>
          </p:nvSpPr>
          <p:spPr>
            <a:xfrm rot="10800000">
              <a:off x="10024543" y="1909160"/>
              <a:ext cx="668215" cy="62425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216672" y="2709875"/>
              <a:ext cx="1361342" cy="646331"/>
            </a:xfrm>
            <a:prstGeom prst="rect">
              <a:avLst/>
            </a:prstGeom>
            <a:solidFill>
              <a:srgbClr val="FF0000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Record rain setting day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5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6275" y="342900"/>
            <a:ext cx="91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Next steps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Code GUI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Figure out best way to query real-time traffic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path-finding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a server and create user-reported hazard database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Figure out best way to query </a:t>
            </a:r>
            <a:r>
              <a:rPr lang="en-US"/>
              <a:t>and assimilate the </a:t>
            </a:r>
            <a:r>
              <a:rPr lang="en-US" dirty="0"/>
              <a:t>different datasets</a:t>
            </a:r>
          </a:p>
        </p:txBody>
      </p:sp>
      <p:pic>
        <p:nvPicPr>
          <p:cNvPr id="5" name="Picture 10" descr="Logomakr_4eSNz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651" y="342900"/>
            <a:ext cx="1389797" cy="138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827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82163"/>
              </p:ext>
            </p:extLst>
          </p:nvPr>
        </p:nvGraphicFramePr>
        <p:xfrm>
          <a:off x="676275" y="1144124"/>
          <a:ext cx="10677525" cy="527382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165979361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1606434928"/>
                    </a:ext>
                  </a:extLst>
                </a:gridCol>
                <a:gridCol w="7296150">
                  <a:extLst>
                    <a:ext uri="{9D8B030D-6E8A-4147-A177-3AD203B41FA5}">
                      <a16:colId xmlns:a16="http://schemas.microsoft.com/office/drawing/2014/main" val="3802945658"/>
                    </a:ext>
                  </a:extLst>
                </a:gridCol>
              </a:tblGrid>
              <a:tr h="5799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Air pollutant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Chemical</a:t>
                      </a:r>
                      <a:r>
                        <a:rPr lang="en-US" sz="1400" baseline="0" dirty="0"/>
                        <a:t> formula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Potential pulmonary health effects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637671"/>
                  </a:ext>
                </a:extLst>
              </a:tr>
              <a:tr h="507073">
                <a:tc>
                  <a:txBody>
                    <a:bodyPr/>
                    <a:lstStyle/>
                    <a:p>
                      <a:r>
                        <a:rPr lang="en-US" dirty="0"/>
                        <a:t>Carbon monoxide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Headaches,</a:t>
                      </a:r>
                      <a:r>
                        <a:rPr lang="en-US" sz="1600" baseline="0" dirty="0"/>
                        <a:t> dizziness, vomiting, nausea; unconsciousness and death; increased rate of heart diseases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738071"/>
                  </a:ext>
                </a:extLst>
              </a:tr>
              <a:tr h="507073">
                <a:tc>
                  <a:txBody>
                    <a:bodyPr/>
                    <a:lstStyle/>
                    <a:p>
                      <a:r>
                        <a:rPr lang="en-US" dirty="0"/>
                        <a:t>Nitrogen oxides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r>
                        <a:rPr lang="en-US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Inflames the lining of</a:t>
                      </a:r>
                      <a:r>
                        <a:rPr lang="en-US" sz="1600" baseline="0" dirty="0"/>
                        <a:t> the lungs; reduces immunity to lung infections; causes acute bronchitis; wheezing, coughing, colds, flu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879895"/>
                  </a:ext>
                </a:extLst>
              </a:tr>
              <a:tr h="507073">
                <a:tc>
                  <a:txBody>
                    <a:bodyPr/>
                    <a:lstStyle/>
                    <a:p>
                      <a:r>
                        <a:rPr lang="en-US" dirty="0"/>
                        <a:t>Sulfur oxides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SO</a:t>
                      </a:r>
                      <a:r>
                        <a:rPr lang="en-US" baseline="-25000" dirty="0" err="1"/>
                        <a:t>x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Irritate the</a:t>
                      </a:r>
                      <a:r>
                        <a:rPr lang="en-US" sz="1600" baseline="0" dirty="0"/>
                        <a:t> nose and throat airways; coughing, wheezing, shortness of breath, tight feeling around chest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05147"/>
                  </a:ext>
                </a:extLst>
              </a:tr>
              <a:tr h="507073">
                <a:tc>
                  <a:txBody>
                    <a:bodyPr/>
                    <a:lstStyle/>
                    <a:p>
                      <a:r>
                        <a:rPr lang="en-US" dirty="0"/>
                        <a:t>Ozone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Chest pains, coughing, shortness of breath,</a:t>
                      </a:r>
                      <a:r>
                        <a:rPr lang="en-US" sz="1600" baseline="0" dirty="0"/>
                        <a:t> throat irritation; throat and lung tissue irritation; aggravation of asthma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763246"/>
                  </a:ext>
                </a:extLst>
              </a:tr>
              <a:tr h="584053">
                <a:tc>
                  <a:txBody>
                    <a:bodyPr/>
                    <a:lstStyle/>
                    <a:p>
                      <a:r>
                        <a:rPr lang="en-US" dirty="0" err="1"/>
                        <a:t>Polyaromatic</a:t>
                      </a:r>
                      <a:r>
                        <a:rPr lang="en-US" baseline="0" dirty="0"/>
                        <a:t> compounds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Harmful effects on the skin, body fluids,</a:t>
                      </a:r>
                      <a:r>
                        <a:rPr lang="en-US" sz="1600" baseline="0" dirty="0"/>
                        <a:t> and systems; difficulty during pregnancy; birth defects, decreased body weight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486816"/>
                  </a:ext>
                </a:extLst>
              </a:tr>
              <a:tr h="507073"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  <a:r>
                        <a:rPr lang="en-US" baseline="0" dirty="0"/>
                        <a:t> radical species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x</a:t>
                      </a:r>
                      <a:r>
                        <a:rPr lang="en-US" dirty="0" err="1"/>
                        <a:t>H</a:t>
                      </a:r>
                      <a:r>
                        <a:rPr lang="en-US" baseline="-25000" dirty="0" err="1"/>
                        <a:t>y</a:t>
                      </a:r>
                      <a:r>
                        <a:rPr lang="en-US" dirty="0"/>
                        <a:t>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Inflammatory</a:t>
                      </a:r>
                      <a:r>
                        <a:rPr lang="en-US" sz="1600" baseline="0" dirty="0"/>
                        <a:t> diseases (arthritis, lupus erythematous…); ischemic diseases (heart diseases, stroke…); neurological disorders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650251"/>
                  </a:ext>
                </a:extLst>
              </a:tr>
              <a:tr h="507073">
                <a:tc>
                  <a:txBody>
                    <a:bodyPr/>
                    <a:lstStyle/>
                    <a:p>
                      <a:r>
                        <a:rPr lang="en-US" dirty="0"/>
                        <a:t>Soot</a:t>
                      </a:r>
                      <a:r>
                        <a:rPr lang="en-US" baseline="0" dirty="0"/>
                        <a:t> particulates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Premature</a:t>
                      </a:r>
                      <a:r>
                        <a:rPr lang="en-US" sz="1600" baseline="0" dirty="0"/>
                        <a:t> death, heart attacks, aggravated asthma, acute bronchitis; cancer; developmental and productive harm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57163"/>
                  </a:ext>
                </a:extLst>
              </a:tr>
              <a:tr h="507073">
                <a:tc>
                  <a:txBody>
                    <a:bodyPr/>
                    <a:lstStyle/>
                    <a:p>
                      <a:r>
                        <a:rPr lang="en-US" dirty="0"/>
                        <a:t>Copper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Irritation to the</a:t>
                      </a:r>
                      <a:r>
                        <a:rPr lang="en-US" sz="1600" baseline="0" dirty="0"/>
                        <a:t> nose, mouth and eyes; headaches, stomachaches, dizziness, vomiting, diarrhea; liver, kidney, and brain damage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3917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6275" y="342900"/>
            <a:ext cx="912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Common air pollutants emitted from vehicles</a:t>
            </a:r>
          </a:p>
        </p:txBody>
      </p:sp>
    </p:spTree>
    <p:extLst>
      <p:ext uri="{BB962C8B-B14F-4D97-AF65-F5344CB8AC3E}">
        <p14:creationId xmlns:p14="http://schemas.microsoft.com/office/powerpoint/2010/main" val="153738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79999"/>
              </p:ext>
            </p:extLst>
          </p:nvPr>
        </p:nvGraphicFramePr>
        <p:xfrm>
          <a:off x="590551" y="730400"/>
          <a:ext cx="10086974" cy="456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14799" y="5857875"/>
            <a:ext cx="530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i="1" dirty="0"/>
              <a:t>Centers for Disease Control and Prevention</a:t>
            </a:r>
          </a:p>
        </p:txBody>
      </p:sp>
    </p:spTree>
    <p:extLst>
      <p:ext uri="{BB962C8B-B14F-4D97-AF65-F5344CB8AC3E}">
        <p14:creationId xmlns:p14="http://schemas.microsoft.com/office/powerpoint/2010/main" val="54615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470</Words>
  <Application>Microsoft Office PowerPoint</Application>
  <PresentationFormat>Widescreen</PresentationFormat>
  <Paragraphs>80</Paragraphs>
  <Slides>8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Gonzalez</dc:creator>
  <cp:lastModifiedBy>Juan Gonzalez</cp:lastModifiedBy>
  <cp:revision>43</cp:revision>
  <dcterms:created xsi:type="dcterms:W3CDTF">2017-02-25T17:03:43Z</dcterms:created>
  <dcterms:modified xsi:type="dcterms:W3CDTF">2017-02-26T18:59:55Z</dcterms:modified>
</cp:coreProperties>
</file>