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9" r:id="rId3"/>
    <p:sldId id="260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84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507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58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098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658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1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3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 dirty="0"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492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63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2/27/2017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888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229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www.inaturalist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05903" y="0"/>
            <a:ext cx="7789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Running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Water</a:t>
            </a: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0037" y="-305990"/>
            <a:ext cx="5164522" cy="30126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2811" y="2120348"/>
            <a:ext cx="9146382" cy="4492486"/>
          </a:xfrm>
        </p:spPr>
        <p:txBody>
          <a:bodyPr>
            <a:normAutofit/>
          </a:bodyPr>
          <a:lstStyle/>
          <a:p>
            <a:pPr marL="0" indent="0" algn="ctr">
              <a:buClr>
                <a:schemeClr val="bg1"/>
              </a:buClr>
              <a:buNone/>
            </a:pPr>
            <a:r>
              <a:rPr lang="en-US" sz="2600" b="1" dirty="0">
                <a:solidFill>
                  <a:schemeClr val="accent3"/>
                </a:solidFill>
              </a:rPr>
              <a:t>How can Californians maintain a daily health regimen?  Drink more water!</a:t>
            </a:r>
            <a:endParaRPr lang="en-US" sz="2600" dirty="0">
              <a:solidFill>
                <a:schemeClr val="accent3"/>
              </a:solidFill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40% of school districts reported no access to free drinking water in eating areas.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latin typeface="century gothic"/>
                <a:sym typeface="symbol"/>
              </a:rPr>
              <a:t>62 % of high school students drink one soda a day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latin typeface="century gothic"/>
                <a:sym typeface="symbol"/>
              </a:rPr>
              <a:t>54.4 % of students do not meet minimum daily water in take requirement 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600" kern="0" dirty="0">
                <a:latin typeface="century gothic"/>
                <a:sym typeface="symbol"/>
              </a:rPr>
              <a:t>Mild levels of dehydration alters concentration, alertness, and short term memory in children 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1" y="892764"/>
            <a:ext cx="12009119" cy="91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600" kern="0" dirty="0">
                <a:solidFill>
                  <a:schemeClr val="bg1"/>
                </a:solidFill>
              </a:rPr>
              <a:t>Created By; Dr. Suzanne Till, Sophia Jordan, Joshua </a:t>
            </a:r>
            <a:r>
              <a:rPr lang="en-US" sz="1600" kern="0" dirty="0" err="1">
                <a:solidFill>
                  <a:schemeClr val="bg1"/>
                </a:solidFill>
              </a:rPr>
              <a:t>Narezo</a:t>
            </a:r>
            <a:r>
              <a:rPr lang="en-US" sz="1600" kern="0" dirty="0">
                <a:solidFill>
                  <a:schemeClr val="bg1"/>
                </a:solidFill>
              </a:rPr>
              <a:t>, Fernanda </a:t>
            </a:r>
            <a:r>
              <a:rPr lang="en-US" sz="1600" kern="0" dirty="0" err="1">
                <a:solidFill>
                  <a:schemeClr val="bg1"/>
                </a:solidFill>
              </a:rPr>
              <a:t>Lutteroth</a:t>
            </a:r>
            <a:endParaRPr lang="en-US" sz="1600" kern="0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US" sz="1600" kern="0" dirty="0">
                <a:solidFill>
                  <a:schemeClr val="bg1"/>
                </a:solidFill>
              </a:rPr>
              <a:t>Team 307:  </a:t>
            </a:r>
            <a:r>
              <a:rPr lang="en-US" sz="1600" kern="0" dirty="0" err="1">
                <a:solidFill>
                  <a:schemeClr val="bg1"/>
                </a:solidFill>
              </a:rPr>
              <a:t>Watergirlz</a:t>
            </a:r>
            <a:r>
              <a:rPr lang="en-US" sz="1600" kern="0" dirty="0">
                <a:solidFill>
                  <a:schemeClr val="bg1"/>
                </a:solidFill>
              </a:rPr>
              <a:t> &amp; a Boy</a:t>
            </a:r>
          </a:p>
          <a:p>
            <a:pPr>
              <a:lnSpc>
                <a:spcPct val="90000"/>
              </a:lnSpc>
            </a:pP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58" y="152298"/>
            <a:ext cx="1480931" cy="148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7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37257E-18 L 0.7586 7.37257E-18 L 0.00716 0.56019 L 1.09909 0.56019 " pathEditMode="relative" rAng="0" ptsTypes="AA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48" y="2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6400" y="457200"/>
            <a:ext cx="9143998" cy="1020762"/>
          </a:xfrm>
        </p:spPr>
        <p:txBody>
          <a:bodyPr/>
          <a:lstStyle/>
          <a:p>
            <a:pPr algn="ctr"/>
            <a:r>
              <a:rPr lang="en-US" dirty="0"/>
              <a:t>Senate Bill1413:  Why do students NOT drink water?</a:t>
            </a: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2658197" y="1967286"/>
            <a:ext cx="8541024" cy="557691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0" dirty="0">
                <a:solidFill>
                  <a:srgbClr val="FFFFFF"/>
                </a:solidFill>
                <a:latin typeface="century gothic"/>
                <a:sym typeface="symbol"/>
              </a:rPr>
              <a:t>Water is not cold.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sym typeface="symbol"/>
            </a:endParaRP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sym typeface="symbol"/>
            </a:endParaRP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0" dirty="0">
                <a:solidFill>
                  <a:srgbClr val="FFFFFF"/>
                </a:solidFill>
                <a:latin typeface="century gothic"/>
                <a:sym typeface="symbol"/>
              </a:rPr>
              <a:t>Not enough drinking fountains on school or college campus.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sym typeface="symbol"/>
            </a:endParaRP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  <a:sym typeface="symbol"/>
            </a:endParaRP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0" dirty="0">
                <a:solidFill>
                  <a:schemeClr val="bg1"/>
                </a:solidFill>
                <a:latin typeface="century gothic"/>
                <a:sym typeface="symbol"/>
              </a:rPr>
              <a:t>Poorly maintained water infrastructure, water faucets.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  <a:sym typeface="symbol"/>
            </a:endParaRP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  <a:sym typeface="symbol"/>
            </a:endParaRP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sym typeface="symbol"/>
              </a:rPr>
              <a:t>San Ysidro School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sym typeface="symbol"/>
              </a:rPr>
              <a:t> District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sym typeface="symbol"/>
              </a:rPr>
              <a:t>Water Quality?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/>
                <a:sym typeface="symbol"/>
              </a:rPr>
              <a:t> </a:t>
            </a:r>
            <a:r>
              <a:rPr lang="en-US" sz="2800" kern="0" dirty="0">
                <a:solidFill>
                  <a:schemeClr val="bg1"/>
                </a:solidFill>
                <a:latin typeface="century gothic"/>
                <a:sym typeface="symbol"/>
              </a:rPr>
              <a:t>Is water on campus safe to drink?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  <a:sym typeface="symbol"/>
            </a:endParaRP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/>
              <a:sym typeface="symbol"/>
            </a:endParaRP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2" y="2286000"/>
            <a:ext cx="2268395" cy="30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6400" y="457200"/>
            <a:ext cx="9143998" cy="1020762"/>
          </a:xfrm>
        </p:spPr>
        <p:txBody>
          <a:bodyPr/>
          <a:lstStyle/>
          <a:p>
            <a:pPr algn="ctr"/>
            <a:r>
              <a:rPr lang="en-US" dirty="0"/>
              <a:t>Proposal</a:t>
            </a: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556591" y="1828801"/>
            <a:ext cx="11211339" cy="568771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data collection app with a website for students &amp; families to locate, take a photo, and enter data on water sources for a school, college campus and/or family recreation area (Balboa Park for example).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Water Audit Tool from the Harvard School of Public Health.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2"/>
              </a:rPr>
              <a:t>http://www.inaturalist.org/</a:t>
            </a:r>
            <a:r>
              <a:rPr lang="en-US" sz="2400" dirty="0">
                <a:solidFill>
                  <a:schemeClr val="bg1"/>
                </a:solidFill>
              </a:rPr>
              <a:t>   -- sample app and website.  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 integrated into a GIS map, accessible on a website.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chemeClr val="bg1"/>
                </a:solidFill>
              </a:rPr>
              <a:t>Information and maps will be sent to the school district, college campus, water district and State of CA on the status of drinking water facilities for children and college students.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400" kern="0" dirty="0">
              <a:solidFill>
                <a:schemeClr val="bg1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sym typeface="symbol"/>
            </a:endParaRP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819" y="339633"/>
            <a:ext cx="3329162" cy="1942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8" y="-1547744"/>
            <a:ext cx="8368937" cy="48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6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89" y="936842"/>
            <a:ext cx="10013182" cy="5841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4" y="933994"/>
            <a:ext cx="3329162" cy="19420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71770" y="191076"/>
            <a:ext cx="685532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Actual Data Point of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Broken Water Fountain: Peterson Gym, SDSU</a:t>
            </a:r>
          </a:p>
        </p:txBody>
      </p:sp>
    </p:spTree>
    <p:extLst>
      <p:ext uri="{BB962C8B-B14F-4D97-AF65-F5344CB8AC3E}">
        <p14:creationId xmlns:p14="http://schemas.microsoft.com/office/powerpoint/2010/main" val="27424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6400" y="198784"/>
            <a:ext cx="9143998" cy="768626"/>
          </a:xfrm>
        </p:spPr>
        <p:txBody>
          <a:bodyPr/>
          <a:lstStyle/>
          <a:p>
            <a:pPr algn="ctr"/>
            <a:r>
              <a:rPr lang="en-US" dirty="0"/>
              <a:t>Running Water:  Next Steps and Coding</a:t>
            </a: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636106" y="1807387"/>
            <a:ext cx="6082746" cy="474591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kern="0" dirty="0">
                <a:solidFill>
                  <a:schemeClr val="bg1"/>
                </a:solidFill>
                <a:latin typeface="century gothic"/>
                <a:sym typeface="symbol"/>
              </a:rPr>
              <a:t>Next Steps – who you know --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bg1"/>
                </a:solidFill>
                <a:latin typeface="century gothic"/>
                <a:sym typeface="symbol"/>
              </a:rPr>
              <a:t>Reverse engineering with inaturalist.org, SDNHM, CA Academy of Sciences.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bg1"/>
                </a:solidFill>
                <a:latin typeface="century gothic"/>
                <a:sym typeface="symbol"/>
              </a:rPr>
              <a:t>Code for America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bg1"/>
                </a:solidFill>
                <a:latin typeface="century gothic"/>
                <a:sym typeface="symbol"/>
              </a:rPr>
              <a:t>Website Host:  Blue </a:t>
            </a:r>
            <a:r>
              <a:rPr lang="en-US" sz="2200" kern="0" dirty="0" err="1">
                <a:solidFill>
                  <a:schemeClr val="bg1"/>
                </a:solidFill>
                <a:latin typeface="century gothic"/>
                <a:sym typeface="symbol"/>
              </a:rPr>
              <a:t>Gold@SDSU</a:t>
            </a:r>
            <a:r>
              <a:rPr lang="en-US" sz="2200" kern="0" dirty="0">
                <a:solidFill>
                  <a:schemeClr val="bg1"/>
                </a:solidFill>
                <a:latin typeface="century gothic"/>
                <a:sym typeface="symbol"/>
              </a:rPr>
              <a:t>, UC Riverside?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kern="0" dirty="0">
              <a:solidFill>
                <a:schemeClr val="bg1"/>
              </a:solidFill>
              <a:latin typeface="century gothic"/>
              <a:sym typeface="symbol"/>
            </a:endParaRPr>
          </a:p>
          <a:p>
            <a:pPr>
              <a:lnSpc>
                <a:spcPct val="90000"/>
              </a:lnSpc>
            </a:pPr>
            <a:r>
              <a:rPr lang="en-US" sz="2200" kern="0" dirty="0">
                <a:solidFill>
                  <a:schemeClr val="bg1"/>
                </a:solidFill>
                <a:latin typeface="century gothic"/>
                <a:sym typeface="symbol"/>
              </a:rPr>
              <a:t>Coding: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bg1"/>
                </a:solidFill>
                <a:latin typeface="century gothic"/>
                <a:sym typeface="symbol"/>
              </a:rPr>
              <a:t>Android SDK, XML &amp; Java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bg1"/>
                </a:solidFill>
                <a:latin typeface="century gothic"/>
                <a:sym typeface="symbol"/>
              </a:rPr>
              <a:t>Website in HTML, Javascript (D3 Graphing Library)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bg1"/>
                </a:solidFill>
                <a:latin typeface="century gothic"/>
                <a:sym typeface="symbol"/>
              </a:rPr>
              <a:t>MySQL backend</a:t>
            </a:r>
          </a:p>
          <a:p>
            <a:pPr>
              <a:lnSpc>
                <a:spcPct val="90000"/>
              </a:lnSpc>
            </a:pPr>
            <a:br>
              <a:rPr lang="en-US" sz="2400" kern="0" dirty="0">
                <a:solidFill>
                  <a:sysClr val="windowText" lastClr="000000"/>
                </a:solidFill>
              </a:rPr>
            </a:br>
            <a:endParaRPr lang="en-US" sz="2400" kern="0" dirty="0">
              <a:solidFill>
                <a:sysClr val="windowText" lastClr="000000"/>
              </a:solidFill>
            </a:endParaRPr>
          </a:p>
          <a:p>
            <a:pPr algn="ctr">
              <a:lnSpc>
                <a:spcPct val="90000"/>
              </a:lnSpc>
            </a:pPr>
            <a:endParaRPr lang="en-US" sz="24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819" y="-3425"/>
            <a:ext cx="3329162" cy="19420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29" y="2120348"/>
            <a:ext cx="5459896" cy="40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318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century gothic</vt:lpstr>
      <vt:lpstr>symbol</vt:lpstr>
      <vt:lpstr>Wingdings 3</vt:lpstr>
      <vt:lpstr>Student presentation</vt:lpstr>
      <vt:lpstr>PowerPoint Presentation</vt:lpstr>
      <vt:lpstr>Senate Bill1413:  Why do students NOT drink water?</vt:lpstr>
      <vt:lpstr>Proposal</vt:lpstr>
      <vt:lpstr>PowerPoint Presentation</vt:lpstr>
      <vt:lpstr>Running Water:  Next Steps and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in Schools</dc:title>
  <dc:creator>Suzanne Till</dc:creator>
  <cp:lastModifiedBy>Suzanne Till</cp:lastModifiedBy>
  <cp:revision>38</cp:revision>
  <dcterms:created xsi:type="dcterms:W3CDTF">2017-02-19T01:35:49Z</dcterms:created>
  <dcterms:modified xsi:type="dcterms:W3CDTF">2017-02-27T19:53:00Z</dcterms:modified>
</cp:coreProperties>
</file>