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af19d1aa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af19d1a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 rewards mentioned inthe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b81c94c6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b81c94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af19d1aa_1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af19d1aa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financial report: Operating revenues have been decreasing and less able to cover expenses….Environmental/Sustainability programs, grants, and legislation promoting reduction in greenhouse gas emissions and improved mobility contribute a lot of funding, but environmental goals aren’t fulfilled, and support from these grants are inefficient when only 3% of San Diego’s population actually use the public transportation systems.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Benefits of public transportation: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Increased activity/ health benefits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Better for the environment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Rider rewards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Reduced traffic congestion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https://www.apta.com/resources/reportsandpublications/Documents/land_use.pdf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273875e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273875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Uber/Lyft may add to traffic and number of cars on the road, their long-term goals include ending reliance on personal vehicles to allow a combination of public transportation and ridesharing apps.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Montreal’s Transit Rewards - Accelerated ridership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Bart Perks - Bay Area. -First pilot ran for 6 months in 2016. Currently in beta testing. Enrollment goals have been met, and are no longer accepting more participants. Funded through a $500,000 grant from the Federal Transit Administration. 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Connecticut Department of Transportation - Transit Rewards Over 50 local businesses provided perks to public transportation riders.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Nashville’s WeGo Transit - currently running a pilot program that offers cash to participants. Also rewards users for sharing rides.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Minnesota’s Ride to Rewards - was successfully used to motivate more people to use public transit, but ultimately the metro wasn’t able to continue to fund the program.</a:t>
            </a:r>
            <a:br>
              <a:rPr lang="en" sz="1000">
                <a:latin typeface="Average"/>
                <a:ea typeface="Average"/>
                <a:cs typeface="Average"/>
                <a:sym typeface="Average"/>
              </a:rPr>
            </a:b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examples of rewards can include grocery store discounts, reduced museum or </a:t>
            </a:r>
            <a:r>
              <a:rPr lang="en"/>
              <a:t>amusement</a:t>
            </a:r>
            <a:r>
              <a:rPr lang="en"/>
              <a:t> park tickets, free bus ride, vip treatment at local </a:t>
            </a:r>
            <a:r>
              <a:rPr lang="en"/>
              <a:t>restaurants. Can specifically partner with businesses that are located around bus/trolley stops.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af19d1aa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af19d1aa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_isW8QD4LA4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hyperlink" Target="https://data.sandiego.gov/datasets/transit-stops/" TargetMode="External"/><Relationship Id="rId5" Type="http://schemas.openxmlformats.org/officeDocument/2006/relationships/hyperlink" Target="https://data.sandiego.gov/datasets/transit-routes/" TargetMode="External"/><Relationship Id="rId6" Type="http://schemas.openxmlformats.org/officeDocument/2006/relationships/hyperlink" Target="https://www.sandiego.gov/treasurer/taxesfees/btax/nblactive" TargetMode="External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#112: What the Health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16,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311700" y="445025"/>
            <a:ext cx="25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App</a:t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99625" y="1172675"/>
            <a:ext cx="28671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Together, MTS, local businesses, and motivated data scientists can work together to create a loyalty program that will engage and expand their customer bases.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https://xd.adobe.com/view/60773d1b-e8c8-42ef-4ea4-b550b4306279-1646/?hints=off</a:t>
            </a:r>
            <a:endParaRPr sz="1200"/>
          </a:p>
        </p:txBody>
      </p:sp>
      <p:pic>
        <p:nvPicPr>
          <p:cNvPr id="138" name="Google Shape;138;p22" title="MTS reward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700" y="304800"/>
            <a:ext cx="5983200" cy="448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the Health are we waiting for?!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13580" r="19753" t="0"/>
          <a:stretch/>
        </p:blipFill>
        <p:spPr>
          <a:xfrm>
            <a:off x="431463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Emma Westin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Coordinator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Masters Student Bioinformatics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9" name="Google Shape;149;p23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Alexa Barnes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50" name="Google Shape;150;p23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3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Masters Student Bioinformatics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5+ years as Front End Developer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Will Tran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23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Sophomore, Finance/Accounting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5" name="Google Shape;155;p23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Ese Uyovbievbo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56" name="Google Shape;156;p23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3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Sophomore,      Marketing</a:t>
            </a:r>
            <a:endParaRPr sz="15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8671" y="1284550"/>
            <a:ext cx="1645800" cy="1645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5">
            <a:alphaModFix/>
          </a:blip>
          <a:srcRect b="0" l="18357" r="18363" t="0"/>
          <a:stretch/>
        </p:blipFill>
        <p:spPr>
          <a:xfrm>
            <a:off x="4867017" y="1284538"/>
            <a:ext cx="1645800" cy="1645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6">
            <a:alphaModFix/>
          </a:blip>
          <a:srcRect b="21830" l="0" r="0" t="21830"/>
          <a:stretch/>
        </p:blipFill>
        <p:spPr>
          <a:xfrm>
            <a:off x="7077174" y="1284550"/>
            <a:ext cx="1645800" cy="1645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2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3% of San Diegans use the public transit system. Increasing public transportation  ridership is a major challenge for transit companies all over the country.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American Lung Association ranked San Diego the 6th worst city for ozone pollution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00" y="2533025"/>
            <a:ext cx="7068350" cy="24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trends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Why people still use cars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like the convenience of not waiting for bus/trolley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Bus/trolley may not arrive at exact 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enjoy the privacy of driving  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MTS Financial Report (2018):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Fare revenue’s ability to recover operating costs has decreased from 36.14% to 33.33%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Fare Revenue is only 32% of MTS’s $277 Million Operating Budget in Financial Year 2018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Most funding from grants, subsidies, advertising, tax revenue, environmental/ sustainability programs (such as Low Carbon Transit Operations Program, CA Public Transp. Modernization, Improvement and Service Enhancement Act of 2006, Compressed Natural Gas Rebate)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59250" y="63700"/>
            <a:ext cx="4412700" cy="49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Create a reward/point system to change commuter habit</a:t>
            </a:r>
            <a:endParaRPr sz="42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50" y="1080275"/>
            <a:ext cx="4267149" cy="283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a Public Transit Reward System</a:t>
            </a:r>
            <a:endParaRPr/>
          </a:p>
        </p:txBody>
      </p:sp>
      <p:grpSp>
        <p:nvGrpSpPr>
          <p:cNvPr id="86" name="Google Shape;86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7" name="Google Shape;87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Public Health Benefit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American Heart Association found that people who take public transit are 44% less likely to be overweight, 27% less likely to have high blood pressure and 34% less likely to have diabetes</a:t>
            </a:r>
            <a:endParaRPr sz="1600"/>
          </a:p>
        </p:txBody>
      </p:sp>
      <p:grpSp>
        <p:nvGrpSpPr>
          <p:cNvPr id="91" name="Google Shape;91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2" name="Google Shape;92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Environmental Benefit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American Public Transit Association estimates that the use public transit saves an estimated 1.4 billion gallons of gas and 14 million tonnes of carbon dioxide annually</a:t>
            </a:r>
            <a:endParaRPr sz="160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7" name="Google Shape;97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Local Economy Benefit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Local </a:t>
            </a:r>
            <a:r>
              <a:rPr lang="en" sz="1400"/>
              <a:t>business in San Diego will benefit from exposure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Riders save $896 per month by taking transit over driving 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MTS can generate more revenue that will  go toward improving and creating more bus/trolley routes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	</a:t>
            </a:r>
            <a:endParaRPr/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Ride Sharing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Personal vehicles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MTS Rider Insider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88" y="352413"/>
            <a:ext cx="280987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153" y="2776899"/>
            <a:ext cx="1861550" cy="186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451" y="3209149"/>
            <a:ext cx="3831850" cy="142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543725" y="-197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this has worked before</a:t>
            </a:r>
            <a:endParaRPr/>
          </a:p>
        </p:txBody>
      </p: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311700" y="784075"/>
            <a:ext cx="391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Montreal’s Transit Rewards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</a:pPr>
            <a:r>
              <a:rPr lang="en" sz="1200">
                <a:solidFill>
                  <a:srgbClr val="B7B7B7"/>
                </a:solidFill>
              </a:rPr>
              <a:t>24% of participants increased their use of transit during the six-month pilot, 57% visited new destinations via transit, and 45% brought a friend along for the ride.</a:t>
            </a:r>
            <a:endParaRPr sz="1200"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Bart Perks - Bay Area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</a:pPr>
            <a:r>
              <a:rPr lang="en" sz="1200">
                <a:solidFill>
                  <a:srgbClr val="B7B7B7"/>
                </a:solidFill>
              </a:rPr>
              <a:t>Currently in beta testing. Enrollment goals have been met, and are no longer accepting more participants. Funded through a $500,000 grant from the Federal Transit Administration. </a:t>
            </a:r>
            <a:endParaRPr sz="1200"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Connecticut Department of Transportation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Nashville’s WeGo Transit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700" y="1298475"/>
            <a:ext cx="4610400" cy="2546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4939500" y="177125"/>
            <a:ext cx="3837000" cy="4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Age groups that use public transportation: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Reward Opportunities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Exclusive perks at local businesses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rides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Discounts at stores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375" y="874550"/>
            <a:ext cx="4108525" cy="16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781125" y="92450"/>
            <a:ext cx="417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Transit Stops &amp; Local Businesses</a:t>
            </a:r>
            <a:endParaRPr sz="25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0" y="81400"/>
            <a:ext cx="4538801" cy="49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4937225" y="4478350"/>
            <a:ext cx="4018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datasets: </a:t>
            </a:r>
            <a:r>
              <a:rPr lang="en" sz="11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https://data.sandiego.gov/datasets/transit-stops/</a:t>
            </a:r>
            <a:endParaRPr sz="11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https://data.sandiego.gov/datasets/transit-routes/</a:t>
            </a:r>
            <a:endParaRPr sz="11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6"/>
              </a:rPr>
              <a:t>https://www.sandiego.gov/treasurer/taxesfees/btax/nblactive</a:t>
            </a:r>
            <a:endParaRPr sz="11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3875" y="741350"/>
            <a:ext cx="3345212" cy="366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