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c3bb280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c3bb280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c3bb28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c3bb28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c3bb28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c3bb28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c3bb28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c3bb28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c3bb280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c3bb280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c3bb280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c3bb280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c3bb280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c3bb280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c3bb280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c3bb280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c3bb28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c3bb28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c3bb280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4c3bb280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BEFB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E9968"/>
              </a:buClr>
              <a:buSzPts val="2800"/>
              <a:buNone/>
              <a:defRPr>
                <a:solidFill>
                  <a:srgbClr val="BE99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BAD83"/>
              </a:buClr>
              <a:buSzPts val="1800"/>
              <a:buFont typeface="Arial Rounded"/>
              <a:buChar char="●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○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■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●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○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■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●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DBAD83"/>
              </a:buClr>
              <a:buSzPts val="1400"/>
              <a:buFont typeface="Arial Rounded"/>
              <a:buChar char="○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DBAD83"/>
              </a:buClr>
              <a:buSzPts val="1400"/>
              <a:buFont typeface="Arial Rounded"/>
              <a:buChar char="■"/>
              <a:defRPr>
                <a:solidFill>
                  <a:srgbClr val="DBAD83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BEF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C7C51"/>
              </a:buClr>
              <a:buSzPts val="2800"/>
              <a:buFont typeface="Arial Rounded"/>
              <a:buNone/>
              <a:defRPr sz="2800">
                <a:solidFill>
                  <a:srgbClr val="9C7C5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None/>
              <a:defRPr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1800"/>
              <a:buChar char="●"/>
              <a:defRPr sz="1800">
                <a:solidFill>
                  <a:srgbClr val="639EBE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○"/>
              <a:defRPr>
                <a:solidFill>
                  <a:srgbClr val="639EBE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■"/>
              <a:defRPr>
                <a:solidFill>
                  <a:srgbClr val="639EBE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●"/>
              <a:defRPr>
                <a:solidFill>
                  <a:srgbClr val="639EBE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○"/>
              <a:defRPr>
                <a:solidFill>
                  <a:srgbClr val="639EBE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■"/>
              <a:defRPr>
                <a:solidFill>
                  <a:srgbClr val="639EBE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●"/>
              <a:defRPr>
                <a:solidFill>
                  <a:srgbClr val="639EBE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400"/>
              <a:buChar char="○"/>
              <a:defRPr>
                <a:solidFill>
                  <a:srgbClr val="639EBE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39EBE"/>
              </a:buClr>
              <a:buSzPts val="1400"/>
              <a:buChar char="■"/>
              <a:defRPr>
                <a:solidFill>
                  <a:srgbClr val="639EBE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kazemicode.org/hack4sd/login.html" TargetMode="External"/><Relationship Id="rId5" Type="http://schemas.openxmlformats.org/officeDocument/2006/relationships/hyperlink" Target="http://kazemicode.org/hack4sd/login.html" TargetMode="External"/><Relationship Id="rId6" Type="http://schemas.openxmlformats.org/officeDocument/2006/relationships/hyperlink" Target="http://kazemicode.org/hack4sd/login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www.voiceofsandiego.org/topics/land-use/san-diego-explained-improving-the-worst-ranked-transit-system-in-the-state/" TargetMode="External"/><Relationship Id="rId5" Type="http://schemas.openxmlformats.org/officeDocument/2006/relationships/hyperlink" Target="https://www.voiceofsandiego.org/topics/news/why-san-diegans-are-to-blame-for-the-citys-proble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kazemicode.org/hack4sd/public.ph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B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8700" y="359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Gabriel Barrera, Caleb Christiansen, Aditi Gaur, Bryan Hayes, Jacob Helfman, Sara Kazemi, John Kennon, Amol Modi, Andrew Solomon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225 DefaultGroupName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348088"/>
            <a:ext cx="70961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79163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39EBE"/>
                </a:solidFill>
                <a:hlinkClick r:id="rId4"/>
              </a:rPr>
              <a:t>A</a:t>
            </a:r>
            <a:r>
              <a:rPr lang="en" u="sng">
                <a:solidFill>
                  <a:srgbClr val="639EBE"/>
                </a:solidFill>
                <a:hlinkClick r:id="rId5"/>
              </a:rPr>
              <a:t> </a:t>
            </a:r>
            <a:r>
              <a:rPr lang="en" u="sng">
                <a:solidFill>
                  <a:srgbClr val="639EBE"/>
                </a:solidFill>
                <a:hlinkClick r:id="rId6"/>
              </a:rPr>
              <a:t>Platform for Improving Public Resources</a:t>
            </a:r>
            <a:endParaRPr>
              <a:solidFill>
                <a:srgbClr val="639EB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11700" y="1824925"/>
            <a:ext cx="4970400" cy="30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2000"/>
              <a:buFont typeface="Arial Rounded"/>
              <a:buChar char="-"/>
            </a:pPr>
            <a:r>
              <a:rPr lang="en" sz="2000">
                <a:solidFill>
                  <a:srgbClr val="639EBE"/>
                </a:solidFill>
                <a:latin typeface="Arial Rounded"/>
                <a:ea typeface="Arial Rounded"/>
                <a:cs typeface="Arial Rounded"/>
                <a:sym typeface="Arial Rounded"/>
              </a:rPr>
              <a:t>Discover what San Diegans really want</a:t>
            </a:r>
            <a:endParaRPr sz="2000">
              <a:solidFill>
                <a:srgbClr val="639EBE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2000"/>
              <a:buFont typeface="Arial Rounded"/>
              <a:buChar char="-"/>
            </a:pPr>
            <a:r>
              <a:rPr lang="en" sz="2000">
                <a:solidFill>
                  <a:srgbClr val="639EBE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Community engagement</a:t>
            </a:r>
            <a:endParaRPr sz="2000">
              <a:solidFill>
                <a:srgbClr val="639EBE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2000"/>
              <a:buFont typeface="Arial Rounded"/>
              <a:buChar char="-"/>
            </a:pPr>
            <a:r>
              <a:rPr lang="en" sz="2000">
                <a:solidFill>
                  <a:srgbClr val="639EBE"/>
                </a:solidFill>
                <a:latin typeface="Arial Rounded"/>
                <a:ea typeface="Arial Rounded"/>
                <a:cs typeface="Arial Rounded"/>
                <a:sym typeface="Arial Rounded"/>
              </a:rPr>
              <a:t>Accountability for elected officials</a:t>
            </a:r>
            <a:endParaRPr sz="2000">
              <a:solidFill>
                <a:srgbClr val="639EBE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725" y="1127425"/>
            <a:ext cx="3557099" cy="369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rgbClr val="BE9968"/>
                </a:solidFill>
              </a:rPr>
              <a:t>1</a:t>
            </a:r>
            <a:r>
              <a:rPr lang="en">
                <a:solidFill>
                  <a:srgbClr val="BE9968"/>
                </a:solidFill>
              </a:rPr>
              <a:t> San Diego Explained: Improving the Worst Place for Transit Development</a:t>
            </a:r>
            <a:endParaRPr>
              <a:solidFill>
                <a:srgbClr val="BE996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https://www.voiceofsandiego.org/topics/land-use/san-diego-explained-improving-the-worst-ranked-transit-system-in-the-state/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>
                <a:solidFill>
                  <a:srgbClr val="BE9968"/>
                </a:solidFill>
              </a:rPr>
              <a:t>2</a:t>
            </a:r>
            <a:r>
              <a:rPr lang="en">
                <a:solidFill>
                  <a:srgbClr val="BE9968"/>
                </a:solidFill>
              </a:rPr>
              <a:t> Why San Diegans Are to Blame for the City's Problems</a:t>
            </a:r>
            <a:endParaRPr>
              <a:solidFill>
                <a:srgbClr val="BE996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https://www.voiceofsandiego.org/topics/news/why-san-diegans-are-to-blame-for-the-citys-problems/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B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50575" y="752000"/>
            <a:ext cx="828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800"/>
              <a:buChar char="-"/>
            </a:pPr>
            <a:r>
              <a:rPr lang="en">
                <a:solidFill>
                  <a:srgbClr val="639EBE"/>
                </a:solidFill>
              </a:rPr>
              <a:t>“San Diego consistently ranks near the bottom [in the state] when it comes to transit evaluations.” </a:t>
            </a:r>
            <a:endParaRPr>
              <a:solidFill>
                <a:srgbClr val="639EB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1800"/>
              <a:buChar char="-"/>
            </a:pPr>
            <a:r>
              <a:rPr lang="en" sz="1800">
                <a:solidFill>
                  <a:srgbClr val="639EBE"/>
                </a:solidFill>
              </a:rPr>
              <a:t>Voice of San Diego</a:t>
            </a:r>
            <a:r>
              <a:rPr baseline="30000" lang="en" sz="1800">
                <a:solidFill>
                  <a:srgbClr val="639EBE"/>
                </a:solidFill>
              </a:rPr>
              <a:t>1</a:t>
            </a:r>
            <a:endParaRPr baseline="30000" sz="1800">
              <a:solidFill>
                <a:srgbClr val="639EB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825" y="1892750"/>
            <a:ext cx="4542176" cy="27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B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63550"/>
            <a:ext cx="45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1800"/>
              <a:buChar char="-"/>
            </a:pPr>
            <a:r>
              <a:rPr lang="en">
                <a:solidFill>
                  <a:srgbClr val="639EBE"/>
                </a:solidFill>
              </a:rPr>
              <a:t>“The reality of San Diego is on the public sector side … an increasingly grim and visible civic reality, which is dry rot for public services and infrastructure. That’s still largely hidden.” </a:t>
            </a:r>
            <a:endParaRPr>
              <a:solidFill>
                <a:srgbClr val="639EBE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39EBE"/>
              </a:buClr>
              <a:buSzPts val="1800"/>
              <a:buChar char="-"/>
            </a:pPr>
            <a:r>
              <a:rPr lang="en" sz="1800">
                <a:solidFill>
                  <a:srgbClr val="639EBE"/>
                </a:solidFill>
              </a:rPr>
              <a:t>Steve Erie, Professor of Political Science at UC San Diego</a:t>
            </a:r>
            <a:r>
              <a:rPr baseline="30000" lang="en" sz="1800">
                <a:solidFill>
                  <a:srgbClr val="639EBE"/>
                </a:solidFill>
              </a:rPr>
              <a:t>2</a:t>
            </a:r>
            <a:endParaRPr baseline="30000">
              <a:solidFill>
                <a:srgbClr val="639EB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1A1A1A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900" y="1522500"/>
            <a:ext cx="3993300" cy="26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B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63550"/>
            <a:ext cx="8193600" cy="4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How can we ensure that public transit reaches those who need it?</a:t>
            </a:r>
            <a:endParaRPr sz="2000">
              <a:solidFill>
                <a:srgbClr val="639EB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How can we increase the quality of communication between the public and government agencies?</a:t>
            </a:r>
            <a:endParaRPr sz="2000">
              <a:solidFill>
                <a:srgbClr val="639EB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How can the needs of San Diegans best be met?</a:t>
            </a:r>
            <a:endParaRPr sz="2000">
              <a:solidFill>
                <a:srgbClr val="639EBE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 sz="2000">
              <a:solidFill>
                <a:srgbClr val="639EB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EFB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Platform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63550"/>
            <a:ext cx="8193600" cy="4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A1A1A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639EBE"/>
                </a:solidFill>
              </a:rPr>
              <a:t>I</a:t>
            </a:r>
            <a:r>
              <a:rPr lang="en" sz="3000">
                <a:solidFill>
                  <a:srgbClr val="639EBE"/>
                </a:solidFill>
              </a:rPr>
              <a:t>nteractive</a:t>
            </a:r>
            <a:r>
              <a:rPr lang="en" sz="3000">
                <a:solidFill>
                  <a:srgbClr val="24292E"/>
                </a:solidFill>
              </a:rPr>
              <a:t> </a:t>
            </a:r>
            <a:r>
              <a:rPr b="1" lang="en" sz="3000">
                <a:solidFill>
                  <a:srgbClr val="639EBE"/>
                </a:solidFill>
              </a:rPr>
              <a:t>C</a:t>
            </a:r>
            <a:r>
              <a:rPr lang="en" sz="3000">
                <a:solidFill>
                  <a:srgbClr val="639EBE"/>
                </a:solidFill>
              </a:rPr>
              <a:t>ommunity</a:t>
            </a:r>
            <a:r>
              <a:rPr lang="en" sz="3000">
                <a:solidFill>
                  <a:srgbClr val="24292E"/>
                </a:solidFill>
              </a:rPr>
              <a:t> </a:t>
            </a:r>
            <a:r>
              <a:rPr b="1" lang="en" sz="3000">
                <a:solidFill>
                  <a:srgbClr val="639EBE"/>
                </a:solidFill>
              </a:rPr>
              <a:t>A</a:t>
            </a:r>
            <a:r>
              <a:rPr lang="en" sz="3000">
                <a:solidFill>
                  <a:srgbClr val="639EBE"/>
                </a:solidFill>
              </a:rPr>
              <a:t>ction</a:t>
            </a:r>
            <a:r>
              <a:rPr lang="en" sz="3000">
                <a:solidFill>
                  <a:srgbClr val="24292E"/>
                </a:solidFill>
              </a:rPr>
              <a:t> </a:t>
            </a:r>
            <a:r>
              <a:rPr b="1" lang="en" sz="3000">
                <a:solidFill>
                  <a:srgbClr val="639EBE"/>
                </a:solidFill>
              </a:rPr>
              <a:t>N</a:t>
            </a:r>
            <a:r>
              <a:rPr lang="en" sz="3000">
                <a:solidFill>
                  <a:srgbClr val="639EBE"/>
                </a:solidFill>
              </a:rPr>
              <a:t>etwork</a:t>
            </a:r>
            <a:endParaRPr sz="3000">
              <a:solidFill>
                <a:srgbClr val="639EBE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2755"/>
            <a:ext cx="9143998" cy="260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177875" y="874225"/>
            <a:ext cx="8193600" cy="4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Quantify the needs of San Diegans</a:t>
            </a:r>
            <a:endParaRPr sz="2000">
              <a:solidFill>
                <a:srgbClr val="639EB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Provide a platform for the voice of the community</a:t>
            </a:r>
            <a:endParaRPr sz="2000">
              <a:solidFill>
                <a:srgbClr val="639EB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39EBE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639EBE"/>
              </a:buClr>
              <a:buSzPts val="2000"/>
              <a:buChar char="-"/>
            </a:pPr>
            <a:r>
              <a:rPr lang="en" sz="2000">
                <a:solidFill>
                  <a:srgbClr val="639EBE"/>
                </a:solidFill>
              </a:rPr>
              <a:t>Identify new public needs</a:t>
            </a:r>
            <a:endParaRPr sz="2000">
              <a:solidFill>
                <a:srgbClr val="639EBE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[</a:t>
            </a:r>
            <a:r>
              <a:rPr lang="en" u="sng">
                <a:solidFill>
                  <a:srgbClr val="639EBE"/>
                </a:solidFill>
                <a:hlinkClick r:id="rId3"/>
              </a:rPr>
              <a:t>Live Demo</a:t>
            </a:r>
            <a:r>
              <a:rPr lang="en"/>
              <a:t>]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5000" y="1114300"/>
            <a:ext cx="62540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88" y="1127425"/>
            <a:ext cx="79812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16" y="338966"/>
            <a:ext cx="193747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100" y="1180800"/>
            <a:ext cx="54778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