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Open Sans SemiBold"/>
      <p:regular r:id="rId9"/>
      <p:bold r:id="rId10"/>
      <p:italic r:id="rId11"/>
      <p:boldItalic r:id="rId12"/>
    </p:embeddedFont>
    <p:embeddedFont>
      <p:font typeface="Open Sans ExtraBold"/>
      <p:bold r:id="rId13"/>
      <p:boldItalic r:id="rId14"/>
    </p:embeddedFont>
    <p:embeddedFont>
      <p:font typeface="Open Sans Medium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Micah Hack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font" Target="fonts/OpenSansSemiBold-italic.fntdata"/><Relationship Id="rId22" Type="http://schemas.openxmlformats.org/officeDocument/2006/relationships/font" Target="fonts/OpenSans-boldItalic.fntdata"/><Relationship Id="rId10" Type="http://schemas.openxmlformats.org/officeDocument/2006/relationships/font" Target="fonts/OpenSansSemiBold-bold.fntdata"/><Relationship Id="rId21" Type="http://schemas.openxmlformats.org/officeDocument/2006/relationships/font" Target="fonts/OpenSans-italic.fntdata"/><Relationship Id="rId13" Type="http://schemas.openxmlformats.org/officeDocument/2006/relationships/font" Target="fonts/OpenSansExtraBold-bold.fntdata"/><Relationship Id="rId12" Type="http://schemas.openxmlformats.org/officeDocument/2006/relationships/font" Target="fonts/OpenSansSemi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font" Target="fonts/OpenSansSemiBold-regular.fntdata"/><Relationship Id="rId15" Type="http://schemas.openxmlformats.org/officeDocument/2006/relationships/font" Target="fonts/OpenSansMedium-regular.fntdata"/><Relationship Id="rId14" Type="http://schemas.openxmlformats.org/officeDocument/2006/relationships/font" Target="fonts/OpenSansExtraBold-boldItalic.fntdata"/><Relationship Id="rId17" Type="http://schemas.openxmlformats.org/officeDocument/2006/relationships/font" Target="fonts/OpenSansMedium-italic.fntdata"/><Relationship Id="rId16" Type="http://schemas.openxmlformats.org/officeDocument/2006/relationships/font" Target="fonts/OpenSans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OpenSans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15T02:12:26.477">
    <p:pos x="6000" y="0"/>
    <p:text>#oghackinghomies</p:text>
  </p:cm>
  <p:cm authorId="0" idx="2" dt="2022-10-15T02:12:26.477">
    <p:pos x="6000" y="0"/>
    <p:text>https://docs.google.com/document/d/12meIQQi3tznT9v5h7XsJPpQ9fjH3TgpU1tjDBbOaeEo/edit?usp=sharing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studies to statement by saying how </a:t>
            </a:r>
            <a:r>
              <a:rPr b="1" lang="en-US"/>
              <a:t>health care costs are available, but difficult to access and compare.</a:t>
            </a:r>
            <a:endParaRPr b="1"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864f89a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6864f89a1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hyperlink" Target="http://drive.google.com/file/d/1SqYKTTJjqrq3t_YucCLec5vuF8JqoI6P/view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docs.google.com/document/d/12meIQQi3tznT9v5h7XsJPpQ9fjH3TgpU1tjDBbOaeEo/edit?usp=sharing" TargetMode="External"/><Relationship Id="rId7" Type="http://schemas.openxmlformats.org/officeDocument/2006/relationships/hyperlink" Target="https://docs.google.com/document/d/12meIQQi3tznT9v5h7XsJPpQ9fjH3TgpU1tjDBbOaeEo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Open Sans SemiBold"/>
                <a:ea typeface="Open Sans SemiBold"/>
                <a:cs typeface="Open Sans SemiBold"/>
                <a:sym typeface="Open Sans SemiBold"/>
              </a:rPr>
              <a:t>Problem: Medical Pricing Transparency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8200" y="1825625"/>
            <a:ext cx="5798100" cy="2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18859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16666"/>
              <a:buFont typeface="Open Sans Medium"/>
              <a:buChar char="●"/>
            </a:pPr>
            <a:r>
              <a:rPr lang="en-US">
                <a:solidFill>
                  <a:srgbClr val="D9D9D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 a study by Pew Research, 83% of those surveyed reported that the cost of medical procedures made quality care unaffordable.</a:t>
            </a:r>
            <a:endParaRPr>
              <a:solidFill>
                <a:srgbClr val="D9D9D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18859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16666"/>
              <a:buFont typeface="Open Sans Medium"/>
              <a:buChar char="●"/>
            </a:pPr>
            <a:r>
              <a:rPr lang="en-US">
                <a:solidFill>
                  <a:srgbClr val="D9D9D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 a survey,</a:t>
            </a:r>
            <a:r>
              <a:rPr lang="en-US">
                <a:solidFill>
                  <a:srgbClr val="D9D9D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only 14% of </a:t>
            </a:r>
            <a:r>
              <a:rPr lang="en-US">
                <a:solidFill>
                  <a:srgbClr val="D9D9D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respondents</a:t>
            </a:r>
            <a:r>
              <a:rPr lang="en-US">
                <a:solidFill>
                  <a:srgbClr val="D9D9D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stated that they or someone they knew researched health care prices near them (KFF</a:t>
            </a:r>
            <a:r>
              <a:rPr lang="en-US">
                <a:solidFill>
                  <a:srgbClr val="D9D9D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2021</a:t>
            </a:r>
            <a:r>
              <a:rPr lang="en-US">
                <a:solidFill>
                  <a:srgbClr val="D9D9D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).</a:t>
            </a:r>
            <a:endParaRPr>
              <a:solidFill>
                <a:srgbClr val="D9D9D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0633451" y="0"/>
            <a:ext cx="15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Team 106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85800" y="4890900"/>
            <a:ext cx="5798100" cy="19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EFEFE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People need a </a:t>
            </a:r>
            <a:r>
              <a:rPr lang="en-US" sz="2100">
                <a:solidFill>
                  <a:srgbClr val="EFEFE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convenient</a:t>
            </a:r>
            <a:r>
              <a:rPr lang="en-US" sz="2100">
                <a:solidFill>
                  <a:srgbClr val="EFEFE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 way to view and compare health costs between medical institutions.</a:t>
            </a:r>
            <a:endParaRPr sz="2100">
              <a:solidFill>
                <a:srgbClr val="EFEFE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025" y="1788175"/>
            <a:ext cx="4822550" cy="39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Open Sans SemiBold"/>
                <a:ea typeface="Open Sans SemiBold"/>
                <a:cs typeface="Open Sans SemiBold"/>
                <a:sym typeface="Open Sans SemiBold"/>
              </a:rPr>
              <a:t>Our Application: </a:t>
            </a:r>
            <a:r>
              <a:rPr lang="en-US">
                <a:latin typeface="Open Sans SemiBold"/>
                <a:ea typeface="Open Sans SemiBold"/>
                <a:cs typeface="Open Sans SemiBold"/>
                <a:sym typeface="Open Sans SemiBold"/>
              </a:rPr>
              <a:t>Medical Procedure Price Comparison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85800" y="1814750"/>
            <a:ext cx="6033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827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50"/>
              <a:buFont typeface="Open Sans Medium"/>
              <a:buChar char="●"/>
            </a:pPr>
            <a:r>
              <a:rPr lang="en-US" sz="1850">
                <a:solidFill>
                  <a:srgbClr val="D9D9D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Our mobile, web-based application uses a dataset containing cost information to provide average pricing for various medical procedures and lab tests at different health care facilities.</a:t>
            </a:r>
            <a:endParaRPr sz="1850">
              <a:solidFill>
                <a:srgbClr val="D9D9D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D9D9D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16827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50"/>
              <a:buFont typeface="Open Sans Medium"/>
              <a:buChar char="●"/>
            </a:pPr>
            <a:r>
              <a:rPr lang="en-US" sz="1850">
                <a:solidFill>
                  <a:srgbClr val="D9D9D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Users can make an informed financial decision about where to receive medical care.</a:t>
            </a:r>
            <a:endParaRPr sz="1850">
              <a:solidFill>
                <a:srgbClr val="D9D9D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D9D9D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16827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50"/>
              <a:buFont typeface="Open Sans Medium"/>
              <a:buChar char="●"/>
            </a:pPr>
            <a:r>
              <a:rPr lang="en-US" sz="1850">
                <a:solidFill>
                  <a:srgbClr val="D9D9D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Our application strives to dramatically influence the patient experience at the very beginning and close the care gap.</a:t>
            </a:r>
            <a:endParaRPr sz="1850">
              <a:solidFill>
                <a:srgbClr val="D9D9D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0634101" y="0"/>
            <a:ext cx="15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Team 106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200" y="1843225"/>
            <a:ext cx="5168399" cy="2919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0634101" y="0"/>
            <a:ext cx="15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Team 106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Google Shape;78;p16" title="Adobe XD 2022-10-14 18-09-06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0100" y="-320000"/>
            <a:ext cx="9144000" cy="71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2256150" y="2634200"/>
            <a:ext cx="81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Speech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link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