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Oswald"/>
      <p:regular r:id="rId8"/>
      <p:bold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Oswa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67cd68fa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67cd68fa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67cd68fa3f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67cd68fa3f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hyperlink" Target="http://drive.google.com/file/d/1imJY4PVm4ZeOBkgNyLcnsLzjDAQOQ3CG/view" TargetMode="External"/><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4">
            <a:alphaModFix amt="28000"/>
          </a:blip>
          <a:stretch>
            <a:fillRect/>
          </a:stretch>
        </p:blipFill>
        <p:spPr>
          <a:xfrm>
            <a:off x="-13775" y="1706100"/>
            <a:ext cx="9144000" cy="3437400"/>
          </a:xfrm>
          <a:prstGeom prst="rect">
            <a:avLst/>
          </a:prstGeom>
          <a:noFill/>
          <a:ln>
            <a:noFill/>
          </a:ln>
        </p:spPr>
      </p:pic>
      <p:sp>
        <p:nvSpPr>
          <p:cNvPr id="55" name="Google Shape;55;p13"/>
          <p:cNvSpPr/>
          <p:nvPr/>
        </p:nvSpPr>
        <p:spPr>
          <a:xfrm>
            <a:off x="0" y="0"/>
            <a:ext cx="9144000" cy="1706100"/>
          </a:xfrm>
          <a:prstGeom prst="rect">
            <a:avLst/>
          </a:prstGeom>
          <a:solidFill>
            <a:srgbClr val="000000">
              <a:alpha val="88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ph type="ctrTitle"/>
          </p:nvPr>
        </p:nvSpPr>
        <p:spPr>
          <a:xfrm>
            <a:off x="302675" y="58250"/>
            <a:ext cx="8520600" cy="937800"/>
          </a:xfrm>
          <a:prstGeom prst="rect">
            <a:avLst/>
          </a:prstGeom>
          <a:ln>
            <a:noFill/>
          </a:ln>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00FF00"/>
                </a:solidFill>
                <a:latin typeface="Oswald"/>
                <a:ea typeface="Oswald"/>
                <a:cs typeface="Oswald"/>
                <a:sym typeface="Oswald"/>
              </a:rPr>
              <a:t>Open</a:t>
            </a:r>
            <a:r>
              <a:rPr lang="en">
                <a:solidFill>
                  <a:srgbClr val="FF0000"/>
                </a:solidFill>
                <a:latin typeface="Oswald"/>
                <a:ea typeface="Oswald"/>
                <a:cs typeface="Oswald"/>
                <a:sym typeface="Oswald"/>
              </a:rPr>
              <a:t>Heart</a:t>
            </a:r>
            <a:endParaRPr>
              <a:solidFill>
                <a:srgbClr val="FF0000"/>
              </a:solidFill>
              <a:latin typeface="Oswald"/>
              <a:ea typeface="Oswald"/>
              <a:cs typeface="Oswald"/>
              <a:sym typeface="Oswald"/>
            </a:endParaRPr>
          </a:p>
        </p:txBody>
      </p:sp>
      <p:sp>
        <p:nvSpPr>
          <p:cNvPr id="57" name="Google Shape;57;p13"/>
          <p:cNvSpPr txBox="1"/>
          <p:nvPr>
            <p:ph idx="1" type="subTitle"/>
          </p:nvPr>
        </p:nvSpPr>
        <p:spPr>
          <a:xfrm>
            <a:off x="311700" y="9135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FFFFFF"/>
                </a:solidFill>
                <a:latin typeface="Oswald"/>
                <a:ea typeface="Oswald"/>
                <a:cs typeface="Oswald"/>
                <a:sym typeface="Oswald"/>
              </a:rPr>
              <a:t>Providing T</a:t>
            </a:r>
            <a:r>
              <a:rPr lang="en">
                <a:solidFill>
                  <a:srgbClr val="FFFFFF"/>
                </a:solidFill>
                <a:latin typeface="Oswald"/>
                <a:ea typeface="Oswald"/>
                <a:cs typeface="Oswald"/>
                <a:sym typeface="Oswald"/>
              </a:rPr>
              <a:t>ransparency</a:t>
            </a:r>
            <a:r>
              <a:rPr lang="en">
                <a:solidFill>
                  <a:srgbClr val="FFFFFF"/>
                </a:solidFill>
                <a:latin typeface="Oswald"/>
                <a:ea typeface="Oswald"/>
                <a:cs typeface="Oswald"/>
                <a:sym typeface="Oswald"/>
              </a:rPr>
              <a:t> And A</a:t>
            </a:r>
            <a:r>
              <a:rPr lang="en">
                <a:solidFill>
                  <a:srgbClr val="FFFFFF"/>
                </a:solidFill>
                <a:latin typeface="Oswald"/>
                <a:ea typeface="Oswald"/>
                <a:cs typeface="Oswald"/>
                <a:sym typeface="Oswald"/>
              </a:rPr>
              <a:t>ccessibility To San Diego</a:t>
            </a:r>
            <a:endParaRPr>
              <a:solidFill>
                <a:srgbClr val="FFFFFF"/>
              </a:solidFill>
              <a:latin typeface="Oswald"/>
              <a:ea typeface="Oswald"/>
              <a:cs typeface="Oswald"/>
              <a:sym typeface="Oswald"/>
            </a:endParaRPr>
          </a:p>
        </p:txBody>
      </p:sp>
      <p:pic>
        <p:nvPicPr>
          <p:cNvPr id="58" name="Google Shape;58;p13"/>
          <p:cNvPicPr preferRelativeResize="0"/>
          <p:nvPr/>
        </p:nvPicPr>
        <p:blipFill>
          <a:blip r:embed="rId5">
            <a:alphaModFix/>
          </a:blip>
          <a:stretch>
            <a:fillRect/>
          </a:stretch>
        </p:blipFill>
        <p:spPr>
          <a:xfrm>
            <a:off x="5909375" y="167150"/>
            <a:ext cx="720000" cy="720000"/>
          </a:xfrm>
          <a:prstGeom prst="rect">
            <a:avLst/>
          </a:prstGeom>
          <a:noFill/>
          <a:ln>
            <a:noFill/>
          </a:ln>
          <a:effectLst>
            <a:outerShdw blurRad="57150" rotWithShape="0" algn="bl" dir="5400000" dist="19050">
              <a:srgbClr val="000000">
                <a:alpha val="50000"/>
              </a:srgbClr>
            </a:outerShdw>
          </a:effectLst>
        </p:spPr>
      </p:pic>
      <p:sp>
        <p:nvSpPr>
          <p:cNvPr id="59" name="Google Shape;59;p13"/>
          <p:cNvSpPr txBox="1"/>
          <p:nvPr/>
        </p:nvSpPr>
        <p:spPr>
          <a:xfrm>
            <a:off x="766675" y="1817275"/>
            <a:ext cx="7583100" cy="831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rPr>
              <a:t>Progressive web application with an emphasis on </a:t>
            </a:r>
            <a:r>
              <a:rPr lang="en">
                <a:solidFill>
                  <a:schemeClr val="lt1"/>
                </a:solidFill>
              </a:rPr>
              <a:t>accessibility</a:t>
            </a:r>
            <a:r>
              <a:rPr lang="en">
                <a:solidFill>
                  <a:schemeClr val="lt1"/>
                </a:solidFill>
              </a:rPr>
              <a:t> that facilitates price comparisons of medication and medical services to the people of San Diego. Additionally allowing providers to find new health trends, so that they are better equipped to handle them.</a:t>
            </a:r>
            <a:endParaRPr>
              <a:solidFill>
                <a:schemeClr val="lt1"/>
              </a:solidFill>
            </a:endParaRPr>
          </a:p>
        </p:txBody>
      </p:sp>
      <p:sp>
        <p:nvSpPr>
          <p:cNvPr id="60" name="Google Shape;60;p13"/>
          <p:cNvSpPr txBox="1"/>
          <p:nvPr/>
        </p:nvSpPr>
        <p:spPr>
          <a:xfrm>
            <a:off x="8625850" y="22850"/>
            <a:ext cx="5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125</a:t>
            </a:r>
            <a:endParaRPr>
              <a:solidFill>
                <a:schemeClr val="lt1"/>
              </a:solidFill>
            </a:endParaRPr>
          </a:p>
        </p:txBody>
      </p:sp>
      <p:sp>
        <p:nvSpPr>
          <p:cNvPr id="61" name="Google Shape;61;p13"/>
          <p:cNvSpPr txBox="1"/>
          <p:nvPr/>
        </p:nvSpPr>
        <p:spPr>
          <a:xfrm>
            <a:off x="1807663" y="2648575"/>
            <a:ext cx="7200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Mobile</a:t>
            </a:r>
            <a:endParaRPr>
              <a:solidFill>
                <a:srgbClr val="FFFFFF"/>
              </a:solidFill>
            </a:endParaRPr>
          </a:p>
        </p:txBody>
      </p:sp>
      <p:sp>
        <p:nvSpPr>
          <p:cNvPr id="62" name="Google Shape;62;p13"/>
          <p:cNvSpPr txBox="1"/>
          <p:nvPr/>
        </p:nvSpPr>
        <p:spPr>
          <a:xfrm>
            <a:off x="5744838" y="2648575"/>
            <a:ext cx="1591500" cy="400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User Experience</a:t>
            </a:r>
            <a:endParaRPr>
              <a:solidFill>
                <a:schemeClr val="lt1"/>
              </a:solidFill>
            </a:endParaRPr>
          </a:p>
        </p:txBody>
      </p:sp>
      <p:sp>
        <p:nvSpPr>
          <p:cNvPr id="63" name="Google Shape;63;p13"/>
          <p:cNvSpPr txBox="1"/>
          <p:nvPr/>
        </p:nvSpPr>
        <p:spPr>
          <a:xfrm>
            <a:off x="780450" y="3410900"/>
            <a:ext cx="7583100" cy="1262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rPr>
              <a:t>Intended use for everyone, but an emphasis put on the bilingual nature of the application and its ease of use. </a:t>
            </a:r>
            <a:endParaRPr>
              <a:solidFill>
                <a:schemeClr val="lt1"/>
              </a:solidFill>
            </a:endParaRPr>
          </a:p>
          <a:p>
            <a:pPr indent="0" lvl="0" marL="0" rtl="0" algn="just">
              <a:spcBef>
                <a:spcPts val="0"/>
              </a:spcBef>
              <a:spcAft>
                <a:spcPts val="0"/>
              </a:spcAft>
              <a:buNone/>
            </a:pPr>
            <a:r>
              <a:t/>
            </a:r>
            <a:endParaRPr>
              <a:solidFill>
                <a:schemeClr val="lt1"/>
              </a:solidFill>
            </a:endParaRPr>
          </a:p>
          <a:p>
            <a:pPr indent="0" lvl="0" marL="0" rtl="0" algn="just">
              <a:spcBef>
                <a:spcPts val="0"/>
              </a:spcBef>
              <a:spcAft>
                <a:spcPts val="0"/>
              </a:spcAft>
              <a:buNone/>
            </a:pPr>
            <a:r>
              <a:rPr lang="en">
                <a:solidFill>
                  <a:schemeClr val="lt1"/>
                </a:solidFill>
              </a:rPr>
              <a:t>Data comes primarily from scraping websites, but in the future partnerships are strongly sought after to provide the prince information, in exchange for information on trends.</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par>
                                <p:cTn fill="hold" nodeType="with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7" name="Shape 67"/>
        <p:cNvGrpSpPr/>
        <p:nvPr/>
      </p:nvGrpSpPr>
      <p:grpSpPr>
        <a:xfrm>
          <a:off x="0" y="0"/>
          <a:ext cx="0" cy="0"/>
          <a:chOff x="0" y="0"/>
          <a:chExt cx="0" cy="0"/>
        </a:xfrm>
      </p:grpSpPr>
      <p:sp>
        <p:nvSpPr>
          <p:cNvPr id="68" name="Google Shape;68;p14"/>
          <p:cNvSpPr/>
          <p:nvPr/>
        </p:nvSpPr>
        <p:spPr>
          <a:xfrm>
            <a:off x="0" y="3370725"/>
            <a:ext cx="9144000" cy="1706100"/>
          </a:xfrm>
          <a:prstGeom prst="rect">
            <a:avLst/>
          </a:prstGeom>
          <a:solidFill>
            <a:srgbClr val="000000">
              <a:alpha val="88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type="ctrTitle"/>
          </p:nvPr>
        </p:nvSpPr>
        <p:spPr>
          <a:xfrm>
            <a:off x="0" y="3601150"/>
            <a:ext cx="9144000" cy="975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500">
                <a:solidFill>
                  <a:srgbClr val="FFFFFF"/>
                </a:solidFill>
                <a:latin typeface="Oswald"/>
                <a:ea typeface="Oswald"/>
                <a:cs typeface="Oswald"/>
                <a:sym typeface="Oswald"/>
              </a:rPr>
              <a:t>Product</a:t>
            </a:r>
            <a:r>
              <a:rPr lang="en" sz="3500">
                <a:solidFill>
                  <a:srgbClr val="FFFFFF"/>
                </a:solidFill>
                <a:latin typeface="Oswald"/>
                <a:ea typeface="Oswald"/>
                <a:cs typeface="Oswald"/>
                <a:sym typeface="Oswald"/>
              </a:rPr>
              <a:t>: </a:t>
            </a:r>
            <a:r>
              <a:rPr lang="en" sz="3500">
                <a:solidFill>
                  <a:srgbClr val="00FF00"/>
                </a:solidFill>
                <a:latin typeface="Oswald"/>
                <a:ea typeface="Oswald"/>
                <a:cs typeface="Oswald"/>
                <a:sym typeface="Oswald"/>
              </a:rPr>
              <a:t>Open</a:t>
            </a:r>
            <a:r>
              <a:rPr lang="en" sz="3500">
                <a:solidFill>
                  <a:srgbClr val="FF0000"/>
                </a:solidFill>
                <a:latin typeface="Oswald"/>
                <a:ea typeface="Oswald"/>
                <a:cs typeface="Oswald"/>
                <a:sym typeface="Oswald"/>
              </a:rPr>
              <a:t>Heart</a:t>
            </a:r>
            <a:endParaRPr sz="3500">
              <a:solidFill>
                <a:srgbClr val="FF0000"/>
              </a:solidFill>
              <a:latin typeface="Oswald"/>
              <a:ea typeface="Oswald"/>
              <a:cs typeface="Oswald"/>
              <a:sym typeface="Oswald"/>
            </a:endParaRPr>
          </a:p>
          <a:p>
            <a:pPr indent="0" lvl="0" marL="0" rtl="0" algn="ctr">
              <a:spcBef>
                <a:spcPts val="0"/>
              </a:spcBef>
              <a:spcAft>
                <a:spcPts val="0"/>
              </a:spcAft>
              <a:buNone/>
            </a:pPr>
            <a:r>
              <a:t/>
            </a:r>
            <a:endParaRPr sz="3500">
              <a:solidFill>
                <a:srgbClr val="FFFFFF"/>
              </a:solidFill>
              <a:latin typeface="Oswald"/>
              <a:ea typeface="Oswald"/>
              <a:cs typeface="Oswald"/>
              <a:sym typeface="Oswald"/>
            </a:endParaRPr>
          </a:p>
        </p:txBody>
      </p:sp>
      <p:pic>
        <p:nvPicPr>
          <p:cNvPr id="70" name="Google Shape;70;p14"/>
          <p:cNvPicPr preferRelativeResize="0"/>
          <p:nvPr/>
        </p:nvPicPr>
        <p:blipFill>
          <a:blip r:embed="rId3">
            <a:alphaModFix/>
          </a:blip>
          <a:stretch>
            <a:fillRect/>
          </a:stretch>
        </p:blipFill>
        <p:spPr>
          <a:xfrm>
            <a:off x="4173625" y="4099675"/>
            <a:ext cx="796750" cy="796750"/>
          </a:xfrm>
          <a:prstGeom prst="rect">
            <a:avLst/>
          </a:prstGeom>
          <a:noFill/>
          <a:ln>
            <a:noFill/>
          </a:ln>
          <a:effectLst>
            <a:outerShdw blurRad="57150" rotWithShape="0" algn="bl" dir="5400000" dist="19050">
              <a:srgbClr val="000000">
                <a:alpha val="50000"/>
              </a:srgbClr>
            </a:outerShdw>
          </a:effectLst>
        </p:spPr>
      </p:pic>
      <p:sp>
        <p:nvSpPr>
          <p:cNvPr id="71" name="Google Shape;71;p14"/>
          <p:cNvSpPr/>
          <p:nvPr/>
        </p:nvSpPr>
        <p:spPr>
          <a:xfrm>
            <a:off x="2675600" y="232100"/>
            <a:ext cx="3958500" cy="301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VIDEO</a:t>
            </a:r>
            <a:endParaRPr/>
          </a:p>
        </p:txBody>
      </p:sp>
      <p:pic>
        <p:nvPicPr>
          <p:cNvPr id="72" name="Google Shape;72;p14"/>
          <p:cNvPicPr preferRelativeResize="0"/>
          <p:nvPr/>
        </p:nvPicPr>
        <p:blipFill>
          <a:blip r:embed="rId4">
            <a:alphaModFix/>
          </a:blip>
          <a:stretch>
            <a:fillRect/>
          </a:stretch>
        </p:blipFill>
        <p:spPr>
          <a:xfrm>
            <a:off x="-1678425" y="123050"/>
            <a:ext cx="6075049" cy="4897398"/>
          </a:xfrm>
          <a:prstGeom prst="rect">
            <a:avLst/>
          </a:prstGeom>
          <a:noFill/>
          <a:ln>
            <a:noFill/>
          </a:ln>
        </p:spPr>
      </p:pic>
      <p:pic>
        <p:nvPicPr>
          <p:cNvPr id="73" name="Google Shape;73;p14"/>
          <p:cNvPicPr preferRelativeResize="0"/>
          <p:nvPr/>
        </p:nvPicPr>
        <p:blipFill>
          <a:blip r:embed="rId5">
            <a:alphaModFix/>
          </a:blip>
          <a:stretch>
            <a:fillRect/>
          </a:stretch>
        </p:blipFill>
        <p:spPr>
          <a:xfrm>
            <a:off x="6952000" y="1419125"/>
            <a:ext cx="2004950" cy="2004950"/>
          </a:xfrm>
          <a:prstGeom prst="rect">
            <a:avLst/>
          </a:prstGeom>
          <a:noFill/>
          <a:ln>
            <a:noFill/>
          </a:ln>
        </p:spPr>
      </p:pic>
      <p:sp>
        <p:nvSpPr>
          <p:cNvPr id="74" name="Google Shape;74;p14"/>
          <p:cNvSpPr txBox="1"/>
          <p:nvPr/>
        </p:nvSpPr>
        <p:spPr>
          <a:xfrm>
            <a:off x="8625850" y="22850"/>
            <a:ext cx="5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125</a:t>
            </a:r>
            <a:endParaRPr>
              <a:solidFill>
                <a:schemeClr val="lt1"/>
              </a:solidFill>
            </a:endParaRPr>
          </a:p>
        </p:txBody>
      </p:sp>
      <p:pic>
        <p:nvPicPr>
          <p:cNvPr id="75" name="Google Shape;75;p14" title="SDSU_Demo_Short.mp4">
            <a:hlinkClick r:id="rId6"/>
          </p:cNvPr>
          <p:cNvPicPr preferRelativeResize="0"/>
          <p:nvPr/>
        </p:nvPicPr>
        <p:blipFill>
          <a:blip r:embed="rId7">
            <a:alphaModFix/>
          </a:blip>
          <a:stretch>
            <a:fillRect/>
          </a:stretch>
        </p:blipFill>
        <p:spPr>
          <a:xfrm>
            <a:off x="2643050" y="232100"/>
            <a:ext cx="4023600" cy="3017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