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E6ECEF"/>
          </a:solidFill>
        </a:fill>
      </a:tcStyle>
    </a:wholeTbl>
    <a:band2H>
      <a:tcTxStyle b="def" i="def"/>
      <a:tcStyle>
        <a:tcBdr/>
        <a:fill>
          <a:solidFill>
            <a:srgbClr val="F3F5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E5E3EA"/>
          </a:solidFill>
        </a:fill>
      </a:tcStyle>
    </a:wholeTbl>
    <a:band2H>
      <a:tcTxStyle b="def" i="def"/>
      <a:tcStyle>
        <a:tcBdr/>
        <a:fill>
          <a:solidFill>
            <a:srgbClr val="F2F2F5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F4EDDB"/>
          </a:solidFill>
        </a:fill>
      </a:tcStyle>
    </a:wholeTbl>
    <a:band2H>
      <a:tcTxStyle b="def" i="def"/>
      <a:tcStyle>
        <a:tcBdr/>
        <a:fill>
          <a:solidFill>
            <a:srgbClr val="FAF6EE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6F7F2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38100" cap="flat">
              <a:solidFill>
                <a:srgbClr val="F6F7F2"/>
              </a:solidFill>
              <a:prstDash val="solid"/>
              <a:round/>
            </a:ln>
          </a:top>
          <a:bottom>
            <a:ln w="127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6F7F2"/>
      </a:tcTxStyle>
      <a:tcStyle>
        <a:tcBdr>
          <a:left>
            <a:ln w="12700" cap="flat">
              <a:solidFill>
                <a:srgbClr val="F6F7F2"/>
              </a:solidFill>
              <a:prstDash val="solid"/>
              <a:round/>
            </a:ln>
          </a:left>
          <a:right>
            <a:ln w="12700" cap="flat">
              <a:solidFill>
                <a:srgbClr val="F6F7F2"/>
              </a:solidFill>
              <a:prstDash val="solid"/>
              <a:round/>
            </a:ln>
          </a:right>
          <a:top>
            <a:ln w="12700" cap="flat">
              <a:solidFill>
                <a:srgbClr val="F6F7F2"/>
              </a:solidFill>
              <a:prstDash val="solid"/>
              <a:round/>
            </a:ln>
          </a:top>
          <a:bottom>
            <a:ln w="38100" cap="flat">
              <a:solidFill>
                <a:srgbClr val="F6F7F2"/>
              </a:solidFill>
              <a:prstDash val="solid"/>
              <a:round/>
            </a:ln>
          </a:bottom>
          <a:insideH>
            <a:ln w="12700" cap="flat">
              <a:solidFill>
                <a:srgbClr val="F6F7F2"/>
              </a:solidFill>
              <a:prstDash val="solid"/>
              <a:round/>
            </a:ln>
          </a:insideH>
          <a:insideV>
            <a:ln w="12700" cap="flat">
              <a:solidFill>
                <a:srgbClr val="F6F7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"/>
          <p:cNvSpPr/>
          <p:nvPr/>
        </p:nvSpPr>
        <p:spPr>
          <a:xfrm>
            <a:off x="999499" y="1067048"/>
            <a:ext cx="22378888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1008906" y="1066848"/>
            <a:ext cx="22378888" cy="115823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057400" y="8113449"/>
            <a:ext cx="20269200" cy="845949"/>
          </a:xfrm>
          <a:prstGeom prst="rect">
            <a:avLst/>
          </a:prstGeom>
        </p:spPr>
        <p:txBody>
          <a:bodyPr anchor="t"/>
          <a:lstStyle/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2057400" y="3498789"/>
            <a:ext cx="20269200" cy="4814115"/>
          </a:xfrm>
          <a:prstGeom prst="rect">
            <a:avLst/>
          </a:prstGeom>
        </p:spPr>
        <p:txBody>
          <a:bodyPr anchor="b"/>
          <a:lstStyle/>
          <a:p>
            <a:pPr lvl="4" indent="1097280" defTabSz="975335">
              <a:lnSpc>
                <a:spcPct val="80000"/>
              </a:lnSpc>
              <a:defRPr b="0" spc="-200" sz="100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1008906" y="1064171"/>
            <a:ext cx="22378888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25" name="Body Level One…"/>
          <p:cNvSpPr txBox="1"/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Attribution"/>
          <p:cNvSpPr txBox="1"/>
          <p:nvPr>
            <p:ph type="body" sz="quarter" idx="21" hasCustomPrompt="1"/>
          </p:nvPr>
        </p:nvSpPr>
        <p:spPr>
          <a:xfrm>
            <a:off x="6100233" y="9999201"/>
            <a:ext cx="12546022" cy="508002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z="2700"/>
            </a:lvl1pPr>
          </a:lstStyle>
          <a:p>
            <a:pPr/>
            <a:r>
              <a:t>Attribution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lorful pile of crushed makeup on a grey background"/>
          <p:cNvSpPr/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Close-up view of a makeup palette "/>
          <p:cNvSpPr/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Close-up view of crushed makeup and a makeup brush"/>
          <p:cNvSpPr/>
          <p:nvPr>
            <p:ph type="pic" idx="23"/>
          </p:nvPr>
        </p:nvSpPr>
        <p:spPr>
          <a:xfrm>
            <a:off x="1003300" y="1344082"/>
            <a:ext cx="11201400" cy="16806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43207" y="13131799"/>
            <a:ext cx="307544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pstick of various shades arranged in rows"/>
          <p:cNvSpPr/>
          <p:nvPr>
            <p:ph type="pic" idx="21"/>
          </p:nvPr>
        </p:nvSpPr>
        <p:spPr>
          <a:xfrm>
            <a:off x="800100" y="253554"/>
            <a:ext cx="22783800" cy="152393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ight chunks of lipstick in various shades on a black background"/>
          <p:cNvSpPr/>
          <p:nvPr>
            <p:ph type="pic" idx="21"/>
          </p:nvPr>
        </p:nvSpPr>
        <p:spPr>
          <a:xfrm>
            <a:off x="1003300" y="-606363"/>
            <a:ext cx="22364700" cy="148906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2057400" y="2865467"/>
            <a:ext cx="20269200" cy="53594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39599" y="13131799"/>
            <a:ext cx="307544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lorful pile of crushed makeup on a grey background"/>
          <p:cNvSpPr/>
          <p:nvPr>
            <p:ph type="pic" idx="21"/>
          </p:nvPr>
        </p:nvSpPr>
        <p:spPr>
          <a:xfrm>
            <a:off x="12192000" y="-1540805"/>
            <a:ext cx="11188700" cy="167830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Rectangle"/>
          <p:cNvSpPr/>
          <p:nvPr/>
        </p:nvSpPr>
        <p:spPr>
          <a:xfrm>
            <a:off x="1008954" y="1064814"/>
            <a:ext cx="11190191" cy="11586372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803400" y="11229761"/>
            <a:ext cx="9601200" cy="845949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39599" y="13131799"/>
            <a:ext cx="307544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/>
          <p:nvPr/>
        </p:nvSpPr>
        <p:spPr>
          <a:xfrm>
            <a:off x="1008906" y="1067048"/>
            <a:ext cx="22378888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2057400" y="3232086"/>
            <a:ext cx="20269200" cy="845949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Body Level One…"/>
          <p:cNvSpPr txBox="1"/>
          <p:nvPr>
            <p:ph type="body" idx="21" hasCustomPrompt="1"/>
          </p:nvPr>
        </p:nvSpPr>
        <p:spPr>
          <a:xfrm>
            <a:off x="2056036" y="4647008"/>
            <a:ext cx="20271928" cy="6957370"/>
          </a:xfrm>
          <a:prstGeom prst="rect">
            <a:avLst/>
          </a:prstGeom>
        </p:spPr>
        <p:txBody>
          <a:bodyPr anchor="t"/>
          <a:lstStyle>
            <a:lvl1pPr marL="444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4" name="Rectangle"/>
          <p:cNvSpPr/>
          <p:nvPr/>
        </p:nvSpPr>
        <p:spPr>
          <a:xfrm>
            <a:off x="1008905" y="1067048"/>
            <a:ext cx="11190190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5" name="Body Level One…"/>
          <p:cNvSpPr txBox="1"/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7" anchor="t"/>
          <a:lstStyle>
            <a:lvl1pPr marL="444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12044578" y="13131799"/>
            <a:ext cx="307544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Various makeup products on a pink background"/>
          <p:cNvSpPr/>
          <p:nvPr>
            <p:ph type="pic" idx="21"/>
          </p:nvPr>
        </p:nvSpPr>
        <p:spPr>
          <a:xfrm>
            <a:off x="11700888" y="-1027621"/>
            <a:ext cx="12288857" cy="150230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Rectangle"/>
          <p:cNvSpPr/>
          <p:nvPr/>
        </p:nvSpPr>
        <p:spPr>
          <a:xfrm>
            <a:off x="1008905" y="1067048"/>
            <a:ext cx="11190190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65" name="Body Level One…"/>
          <p:cNvSpPr txBox="1"/>
          <p:nvPr>
            <p:ph type="body" sz="quarter" idx="1" hasCustomPrompt="1"/>
          </p:nvPr>
        </p:nvSpPr>
        <p:spPr>
          <a:xfrm>
            <a:off x="1802036" y="4375086"/>
            <a:ext cx="9603928" cy="845949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Slide Title"/>
          <p:cNvSpPr txBox="1"/>
          <p:nvPr>
            <p:ph type="title" hasCustomPrompt="1"/>
          </p:nvPr>
        </p:nvSpPr>
        <p:spPr>
          <a:xfrm>
            <a:off x="1802059" y="1640060"/>
            <a:ext cx="9601350" cy="279838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67" name="Body Level One…"/>
          <p:cNvSpPr txBox="1"/>
          <p:nvPr>
            <p:ph type="body" sz="quarter" idx="22" hasCustomPrompt="1"/>
          </p:nvPr>
        </p:nvSpPr>
        <p:spPr>
          <a:xfrm>
            <a:off x="1802036" y="5778500"/>
            <a:ext cx="9596833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7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2044578" y="13131799"/>
            <a:ext cx="307544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"/>
          <p:cNvSpPr/>
          <p:nvPr/>
        </p:nvSpPr>
        <p:spPr>
          <a:xfrm>
            <a:off x="1002556" y="1068833"/>
            <a:ext cx="22378888" cy="11578334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76" name="Section Title"/>
          <p:cNvSpPr txBox="1"/>
          <p:nvPr>
            <p:ph type="title" hasCustomPrompt="1"/>
          </p:nvPr>
        </p:nvSpPr>
        <p:spPr>
          <a:xfrm>
            <a:off x="2057400" y="4196048"/>
            <a:ext cx="20269200" cy="521315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/>
        </p:nvSpPr>
        <p:spPr>
          <a:xfrm>
            <a:off x="1008906" y="1067048"/>
            <a:ext cx="22378888" cy="11581904"/>
          </a:xfrm>
          <a:prstGeom prst="rect">
            <a:avLst/>
          </a:prstGeom>
          <a:solidFill>
            <a:srgbClr val="EFE7E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85" name="Body Level One…"/>
          <p:cNvSpPr txBox="1"/>
          <p:nvPr>
            <p:ph type="body" sz="quarter" idx="1" hasCustomPrompt="1"/>
          </p:nvPr>
        </p:nvSpPr>
        <p:spPr>
          <a:xfrm>
            <a:off x="2057400" y="3232086"/>
            <a:ext cx="20269200" cy="845949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6" name="Slide Title"/>
          <p:cNvSpPr txBox="1"/>
          <p:nvPr>
            <p:ph type="title" hasCustomPrompt="1"/>
          </p:nvPr>
        </p:nvSpPr>
        <p:spPr>
          <a:xfrm>
            <a:off x="2057400" y="1060698"/>
            <a:ext cx="20269200" cy="227284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"/>
          <p:cNvSpPr/>
          <p:nvPr/>
        </p:nvSpPr>
        <p:spPr>
          <a:xfrm>
            <a:off x="12197605" y="1065312"/>
            <a:ext cx="11184586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5" name="Rectangle"/>
          <p:cNvSpPr/>
          <p:nvPr/>
        </p:nvSpPr>
        <p:spPr>
          <a:xfrm>
            <a:off x="1003299" y="2076548"/>
            <a:ext cx="11194307" cy="9556554"/>
          </a:xfrm>
          <a:prstGeom prst="rect">
            <a:avLst/>
          </a:prstGeom>
          <a:solidFill>
            <a:srgbClr val="DDDB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6" name="Body Level One…"/>
          <p:cNvSpPr txBox="1"/>
          <p:nvPr>
            <p:ph type="body" sz="quarter" idx="1" hasCustomPrompt="1"/>
          </p:nvPr>
        </p:nvSpPr>
        <p:spPr>
          <a:xfrm>
            <a:off x="13496599" y="4331487"/>
            <a:ext cx="9049077" cy="5492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pc="-39" sz="4000"/>
            </a:lvl1pPr>
            <a:lvl2pPr algn="l">
              <a:lnSpc>
                <a:spcPct val="100000"/>
              </a:lnSpc>
              <a:spcBef>
                <a:spcPts val="3200"/>
              </a:spcBef>
              <a:defRPr spc="-39" sz="4000"/>
            </a:lvl2pPr>
            <a:lvl3pPr algn="l">
              <a:lnSpc>
                <a:spcPct val="100000"/>
              </a:lnSpc>
              <a:spcBef>
                <a:spcPts val="3200"/>
              </a:spcBef>
              <a:defRPr spc="-39" sz="4000"/>
            </a:lvl3pPr>
            <a:lvl4pPr algn="l">
              <a:lnSpc>
                <a:spcPct val="100000"/>
              </a:lnSpc>
              <a:spcBef>
                <a:spcPts val="3200"/>
              </a:spcBef>
              <a:defRPr spc="-39" sz="4000"/>
            </a:lvl4pPr>
            <a:lvl5pPr algn="l">
              <a:lnSpc>
                <a:spcPct val="100000"/>
              </a:lnSpc>
              <a:spcBef>
                <a:spcPts val="3200"/>
              </a:spcBef>
              <a:defRPr spc="-39" sz="4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Agenda Title"/>
          <p:cNvSpPr txBox="1"/>
          <p:nvPr>
            <p:ph type="title" hasCustomPrompt="1"/>
          </p:nvPr>
        </p:nvSpPr>
        <p:spPr>
          <a:xfrm>
            <a:off x="1676400" y="5865317"/>
            <a:ext cx="9829800" cy="17330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Agenda Title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002556" y="1066800"/>
            <a:ext cx="22378888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430">
              <a:lnSpc>
                <a:spcPct val="120000"/>
              </a:lnSpc>
              <a:spcBef>
                <a:spcPts val="0"/>
              </a:spcBef>
              <a:defRPr spc="-58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57400" y="11229761"/>
            <a:ext cx="20269200" cy="84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Presentation Title"/>
          <p:cNvSpPr txBox="1"/>
          <p:nvPr>
            <p:ph type="title" hasCustomPrompt="1"/>
          </p:nvPr>
        </p:nvSpPr>
        <p:spPr>
          <a:xfrm>
            <a:off x="2057400" y="2865877"/>
            <a:ext cx="20269200" cy="535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38228" y="13131799"/>
            <a:ext cx="307544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mjoshi2669.wixsite.com/wecare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forms/d/1VlFlKzNbNJNHlb2SvtZ-xGZ5YxMI1QiWyBMkKVzo3l4/edi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eCare - The right care right here"/>
          <p:cNvSpPr txBox="1"/>
          <p:nvPr>
            <p:ph type="title" idx="4294967295"/>
          </p:nvPr>
        </p:nvSpPr>
        <p:spPr>
          <a:xfrm>
            <a:off x="4220473" y="1472422"/>
            <a:ext cx="17008300" cy="1966094"/>
          </a:xfrm>
          <a:prstGeom prst="rect">
            <a:avLst/>
          </a:prstGeom>
        </p:spPr>
        <p:txBody>
          <a:bodyPr/>
          <a:lstStyle>
            <a:lvl1pPr defTabSz="742950">
              <a:lnSpc>
                <a:spcPct val="70000"/>
              </a:lnSpc>
              <a:defRPr sz="8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WeCare - The right care right here</a:t>
            </a:r>
          </a:p>
        </p:txBody>
      </p:sp>
      <p:sp>
        <p:nvSpPr>
          <p:cNvPr id="162" name="Brain Tumor classification &amp; customized patient care system.…"/>
          <p:cNvSpPr txBox="1"/>
          <p:nvPr>
            <p:ph type="body" sz="half" idx="4294967295"/>
          </p:nvPr>
        </p:nvSpPr>
        <p:spPr>
          <a:xfrm>
            <a:off x="640498" y="4425098"/>
            <a:ext cx="13858663" cy="7400732"/>
          </a:xfrm>
          <a:prstGeom prst="rect">
            <a:avLst/>
          </a:prstGeom>
        </p:spPr>
        <p:txBody>
          <a:bodyPr anchor="t"/>
          <a:lstStyle/>
          <a:p>
            <a:pPr marL="422275" indent="-422275" algn="l" defTabSz="2316421">
              <a:lnSpc>
                <a:spcPct val="80000"/>
              </a:lnSpc>
              <a:spcBef>
                <a:spcPts val="3900"/>
              </a:spcBef>
              <a:buSzPct val="100000"/>
              <a:buChar char="•"/>
              <a:defRPr b="0" sz="3700">
                <a:latin typeface="Proxima Nova Medium"/>
                <a:ea typeface="Proxima Nova Medium"/>
                <a:cs typeface="Proxima Nova Medium"/>
                <a:sym typeface="Proxima Nova Medium"/>
              </a:defRPr>
            </a:pPr>
            <a:r>
              <a:t>Brain Tumor classification &amp; customized patient care system.</a:t>
            </a:r>
          </a:p>
          <a:p>
            <a:pPr marL="422275" indent="-422275" algn="l" defTabSz="2316421">
              <a:lnSpc>
                <a:spcPct val="80000"/>
              </a:lnSpc>
              <a:spcBef>
                <a:spcPts val="3900"/>
              </a:spcBef>
              <a:buSzPct val="100000"/>
              <a:buChar char="•"/>
              <a:defRPr b="0" sz="3700">
                <a:latin typeface="Proxima Nova Medium"/>
                <a:ea typeface="Proxima Nova Medium"/>
                <a:cs typeface="Proxima Nova Medium"/>
                <a:sym typeface="Proxima Nova Medium"/>
              </a:defRPr>
            </a:pPr>
            <a:r>
              <a:t>Symptom Check Analyzer will guide the patient and will help to arrange a consultation session with a professional.</a:t>
            </a:r>
          </a:p>
          <a:p>
            <a:pPr marL="422275" indent="-422275" algn="l" defTabSz="2316421">
              <a:lnSpc>
                <a:spcPct val="80000"/>
              </a:lnSpc>
              <a:spcBef>
                <a:spcPts val="3900"/>
              </a:spcBef>
              <a:buSzPct val="100000"/>
              <a:buChar char="•"/>
              <a:defRPr b="0" sz="3700">
                <a:latin typeface="Proxima Nova Medium"/>
                <a:ea typeface="Proxima Nova Medium"/>
                <a:cs typeface="Proxima Nova Medium"/>
                <a:sym typeface="Proxima Nova Medium"/>
              </a:defRPr>
            </a:pPr>
            <a:r>
              <a:t>Users consist of patients diagnosed with Tumor to track growth or shrinkage.</a:t>
            </a:r>
          </a:p>
          <a:p>
            <a:pPr marL="422275" indent="-422275" algn="l" defTabSz="2316421">
              <a:lnSpc>
                <a:spcPct val="80000"/>
              </a:lnSpc>
              <a:spcBef>
                <a:spcPts val="3900"/>
              </a:spcBef>
              <a:buSzPct val="100000"/>
              <a:buChar char="•"/>
              <a:defRPr b="0" sz="3700">
                <a:latin typeface="Proxima Nova Medium"/>
                <a:ea typeface="Proxima Nova Medium"/>
                <a:cs typeface="Proxima Nova Medium"/>
                <a:sym typeface="Proxima Nova Medium"/>
              </a:defRPr>
            </a:pPr>
            <a:r>
              <a:t>It is  based on Patient Experience using AI and Machine Learning addressing the health disparities keeping privacy and security as a prominent  priority.</a:t>
            </a:r>
          </a:p>
          <a:p>
            <a:pPr marL="422275" indent="-422275" algn="l" defTabSz="2316421">
              <a:lnSpc>
                <a:spcPct val="80000"/>
              </a:lnSpc>
              <a:spcBef>
                <a:spcPts val="3900"/>
              </a:spcBef>
              <a:buSzPct val="100000"/>
              <a:buChar char="•"/>
              <a:defRPr b="0" sz="3700">
                <a:latin typeface="Proxima Nova Medium"/>
                <a:ea typeface="Proxima Nova Medium"/>
                <a:cs typeface="Proxima Nova Medium"/>
                <a:sym typeface="Proxima Nova Medium"/>
              </a:defRPr>
            </a:pPr>
            <a:r>
              <a:t>The survey data of general public along with their MRI scans is used. The model uses MRI Scans from sites(approx. 7000 images) for training purpose.</a:t>
            </a:r>
          </a:p>
        </p:txBody>
      </p:sp>
      <p:sp>
        <p:nvSpPr>
          <p:cNvPr id="163" name="Slide Number"/>
          <p:cNvSpPr txBox="1"/>
          <p:nvPr>
            <p:ph type="sldNum" sz="quarter" idx="4294967295"/>
          </p:nvPr>
        </p:nvSpPr>
        <p:spPr>
          <a:xfrm>
            <a:off x="12100406" y="13131800"/>
            <a:ext cx="183186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WhatsApp Image 2022-10-15 at 9.23.19 AM.jpeg" descr="WhatsApp Image 2022-10-15 at 9.23.19 A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959" y="1451779"/>
            <a:ext cx="3159998" cy="2494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brain-tumor-slide3.png" descr="brain-tumor-slid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3358" y="3535264"/>
            <a:ext cx="8860626" cy="66454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lick here for symptom check"/>
          <p:cNvSpPr txBox="1"/>
          <p:nvPr/>
        </p:nvSpPr>
        <p:spPr>
          <a:xfrm>
            <a:off x="14939382" y="10277483"/>
            <a:ext cx="6918375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roxima Nova Medium"/>
                <a:ea typeface="Proxima Nova Medium"/>
                <a:cs typeface="Proxima Nova Medium"/>
                <a:sym typeface="Proxima Nova Medium"/>
                <a:hlinkClick r:id="rId5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Click here for symptom check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62" grpId="3"/>
      <p:bldP build="whole" bldLvl="1" animBg="1" rev="0" advAuto="0" spid="1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vide additional details about your idea/current development here, including:…"/>
          <p:cNvSpPr txBox="1"/>
          <p:nvPr>
            <p:ph type="body" sz="half" idx="4294967295"/>
          </p:nvPr>
        </p:nvSpPr>
        <p:spPr>
          <a:xfrm>
            <a:off x="1424250" y="754778"/>
            <a:ext cx="18788710" cy="6760365"/>
          </a:xfrm>
          <a:prstGeom prst="rect">
            <a:avLst/>
          </a:prstGeom>
        </p:spPr>
        <p:txBody>
          <a:bodyPr anchor="t"/>
          <a:lstStyle/>
          <a:p>
            <a:pPr lvl="1" marL="685800" indent="-228600" algn="l" defTabSz="914400">
              <a:spcBef>
                <a:spcPts val="500"/>
              </a:spcBef>
              <a:buSzPct val="100000"/>
              <a:buFont typeface="Arial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685800" indent="-228600" algn="l" defTabSz="914400">
              <a:spcBef>
                <a:spcPts val="500"/>
              </a:spcBef>
              <a:buSzPct val="100000"/>
              <a:buFont typeface="Arial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t>In future we can collaborate and analyze various other cancer types. This can help people to self analyze and get their analysis by just filling out a survey.</a:t>
            </a:r>
          </a:p>
          <a:p>
            <a:pPr lvl="1" marL="685800" indent="-228600" algn="l" defTabSz="914400">
              <a:spcBef>
                <a:spcPts val="500"/>
              </a:spcBef>
              <a:buSzPct val="100000"/>
              <a:buFont typeface="Arial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t>Helps in booking  appointment and find nearest hospitals and also can get online consultation with a few clicks.</a:t>
            </a:r>
          </a:p>
        </p:txBody>
      </p:sp>
      <p:sp>
        <p:nvSpPr>
          <p:cNvPr id="169" name="Slide Number"/>
          <p:cNvSpPr txBox="1"/>
          <p:nvPr>
            <p:ph type="sldNum" sz="quarter" idx="4294967295"/>
          </p:nvPr>
        </p:nvSpPr>
        <p:spPr>
          <a:xfrm>
            <a:off x="12075109" y="13131800"/>
            <a:ext cx="233782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Screen Shot 2022-10-15 at 11.38.22 AM.png" descr="Screen Shot 2022-10-15 at 11.38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70106" y="3083735"/>
            <a:ext cx="6822728" cy="3130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2-10-15 at 11.38.48 AM.png" descr="Screen Shot 2022-10-15 at 11.38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1417" y="4061185"/>
            <a:ext cx="7823817" cy="407604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pic>
        <p:nvPicPr>
          <p:cNvPr id="172" name="Screen Shot 2022-10-15 at 11.39.28 AM.png" descr="Screen Shot 2022-10-15 at 11.39.28 AM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4208"/>
          <a:stretch>
            <a:fillRect/>
          </a:stretch>
        </p:blipFill>
        <p:spPr>
          <a:xfrm>
            <a:off x="1575743" y="4013201"/>
            <a:ext cx="3889981" cy="793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2-10-15 at 11.39.43 AM.png" descr="Screen Shot 2022-10-15 at 11.39.4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671312" y="6281413"/>
            <a:ext cx="7218504" cy="183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22-10-15 at 1.18.00 PM.png" descr="Screen Shot 2022-10-15 at 1.18.0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514189" y="8229193"/>
            <a:ext cx="6458951" cy="5242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22-10-15 at 1.23.13 PM.png" descr="Screen Shot 2022-10-15 at 1.23.1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30598" y="8347042"/>
            <a:ext cx="9631820" cy="4587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6F7F2"/>
      </a:lt1>
      <a:dk2>
        <a:srgbClr val="A7A7A7"/>
      </a:dk2>
      <a:lt2>
        <a:srgbClr val="535353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7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7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