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Nunito"/>
      <p:regular r:id="rId8"/>
      <p:bold r:id="rId9"/>
      <p:italic r:id="rId10"/>
      <p:boldItalic r:id="rId11"/>
    </p:embeddedFont>
    <p:embeddedFont>
      <p:font typeface="Maven Pr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MavenPro-bold.fntdata"/><Relationship Id="rId12"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7d60106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7d60106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7d60106b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d60106b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H_nRG-9DERw" TargetMode="External"/><Relationship Id="rId4" Type="http://schemas.openxmlformats.org/officeDocument/2006/relationships/hyperlink" Target="https://youtu.be/8f7kpPUR0m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303800" y="598575"/>
            <a:ext cx="7555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MiraCosta Computer Science For The Common Good: MyHealth App for SDSU Students/Staff</a:t>
            </a:r>
            <a:endParaRPr/>
          </a:p>
        </p:txBody>
      </p:sp>
      <p:sp>
        <p:nvSpPr>
          <p:cNvPr id="278" name="Google Shape;278;p13"/>
          <p:cNvSpPr txBox="1"/>
          <p:nvPr>
            <p:ph idx="1" type="body"/>
          </p:nvPr>
        </p:nvSpPr>
        <p:spPr>
          <a:xfrm>
            <a:off x="1303800" y="1750275"/>
            <a:ext cx="7030500" cy="216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Students and staff report how they are feeling in app</a:t>
            </a:r>
            <a:endParaRPr sz="1600"/>
          </a:p>
          <a:p>
            <a:pPr indent="-330200" lvl="0" marL="457200" rtl="0" algn="l">
              <a:spcBef>
                <a:spcPts val="0"/>
              </a:spcBef>
              <a:spcAft>
                <a:spcPts val="0"/>
              </a:spcAft>
              <a:buSzPts val="1600"/>
              <a:buChar char="●"/>
            </a:pPr>
            <a:r>
              <a:rPr lang="en" sz="1600"/>
              <a:t>App collects data</a:t>
            </a:r>
            <a:endParaRPr sz="1600"/>
          </a:p>
          <a:p>
            <a:pPr indent="-330200" lvl="0" marL="457200" rtl="0" algn="l">
              <a:spcBef>
                <a:spcPts val="0"/>
              </a:spcBef>
              <a:spcAft>
                <a:spcPts val="0"/>
              </a:spcAft>
              <a:buSzPts val="1600"/>
              <a:buChar char="●"/>
            </a:pPr>
            <a:r>
              <a:rPr lang="en" sz="1600"/>
              <a:t>Data processed by automated algorithms</a:t>
            </a:r>
            <a:endParaRPr sz="1600"/>
          </a:p>
          <a:p>
            <a:pPr indent="-330200" lvl="0" marL="457200" rtl="0" algn="l">
              <a:spcBef>
                <a:spcPts val="0"/>
              </a:spcBef>
              <a:spcAft>
                <a:spcPts val="0"/>
              </a:spcAft>
              <a:buSzPts val="1600"/>
              <a:buChar char="●"/>
            </a:pPr>
            <a:r>
              <a:rPr lang="en" sz="1600"/>
              <a:t>Alerts users when increase in illness</a:t>
            </a:r>
            <a:endParaRPr sz="1600"/>
          </a:p>
          <a:p>
            <a:pPr indent="-330200" lvl="0" marL="457200" rtl="0" algn="l">
              <a:spcBef>
                <a:spcPts val="0"/>
              </a:spcBef>
              <a:spcAft>
                <a:spcPts val="0"/>
              </a:spcAft>
              <a:buSzPts val="1600"/>
              <a:buChar char="●"/>
            </a:pPr>
            <a:r>
              <a:rPr lang="en" sz="1600"/>
              <a:t>Mental health component, students report how they are feeling emotionally, option to be connected with trained staff member for support</a:t>
            </a:r>
            <a:endParaRPr sz="1600"/>
          </a:p>
        </p:txBody>
      </p:sp>
      <p:pic>
        <p:nvPicPr>
          <p:cNvPr id="279" name="Google Shape;279;p13"/>
          <p:cNvPicPr preferRelativeResize="0"/>
          <p:nvPr/>
        </p:nvPicPr>
        <p:blipFill rotWithShape="1">
          <a:blip r:embed="rId3">
            <a:alphaModFix/>
          </a:blip>
          <a:srcRect b="36622" l="0" r="0" t="34040"/>
          <a:stretch/>
        </p:blipFill>
        <p:spPr>
          <a:xfrm>
            <a:off x="3760425" y="3766725"/>
            <a:ext cx="3793650" cy="111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idx="1" type="body"/>
          </p:nvPr>
        </p:nvSpPr>
        <p:spPr>
          <a:xfrm>
            <a:off x="1303800" y="1072000"/>
            <a:ext cx="7030500" cy="396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Client</a:t>
            </a:r>
            <a:r>
              <a:rPr lang="en"/>
              <a:t>: </a:t>
            </a:r>
            <a:r>
              <a:rPr lang="en"/>
              <a:t>SDSU students and staff</a:t>
            </a:r>
            <a:endParaRPr/>
          </a:p>
          <a:p>
            <a:pPr indent="0" lvl="0" marL="0" rtl="0" algn="l">
              <a:spcBef>
                <a:spcPts val="1200"/>
              </a:spcBef>
              <a:spcAft>
                <a:spcPts val="0"/>
              </a:spcAft>
              <a:buNone/>
            </a:pPr>
            <a:r>
              <a:rPr b="1" lang="en" u="sng"/>
              <a:t>Hackathon Themes Used in the App</a:t>
            </a:r>
            <a:r>
              <a:rPr lang="en"/>
              <a:t>: Artificial Intelligence/Machine Learning, Mobile</a:t>
            </a:r>
            <a:endParaRPr/>
          </a:p>
          <a:p>
            <a:pPr indent="0" lvl="0" marL="0" rtl="0" algn="l">
              <a:spcBef>
                <a:spcPts val="1200"/>
              </a:spcBef>
              <a:spcAft>
                <a:spcPts val="0"/>
              </a:spcAft>
              <a:buNone/>
            </a:pPr>
            <a:r>
              <a:rPr b="1" lang="en" u="sng"/>
              <a:t>Data</a:t>
            </a:r>
            <a:r>
              <a:rPr lang="en"/>
              <a:t>: Comes from users when they use the app. We store the data in SQL </a:t>
            </a:r>
            <a:r>
              <a:rPr lang="en"/>
              <a:t>database with </a:t>
            </a:r>
            <a:r>
              <a:rPr lang="en"/>
              <a:t>encrypted</a:t>
            </a:r>
            <a:r>
              <a:rPr lang="en"/>
              <a:t> passwords and relational keys to maximize efficiency</a:t>
            </a:r>
            <a:r>
              <a:rPr lang="en"/>
              <a:t>. When there is a spike in an illness among students and staff, this information is reported back to users in the form of an SMS notification by the automated algorithms. Students and staff are </a:t>
            </a:r>
            <a:r>
              <a:rPr lang="en"/>
              <a:t>encouraged</a:t>
            </a:r>
            <a:r>
              <a:rPr lang="en"/>
              <a:t> to use the app daily by earning 1 entry to the raffle of the month each time they check in.</a:t>
            </a:r>
            <a:endParaRPr/>
          </a:p>
          <a:p>
            <a:pPr indent="0" lvl="0" marL="0" rtl="0" algn="l">
              <a:spcBef>
                <a:spcPts val="1200"/>
              </a:spcBef>
              <a:spcAft>
                <a:spcPts val="0"/>
              </a:spcAft>
              <a:buNone/>
            </a:pPr>
            <a:r>
              <a:rPr i="1" lang="en" u="sng">
                <a:solidFill>
                  <a:schemeClr val="hlink"/>
                </a:solidFill>
                <a:hlinkClick r:id="rId3"/>
              </a:rPr>
              <a:t>https://www.youtube.com/watch?v=H_nRG-9DERw</a:t>
            </a:r>
            <a:endParaRPr i="1"/>
          </a:p>
          <a:p>
            <a:pPr indent="0" lvl="0" marL="0" rtl="0" algn="l">
              <a:spcBef>
                <a:spcPts val="1200"/>
              </a:spcBef>
              <a:spcAft>
                <a:spcPts val="0"/>
              </a:spcAft>
              <a:buNone/>
            </a:pPr>
            <a:r>
              <a:rPr b="1" lang="en" u="sng"/>
              <a:t>Team Collaboration</a:t>
            </a:r>
            <a:r>
              <a:rPr lang="en"/>
              <a:t>: We met on Discord to come up with our plan, discuss where we would get the data from, how the app would work and look, design the app, and write the code for the app. We met several times and reviewed the work each team member had done and shared ideas to streamline the app and data.</a:t>
            </a:r>
            <a:endParaRPr/>
          </a:p>
          <a:p>
            <a:pPr indent="0" lvl="0" marL="0" rtl="0" algn="l">
              <a:spcBef>
                <a:spcPts val="1200"/>
              </a:spcBef>
              <a:spcAft>
                <a:spcPts val="1200"/>
              </a:spcAft>
              <a:buNone/>
            </a:pPr>
            <a:r>
              <a:rPr lang="en"/>
              <a:t>Video source (credit SDSU) </a:t>
            </a:r>
            <a:r>
              <a:rPr lang="en" u="sng">
                <a:solidFill>
                  <a:schemeClr val="hlink"/>
                </a:solidFill>
                <a:hlinkClick r:id="rId4"/>
              </a:rPr>
              <a:t>https://youtu.be/8f7kpPUR0mw</a:t>
            </a:r>
            <a:br>
              <a:rPr lang="en"/>
            </a:br>
            <a:r>
              <a:rPr lang="en"/>
              <a:t>Image sources: jbl.com, starbucks.com, apple.com</a:t>
            </a:r>
            <a:br>
              <a:rPr lang="en"/>
            </a:br>
            <a:r>
              <a:rPr lang="en"/>
              <a:t>Data sources: Berkeley News, Panorama Education, Statistica</a:t>
            </a:r>
            <a:endParaRPr/>
          </a:p>
        </p:txBody>
      </p:sp>
      <p:pic>
        <p:nvPicPr>
          <p:cNvPr id="285" name="Google Shape;285;p14"/>
          <p:cNvPicPr preferRelativeResize="0"/>
          <p:nvPr/>
        </p:nvPicPr>
        <p:blipFill rotWithShape="1">
          <a:blip r:embed="rId5">
            <a:alphaModFix/>
          </a:blip>
          <a:srcRect b="36622" l="0" r="0" t="34040"/>
          <a:stretch/>
        </p:blipFill>
        <p:spPr>
          <a:xfrm>
            <a:off x="5197950" y="187650"/>
            <a:ext cx="3793650" cy="111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