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0_68C49C6.xml" ContentType="application/vnd.ms-powerpoint.comments+xml"/>
  <Override PartName="/ppt/notesSlides/notesSlide1.xml" ContentType="application/vnd.openxmlformats-officedocument.presentationml.notesSlide+xml"/>
  <Override PartName="/ppt/comments/modernComment_10E_30E01B.xml" ContentType="application/vnd.ms-powerpoint.comments+xml"/>
  <Override PartName="/ppt/notesSlides/notesSlide2.xml" ContentType="application/vnd.openxmlformats-officedocument.presentationml.notesSlide+xml"/>
  <Override PartName="/ppt/comments/modernComment_103_2D35EB6.xml" ContentType="application/vnd.ms-powerpoint.comments+xml"/>
  <Override PartName="/ppt/notesSlides/notesSlide3.xml" ContentType="application/vnd.openxmlformats-officedocument.presentationml.notesSlide+xml"/>
  <Override PartName="/ppt/comments/modernComment_10F_1B0E47CA.xml" ContentType="application/vnd.ms-powerpoint.comments+xml"/>
  <Override PartName="/ppt/comments/modernComment_102_711195B4.xml" ContentType="application/vnd.ms-powerpoint.comments+xml"/>
  <Override PartName="/ppt/notesSlides/notesSlide4.xml" ContentType="application/vnd.openxmlformats-officedocument.presentationml.notesSlide+xml"/>
  <Override PartName="/ppt/comments/modernComment_111_4FA522CD.xml" ContentType="application/vnd.ms-powerpoint.comments+xml"/>
  <Override PartName="/ppt/comments/modernComment_105_BBA4599B.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70" r:id="rId3"/>
    <p:sldId id="259" r:id="rId4"/>
    <p:sldId id="271" r:id="rId5"/>
    <p:sldId id="260" r:id="rId6"/>
    <p:sldId id="274" r:id="rId7"/>
    <p:sldId id="258" r:id="rId8"/>
    <p:sldId id="264" r:id="rId9"/>
    <p:sldId id="273" r:id="rId10"/>
    <p:sldId id="261" r:id="rId11"/>
    <p:sldId id="269"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7493A4C-7EBF-145B-D36F-163739797E67}" name="Jesus Sandoval" initials="JS" userId="S::jsandoval6372@sdsu.edu::879df4b2-4e4a-40db-b826-3907f8cfd4d5" providerId="AD"/>
  <p188:author id="{8C677EBE-F502-6D79-8905-4B75CA90ADF9}" name="Luis Bello" initials="LB" userId="S::lbello5509@sdsu.edu::5e4a8f18-efa0-4f51-830d-32659d3edc7f" providerId="AD"/>
  <p188:author id="{6FFF02FC-E161-099F-0258-99D863503CFF}" name="Jesus Sandoval" initials="JS" userId="Jesus Sandoval"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C1FFFE-5DBD-498B-8A21-A758AFB10A64}" v="161" dt="2022-10-13T05:07:15.523"/>
    <p1510:client id="{359A7216-ADE0-48C8-6EC5-7A2F2DD05011}" v="452" dt="2022-10-13T04:15:15.095"/>
    <p1510:client id="{77AA6B7C-3FA0-9868-047F-63BB1272A6DD}" v="1162" dt="2022-10-13T04:52:39.9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8" autoAdjust="0"/>
    <p:restoredTop sz="94660"/>
  </p:normalViewPr>
  <p:slideViewPr>
    <p:cSldViewPr snapToGrid="0">
      <p:cViewPr varScale="1">
        <p:scale>
          <a:sx n="105" d="100"/>
          <a:sy n="105" d="100"/>
        </p:scale>
        <p:origin x="12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modernComment_100_68C49C6.xml><?xml version="1.0" encoding="utf-8"?>
<p188:cmLst xmlns:a="http://schemas.openxmlformats.org/drawingml/2006/main" xmlns:r="http://schemas.openxmlformats.org/officeDocument/2006/relationships" xmlns:p188="http://schemas.microsoft.com/office/powerpoint/2018/8/main">
  <p188:cm id="{68E80516-EA3E-4F2F-8D74-5B5096BAA4CF}" authorId="{8C677EBE-F502-6D79-8905-4B75CA90ADF9}" created="2022-10-13T02:09:23.427">
    <pc:sldMkLst xmlns:pc="http://schemas.microsoft.com/office/powerpoint/2013/main/command">
      <pc:docMk/>
      <pc:sldMk cId="109857222" sldId="256"/>
    </pc:sldMkLst>
    <p188:txBody>
      <a:bodyPr/>
      <a:lstStyle/>
      <a:p>
        <a:r>
          <a:rPr lang="en-US"/>
          <a:t>What about "Many"</a:t>
        </a:r>
      </a:p>
    </p188:txBody>
  </p188:cm>
</p188:cmLst>
</file>

<file path=ppt/comments/modernComment_102_711195B4.xml><?xml version="1.0" encoding="utf-8"?>
<p188:cmLst xmlns:a="http://schemas.openxmlformats.org/drawingml/2006/main" xmlns:r="http://schemas.openxmlformats.org/officeDocument/2006/relationships" xmlns:p188="http://schemas.microsoft.com/office/powerpoint/2018/8/main">
  <p188:cm id="{D2A75F0B-2020-4E10-9E2C-8BE3BCBA04EC}" authorId="{07493A4C-7EBF-145B-D36F-163739797E67}" created="2022-10-12T00:05:30.150">
    <pc:sldMkLst xmlns:pc="http://schemas.microsoft.com/office/powerpoint/2013/main/command">
      <pc:docMk/>
      <pc:sldMk cId="1896977844" sldId="258"/>
    </pc:sldMkLst>
    <p188:txBody>
      <a:bodyPr/>
      <a:lstStyle/>
      <a:p>
        <a:r>
          <a:rPr lang="en-US"/>
          <a:t>Steven: Update and make this slide better. Let's do less words and include an image. </a:t>
        </a:r>
      </a:p>
    </p188:txBody>
  </p188:cm>
</p188:cmLst>
</file>

<file path=ppt/comments/modernComment_103_2D35EB6.xml><?xml version="1.0" encoding="utf-8"?>
<p188:cmLst xmlns:a="http://schemas.openxmlformats.org/drawingml/2006/main" xmlns:r="http://schemas.openxmlformats.org/officeDocument/2006/relationships" xmlns:p188="http://schemas.microsoft.com/office/powerpoint/2018/8/main">
  <p188:cm id="{0DE2786C-D3B1-46C3-9A20-C7A097D4A9B8}" authorId="{07493A4C-7EBF-145B-D36F-163739797E67}" created="2022-10-11T23:58:35.808">
    <pc:sldMkLst xmlns:pc="http://schemas.microsoft.com/office/powerpoint/2013/main/command">
      <pc:docMk/>
      <pc:sldMk cId="47406774" sldId="259"/>
    </pc:sldMkLst>
    <p188:txBody>
      <a:bodyPr/>
      <a:lstStyle/>
      <a:p>
        <a:r>
          <a:rPr lang="en-US"/>
          <a:t>@Everyone: Develop your own story. Make sure to include a scenario of a person experiencing this problem.</a:t>
        </a:r>
      </a:p>
    </p188:txBody>
  </p188:cm>
  <p188:cm id="{0398812A-BFF8-460B-B024-A96076BB07C4}" authorId="{6FFF02FC-E161-099F-0258-99D863503CFF}" created="2022-10-12T18:57:26.275">
    <pc:sldMkLst xmlns:pc="http://schemas.microsoft.com/office/powerpoint/2013/main/command">
      <pc:docMk/>
      <pc:sldMk cId="47406774" sldId="259"/>
    </pc:sldMkLst>
    <p188:txBody>
      <a:bodyPr/>
      <a:lstStyle/>
      <a:p>
        <a:r>
          <a:rPr lang="en-US"/>
          <a:t>Transcript: We've found a problem. The problem is that San Diego is home to a variety of languages. In a world where everyone is connected more than ever, how can multiple languages be a problem? Well, it's a problem for Hospitals. Although, English is by far the most spoken language in San Diego, people with a different primary language are marginalized simply because Hospitals can't offer translators in a timely manner and they don't have their forms in other languages other than English.</a:t>
        </a:r>
      </a:p>
    </p188:txBody>
  </p188:cm>
  <p188:cm id="{2FB340F9-3629-487D-A881-F0FBF4F7D750}" authorId="{8C677EBE-F502-6D79-8905-4B75CA90ADF9}" created="2022-10-13T03:57:59.563">
    <pc:sldMkLst xmlns:pc="http://schemas.microsoft.com/office/powerpoint/2013/main/command">
      <pc:docMk/>
      <pc:sldMk cId="47406774" sldId="259"/>
    </pc:sldMkLst>
    <p188:txBody>
      <a:bodyPr/>
      <a:lstStyle/>
      <a:p>
        <a:r>
          <a:rPr lang="en-US"/>
          <a:t>Even in diverse communities like ours, many Care Units lack translated forms and documents for patients.</a:t>
        </a:r>
      </a:p>
    </p188:txBody>
  </p188:cm>
</p188:cmLst>
</file>

<file path=ppt/comments/modernComment_105_BBA4599B.xml><?xml version="1.0" encoding="utf-8"?>
<p188:cmLst xmlns:a="http://schemas.openxmlformats.org/drawingml/2006/main" xmlns:r="http://schemas.openxmlformats.org/officeDocument/2006/relationships" xmlns:p188="http://schemas.microsoft.com/office/powerpoint/2018/8/main">
  <p188:cm id="{9A962C04-3309-4657-A1C8-FBDA5BFB8ECB}" authorId="{8C677EBE-F502-6D79-8905-4B75CA90ADF9}" created="2022-10-12T00:38:01.093">
    <pc:sldMkLst xmlns:pc="http://schemas.microsoft.com/office/powerpoint/2013/main/command">
      <pc:docMk/>
      <pc:sldMk cId="3148110235" sldId="261"/>
    </pc:sldMkLst>
    <p188:txBody>
      <a:bodyPr/>
      <a:lstStyle/>
      <a:p>
        <a:r>
          <a:rPr lang="en-US"/>
          <a:t>@Everyone, Add in some ways that this will impact healthcare. there might be some notes in the one drive or you can use the hackathon website</a:t>
        </a:r>
      </a:p>
    </p188:txBody>
  </p188:cm>
</p188:cmLst>
</file>

<file path=ppt/comments/modernComment_10E_30E01B.xml><?xml version="1.0" encoding="utf-8"?>
<p188:cmLst xmlns:a="http://schemas.openxmlformats.org/drawingml/2006/main" xmlns:r="http://schemas.openxmlformats.org/officeDocument/2006/relationships" xmlns:p188="http://schemas.microsoft.com/office/powerpoint/2018/8/main">
  <p188:cm id="{59FEAF7B-5E13-4866-873F-0B8C860CA8A9}" authorId="{6FFF02FC-E161-099F-0258-99D863503CFF}" created="2022-10-12T00:47:35.802">
    <pc:sldMkLst xmlns:pc="http://schemas.microsoft.com/office/powerpoint/2013/main/command">
      <pc:docMk/>
      <pc:sldMk cId="3203099" sldId="270"/>
    </pc:sldMkLst>
    <p188:txBody>
      <a:bodyPr/>
      <a:lstStyle/>
      <a:p>
        <a:r>
          <a:rPr lang="en-US"/>
          <a:t>Jesus's Problem </a:t>
        </a:r>
      </a:p>
    </p188:txBody>
  </p188:cm>
  <p188:cm id="{1D37BD0D-262B-4A16-B594-3B4B8D050592}" authorId="{6FFF02FC-E161-099F-0258-99D863503CFF}" created="2022-10-12T01:17:26.639">
    <ac:deMkLst xmlns:ac="http://schemas.microsoft.com/office/drawing/2013/main/command">
      <pc:docMk xmlns:pc="http://schemas.microsoft.com/office/powerpoint/2013/main/command"/>
      <pc:sldMk xmlns:pc="http://schemas.microsoft.com/office/powerpoint/2013/main/command" cId="3203099" sldId="270"/>
      <ac:spMk id="3" creationId="{AAC42837-1E3C-641E-8F54-D79CD3EDC4BC}"/>
    </ac:deMkLst>
    <p188:txBody>
      <a:bodyPr/>
      <a:lstStyle/>
      <a:p>
        <a:r>
          <a:rPr lang="en-US"/>
          <a:t>Transcript: Meet Victoria Castillo. She just moved into the country from Guadalajara and she doesn't know how to speak English. During the Covid pandemic she needed to get vaccines for herself but not only was the pandemic an obstacle between her receiving basic health care but so much more was the inability to communicate her needs that prevented her from vaccination. </a:t>
        </a:r>
      </a:p>
    </p188:txBody>
  </p188:cm>
</p188:cmLst>
</file>

<file path=ppt/comments/modernComment_10F_1B0E47CA.xml><?xml version="1.0" encoding="utf-8"?>
<p188:cmLst xmlns:a="http://schemas.openxmlformats.org/drawingml/2006/main" xmlns:r="http://schemas.openxmlformats.org/officeDocument/2006/relationships" xmlns:p188="http://schemas.microsoft.com/office/powerpoint/2018/8/main">
  <p188:cm id="{06C7DB71-BC7C-4E97-BA45-D4AE9999FBD7}" authorId="{6FFF02FC-E161-099F-0258-99D863503CFF}" created="2022-10-12T19:47:00.685">
    <ac:deMkLst xmlns:ac="http://schemas.microsoft.com/office/drawing/2013/main/command">
      <pc:docMk xmlns:pc="http://schemas.microsoft.com/office/powerpoint/2013/main/command"/>
      <pc:sldMk xmlns:pc="http://schemas.microsoft.com/office/powerpoint/2013/main/command" cId="453920714" sldId="271"/>
      <ac:spMk id="3" creationId="{AAC42837-1E3C-641E-8F54-D79CD3EDC4BC}"/>
    </ac:deMkLst>
    <p188:txBody>
      <a:bodyPr/>
      <a:lstStyle/>
      <a:p>
        <a:r>
          <a:rPr lang="en-US"/>
          <a:t>Transcript: The top languages spoken in San Diego include, Spanish, Tagalog, Chinese, Vietnamese, along with various Pacific Island and Indo-European languages. The numbers you see next to each language is the total percentage of the population that speaks that language. Followed by the percentage and amount of those that barely understand/speak English.</a:t>
        </a:r>
      </a:p>
    </p188:txBody>
  </p188:cm>
</p188:cmLst>
</file>

<file path=ppt/comments/modernComment_111_4FA522CD.xml><?xml version="1.0" encoding="utf-8"?>
<p188:cmLst xmlns:a="http://schemas.openxmlformats.org/drawingml/2006/main" xmlns:r="http://schemas.openxmlformats.org/officeDocument/2006/relationships" xmlns:p188="http://schemas.microsoft.com/office/powerpoint/2018/8/main">
  <p188:cm id="{68BA9A07-AFB1-4B7C-92E9-588BCC2DEDF5}" authorId="{6FFF02FC-E161-099F-0258-99D863503CFF}" created="2022-10-12T20:03:26.874">
    <pc:sldMkLst xmlns:pc="http://schemas.microsoft.com/office/powerpoint/2013/main/command">
      <pc:docMk/>
      <pc:sldMk cId="1336222413" sldId="273"/>
    </pc:sldMkLst>
    <p188:txBody>
      <a:bodyPr/>
      <a:lstStyle/>
      <a:p>
        <a:r>
          <a:rPr lang="en-US"/>
          <a:t>Transcript: We can also implement this application in the pharmacy where clear communication is crucial. With the help of this app, pharmacist will be able to reliably translate medication instructions to the patient's preferred language. If there are any questions or concerns, the patient and pharmacist can communicate through the app to efficiently clear any doubts. This will make the patient feel safer and more confident in the health care they are receiving.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18871-C1C6-4E7F-8738-81E791C2FBD8}" type="datetimeFigureOut">
              <a:t>10/12/2022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89AACC-C95E-4AF5-92F9-A375C8E2A5FE}" type="slidenum">
              <a:t>‹#›</a:t>
            </a:fld>
            <a:endParaRPr lang="en-US"/>
          </a:p>
        </p:txBody>
      </p:sp>
    </p:spTree>
    <p:extLst>
      <p:ext uri="{BB962C8B-B14F-4D97-AF65-F5344CB8AC3E}">
        <p14:creationId xmlns:p14="http://schemas.microsoft.com/office/powerpoint/2010/main" val="2976108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6189AACC-C95E-4AF5-92F9-A375C8E2A5FE}" type="slidenum">
              <a:t>2</a:t>
            </a:fld>
            <a:endParaRPr lang="en-US"/>
          </a:p>
        </p:txBody>
      </p:sp>
    </p:spTree>
    <p:extLst>
      <p:ext uri="{BB962C8B-B14F-4D97-AF65-F5344CB8AC3E}">
        <p14:creationId xmlns:p14="http://schemas.microsoft.com/office/powerpoint/2010/main" val="4162273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6189AACC-C95E-4AF5-92F9-A375C8E2A5FE}" type="slidenum">
              <a:t>3</a:t>
            </a:fld>
            <a:endParaRPr lang="en-US"/>
          </a:p>
        </p:txBody>
      </p:sp>
    </p:spTree>
    <p:extLst>
      <p:ext uri="{BB962C8B-B14F-4D97-AF65-F5344CB8AC3E}">
        <p14:creationId xmlns:p14="http://schemas.microsoft.com/office/powerpoint/2010/main" val="3751020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6189AACC-C95E-4AF5-92F9-A375C8E2A5FE}" type="slidenum">
              <a:t>4</a:t>
            </a:fld>
            <a:endParaRPr lang="en-US"/>
          </a:p>
        </p:txBody>
      </p:sp>
    </p:spTree>
    <p:extLst>
      <p:ext uri="{BB962C8B-B14F-4D97-AF65-F5344CB8AC3E}">
        <p14:creationId xmlns:p14="http://schemas.microsoft.com/office/powerpoint/2010/main" val="1127178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endParaRPr lang="en-US">
              <a:cs typeface="Calibri"/>
            </a:endParaRPr>
          </a:p>
        </p:txBody>
      </p:sp>
      <p:sp>
        <p:nvSpPr>
          <p:cNvPr id="4" name="Slide Number Placeholder 3"/>
          <p:cNvSpPr>
            <a:spLocks noGrp="1"/>
          </p:cNvSpPr>
          <p:nvPr>
            <p:ph type="sldNum" sz="quarter" idx="5"/>
          </p:nvPr>
        </p:nvSpPr>
        <p:spPr/>
        <p:txBody>
          <a:bodyPr/>
          <a:lstStyle/>
          <a:p>
            <a:fld id="{6189AACC-C95E-4AF5-92F9-A375C8E2A5FE}" type="slidenum">
              <a:rPr lang="en-US"/>
              <a:t>8</a:t>
            </a:fld>
            <a:endParaRPr lang="en-US"/>
          </a:p>
        </p:txBody>
      </p:sp>
    </p:spTree>
    <p:extLst>
      <p:ext uri="{BB962C8B-B14F-4D97-AF65-F5344CB8AC3E}">
        <p14:creationId xmlns:p14="http://schemas.microsoft.com/office/powerpoint/2010/main" val="114962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microsoft.com/office/2018/10/relationships/comments" Target="../comments/modernComment_100_68C49C6.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microsoft.com/office/2018/10/relationships/comments" Target="../comments/modernComment_105_BBA4599B.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loud.google.com/support/billing" TargetMode="External"/><Relationship Id="rId2" Type="http://schemas.openxmlformats.org/officeDocument/2006/relationships/hyperlink" Target="https://cloud.google.com/translate/docs/reference/api-overview" TargetMode="External"/><Relationship Id="rId1" Type="http://schemas.openxmlformats.org/officeDocument/2006/relationships/slideLayout" Target="../slideLayouts/slideLayout2.xml"/><Relationship Id="rId6" Type="http://schemas.openxmlformats.org/officeDocument/2006/relationships/hyperlink" Target="https://public.tableau.com/app/profile/chsu/viz/2020CityDemographicProfiles/Introduction?publish=yes" TargetMode="External"/><Relationship Id="rId5" Type="http://schemas.openxmlformats.org/officeDocument/2006/relationships/hyperlink" Target="https://www.sandiegocounty.gov/content/sdc/hhsa/programs/phs/community_health_statistics/regional-community-data.html" TargetMode="External"/><Relationship Id="rId4" Type="http://schemas.openxmlformats.org/officeDocument/2006/relationships/hyperlink" Target="https://learn.microsoft.com/en-us/azure/applied-ai-services/form-recognizer/" TargetMode="External"/></Relationships>
</file>

<file path=ppt/slides/_rels/slide2.xml.rels><?xml version="1.0" encoding="UTF-8" standalone="yes"?>
<Relationships xmlns="http://schemas.openxmlformats.org/package/2006/relationships"><Relationship Id="rId3" Type="http://schemas.microsoft.com/office/2018/10/relationships/comments" Target="../comments/modernComment_10E_30E01B.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3_2D35EB6.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microsoft.com/office/2018/10/relationships/comments" Target="../comments/modernComment_10F_1B0E47CA.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2_711195B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11_4FA522CD.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cs typeface="Calibri Light"/>
            </a:endParaRPr>
          </a:p>
        </p:txBody>
      </p:sp>
      <p:sp>
        <p:nvSpPr>
          <p:cNvPr id="3" name="Subtitle 2"/>
          <p:cNvSpPr>
            <a:spLocks noGrp="1"/>
          </p:cNvSpPr>
          <p:nvPr>
            <p:ph type="subTitle" idx="1"/>
          </p:nvPr>
        </p:nvSpPr>
        <p:spPr>
          <a:xfrm>
            <a:off x="1461541" y="3502104"/>
            <a:ext cx="9144000" cy="1655762"/>
          </a:xfrm>
        </p:spPr>
        <p:txBody>
          <a:bodyPr vert="horz" lIns="91440" tIns="45720" rIns="91440" bIns="45720" rtlCol="0" anchor="t">
            <a:normAutofit/>
          </a:bodyPr>
          <a:lstStyle/>
          <a:p>
            <a:r>
              <a:rPr lang="en-US" dirty="0">
                <a:cs typeface="Calibri"/>
              </a:rPr>
              <a:t>Team Turtle</a:t>
            </a:r>
            <a:endParaRPr lang="en-US" dirty="0"/>
          </a:p>
        </p:txBody>
      </p:sp>
    </p:spTree>
    <p:extLst>
      <p:ext uri="{BB962C8B-B14F-4D97-AF65-F5344CB8AC3E}">
        <p14:creationId xmlns:p14="http://schemas.microsoft.com/office/powerpoint/2010/main" val="109857222"/>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CC4E0-6E37-D06E-B224-30C38DC0DAC5}"/>
              </a:ext>
            </a:extLst>
          </p:cNvPr>
          <p:cNvSpPr>
            <a:spLocks noGrp="1"/>
          </p:cNvSpPr>
          <p:nvPr>
            <p:ph type="title"/>
          </p:nvPr>
        </p:nvSpPr>
        <p:spPr/>
        <p:txBody>
          <a:bodyPr/>
          <a:lstStyle/>
          <a:p>
            <a:r>
              <a:rPr lang="en-US" dirty="0">
                <a:cs typeface="Calibri Light"/>
              </a:rPr>
              <a:t>Impact</a:t>
            </a:r>
            <a:endParaRPr lang="en-US" dirty="0"/>
          </a:p>
        </p:txBody>
      </p:sp>
      <p:sp>
        <p:nvSpPr>
          <p:cNvPr id="3" name="Content Placeholder 2">
            <a:extLst>
              <a:ext uri="{FF2B5EF4-FFF2-40B4-BE49-F238E27FC236}">
                <a16:creationId xmlns:a16="http://schemas.microsoft.com/office/drawing/2014/main" id="{28F5B0B7-08D5-3894-6F1A-05C9A8CE1644}"/>
              </a:ext>
            </a:extLst>
          </p:cNvPr>
          <p:cNvSpPr>
            <a:spLocks noGrp="1"/>
          </p:cNvSpPr>
          <p:nvPr>
            <p:ph idx="1"/>
          </p:nvPr>
        </p:nvSpPr>
        <p:spPr/>
        <p:txBody>
          <a:bodyPr vert="horz" lIns="91440" tIns="45720" rIns="91440" bIns="45720" rtlCol="0" anchor="t">
            <a:normAutofit/>
          </a:bodyPr>
          <a:lstStyle/>
          <a:p>
            <a:r>
              <a:rPr lang="en-US" dirty="0">
                <a:cs typeface="Calibri"/>
              </a:rPr>
              <a:t>Breaking the Language Barriers</a:t>
            </a:r>
          </a:p>
          <a:p>
            <a:r>
              <a:rPr lang="en-US" dirty="0">
                <a:cs typeface="Calibri"/>
              </a:rPr>
              <a:t>Increase patient care from disenfranchised communities</a:t>
            </a:r>
          </a:p>
          <a:p>
            <a:r>
              <a:rPr lang="en-US" dirty="0">
                <a:cs typeface="Calibri"/>
              </a:rPr>
              <a:t>Better protection for patient's PII data</a:t>
            </a:r>
          </a:p>
          <a:p>
            <a:endParaRPr lang="en-US" dirty="0">
              <a:cs typeface="Calibri"/>
            </a:endParaRPr>
          </a:p>
          <a:p>
            <a:endParaRPr lang="en-US" dirty="0">
              <a:cs typeface="Calibri"/>
            </a:endParaRPr>
          </a:p>
          <a:p>
            <a:r>
              <a:rPr lang="en-US" dirty="0">
                <a:cs typeface="Calibri"/>
              </a:rPr>
              <a:t>Increase patient satisfaction</a:t>
            </a:r>
          </a:p>
          <a:p>
            <a:endParaRPr lang="en-US" dirty="0">
              <a:cs typeface="Calibri"/>
            </a:endParaRPr>
          </a:p>
        </p:txBody>
      </p:sp>
    </p:spTree>
    <p:extLst>
      <p:ext uri="{BB962C8B-B14F-4D97-AF65-F5344CB8AC3E}">
        <p14:creationId xmlns:p14="http://schemas.microsoft.com/office/powerpoint/2010/main" val="3148110235"/>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302A-03EE-A5F7-3987-5B529E62012D}"/>
              </a:ext>
            </a:extLst>
          </p:cNvPr>
          <p:cNvSpPr>
            <a:spLocks noGrp="1"/>
          </p:cNvSpPr>
          <p:nvPr>
            <p:ph type="title"/>
          </p:nvPr>
        </p:nvSpPr>
        <p:spPr/>
        <p:txBody>
          <a:bodyPr/>
          <a:lstStyle/>
          <a:p>
            <a:r>
              <a:rPr lang="en-US" dirty="0">
                <a:ea typeface="+mj-lt"/>
                <a:cs typeface="+mj-lt"/>
              </a:rPr>
              <a:t>Readiness of the idea to go to market</a:t>
            </a:r>
          </a:p>
        </p:txBody>
      </p:sp>
      <p:sp>
        <p:nvSpPr>
          <p:cNvPr id="3" name="Content Placeholder 2">
            <a:extLst>
              <a:ext uri="{FF2B5EF4-FFF2-40B4-BE49-F238E27FC236}">
                <a16:creationId xmlns:a16="http://schemas.microsoft.com/office/drawing/2014/main" id="{7E3CFF91-A32D-3D50-7A1E-9381077D3A98}"/>
              </a:ext>
            </a:extLst>
          </p:cNvPr>
          <p:cNvSpPr>
            <a:spLocks noGrp="1"/>
          </p:cNvSpPr>
          <p:nvPr>
            <p:ph idx="1"/>
          </p:nvPr>
        </p:nvSpPr>
        <p:spPr/>
        <p:txBody>
          <a:bodyPr vert="horz" lIns="91440" tIns="45720" rIns="91440" bIns="45720" rtlCol="0" anchor="t">
            <a:normAutofit/>
          </a:bodyPr>
          <a:lstStyle/>
          <a:p>
            <a:r>
              <a:rPr lang="en-US">
                <a:cs typeface="Calibri"/>
              </a:rPr>
              <a:t>Current developments in Tech</a:t>
            </a:r>
          </a:p>
          <a:p>
            <a:endParaRPr lang="en-US">
              <a:cs typeface="Calibri"/>
            </a:endParaRPr>
          </a:p>
        </p:txBody>
      </p:sp>
    </p:spTree>
    <p:extLst>
      <p:ext uri="{BB962C8B-B14F-4D97-AF65-F5344CB8AC3E}">
        <p14:creationId xmlns:p14="http://schemas.microsoft.com/office/powerpoint/2010/main" val="805920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1CCE-281B-5904-CB35-85180674E2CB}"/>
              </a:ext>
            </a:extLst>
          </p:cNvPr>
          <p:cNvSpPr>
            <a:spLocks noGrp="1"/>
          </p:cNvSpPr>
          <p:nvPr>
            <p:ph type="title"/>
          </p:nvPr>
        </p:nvSpPr>
        <p:spPr/>
        <p:txBody>
          <a:bodyPr/>
          <a:lstStyle/>
          <a:p>
            <a:r>
              <a:rPr lang="en-US">
                <a:cs typeface="Calibri Light"/>
              </a:rPr>
              <a:t>Resources</a:t>
            </a:r>
            <a:endParaRPr lang="en-US"/>
          </a:p>
        </p:txBody>
      </p:sp>
      <p:sp>
        <p:nvSpPr>
          <p:cNvPr id="3" name="Content Placeholder 2">
            <a:extLst>
              <a:ext uri="{FF2B5EF4-FFF2-40B4-BE49-F238E27FC236}">
                <a16:creationId xmlns:a16="http://schemas.microsoft.com/office/drawing/2014/main" id="{373069B0-E248-FC5B-125A-E4F7DCB90537}"/>
              </a:ext>
            </a:extLst>
          </p:cNvPr>
          <p:cNvSpPr>
            <a:spLocks noGrp="1"/>
          </p:cNvSpPr>
          <p:nvPr>
            <p:ph idx="1"/>
          </p:nvPr>
        </p:nvSpPr>
        <p:spPr>
          <a:xfrm>
            <a:off x="838200" y="1571625"/>
            <a:ext cx="11045371" cy="4605338"/>
          </a:xfrm>
        </p:spPr>
        <p:txBody>
          <a:bodyPr vert="horz" lIns="91440" tIns="45720" rIns="91440" bIns="45720" rtlCol="0" anchor="t">
            <a:normAutofit/>
          </a:bodyPr>
          <a:lstStyle/>
          <a:p>
            <a:r>
              <a:rPr lang="en-US" sz="1800" dirty="0">
                <a:ea typeface="+mn-lt"/>
                <a:cs typeface="+mn-lt"/>
              </a:rPr>
              <a:t>Google Translate API</a:t>
            </a:r>
          </a:p>
          <a:p>
            <a:pPr lvl="1"/>
            <a:r>
              <a:rPr lang="en-US" sz="1800" u="sng" dirty="0">
                <a:ea typeface="+mn-lt"/>
                <a:cs typeface="+mn-lt"/>
                <a:hlinkClick r:id="rId2"/>
              </a:rPr>
              <a:t>https://cloud.google.com/translate/docs/reference/api-overview</a:t>
            </a:r>
            <a:endParaRPr lang="en-US" sz="1800" dirty="0">
              <a:ea typeface="+mn-lt"/>
              <a:cs typeface="+mn-lt"/>
            </a:endParaRPr>
          </a:p>
          <a:p>
            <a:r>
              <a:rPr lang="en-US" sz="1800" dirty="0">
                <a:ea typeface="+mn-lt"/>
                <a:cs typeface="+mn-lt"/>
              </a:rPr>
              <a:t>Google API cost</a:t>
            </a:r>
          </a:p>
          <a:p>
            <a:pPr lvl="1"/>
            <a:r>
              <a:rPr lang="en-US" sz="1800" u="sng" dirty="0">
                <a:ea typeface="+mn-lt"/>
                <a:cs typeface="+mn-lt"/>
                <a:hlinkClick r:id="rId3"/>
              </a:rPr>
              <a:t>https://cloud.google.com/support/billing</a:t>
            </a:r>
            <a:endParaRPr lang="en-US" sz="1800" dirty="0">
              <a:ea typeface="+mn-lt"/>
              <a:cs typeface="+mn-lt"/>
            </a:endParaRPr>
          </a:p>
          <a:p>
            <a:r>
              <a:rPr lang="en-US" sz="1800" dirty="0">
                <a:ea typeface="+mn-lt"/>
                <a:cs typeface="+mn-lt"/>
              </a:rPr>
              <a:t>Azure Form Recognizer API</a:t>
            </a:r>
          </a:p>
          <a:p>
            <a:pPr lvl="1"/>
            <a:r>
              <a:rPr lang="en-US" sz="1800" u="sng" dirty="0">
                <a:ea typeface="+mn-lt"/>
                <a:cs typeface="+mn-lt"/>
                <a:hlinkClick r:id="rId4"/>
              </a:rPr>
              <a:t>https://learn.microsoft.com/en-us/azure/applied-ai-services/form-recognizer/</a:t>
            </a:r>
            <a:endParaRPr lang="en-US" sz="1800" dirty="0">
              <a:ea typeface="+mn-lt"/>
              <a:cs typeface="+mn-lt"/>
            </a:endParaRPr>
          </a:p>
          <a:p>
            <a:r>
              <a:rPr lang="en-US" sz="1800" dirty="0">
                <a:ea typeface="+mn-lt"/>
                <a:cs typeface="+mn-lt"/>
              </a:rPr>
              <a:t>San Diego County HHS</a:t>
            </a:r>
          </a:p>
          <a:p>
            <a:pPr lvl="1"/>
            <a:r>
              <a:rPr lang="en-US" sz="1800" dirty="0">
                <a:ea typeface="+mn-lt"/>
                <a:cs typeface="+mn-lt"/>
                <a:hlinkClick r:id="rId5"/>
              </a:rPr>
              <a:t>https://www.sandiegocounty.gov/content/sdc/hhsa/programs/phs/community_health_statistics/regional-community-data.html</a:t>
            </a:r>
            <a:endParaRPr lang="en-US" dirty="0">
              <a:cs typeface="Calibri"/>
            </a:endParaRPr>
          </a:p>
          <a:p>
            <a:r>
              <a:rPr lang="en-US" sz="1800" dirty="0">
                <a:ea typeface="+mn-lt"/>
                <a:cs typeface="+mn-lt"/>
              </a:rPr>
              <a:t>City Demographics</a:t>
            </a:r>
          </a:p>
          <a:p>
            <a:pPr lvl="1"/>
            <a:r>
              <a:rPr lang="en-US" sz="1600" dirty="0">
                <a:ea typeface="+mn-lt"/>
                <a:cs typeface="+mn-lt"/>
                <a:hlinkClick r:id="rId6"/>
              </a:rPr>
              <a:t>https://public.tableau.com/app/profile/chsu/viz/2020CityDemographicProfiles/Introduction?publish=yes</a:t>
            </a:r>
            <a:endParaRPr lang="en-US" sz="1600" dirty="0">
              <a:ea typeface="+mn-lt"/>
              <a:cs typeface="+mn-lt"/>
            </a:endParaRPr>
          </a:p>
        </p:txBody>
      </p:sp>
    </p:spTree>
    <p:extLst>
      <p:ext uri="{BB962C8B-B14F-4D97-AF65-F5344CB8AC3E}">
        <p14:creationId xmlns:p14="http://schemas.microsoft.com/office/powerpoint/2010/main" val="3602414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F5418-5827-1C69-9760-407A834F150C}"/>
              </a:ext>
            </a:extLst>
          </p:cNvPr>
          <p:cNvSpPr>
            <a:spLocks noGrp="1"/>
          </p:cNvSpPr>
          <p:nvPr>
            <p:ph type="title"/>
          </p:nvPr>
        </p:nvSpPr>
        <p:spPr>
          <a:xfrm>
            <a:off x="981075" y="388937"/>
            <a:ext cx="10515600" cy="1325563"/>
          </a:xfrm>
        </p:spPr>
        <p:txBody>
          <a:bodyPr/>
          <a:lstStyle/>
          <a:p>
            <a:r>
              <a:rPr lang="en-US" dirty="0">
                <a:cs typeface="Calibri Light"/>
              </a:rPr>
              <a:t>Story </a:t>
            </a:r>
            <a:endParaRPr lang="en-US" dirty="0"/>
          </a:p>
        </p:txBody>
      </p:sp>
      <p:sp>
        <p:nvSpPr>
          <p:cNvPr id="3" name="Content Placeholder 2">
            <a:extLst>
              <a:ext uri="{FF2B5EF4-FFF2-40B4-BE49-F238E27FC236}">
                <a16:creationId xmlns:a16="http://schemas.microsoft.com/office/drawing/2014/main" id="{AAC42837-1E3C-641E-8F54-D79CD3EDC4BC}"/>
              </a:ext>
            </a:extLst>
          </p:cNvPr>
          <p:cNvSpPr>
            <a:spLocks noGrp="1"/>
          </p:cNvSpPr>
          <p:nvPr>
            <p:ph idx="1"/>
          </p:nvPr>
        </p:nvSpPr>
        <p:spPr>
          <a:xfrm>
            <a:off x="838200" y="1825625"/>
            <a:ext cx="5184228" cy="4351338"/>
          </a:xfrm>
        </p:spPr>
        <p:txBody>
          <a:bodyPr vert="horz" lIns="91440" tIns="45720" rIns="91440" bIns="45720" rtlCol="0" anchor="t">
            <a:normAutofit/>
          </a:bodyPr>
          <a:lstStyle/>
          <a:p>
            <a:pPr marL="0" indent="0">
              <a:buNone/>
            </a:pPr>
            <a:endParaRPr lang="en-US" dirty="0">
              <a:cs typeface="Calibri"/>
            </a:endParaRPr>
          </a:p>
        </p:txBody>
      </p:sp>
    </p:spTree>
    <p:extLst>
      <p:ext uri="{BB962C8B-B14F-4D97-AF65-F5344CB8AC3E}">
        <p14:creationId xmlns:p14="http://schemas.microsoft.com/office/powerpoint/2010/main" val="3203099"/>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F5418-5827-1C69-9760-407A834F150C}"/>
              </a:ext>
            </a:extLst>
          </p:cNvPr>
          <p:cNvSpPr>
            <a:spLocks noGrp="1"/>
          </p:cNvSpPr>
          <p:nvPr>
            <p:ph type="title"/>
          </p:nvPr>
        </p:nvSpPr>
        <p:spPr>
          <a:xfrm>
            <a:off x="480984" y="481168"/>
            <a:ext cx="3738779" cy="1296686"/>
          </a:xfrm>
        </p:spPr>
        <p:txBody>
          <a:bodyPr>
            <a:normAutofit/>
          </a:bodyPr>
          <a:lstStyle/>
          <a:p>
            <a:pPr algn="ctr"/>
            <a:r>
              <a:rPr lang="en-US" sz="4000" dirty="0">
                <a:ea typeface="+mj-lt"/>
                <a:cs typeface="+mj-lt"/>
              </a:rPr>
              <a:t>The Challenge</a:t>
            </a:r>
            <a:endParaRPr lang="en-US" dirty="0"/>
          </a:p>
        </p:txBody>
      </p:sp>
      <p:sp>
        <p:nvSpPr>
          <p:cNvPr id="3" name="Content Placeholder 2">
            <a:extLst>
              <a:ext uri="{FF2B5EF4-FFF2-40B4-BE49-F238E27FC236}">
                <a16:creationId xmlns:a16="http://schemas.microsoft.com/office/drawing/2014/main" id="{AAC42837-1E3C-641E-8F54-D79CD3EDC4BC}"/>
              </a:ext>
            </a:extLst>
          </p:cNvPr>
          <p:cNvSpPr>
            <a:spLocks noGrp="1"/>
          </p:cNvSpPr>
          <p:nvPr>
            <p:ph idx="1"/>
          </p:nvPr>
        </p:nvSpPr>
        <p:spPr>
          <a:xfrm>
            <a:off x="478897" y="2350742"/>
            <a:ext cx="4481488" cy="4026089"/>
          </a:xfrm>
        </p:spPr>
        <p:txBody>
          <a:bodyPr vert="horz" lIns="91440" tIns="45720" rIns="91440" bIns="45720" rtlCol="0" anchor="t">
            <a:normAutofit/>
          </a:bodyPr>
          <a:lstStyle/>
          <a:p>
            <a:pPr marL="0" indent="0">
              <a:buNone/>
            </a:pPr>
            <a:r>
              <a:rPr lang="en-US" sz="2000" dirty="0">
                <a:cs typeface="Calibri"/>
              </a:rPr>
              <a:t>As our city grows and people from all over the world move into our great communities, the challenge of communicating becomes clear. In patientcare this challenge is a common experience here in San Diego.</a:t>
            </a:r>
          </a:p>
          <a:p>
            <a:pPr marL="0" indent="0">
              <a:buNone/>
            </a:pPr>
            <a:endParaRPr lang="en-US" sz="2000" dirty="0">
              <a:cs typeface="Calibri"/>
            </a:endParaRPr>
          </a:p>
          <a:p>
            <a:r>
              <a:rPr lang="en-US" sz="2000" dirty="0">
                <a:cs typeface="Calibri"/>
              </a:rPr>
              <a:t>This is a problem for Hospitals, Clinics, and Pharmacies.</a:t>
            </a:r>
          </a:p>
          <a:p>
            <a:endParaRPr lang="en-US" sz="2000" dirty="0">
              <a:cs typeface="Calibri"/>
            </a:endParaRPr>
          </a:p>
        </p:txBody>
      </p:sp>
      <p:pic>
        <p:nvPicPr>
          <p:cNvPr id="4" name="Picture 3">
            <a:extLst>
              <a:ext uri="{FF2B5EF4-FFF2-40B4-BE49-F238E27FC236}">
                <a16:creationId xmlns:a16="http://schemas.microsoft.com/office/drawing/2014/main" id="{BC19A25E-F467-3DFC-EB8F-EFBBF8C1992C}"/>
              </a:ext>
            </a:extLst>
          </p:cNvPr>
          <p:cNvPicPr>
            <a:picLocks noChangeAspect="1"/>
          </p:cNvPicPr>
          <p:nvPr/>
        </p:nvPicPr>
        <p:blipFill rotWithShape="1">
          <a:blip r:embed="rId4"/>
          <a:srcRect l="4714" r="23905" b="-2"/>
          <a:stretch/>
        </p:blipFill>
        <p:spPr>
          <a:xfrm>
            <a:off x="5170507" y="484633"/>
            <a:ext cx="6542215" cy="5888736"/>
          </a:xfrm>
          <a:prstGeom prst="rect">
            <a:avLst/>
          </a:prstGeom>
        </p:spPr>
      </p:pic>
    </p:spTree>
    <p:extLst>
      <p:ext uri="{BB962C8B-B14F-4D97-AF65-F5344CB8AC3E}">
        <p14:creationId xmlns:p14="http://schemas.microsoft.com/office/powerpoint/2010/main" val="47406774"/>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F5418-5827-1C69-9760-407A834F150C}"/>
              </a:ext>
            </a:extLst>
          </p:cNvPr>
          <p:cNvSpPr>
            <a:spLocks noGrp="1"/>
          </p:cNvSpPr>
          <p:nvPr>
            <p:ph type="title"/>
          </p:nvPr>
        </p:nvSpPr>
        <p:spPr>
          <a:xfrm>
            <a:off x="710390" y="681037"/>
            <a:ext cx="4029561" cy="1788811"/>
          </a:xfrm>
        </p:spPr>
        <p:txBody>
          <a:bodyPr>
            <a:normAutofit/>
          </a:bodyPr>
          <a:lstStyle/>
          <a:p>
            <a:r>
              <a:rPr lang="en-US" sz="4000" dirty="0">
                <a:cs typeface="Calibri Light"/>
              </a:rPr>
              <a:t>Top Languages in San Diego County </a:t>
            </a:r>
            <a:endParaRPr lang="en-US" sz="4000" dirty="0"/>
          </a:p>
        </p:txBody>
      </p:sp>
      <p:sp>
        <p:nvSpPr>
          <p:cNvPr id="3" name="Content Placeholder 2">
            <a:extLst>
              <a:ext uri="{FF2B5EF4-FFF2-40B4-BE49-F238E27FC236}">
                <a16:creationId xmlns:a16="http://schemas.microsoft.com/office/drawing/2014/main" id="{AAC42837-1E3C-641E-8F54-D79CD3EDC4BC}"/>
              </a:ext>
            </a:extLst>
          </p:cNvPr>
          <p:cNvSpPr>
            <a:spLocks noGrp="1"/>
          </p:cNvSpPr>
          <p:nvPr>
            <p:ph idx="1"/>
          </p:nvPr>
        </p:nvSpPr>
        <p:spPr>
          <a:xfrm>
            <a:off x="713500" y="2645571"/>
            <a:ext cx="10505006" cy="3546802"/>
          </a:xfrm>
        </p:spPr>
        <p:txBody>
          <a:bodyPr vert="horz" lIns="91440" tIns="45720" rIns="91440" bIns="45720" rtlCol="0">
            <a:normAutofit/>
          </a:bodyPr>
          <a:lstStyle/>
          <a:p>
            <a:pPr marL="0" indent="0">
              <a:buNone/>
            </a:pPr>
            <a:r>
              <a:rPr lang="en-US" sz="2000" dirty="0">
                <a:cs typeface="Calibri"/>
              </a:rPr>
              <a:t>Language:		    % Population:   		% non-English:	# non-English:		</a:t>
            </a:r>
          </a:p>
          <a:p>
            <a:r>
              <a:rPr lang="en-US" sz="2000" dirty="0">
                <a:cs typeface="Calibri"/>
              </a:rPr>
              <a:t>Spanish			24.2%			8.3%	         258,812</a:t>
            </a:r>
          </a:p>
          <a:p>
            <a:r>
              <a:rPr lang="en-US" sz="2000" dirty="0">
                <a:cs typeface="Calibri"/>
              </a:rPr>
              <a:t>Tagalog			  2.8%			1.0%                  31,182	</a:t>
            </a:r>
          </a:p>
          <a:p>
            <a:r>
              <a:rPr lang="en-US" sz="2000" dirty="0">
                <a:cs typeface="Calibri"/>
              </a:rPr>
              <a:t>Chinese			  1.6%			0.8%                  24,945</a:t>
            </a:r>
          </a:p>
          <a:p>
            <a:r>
              <a:rPr lang="en-US" sz="2000" dirty="0">
                <a:cs typeface="Calibri"/>
              </a:rPr>
              <a:t>Vietnamese			  1.3%			0.8%	           24,945</a:t>
            </a:r>
          </a:p>
          <a:p>
            <a:r>
              <a:rPr lang="en-US" sz="2000" dirty="0">
                <a:cs typeface="Calibri"/>
              </a:rPr>
              <a:t>Pacific Island Languages		  1.6%			0.4%	           12,473</a:t>
            </a:r>
          </a:p>
          <a:p>
            <a:r>
              <a:rPr lang="en-US" sz="2000" dirty="0">
                <a:cs typeface="Calibri"/>
              </a:rPr>
              <a:t>Indo-European Languages	  1.9%			0.5%	            15,591</a:t>
            </a:r>
          </a:p>
          <a:p>
            <a:pPr marL="0" indent="0">
              <a:buNone/>
            </a:pPr>
            <a:endParaRPr lang="en-US" sz="2000" dirty="0">
              <a:cs typeface="Calibri"/>
            </a:endParaRPr>
          </a:p>
          <a:p>
            <a:endParaRPr lang="en-US" sz="2000" dirty="0">
              <a:cs typeface="Calibri"/>
            </a:endParaRPr>
          </a:p>
        </p:txBody>
      </p:sp>
      <p:sp>
        <p:nvSpPr>
          <p:cNvPr id="8" name="TextBox 7">
            <a:extLst>
              <a:ext uri="{FF2B5EF4-FFF2-40B4-BE49-F238E27FC236}">
                <a16:creationId xmlns:a16="http://schemas.microsoft.com/office/drawing/2014/main" id="{B5F2C1B8-07E9-1F43-F53B-B2ACB5EF9F60}"/>
              </a:ext>
            </a:extLst>
          </p:cNvPr>
          <p:cNvSpPr txBox="1"/>
          <p:nvPr/>
        </p:nvSpPr>
        <p:spPr>
          <a:xfrm>
            <a:off x="8191501" y="6192373"/>
            <a:ext cx="4438650" cy="369332"/>
          </a:xfrm>
          <a:prstGeom prst="rect">
            <a:avLst/>
          </a:prstGeom>
          <a:noFill/>
        </p:spPr>
        <p:txBody>
          <a:bodyPr wrap="square" rtlCol="0">
            <a:spAutoFit/>
          </a:bodyPr>
          <a:lstStyle/>
          <a:p>
            <a:r>
              <a:rPr lang="en-US" dirty="0"/>
              <a:t>*Total San Diego Population: 3,118,216</a:t>
            </a:r>
          </a:p>
        </p:txBody>
      </p:sp>
    </p:spTree>
    <p:extLst>
      <p:ext uri="{BB962C8B-B14F-4D97-AF65-F5344CB8AC3E}">
        <p14:creationId xmlns:p14="http://schemas.microsoft.com/office/powerpoint/2010/main" val="453920714"/>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A56ED-E30D-E753-9465-1D3E1DFDEC81}"/>
              </a:ext>
            </a:extLst>
          </p:cNvPr>
          <p:cNvSpPr>
            <a:spLocks noGrp="1"/>
          </p:cNvSpPr>
          <p:nvPr>
            <p:ph type="title"/>
          </p:nvPr>
        </p:nvSpPr>
        <p:spPr/>
        <p:txBody>
          <a:bodyPr/>
          <a:lstStyle/>
          <a:p>
            <a:r>
              <a:rPr lang="en-US" dirty="0">
                <a:cs typeface="Calibri Light"/>
              </a:rPr>
              <a:t>Solution</a:t>
            </a:r>
            <a:endParaRPr lang="en-US" dirty="0"/>
          </a:p>
        </p:txBody>
      </p:sp>
      <p:sp>
        <p:nvSpPr>
          <p:cNvPr id="3" name="Content Placeholder 2">
            <a:extLst>
              <a:ext uri="{FF2B5EF4-FFF2-40B4-BE49-F238E27FC236}">
                <a16:creationId xmlns:a16="http://schemas.microsoft.com/office/drawing/2014/main" id="{8286B914-2BB1-F509-5630-F78825773FA5}"/>
              </a:ext>
            </a:extLst>
          </p:cNvPr>
          <p:cNvSpPr>
            <a:spLocks noGrp="1"/>
          </p:cNvSpPr>
          <p:nvPr>
            <p:ph idx="1"/>
          </p:nvPr>
        </p:nvSpPr>
        <p:spPr/>
        <p:txBody>
          <a:bodyPr/>
          <a:lstStyle/>
          <a:p>
            <a:r>
              <a:rPr lang="en-US" dirty="0"/>
              <a:t>Include: who does it help?</a:t>
            </a:r>
          </a:p>
        </p:txBody>
      </p:sp>
    </p:spTree>
    <p:extLst>
      <p:ext uri="{BB962C8B-B14F-4D97-AF65-F5344CB8AC3E}">
        <p14:creationId xmlns:p14="http://schemas.microsoft.com/office/powerpoint/2010/main" val="1478846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0C6C1-8436-BF60-EF4A-72627E5FD236}"/>
              </a:ext>
            </a:extLst>
          </p:cNvPr>
          <p:cNvSpPr>
            <a:spLocks noGrp="1"/>
          </p:cNvSpPr>
          <p:nvPr>
            <p:ph type="title"/>
          </p:nvPr>
        </p:nvSpPr>
        <p:spPr>
          <a:xfrm>
            <a:off x="838200" y="365125"/>
            <a:ext cx="10515600" cy="1158875"/>
          </a:xfrm>
        </p:spPr>
        <p:txBody>
          <a:bodyPr/>
          <a:lstStyle/>
          <a:p>
            <a:pPr algn="ctr"/>
            <a:r>
              <a:rPr lang="en-US">
                <a:cs typeface="Calibri Light"/>
              </a:rPr>
              <a:t>Implementation Models.</a:t>
            </a:r>
            <a:endParaRPr lang="en-US"/>
          </a:p>
        </p:txBody>
      </p:sp>
      <p:sp>
        <p:nvSpPr>
          <p:cNvPr id="3" name="Content Placeholder 2">
            <a:extLst>
              <a:ext uri="{FF2B5EF4-FFF2-40B4-BE49-F238E27FC236}">
                <a16:creationId xmlns:a16="http://schemas.microsoft.com/office/drawing/2014/main" id="{FF3E2464-23EF-523F-9A4D-6B1C18BE4485}"/>
              </a:ext>
            </a:extLst>
          </p:cNvPr>
          <p:cNvSpPr>
            <a:spLocks noGrp="1"/>
          </p:cNvSpPr>
          <p:nvPr>
            <p:ph idx="1"/>
          </p:nvPr>
        </p:nvSpPr>
        <p:spPr>
          <a:xfrm>
            <a:off x="838200" y="1587501"/>
            <a:ext cx="5570538" cy="4589462"/>
          </a:xfrm>
        </p:spPr>
        <p:txBody>
          <a:bodyPr vert="horz" lIns="91440" tIns="45720" rIns="91440" bIns="45720" rtlCol="0" anchor="t">
            <a:normAutofit lnSpcReduction="10000"/>
          </a:bodyPr>
          <a:lstStyle/>
          <a:p>
            <a:r>
              <a:rPr lang="en-US" dirty="0">
                <a:cs typeface="Calibri"/>
              </a:rPr>
              <a:t>Mobile App</a:t>
            </a:r>
          </a:p>
          <a:p>
            <a:pPr lvl="1"/>
            <a:r>
              <a:rPr lang="en-US" dirty="0">
                <a:cs typeface="Calibri"/>
              </a:rPr>
              <a:t>Kiosk mode</a:t>
            </a:r>
          </a:p>
          <a:p>
            <a:pPr lvl="1"/>
            <a:r>
              <a:rPr lang="en-US" dirty="0">
                <a:cs typeface="Calibri"/>
              </a:rPr>
              <a:t>Provides Care Unit with Patient data </a:t>
            </a:r>
          </a:p>
          <a:p>
            <a:pPr lvl="1"/>
            <a:r>
              <a:rPr lang="en-US" dirty="0">
                <a:cs typeface="Calibri"/>
              </a:rPr>
              <a:t>Provides outpatient documents </a:t>
            </a:r>
          </a:p>
          <a:p>
            <a:pPr lvl="1"/>
            <a:r>
              <a:rPr lang="en-US" dirty="0">
                <a:cs typeface="Calibri"/>
              </a:rPr>
              <a:t>Scanning features</a:t>
            </a:r>
          </a:p>
          <a:p>
            <a:pPr lvl="1"/>
            <a:r>
              <a:rPr lang="en-US" dirty="0">
                <a:cs typeface="Calibri"/>
              </a:rPr>
              <a:t>Vocal/ Text Translation to </a:t>
            </a:r>
            <a:r>
              <a:rPr lang="en-US" dirty="0">
                <a:ea typeface="+mn-lt"/>
                <a:cs typeface="+mn-lt"/>
              </a:rPr>
              <a:t>Vocal/ Text</a:t>
            </a:r>
            <a:endParaRPr lang="en-US" dirty="0">
              <a:cs typeface="Calibri"/>
            </a:endParaRPr>
          </a:p>
          <a:p>
            <a:r>
              <a:rPr lang="en-US" dirty="0">
                <a:cs typeface="Calibri"/>
              </a:rPr>
              <a:t>Tablet Device</a:t>
            </a:r>
          </a:p>
          <a:p>
            <a:pPr lvl="1"/>
            <a:r>
              <a:rPr lang="en-US" dirty="0">
                <a:cs typeface="Calibri"/>
              </a:rPr>
              <a:t>Built with Security in mind:</a:t>
            </a:r>
          </a:p>
          <a:p>
            <a:pPr lvl="2"/>
            <a:r>
              <a:rPr lang="en-US" dirty="0">
                <a:cs typeface="Calibri"/>
              </a:rPr>
              <a:t>Memory Encryption </a:t>
            </a:r>
          </a:p>
          <a:p>
            <a:pPr lvl="2"/>
            <a:r>
              <a:rPr lang="en-US" dirty="0">
                <a:cs typeface="Calibri"/>
              </a:rPr>
              <a:t>Communication Encryption to Care Unit's Infrastructure </a:t>
            </a:r>
          </a:p>
          <a:p>
            <a:pPr lvl="1"/>
            <a:r>
              <a:rPr lang="en-US" dirty="0">
                <a:cs typeface="Calibri"/>
              </a:rPr>
              <a:t>Houses Mobile App</a:t>
            </a:r>
          </a:p>
          <a:p>
            <a:pPr lvl="2"/>
            <a:endParaRPr lang="en-US" dirty="0">
              <a:cs typeface="Calibri"/>
            </a:endParaRPr>
          </a:p>
        </p:txBody>
      </p:sp>
      <p:sp>
        <p:nvSpPr>
          <p:cNvPr id="4" name="TextBox 3">
            <a:extLst>
              <a:ext uri="{FF2B5EF4-FFF2-40B4-BE49-F238E27FC236}">
                <a16:creationId xmlns:a16="http://schemas.microsoft.com/office/drawing/2014/main" id="{31C68C77-AE94-0522-EB6B-546F53251907}"/>
              </a:ext>
            </a:extLst>
          </p:cNvPr>
          <p:cNvSpPr txBox="1"/>
          <p:nvPr/>
        </p:nvSpPr>
        <p:spPr>
          <a:xfrm>
            <a:off x="6877050" y="1525587"/>
            <a:ext cx="472519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cs typeface="Calibri"/>
              </a:rPr>
              <a:t>Cost</a:t>
            </a:r>
          </a:p>
        </p:txBody>
      </p:sp>
      <p:sp>
        <p:nvSpPr>
          <p:cNvPr id="5" name="TextBox 4">
            <a:extLst>
              <a:ext uri="{FF2B5EF4-FFF2-40B4-BE49-F238E27FC236}">
                <a16:creationId xmlns:a16="http://schemas.microsoft.com/office/drawing/2014/main" id="{5CED5B0B-127B-FBA1-9258-D795EB0BB62F}"/>
              </a:ext>
            </a:extLst>
          </p:cNvPr>
          <p:cNvSpPr txBox="1"/>
          <p:nvPr/>
        </p:nvSpPr>
        <p:spPr>
          <a:xfrm>
            <a:off x="7720806" y="2101850"/>
            <a:ext cx="3632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endParaRPr lang="en-US">
              <a:cs typeface="Calibri" panose="020F0502020204030204"/>
            </a:endParaRPr>
          </a:p>
        </p:txBody>
      </p:sp>
    </p:spTree>
    <p:extLst>
      <p:ext uri="{BB962C8B-B14F-4D97-AF65-F5344CB8AC3E}">
        <p14:creationId xmlns:p14="http://schemas.microsoft.com/office/powerpoint/2010/main" val="2572125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1F6FCE1-8678-40F4-9644-79CD53330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A1A5AC-AFA8-3A87-9F06-C55863802814}"/>
              </a:ext>
            </a:extLst>
          </p:cNvPr>
          <p:cNvSpPr>
            <a:spLocks noGrp="1"/>
          </p:cNvSpPr>
          <p:nvPr>
            <p:ph type="title"/>
          </p:nvPr>
        </p:nvSpPr>
        <p:spPr>
          <a:xfrm>
            <a:off x="6480201" y="343336"/>
            <a:ext cx="5001569" cy="1544062"/>
          </a:xfrm>
        </p:spPr>
        <p:txBody>
          <a:bodyPr>
            <a:normAutofit/>
          </a:bodyPr>
          <a:lstStyle/>
          <a:p>
            <a:r>
              <a:rPr lang="en-US" sz="4000" dirty="0">
                <a:cs typeface="Calibri Light"/>
              </a:rPr>
              <a:t>Use Cases</a:t>
            </a:r>
            <a:endParaRPr lang="en-US" sz="4000" dirty="0"/>
          </a:p>
        </p:txBody>
      </p:sp>
      <p:pic>
        <p:nvPicPr>
          <p:cNvPr id="4" name="Picture 4">
            <a:extLst>
              <a:ext uri="{FF2B5EF4-FFF2-40B4-BE49-F238E27FC236}">
                <a16:creationId xmlns:a16="http://schemas.microsoft.com/office/drawing/2014/main" id="{F6E0DD31-8FFC-826E-5248-54E7F285EB8E}"/>
              </a:ext>
            </a:extLst>
          </p:cNvPr>
          <p:cNvPicPr>
            <a:picLocks noChangeAspect="1"/>
          </p:cNvPicPr>
          <p:nvPr/>
        </p:nvPicPr>
        <p:blipFill rotWithShape="1">
          <a:blip r:embed="rId3"/>
          <a:srcRect r="12500"/>
          <a:stretch/>
        </p:blipFill>
        <p:spPr>
          <a:xfrm>
            <a:off x="710230" y="176189"/>
            <a:ext cx="4154378" cy="5125560"/>
          </a:xfrm>
          <a:prstGeom prst="rect">
            <a:avLst/>
          </a:prstGeom>
        </p:spPr>
      </p:pic>
      <p:sp>
        <p:nvSpPr>
          <p:cNvPr id="3" name="Content Placeholder 2">
            <a:extLst>
              <a:ext uri="{FF2B5EF4-FFF2-40B4-BE49-F238E27FC236}">
                <a16:creationId xmlns:a16="http://schemas.microsoft.com/office/drawing/2014/main" id="{26F0FA5D-BA00-4C6A-1B6C-E394089C6B65}"/>
              </a:ext>
            </a:extLst>
          </p:cNvPr>
          <p:cNvSpPr>
            <a:spLocks noGrp="1"/>
          </p:cNvSpPr>
          <p:nvPr>
            <p:ph idx="1"/>
          </p:nvPr>
        </p:nvSpPr>
        <p:spPr>
          <a:xfrm>
            <a:off x="6352230" y="2230733"/>
            <a:ext cx="5001569" cy="3946229"/>
          </a:xfrm>
        </p:spPr>
        <p:txBody>
          <a:bodyPr vert="horz" lIns="91440" tIns="45720" rIns="91440" bIns="45720" rtlCol="0" anchor="t">
            <a:normAutofit/>
          </a:bodyPr>
          <a:lstStyle/>
          <a:p>
            <a:r>
              <a:rPr lang="en-US" sz="2000">
                <a:cs typeface="Calibri" panose="020F0502020204030204"/>
              </a:rPr>
              <a:t>Patient check-in</a:t>
            </a:r>
          </a:p>
          <a:p>
            <a:pPr lvl="1"/>
            <a:r>
              <a:rPr lang="en-US" sz="2000">
                <a:cs typeface="Calibri" panose="020F0502020204030204"/>
              </a:rPr>
              <a:t>Kisok or mobile app, gives the option of changing the language on check-in forms</a:t>
            </a:r>
          </a:p>
          <a:p>
            <a:pPr lvl="1"/>
            <a:r>
              <a:rPr lang="en-US" sz="2000">
                <a:cs typeface="Calibri" panose="020F0502020204030204"/>
              </a:rPr>
              <a:t>Utilizing the Google Translate API to convert the forum into English for the medical center</a:t>
            </a:r>
          </a:p>
          <a:p>
            <a:pPr lvl="1"/>
            <a:r>
              <a:rPr lang="en-US" sz="2000">
                <a:cs typeface="Calibri" panose="020F0502020204030204"/>
              </a:rPr>
              <a:t>It is then uploaded to a pre-existing database used by medical professions</a:t>
            </a:r>
          </a:p>
          <a:p>
            <a:pPr lvl="1"/>
            <a:endParaRPr lang="en-US" sz="2000">
              <a:highlight>
                <a:srgbClr val="FFFF00"/>
              </a:highlight>
              <a:cs typeface="Calibri" panose="020F0502020204030204"/>
            </a:endParaRPr>
          </a:p>
        </p:txBody>
      </p:sp>
    </p:spTree>
    <p:extLst>
      <p:ext uri="{BB962C8B-B14F-4D97-AF65-F5344CB8AC3E}">
        <p14:creationId xmlns:p14="http://schemas.microsoft.com/office/powerpoint/2010/main" val="1896977844"/>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1E7A5-06D8-B6F0-1894-C87CD9051787}"/>
              </a:ext>
            </a:extLst>
          </p:cNvPr>
          <p:cNvSpPr>
            <a:spLocks noGrp="1"/>
          </p:cNvSpPr>
          <p:nvPr>
            <p:ph type="title"/>
          </p:nvPr>
        </p:nvSpPr>
        <p:spPr/>
        <p:txBody>
          <a:bodyPr/>
          <a:lstStyle/>
          <a:p>
            <a:r>
              <a:rPr lang="en-US">
                <a:ea typeface="+mj-lt"/>
                <a:cs typeface="+mj-lt"/>
              </a:rPr>
              <a:t>Application Usages Cont.</a:t>
            </a:r>
            <a:endParaRPr lang="en-US"/>
          </a:p>
        </p:txBody>
      </p:sp>
      <p:sp>
        <p:nvSpPr>
          <p:cNvPr id="3" name="Content Placeholder 2">
            <a:extLst>
              <a:ext uri="{FF2B5EF4-FFF2-40B4-BE49-F238E27FC236}">
                <a16:creationId xmlns:a16="http://schemas.microsoft.com/office/drawing/2014/main" id="{501138A0-C6F6-F352-89A0-5E90EDC0434B}"/>
              </a:ext>
            </a:extLst>
          </p:cNvPr>
          <p:cNvSpPr>
            <a:spLocks noGrp="1"/>
          </p:cNvSpPr>
          <p:nvPr>
            <p:ph idx="1"/>
          </p:nvPr>
        </p:nvSpPr>
        <p:spPr/>
        <p:txBody>
          <a:bodyPr vert="horz" lIns="91440" tIns="45720" rIns="91440" bIns="45720" rtlCol="0" anchor="t">
            <a:normAutofit/>
          </a:bodyPr>
          <a:lstStyle/>
          <a:p>
            <a:r>
              <a:rPr lang="en-US" dirty="0">
                <a:cs typeface="Calibri"/>
              </a:rPr>
              <a:t>The Patient Room</a:t>
            </a:r>
            <a:endParaRPr lang="en-US" dirty="0"/>
          </a:p>
          <a:p>
            <a:pPr lvl="1"/>
            <a:r>
              <a:rPr lang="en-US" dirty="0">
                <a:cs typeface="Calibri"/>
              </a:rPr>
              <a:t>Help facilitate communication between healthcare workers and patient. </a:t>
            </a:r>
          </a:p>
          <a:p>
            <a:pPr lvl="1"/>
            <a:r>
              <a:rPr lang="en-US" dirty="0">
                <a:cs typeface="Calibri"/>
              </a:rPr>
              <a:t>Giving the patient confidence that they understand what their care requires.</a:t>
            </a:r>
          </a:p>
          <a:p>
            <a:pPr lvl="1"/>
            <a:r>
              <a:rPr lang="en-US" dirty="0">
                <a:cs typeface="Calibri"/>
              </a:rPr>
              <a:t>our application would be installed on a mobile or PC available to health workers.</a:t>
            </a:r>
          </a:p>
          <a:p>
            <a:pPr lvl="1"/>
            <a:r>
              <a:rPr lang="en-US" dirty="0">
                <a:cs typeface="Calibri"/>
              </a:rPr>
              <a:t>The application would translate and output both audio and text. </a:t>
            </a:r>
          </a:p>
          <a:p>
            <a:pPr lvl="1"/>
            <a:r>
              <a:rPr lang="en-US" dirty="0">
                <a:cs typeface="Calibri"/>
              </a:rPr>
              <a:t>Conversational data would be saved to patient file</a:t>
            </a:r>
          </a:p>
          <a:p>
            <a:pPr lvl="1"/>
            <a:endParaRPr lang="en-US" dirty="0">
              <a:cs typeface="Calibri"/>
            </a:endParaRPr>
          </a:p>
        </p:txBody>
      </p:sp>
    </p:spTree>
    <p:extLst>
      <p:ext uri="{BB962C8B-B14F-4D97-AF65-F5344CB8AC3E}">
        <p14:creationId xmlns:p14="http://schemas.microsoft.com/office/powerpoint/2010/main" val="4172585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2D40-1E4E-3982-1138-3316D5A154BA}"/>
              </a:ext>
            </a:extLst>
          </p:cNvPr>
          <p:cNvSpPr>
            <a:spLocks noGrp="1"/>
          </p:cNvSpPr>
          <p:nvPr>
            <p:ph type="title"/>
          </p:nvPr>
        </p:nvSpPr>
        <p:spPr>
          <a:xfrm>
            <a:off x="648929" y="629266"/>
            <a:ext cx="3505495" cy="1622321"/>
          </a:xfrm>
        </p:spPr>
        <p:txBody>
          <a:bodyPr>
            <a:normAutofit/>
          </a:bodyPr>
          <a:lstStyle/>
          <a:p>
            <a:r>
              <a:rPr lang="en-US" dirty="0"/>
              <a:t>Pharmacy</a:t>
            </a:r>
          </a:p>
        </p:txBody>
      </p:sp>
      <p:sp>
        <p:nvSpPr>
          <p:cNvPr id="3" name="Content Placeholder 2">
            <a:extLst>
              <a:ext uri="{FF2B5EF4-FFF2-40B4-BE49-F238E27FC236}">
                <a16:creationId xmlns:a16="http://schemas.microsoft.com/office/drawing/2014/main" id="{256D1BF9-15FC-451F-EB70-6548023654E2}"/>
              </a:ext>
            </a:extLst>
          </p:cNvPr>
          <p:cNvSpPr>
            <a:spLocks noGrp="1"/>
          </p:cNvSpPr>
          <p:nvPr>
            <p:ph idx="1"/>
          </p:nvPr>
        </p:nvSpPr>
        <p:spPr>
          <a:xfrm>
            <a:off x="648931" y="2438400"/>
            <a:ext cx="3505494" cy="3785419"/>
          </a:xfrm>
        </p:spPr>
        <p:txBody>
          <a:bodyPr>
            <a:normAutofit/>
          </a:bodyPr>
          <a:lstStyle/>
          <a:p>
            <a:endParaRPr lang="en-US" sz="2000" dirty="0"/>
          </a:p>
          <a:p>
            <a:r>
              <a:rPr lang="en-US" sz="2000" dirty="0"/>
              <a:t>Translate and print proper medication labels</a:t>
            </a:r>
          </a:p>
          <a:p>
            <a:r>
              <a:rPr lang="en-US" sz="2000" dirty="0"/>
              <a:t>Clear communication between pharmacist and patient </a:t>
            </a:r>
          </a:p>
          <a:p>
            <a:r>
              <a:rPr lang="en-US" sz="2000" dirty="0"/>
              <a:t>Ensures patients understanding of medication instructions</a:t>
            </a:r>
          </a:p>
          <a:p>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494EA00A-9F2C-958F-3D12-9FE4C6F2D4CB}"/>
              </a:ext>
            </a:extLst>
          </p:cNvPr>
          <p:cNvPicPr>
            <a:picLocks noChangeAspect="1"/>
          </p:cNvPicPr>
          <p:nvPr/>
        </p:nvPicPr>
        <p:blipFill>
          <a:blip r:embed="rId3"/>
          <a:stretch>
            <a:fillRect/>
          </a:stretch>
        </p:blipFill>
        <p:spPr>
          <a:xfrm>
            <a:off x="5387760" y="2251587"/>
            <a:ext cx="6019331" cy="3009665"/>
          </a:xfrm>
          <a:prstGeom prst="rect">
            <a:avLst/>
          </a:prstGeom>
          <a:effectLst/>
        </p:spPr>
      </p:pic>
    </p:spTree>
    <p:extLst>
      <p:ext uri="{BB962C8B-B14F-4D97-AF65-F5344CB8AC3E}">
        <p14:creationId xmlns:p14="http://schemas.microsoft.com/office/powerpoint/2010/main" val="1336222413"/>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TotalTime>
  <Words>498</Words>
  <Application>Microsoft Office PowerPoint</Application>
  <PresentationFormat>Widescreen</PresentationFormat>
  <Paragraphs>71</Paragraphs>
  <Slides>12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Story </vt:lpstr>
      <vt:lpstr>The Challenge</vt:lpstr>
      <vt:lpstr>Top Languages in San Diego County </vt:lpstr>
      <vt:lpstr>Solution</vt:lpstr>
      <vt:lpstr>Implementation Models.</vt:lpstr>
      <vt:lpstr>Use Cases</vt:lpstr>
      <vt:lpstr>Application Usages Cont.</vt:lpstr>
      <vt:lpstr>Pharmacy</vt:lpstr>
      <vt:lpstr>Impact</vt:lpstr>
      <vt:lpstr>Readiness of the idea to go to market</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Jesus Sandoval</dc:creator>
  <cp:lastModifiedBy>Jesus Sandoval</cp:lastModifiedBy>
  <cp:revision>2</cp:revision>
  <dcterms:created xsi:type="dcterms:W3CDTF">2022-10-09T04:25:16Z</dcterms:created>
  <dcterms:modified xsi:type="dcterms:W3CDTF">2022-10-13T05:07:15Z</dcterms:modified>
</cp:coreProperties>
</file>