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7"/>
  </p:notesMasterIdLst>
  <p:sldIdLst>
    <p:sldId id="260" r:id="rId2"/>
    <p:sldId id="256" r:id="rId3"/>
    <p:sldId id="259" r:id="rId4"/>
    <p:sldId id="257"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23045-D1EA-44A4-A310-EAA1FEE7FCE7}" type="datetimeFigureOut">
              <a:rPr lang="en-US" smtClean="0"/>
              <a:t>10/15/2022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12589-1318-4C8C-A5EE-EF6D21D6246C}" type="slidenum">
              <a:rPr lang="en-US" smtClean="0"/>
              <a:t>‹#›</a:t>
            </a:fld>
            <a:endParaRPr lang="en-US"/>
          </a:p>
        </p:txBody>
      </p:sp>
    </p:spTree>
    <p:extLst>
      <p:ext uri="{BB962C8B-B14F-4D97-AF65-F5344CB8AC3E}">
        <p14:creationId xmlns:p14="http://schemas.microsoft.com/office/powerpoint/2010/main" val="353567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12589-1318-4C8C-A5EE-EF6D21D6246C}" type="slidenum">
              <a:rPr lang="en-US" smtClean="0"/>
              <a:t>4</a:t>
            </a:fld>
            <a:endParaRPr lang="en-US"/>
          </a:p>
        </p:txBody>
      </p:sp>
    </p:spTree>
    <p:extLst>
      <p:ext uri="{BB962C8B-B14F-4D97-AF65-F5344CB8AC3E}">
        <p14:creationId xmlns:p14="http://schemas.microsoft.com/office/powerpoint/2010/main" val="4268819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71AF00-A726-3249-A2F2-22EE8D233D2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3648819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1AF00-A726-3249-A2F2-22EE8D233D22}"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316834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71AF00-A726-3249-A2F2-22EE8D233D2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93311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71AF00-A726-3249-A2F2-22EE8D233D2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1CF90-1428-F540-94D5-D89A6C160A5E}"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37344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1AF00-A726-3249-A2F2-22EE8D233D2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3155870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71AF00-A726-3249-A2F2-22EE8D233D22}" type="datetimeFigureOut">
              <a:rPr lang="en-US" smtClean="0"/>
              <a:t>10/15/2022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1734391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71AF00-A726-3249-A2F2-22EE8D233D22}" type="datetimeFigureOut">
              <a:rPr lang="en-US" smtClean="0"/>
              <a:t>10/15/2022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704602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1AF00-A726-3249-A2F2-22EE8D233D2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4189546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1AF00-A726-3249-A2F2-22EE8D233D2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1080514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1AF00-A726-3249-A2F2-22EE8D233D2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6951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1AF00-A726-3249-A2F2-22EE8D233D2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423163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1AF00-A726-3249-A2F2-22EE8D233D22}"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1016762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1AF00-A726-3249-A2F2-22EE8D233D22}" type="datetimeFigureOut">
              <a:rPr lang="en-US" smtClean="0"/>
              <a:t>10/15/2022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512312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F71AF00-A726-3249-A2F2-22EE8D233D22}" type="datetimeFigureOut">
              <a:rPr lang="en-US" smtClean="0"/>
              <a:t>10/15/2022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341486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71AF00-A726-3249-A2F2-22EE8D233D22}" type="datetimeFigureOut">
              <a:rPr lang="en-US" smtClean="0"/>
              <a:t>10/15/2022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419409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F71AF00-A726-3249-A2F2-22EE8D233D22}" type="datetimeFigureOut">
              <a:rPr lang="en-US" smtClean="0"/>
              <a:t>10/15/2022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3326649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1AF00-A726-3249-A2F2-22EE8D233D22}"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83163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71AF00-A726-3249-A2F2-22EE8D233D22}" type="datetimeFigureOut">
              <a:rPr lang="en-US" smtClean="0"/>
              <a:t>10/15/2022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F1CF90-1428-F540-94D5-D89A6C160A5E}" type="slidenum">
              <a:rPr lang="en-US" smtClean="0"/>
              <a:t>‹#›</a:t>
            </a:fld>
            <a:endParaRPr lang="en-US"/>
          </a:p>
        </p:txBody>
      </p:sp>
    </p:spTree>
    <p:extLst>
      <p:ext uri="{BB962C8B-B14F-4D97-AF65-F5344CB8AC3E}">
        <p14:creationId xmlns:p14="http://schemas.microsoft.com/office/powerpoint/2010/main" val="235896147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scHGobxmgW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7062-1EF5-F7CC-56BB-D4B1F17168C1}"/>
              </a:ext>
            </a:extLst>
          </p:cNvPr>
          <p:cNvSpPr>
            <a:spLocks noGrp="1"/>
          </p:cNvSpPr>
          <p:nvPr>
            <p:ph type="title"/>
          </p:nvPr>
        </p:nvSpPr>
        <p:spPr/>
        <p:txBody>
          <a:bodyPr/>
          <a:lstStyle/>
          <a:p>
            <a:r>
              <a:rPr lang="en-US" sz="3200" b="1" dirty="0"/>
              <a:t>Data Tribe: Disease Identification</a:t>
            </a:r>
            <a:br>
              <a:rPr lang="en-US" sz="3200" dirty="0"/>
            </a:br>
            <a:br>
              <a:rPr lang="en-US" sz="3200" dirty="0"/>
            </a:br>
            <a:r>
              <a:rPr lang="en-US" sz="3200" u="sng" dirty="0"/>
              <a:t>Problem we are addressing</a:t>
            </a:r>
          </a:p>
        </p:txBody>
      </p:sp>
      <p:sp>
        <p:nvSpPr>
          <p:cNvPr id="3" name="Content Placeholder 2">
            <a:extLst>
              <a:ext uri="{FF2B5EF4-FFF2-40B4-BE49-F238E27FC236}">
                <a16:creationId xmlns:a16="http://schemas.microsoft.com/office/drawing/2014/main" id="{F23CB2C0-7A3D-8168-8D01-CED75C30C0C8}"/>
              </a:ext>
            </a:extLst>
          </p:cNvPr>
          <p:cNvSpPr>
            <a:spLocks noGrp="1"/>
          </p:cNvSpPr>
          <p:nvPr>
            <p:ph idx="1"/>
          </p:nvPr>
        </p:nvSpPr>
        <p:spPr>
          <a:xfrm>
            <a:off x="645132" y="2311685"/>
            <a:ext cx="9404722" cy="3924728"/>
          </a:xfrm>
        </p:spPr>
        <p:txBody>
          <a:bodyPr>
            <a:normAutofit/>
          </a:bodyPr>
          <a:lstStyle/>
          <a:p>
            <a:r>
              <a:rPr lang="en-US" dirty="0">
                <a:latin typeface="Calibri" panose="020F0502020204030204" pitchFamily="34" charset="0"/>
                <a:cs typeface="Calibri" panose="020F0502020204030204" pitchFamily="34" charset="0"/>
              </a:rPr>
              <a:t>Chronic diseases may represent a substantial health challenge for both patients and society, a thorough examination of the lumen is frequently necessary to diagnose and treat them.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However, the small bowel, due to its anatomical location, is less accessible for inspection by ﬂexible endoscopes commonly used for the upper GI tract and the large bowel. Since early 2000, video capsule endoscopy (VCE) has been used.</a:t>
            </a:r>
          </a:p>
          <a:p>
            <a:pPr marL="0" indent="0">
              <a:buNone/>
            </a:pPr>
            <a:endParaRPr lang="en-US" sz="2400" b="1" u="sng"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Sample video -  </a:t>
            </a:r>
            <a:r>
              <a:rPr lang="en-US" sz="2400" b="1" dirty="0">
                <a:latin typeface="Calibri" panose="020F0502020204030204" pitchFamily="34" charset="0"/>
                <a:cs typeface="Calibri" panose="020F0502020204030204" pitchFamily="34" charset="0"/>
                <a:hlinkClick r:id="rId2"/>
              </a:rPr>
              <a:t>https://www.youtube.com/watch?v=scHGobxmgWA</a:t>
            </a:r>
            <a:endParaRPr lang="en-US" sz="2400" b="1" dirty="0">
              <a:latin typeface="Calibri" panose="020F0502020204030204" pitchFamily="34" charset="0"/>
              <a:cs typeface="Calibri" panose="020F0502020204030204" pitchFamily="34" charset="0"/>
            </a:endParaRPr>
          </a:p>
          <a:p>
            <a:pPr marL="0" indent="0">
              <a:buNone/>
            </a:pPr>
            <a:r>
              <a:rPr lang="en-US" sz="1800" b="1">
                <a:latin typeface="Calibri" panose="020F0502020204030204" pitchFamily="34" charset="0"/>
                <a:cs typeface="Calibri" panose="020F0502020204030204" pitchFamily="34" charset="0"/>
              </a:rPr>
              <a:t>(Reference </a:t>
            </a:r>
            <a:r>
              <a:rPr lang="en-US" sz="1800" b="1" dirty="0">
                <a:latin typeface="Calibri" panose="020F0502020204030204" pitchFamily="34" charset="0"/>
                <a:cs typeface="Calibri" panose="020F0502020204030204" pitchFamily="34" charset="0"/>
              </a:rPr>
              <a:t>– “</a:t>
            </a:r>
            <a:r>
              <a:rPr lang="en-US" sz="1800" b="1" dirty="0" err="1">
                <a:latin typeface="Calibri" panose="020F0502020204030204" pitchFamily="34" charset="0"/>
                <a:cs typeface="Calibri" panose="020F0502020204030204" pitchFamily="34" charset="0"/>
              </a:rPr>
              <a:t>Capsovision</a:t>
            </a:r>
            <a:r>
              <a:rPr lang="en-US" sz="1800" b="1" dirty="0">
                <a:latin typeface="Calibri" panose="020F0502020204030204" pitchFamily="34" charset="0"/>
                <a:cs typeface="Calibri" panose="020F0502020204030204" pitchFamily="34" charset="0"/>
              </a:rPr>
              <a:t>” YT)</a:t>
            </a:r>
          </a:p>
        </p:txBody>
      </p:sp>
    </p:spTree>
    <p:extLst>
      <p:ext uri="{BB962C8B-B14F-4D97-AF65-F5344CB8AC3E}">
        <p14:creationId xmlns:p14="http://schemas.microsoft.com/office/powerpoint/2010/main" val="386483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C0557CA-B993-4C69-6126-F161361A9622}"/>
              </a:ext>
            </a:extLst>
          </p:cNvPr>
          <p:cNvSpPr>
            <a:spLocks noGrp="1"/>
          </p:cNvSpPr>
          <p:nvPr>
            <p:ph idx="1"/>
          </p:nvPr>
        </p:nvSpPr>
        <p:spPr>
          <a:xfrm>
            <a:off x="838200" y="595902"/>
            <a:ext cx="11069548" cy="4859676"/>
          </a:xfrm>
        </p:spPr>
        <p:txBody>
          <a:bodyPr>
            <a:normAutofit/>
          </a:bodyPr>
          <a:lstStyle/>
          <a:p>
            <a:pPr marL="0" indent="0">
              <a:buNone/>
            </a:pPr>
            <a:r>
              <a:rPr lang="en-US" sz="3200" b="1" u="sng" dirty="0">
                <a:solidFill>
                  <a:schemeClr val="accent5">
                    <a:lumMod val="75000"/>
                  </a:schemeClr>
                </a:solidFill>
              </a:rPr>
              <a:t>Team Idea</a:t>
            </a:r>
          </a:p>
          <a:p>
            <a:pPr marL="0" indent="0">
              <a:buNone/>
            </a:pPr>
            <a:endParaRPr lang="en-US" sz="3200" b="1" u="sng" dirty="0">
              <a:solidFill>
                <a:schemeClr val="accent5">
                  <a:lumMod val="75000"/>
                </a:schemeClr>
              </a:solidFill>
              <a:effectLst/>
            </a:endParaRPr>
          </a:p>
          <a:p>
            <a:r>
              <a:rPr lang="en-US" b="1" i="0" dirty="0">
                <a:effectLst/>
                <a:latin typeface="Calibri" panose="020F0502020204030204" pitchFamily="34" charset="0"/>
                <a:cs typeface="Calibri" panose="020F0502020204030204" pitchFamily="34" charset="0"/>
              </a:rPr>
              <a:t>Artificial intelligence (AI) is predicted to have profound effects on the future of video capsule endoscopy (VCE) technology. The potential lies in improving anomaly detection while reducing manual labour. However, medical data is often sparse and unavailable to the research community, and qualified medical personnel rarely have time for the tedious labelling work.</a:t>
            </a:r>
          </a:p>
          <a:p>
            <a:endParaRPr lang="en-US" b="1" i="0" dirty="0">
              <a:effectLst/>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The goal is to build a deep learning model to classify images based on disease labels. The algorithms we are planning to use are deep neural networks, pretrained models to get better accuracy.</a:t>
            </a:r>
          </a:p>
        </p:txBody>
      </p:sp>
      <p:sp>
        <p:nvSpPr>
          <p:cNvPr id="3" name="TextBox 2">
            <a:extLst>
              <a:ext uri="{FF2B5EF4-FFF2-40B4-BE49-F238E27FC236}">
                <a16:creationId xmlns:a16="http://schemas.microsoft.com/office/drawing/2014/main" id="{05CD6C5A-B243-4AD6-B059-A5215FFF854B}"/>
              </a:ext>
            </a:extLst>
          </p:cNvPr>
          <p:cNvSpPr txBox="1"/>
          <p:nvPr/>
        </p:nvSpPr>
        <p:spPr>
          <a:xfrm>
            <a:off x="10633451" y="0"/>
            <a:ext cx="1191032" cy="400110"/>
          </a:xfrm>
          <a:prstGeom prst="rect">
            <a:avLst/>
          </a:prstGeom>
          <a:noFill/>
        </p:spPr>
        <p:txBody>
          <a:bodyPr wrap="none" rtlCol="0">
            <a:spAutoFit/>
          </a:bodyPr>
          <a:lstStyle/>
          <a:p>
            <a:r>
              <a:rPr lang="en-US" sz="2000" dirty="0"/>
              <a:t>Team 225</a:t>
            </a:r>
          </a:p>
        </p:txBody>
      </p:sp>
    </p:spTree>
    <p:extLst>
      <p:ext uri="{BB962C8B-B14F-4D97-AF65-F5344CB8AC3E}">
        <p14:creationId xmlns:p14="http://schemas.microsoft.com/office/powerpoint/2010/main" val="3208484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DF7B5E-8CD7-75D4-3AD5-8C89D2F2589A}"/>
              </a:ext>
            </a:extLst>
          </p:cNvPr>
          <p:cNvSpPr>
            <a:spLocks noGrp="1"/>
          </p:cNvSpPr>
          <p:nvPr>
            <p:ph idx="1"/>
          </p:nvPr>
        </p:nvSpPr>
        <p:spPr>
          <a:xfrm>
            <a:off x="838200" y="513708"/>
            <a:ext cx="10515600" cy="5663255"/>
          </a:xfrm>
        </p:spPr>
        <p:txBody>
          <a:bodyPr/>
          <a:lstStyle/>
          <a:p>
            <a:pPr>
              <a:buFont typeface="Wingdings" panose="05000000000000000000" pitchFamily="2" charset="2"/>
              <a:buChar char="Ø"/>
            </a:pPr>
            <a:r>
              <a:rPr lang="en-US" sz="2400" b="1" dirty="0">
                <a:solidFill>
                  <a:schemeClr val="accent6"/>
                </a:solidFill>
                <a:latin typeface="Calibri" panose="020F0502020204030204" pitchFamily="34" charset="0"/>
                <a:cs typeface="Calibri" panose="020F0502020204030204" pitchFamily="34" charset="0"/>
              </a:rPr>
              <a:t>Who does it help?</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The project is useful in health care field particularly to identify chronic and malignant diseases in children and adults. </a:t>
            </a:r>
          </a:p>
          <a:p>
            <a:pPr>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b="1" dirty="0">
                <a:solidFill>
                  <a:schemeClr val="accent6"/>
                </a:solidFill>
                <a:latin typeface="Calibri" panose="020F0502020204030204" pitchFamily="34" charset="0"/>
                <a:cs typeface="Calibri" panose="020F0502020204030204" pitchFamily="34" charset="0"/>
              </a:rPr>
              <a:t>Theme</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The hackathon them it is connected to Artificial intelligence/ Machine learning. We leverage AI/ML algorithms to help support diagnostics.</a:t>
            </a:r>
          </a:p>
          <a:p>
            <a:pPr>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dirty="0">
                <a:solidFill>
                  <a:schemeClr val="accent2"/>
                </a:solidFill>
                <a:latin typeface="Calibri" panose="020F0502020204030204" pitchFamily="34" charset="0"/>
                <a:cs typeface="Calibri" panose="020F0502020204030204" pitchFamily="34" charset="0"/>
              </a:rPr>
              <a:t>Data</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The data we are planning to use is </a:t>
            </a:r>
            <a:r>
              <a:rPr lang="en-US" sz="2400" dirty="0" err="1">
                <a:latin typeface="Calibri" panose="020F0502020204030204" pitchFamily="34" charset="0"/>
                <a:cs typeface="Calibri" panose="020F0502020204030204" pitchFamily="34" charset="0"/>
              </a:rPr>
              <a:t>Kvasir</a:t>
            </a:r>
            <a:r>
              <a:rPr lang="en-US" sz="2400" dirty="0">
                <a:latin typeface="Calibri" panose="020F0502020204030204" pitchFamily="34" charset="0"/>
                <a:cs typeface="Calibri" panose="020F0502020204030204" pitchFamily="34" charset="0"/>
              </a:rPr>
              <a:t>-capsule image data. It has nearly 70k images and their respective disease labels.</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Ø"/>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150784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7025EE-F5B8-4D47-DE09-5BBFC5B6C211}"/>
              </a:ext>
            </a:extLst>
          </p:cNvPr>
          <p:cNvSpPr>
            <a:spLocks noGrp="1"/>
          </p:cNvSpPr>
          <p:nvPr>
            <p:ph idx="1"/>
          </p:nvPr>
        </p:nvSpPr>
        <p:spPr>
          <a:xfrm>
            <a:off x="882161" y="534256"/>
            <a:ext cx="10427678" cy="5609690"/>
          </a:xfrm>
        </p:spPr>
        <p:txBody>
          <a:bodyPr/>
          <a:lstStyle/>
          <a:p>
            <a:pPr marL="0" indent="0">
              <a:buNone/>
            </a:pPr>
            <a:endParaRPr lang="en-US" dirty="0"/>
          </a:p>
          <a:p>
            <a:pPr marL="457200" lvl="1" indent="0">
              <a:buNone/>
            </a:pPr>
            <a:endParaRPr lang="en-US" dirty="0"/>
          </a:p>
          <a:p>
            <a:endParaRPr lang="en-US" dirty="0"/>
          </a:p>
        </p:txBody>
      </p:sp>
      <p:sp>
        <p:nvSpPr>
          <p:cNvPr id="4" name="TextBox 3">
            <a:extLst>
              <a:ext uri="{FF2B5EF4-FFF2-40B4-BE49-F238E27FC236}">
                <a16:creationId xmlns:a16="http://schemas.microsoft.com/office/drawing/2014/main" id="{A25309FE-0523-4D47-BB35-33C22A3F992C}"/>
              </a:ext>
            </a:extLst>
          </p:cNvPr>
          <p:cNvSpPr txBox="1"/>
          <p:nvPr/>
        </p:nvSpPr>
        <p:spPr>
          <a:xfrm>
            <a:off x="10634073" y="0"/>
            <a:ext cx="1191032" cy="400110"/>
          </a:xfrm>
          <a:prstGeom prst="rect">
            <a:avLst/>
          </a:prstGeom>
          <a:noFill/>
        </p:spPr>
        <p:txBody>
          <a:bodyPr wrap="none" rtlCol="0">
            <a:spAutoFit/>
          </a:bodyPr>
          <a:lstStyle/>
          <a:p>
            <a:r>
              <a:rPr lang="en-US" sz="2000" dirty="0"/>
              <a:t>Team 225</a:t>
            </a:r>
          </a:p>
        </p:txBody>
      </p:sp>
      <p:pic>
        <p:nvPicPr>
          <p:cNvPr id="5" name="Picture 4" descr="A picture containing text&#10;&#10;Description automatically generated">
            <a:extLst>
              <a:ext uri="{FF2B5EF4-FFF2-40B4-BE49-F238E27FC236}">
                <a16:creationId xmlns:a16="http://schemas.microsoft.com/office/drawing/2014/main" id="{73B92AFA-5E17-42EF-5EEF-F44EE46768F0}"/>
              </a:ext>
            </a:extLst>
          </p:cNvPr>
          <p:cNvPicPr>
            <a:picLocks noChangeAspect="1"/>
          </p:cNvPicPr>
          <p:nvPr/>
        </p:nvPicPr>
        <p:blipFill>
          <a:blip r:embed="rId3"/>
          <a:stretch>
            <a:fillRect/>
          </a:stretch>
        </p:blipFill>
        <p:spPr>
          <a:xfrm>
            <a:off x="543114" y="1649002"/>
            <a:ext cx="3815572" cy="3107933"/>
          </a:xfrm>
          <a:prstGeom prst="rect">
            <a:avLst/>
          </a:prstGeom>
        </p:spPr>
      </p:pic>
      <p:pic>
        <p:nvPicPr>
          <p:cNvPr id="8" name="Picture 7" descr="Diagram, shape&#10;&#10;Description automatically generated">
            <a:extLst>
              <a:ext uri="{FF2B5EF4-FFF2-40B4-BE49-F238E27FC236}">
                <a16:creationId xmlns:a16="http://schemas.microsoft.com/office/drawing/2014/main" id="{67BA3680-AE8C-DD5B-0265-1DC247CAA537}"/>
              </a:ext>
            </a:extLst>
          </p:cNvPr>
          <p:cNvPicPr>
            <a:picLocks noChangeAspect="1"/>
          </p:cNvPicPr>
          <p:nvPr/>
        </p:nvPicPr>
        <p:blipFill>
          <a:blip r:embed="rId4"/>
          <a:stretch>
            <a:fillRect/>
          </a:stretch>
        </p:blipFill>
        <p:spPr>
          <a:xfrm>
            <a:off x="4444149" y="1649003"/>
            <a:ext cx="7380956" cy="3107932"/>
          </a:xfrm>
          <a:prstGeom prst="rect">
            <a:avLst/>
          </a:prstGeom>
        </p:spPr>
      </p:pic>
      <p:sp>
        <p:nvSpPr>
          <p:cNvPr id="6" name="TextBox 5">
            <a:extLst>
              <a:ext uri="{FF2B5EF4-FFF2-40B4-BE49-F238E27FC236}">
                <a16:creationId xmlns:a16="http://schemas.microsoft.com/office/drawing/2014/main" id="{FC8C6E6C-FA7C-CB6B-8E34-07CCD2D12251}"/>
              </a:ext>
            </a:extLst>
          </p:cNvPr>
          <p:cNvSpPr txBox="1"/>
          <p:nvPr/>
        </p:nvSpPr>
        <p:spPr>
          <a:xfrm>
            <a:off x="543113" y="534256"/>
            <a:ext cx="5241237" cy="584775"/>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Sample image and our model</a:t>
            </a:r>
          </a:p>
        </p:txBody>
      </p:sp>
    </p:spTree>
    <p:extLst>
      <p:ext uri="{BB962C8B-B14F-4D97-AF65-F5344CB8AC3E}">
        <p14:creationId xmlns:p14="http://schemas.microsoft.com/office/powerpoint/2010/main" val="26299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18AC-8332-6764-A8D9-4F343B4CFAC3}"/>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28466836-8B3F-2F1C-97E8-63566CC7E2E9}"/>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This project has potential to go into the market given its best accuracy and reduction of manual labour. </a:t>
            </a:r>
            <a:r>
              <a:rPr lang="en-US" b="1" dirty="0">
                <a:latin typeface="Calibri" panose="020F0502020204030204" pitchFamily="34" charset="0"/>
                <a:cs typeface="Calibri" panose="020F0502020204030204" pitchFamily="34" charset="0"/>
              </a:rPr>
              <a:t>We will build a mobile application/website which takes input image and gives output results</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Currently, we are doing this for one disease but in future we can extend it to many diseases so it will be easy for doctors to identify diseases just using our website/application from images</a:t>
            </a:r>
          </a:p>
          <a:p>
            <a:endParaRPr lang="en-US" dirty="0"/>
          </a:p>
        </p:txBody>
      </p:sp>
    </p:spTree>
    <p:extLst>
      <p:ext uri="{BB962C8B-B14F-4D97-AF65-F5344CB8AC3E}">
        <p14:creationId xmlns:p14="http://schemas.microsoft.com/office/powerpoint/2010/main" val="1214629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143</TotalTime>
  <Words>369</Words>
  <Application>Microsoft Office PowerPoint</Application>
  <PresentationFormat>Widescreen</PresentationFormat>
  <Paragraphs>33</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Wingdings</vt:lpstr>
      <vt:lpstr>Wingdings 3</vt:lpstr>
      <vt:lpstr>Ion</vt:lpstr>
      <vt:lpstr>Data Tribe: Disease Identification  Problem we are addressing</vt:lpstr>
      <vt:lpstr>PowerPoint Presentation</vt:lpstr>
      <vt:lpstr>PowerPoint Presentation</vt:lpstr>
      <vt:lpstr>PowerPoint Presentation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Schmitz Weiss</dc:creator>
  <cp:lastModifiedBy>Satya Srirag Andavilli</cp:lastModifiedBy>
  <cp:revision>14</cp:revision>
  <dcterms:created xsi:type="dcterms:W3CDTF">2022-10-11T18:01:25Z</dcterms:created>
  <dcterms:modified xsi:type="dcterms:W3CDTF">2022-10-15T18:35:31Z</dcterms:modified>
</cp:coreProperties>
</file>