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3" r:id="rId6"/>
    <p:sldId id="262" r:id="rId7"/>
    <p:sldId id="256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5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7CEE-A51E-4035-82D8-2A5846698C39}" type="datetimeFigureOut">
              <a:rPr lang="es-ES" smtClean="0"/>
              <a:t>11/09/2015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72A6-9272-4873-BFCF-E7CF030C1497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7CEE-A51E-4035-82D8-2A5846698C39}" type="datetimeFigureOut">
              <a:rPr lang="es-ES" smtClean="0"/>
              <a:t>11/09/2015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72A6-9272-4873-BFCF-E7CF030C1497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7CEE-A51E-4035-82D8-2A5846698C39}" type="datetimeFigureOut">
              <a:rPr lang="es-ES" smtClean="0"/>
              <a:t>11/09/2015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72A6-9272-4873-BFCF-E7CF030C1497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7CEE-A51E-4035-82D8-2A5846698C39}" type="datetimeFigureOut">
              <a:rPr lang="es-ES" smtClean="0"/>
              <a:t>11/09/2015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72A6-9272-4873-BFCF-E7CF030C1497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7CEE-A51E-4035-82D8-2A5846698C39}" type="datetimeFigureOut">
              <a:rPr lang="es-ES" smtClean="0"/>
              <a:t>11/09/2015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72A6-9272-4873-BFCF-E7CF030C1497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7CEE-A51E-4035-82D8-2A5846698C39}" type="datetimeFigureOut">
              <a:rPr lang="es-ES" smtClean="0"/>
              <a:t>11/09/2015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72A6-9272-4873-BFCF-E7CF030C1497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7CEE-A51E-4035-82D8-2A5846698C39}" type="datetimeFigureOut">
              <a:rPr lang="es-ES" smtClean="0"/>
              <a:t>11/09/2015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72A6-9272-4873-BFCF-E7CF030C1497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7CEE-A51E-4035-82D8-2A5846698C39}" type="datetimeFigureOut">
              <a:rPr lang="es-ES" smtClean="0"/>
              <a:t>11/09/2015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72A6-9272-4873-BFCF-E7CF030C1497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7CEE-A51E-4035-82D8-2A5846698C39}" type="datetimeFigureOut">
              <a:rPr lang="es-ES" smtClean="0"/>
              <a:t>11/09/2015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72A6-9272-4873-BFCF-E7CF030C1497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7CEE-A51E-4035-82D8-2A5846698C39}" type="datetimeFigureOut">
              <a:rPr lang="es-ES" smtClean="0"/>
              <a:t>11/09/2015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72A6-9272-4873-BFCF-E7CF030C1497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7CEE-A51E-4035-82D8-2A5846698C39}" type="datetimeFigureOut">
              <a:rPr lang="es-ES" smtClean="0"/>
              <a:t>11/09/2015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72A6-9272-4873-BFCF-E7CF030C1497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A7CEE-A51E-4035-82D8-2A5846698C39}" type="datetimeFigureOut">
              <a:rPr lang="es-ES" smtClean="0"/>
              <a:t>11/09/2015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972A6-9272-4873-BFCF-E7CF030C1497}" type="slidenum">
              <a:rPr lang="es-ES" smtClean="0"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Birmingham_Contest_Sept2015_fig2.t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5496" y="44624"/>
            <a:ext cx="4860032" cy="6827993"/>
          </a:xfrm>
        </p:spPr>
      </p:pic>
      <p:sp>
        <p:nvSpPr>
          <p:cNvPr id="5" name="TextBox 4"/>
          <p:cNvSpPr txBox="1"/>
          <p:nvPr/>
        </p:nvSpPr>
        <p:spPr>
          <a:xfrm>
            <a:off x="4572000" y="620688"/>
            <a:ext cx="393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Trajectories</a:t>
            </a:r>
            <a:r>
              <a:rPr lang="es-ES" dirty="0" smtClean="0"/>
              <a:t> in 2D </a:t>
            </a:r>
            <a:r>
              <a:rPr lang="es-ES" dirty="0" err="1" smtClean="0"/>
              <a:t>space</a:t>
            </a:r>
            <a:r>
              <a:rPr lang="es-ES" dirty="0" smtClean="0"/>
              <a:t> and </a:t>
            </a:r>
            <a:r>
              <a:rPr lang="es-ES" dirty="0" err="1" smtClean="0"/>
              <a:t>spikes</a:t>
            </a:r>
            <a:r>
              <a:rPr lang="es-ES" dirty="0" smtClean="0"/>
              <a:t> (red)</a:t>
            </a:r>
            <a:endParaRPr lang="es-ES" dirty="0"/>
          </a:p>
        </p:txBody>
      </p:sp>
      <p:sp>
        <p:nvSpPr>
          <p:cNvPr id="6" name="TextBox 5"/>
          <p:cNvSpPr txBox="1"/>
          <p:nvPr/>
        </p:nvSpPr>
        <p:spPr>
          <a:xfrm>
            <a:off x="4716016" y="2348880"/>
            <a:ext cx="4016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Firing</a:t>
            </a:r>
            <a:r>
              <a:rPr lang="es-ES" dirty="0" smtClean="0"/>
              <a:t> </a:t>
            </a:r>
            <a:r>
              <a:rPr lang="es-ES" dirty="0" err="1" smtClean="0"/>
              <a:t>rate</a:t>
            </a:r>
            <a:r>
              <a:rPr lang="es-ES" dirty="0" smtClean="0"/>
              <a:t> as a </a:t>
            </a:r>
            <a:r>
              <a:rPr lang="es-ES" dirty="0" err="1" smtClean="0"/>
              <a:t>function</a:t>
            </a:r>
            <a:r>
              <a:rPr lang="es-ES" dirty="0" smtClean="0"/>
              <a:t> of position </a:t>
            </a:r>
            <a:r>
              <a:rPr lang="es-ES" dirty="0" err="1" smtClean="0"/>
              <a:t>along</a:t>
            </a:r>
            <a:endParaRPr lang="es-ES" dirty="0" smtClean="0"/>
          </a:p>
          <a:p>
            <a:r>
              <a:rPr lang="es-ES" dirty="0" smtClean="0"/>
              <a:t>X-axis</a:t>
            </a:r>
            <a:endParaRPr lang="es-ES" dirty="0"/>
          </a:p>
        </p:txBody>
      </p:sp>
      <p:sp>
        <p:nvSpPr>
          <p:cNvPr id="7" name="TextBox 6"/>
          <p:cNvSpPr txBox="1"/>
          <p:nvPr/>
        </p:nvSpPr>
        <p:spPr>
          <a:xfrm>
            <a:off x="4860032" y="3645024"/>
            <a:ext cx="41946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2D </a:t>
            </a:r>
            <a:r>
              <a:rPr lang="es-ES" dirty="0" err="1" smtClean="0"/>
              <a:t>firing</a:t>
            </a:r>
            <a:r>
              <a:rPr lang="es-ES" dirty="0" smtClean="0"/>
              <a:t> </a:t>
            </a:r>
            <a:r>
              <a:rPr lang="es-ES" dirty="0" err="1" smtClean="0"/>
              <a:t>field</a:t>
            </a:r>
            <a:r>
              <a:rPr lang="es-ES" dirty="0" smtClean="0"/>
              <a:t> </a:t>
            </a:r>
            <a:r>
              <a:rPr lang="es-ES" dirty="0" err="1" smtClean="0"/>
              <a:t>map</a:t>
            </a:r>
            <a:r>
              <a:rPr lang="es-ES" dirty="0" smtClean="0"/>
              <a:t>: </a:t>
            </a:r>
            <a:r>
              <a:rPr lang="es-ES" dirty="0" err="1" smtClean="0"/>
              <a:t>spike</a:t>
            </a:r>
            <a:r>
              <a:rPr lang="es-ES" dirty="0" smtClean="0"/>
              <a:t> </a:t>
            </a:r>
            <a:r>
              <a:rPr lang="es-ES" dirty="0" err="1" smtClean="0"/>
              <a:t>rate</a:t>
            </a:r>
            <a:r>
              <a:rPr lang="es-ES" dirty="0" smtClean="0"/>
              <a:t> as a </a:t>
            </a:r>
            <a:r>
              <a:rPr lang="es-ES" dirty="0" err="1" smtClean="0"/>
              <a:t>function</a:t>
            </a:r>
            <a:endParaRPr lang="es-ES" dirty="0" smtClean="0"/>
          </a:p>
          <a:p>
            <a:r>
              <a:rPr lang="es-ES" dirty="0" smtClean="0"/>
              <a:t>of </a:t>
            </a:r>
            <a:r>
              <a:rPr lang="es-ES" dirty="0" err="1" smtClean="0"/>
              <a:t>space</a:t>
            </a:r>
            <a:r>
              <a:rPr lang="es-ES" dirty="0" smtClean="0"/>
              <a:t> in x and y </a:t>
            </a:r>
            <a:r>
              <a:rPr lang="es-ES" dirty="0" err="1" smtClean="0"/>
              <a:t>coordinates</a:t>
            </a:r>
            <a:r>
              <a:rPr lang="es-ES" dirty="0" smtClean="0"/>
              <a:t>. </a:t>
            </a:r>
            <a:r>
              <a:rPr lang="es-ES" dirty="0" err="1" smtClean="0"/>
              <a:t>Strongest</a:t>
            </a:r>
            <a:endParaRPr lang="es-ES" dirty="0" smtClean="0"/>
          </a:p>
          <a:p>
            <a:r>
              <a:rPr lang="es-ES" dirty="0" smtClean="0"/>
              <a:t>response in </a:t>
            </a:r>
            <a:r>
              <a:rPr lang="es-ES" dirty="0" err="1" smtClean="0"/>
              <a:t>lower</a:t>
            </a:r>
            <a:r>
              <a:rPr lang="es-ES" dirty="0" smtClean="0"/>
              <a:t> </a:t>
            </a:r>
            <a:r>
              <a:rPr lang="es-ES" dirty="0" err="1" smtClean="0"/>
              <a:t>left</a:t>
            </a:r>
            <a:r>
              <a:rPr lang="es-ES" dirty="0" smtClean="0"/>
              <a:t> </a:t>
            </a:r>
            <a:r>
              <a:rPr lang="es-ES" dirty="0" err="1" smtClean="0"/>
              <a:t>quadrant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8" name="TextBox 7"/>
          <p:cNvSpPr txBox="1"/>
          <p:nvPr/>
        </p:nvSpPr>
        <p:spPr>
          <a:xfrm>
            <a:off x="4716016" y="5301208"/>
            <a:ext cx="42316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2D </a:t>
            </a:r>
            <a:r>
              <a:rPr lang="es-ES" dirty="0" err="1" smtClean="0"/>
              <a:t>spatial</a:t>
            </a:r>
            <a:r>
              <a:rPr lang="es-ES" dirty="0" smtClean="0"/>
              <a:t> </a:t>
            </a:r>
            <a:r>
              <a:rPr lang="es-ES" dirty="0" err="1" smtClean="0"/>
              <a:t>autocorrelation</a:t>
            </a:r>
            <a:r>
              <a:rPr lang="es-ES" dirty="0" smtClean="0"/>
              <a:t> </a:t>
            </a:r>
            <a:r>
              <a:rPr lang="es-ES" dirty="0" err="1" smtClean="0"/>
              <a:t>showing</a:t>
            </a:r>
            <a:r>
              <a:rPr lang="es-ES" dirty="0" smtClean="0"/>
              <a:t> 6 </a:t>
            </a:r>
            <a:r>
              <a:rPr lang="es-ES" dirty="0" err="1" smtClean="0"/>
              <a:t>peaks</a:t>
            </a:r>
            <a:endParaRPr lang="es-ES" dirty="0" smtClean="0"/>
          </a:p>
          <a:p>
            <a:r>
              <a:rPr lang="es-ES" dirty="0" smtClean="0"/>
              <a:t>at regular </a:t>
            </a:r>
            <a:r>
              <a:rPr lang="es-ES" dirty="0" err="1" smtClean="0"/>
              <a:t>intervals</a:t>
            </a:r>
            <a:r>
              <a:rPr lang="es-ES" dirty="0" smtClean="0"/>
              <a:t> (60º </a:t>
            </a:r>
            <a:r>
              <a:rPr lang="es-ES" dirty="0" err="1" smtClean="0"/>
              <a:t>suggesting</a:t>
            </a:r>
            <a:r>
              <a:rPr lang="es-ES" dirty="0" smtClean="0"/>
              <a:t> </a:t>
            </a:r>
            <a:r>
              <a:rPr lang="es-ES" dirty="0" err="1" smtClean="0"/>
              <a:t>grid</a:t>
            </a:r>
            <a:r>
              <a:rPr lang="es-ES" dirty="0" smtClean="0"/>
              <a:t> </a:t>
            </a:r>
            <a:r>
              <a:rPr lang="es-ES" dirty="0" err="1" smtClean="0"/>
              <a:t>cell</a:t>
            </a:r>
            <a:endParaRPr lang="es-ES" dirty="0" smtClean="0"/>
          </a:p>
          <a:p>
            <a:r>
              <a:rPr lang="es-ES" dirty="0" smtClean="0"/>
              <a:t>response </a:t>
            </a:r>
            <a:r>
              <a:rPr lang="es-ES" dirty="0" err="1" smtClean="0"/>
              <a:t>properties</a:t>
            </a:r>
            <a:r>
              <a:rPr lang="es-ES" dirty="0" smtClean="0"/>
              <a:t>)</a:t>
            </a: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Birmingham_Contest_Sept2015_fig3.t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7504" y="188640"/>
            <a:ext cx="4644008" cy="6517032"/>
          </a:xfrm>
        </p:spPr>
      </p:pic>
      <p:sp>
        <p:nvSpPr>
          <p:cNvPr id="6" name="TextBox 5"/>
          <p:cNvSpPr txBox="1"/>
          <p:nvPr/>
        </p:nvSpPr>
        <p:spPr>
          <a:xfrm>
            <a:off x="4572000" y="332656"/>
            <a:ext cx="454278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Spatial</a:t>
            </a:r>
            <a:r>
              <a:rPr lang="es-ES" dirty="0" smtClean="0"/>
              <a:t> </a:t>
            </a:r>
            <a:r>
              <a:rPr lang="es-ES" dirty="0" err="1" smtClean="0"/>
              <a:t>tuning</a:t>
            </a:r>
            <a:r>
              <a:rPr lang="es-ES" dirty="0" smtClean="0"/>
              <a:t> of </a:t>
            </a:r>
            <a:r>
              <a:rPr lang="es-ES" dirty="0" err="1" smtClean="0"/>
              <a:t>neuron</a:t>
            </a:r>
            <a:r>
              <a:rPr lang="es-ES" dirty="0" smtClean="0"/>
              <a:t> as a </a:t>
            </a:r>
            <a:r>
              <a:rPr lang="es-ES" dirty="0" err="1" smtClean="0"/>
              <a:t>function</a:t>
            </a:r>
            <a:endParaRPr lang="es-ES" dirty="0" smtClean="0"/>
          </a:p>
          <a:p>
            <a:r>
              <a:rPr lang="es-ES" dirty="0" smtClean="0"/>
              <a:t>of position in </a:t>
            </a:r>
            <a:r>
              <a:rPr lang="es-ES" dirty="0" err="1" smtClean="0"/>
              <a:t>field</a:t>
            </a:r>
            <a:r>
              <a:rPr lang="es-ES" dirty="0" smtClean="0"/>
              <a:t> and </a:t>
            </a:r>
            <a:r>
              <a:rPr lang="es-ES" dirty="0" err="1" smtClean="0"/>
              <a:t>bearing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upper</a:t>
            </a:r>
            <a:endParaRPr lang="es-ES" dirty="0" smtClean="0"/>
          </a:p>
          <a:p>
            <a:r>
              <a:rPr lang="es-ES" dirty="0" smtClean="0"/>
              <a:t> </a:t>
            </a:r>
            <a:r>
              <a:rPr lang="es-ES" dirty="0" err="1" smtClean="0"/>
              <a:t>right</a:t>
            </a:r>
            <a:r>
              <a:rPr lang="es-ES" dirty="0" smtClean="0"/>
              <a:t> (</a:t>
            </a:r>
            <a:r>
              <a:rPr lang="es-ES" dirty="0" err="1" smtClean="0"/>
              <a:t>blue</a:t>
            </a:r>
            <a:r>
              <a:rPr lang="es-ES" dirty="0" smtClean="0"/>
              <a:t>), </a:t>
            </a:r>
            <a:r>
              <a:rPr lang="es-ES" dirty="0" err="1"/>
              <a:t>u</a:t>
            </a:r>
            <a:r>
              <a:rPr lang="es-ES" dirty="0" err="1" smtClean="0"/>
              <a:t>pper</a:t>
            </a:r>
            <a:r>
              <a:rPr lang="es-ES" dirty="0" smtClean="0"/>
              <a:t> </a:t>
            </a:r>
            <a:r>
              <a:rPr lang="es-ES" dirty="0" err="1" smtClean="0"/>
              <a:t>left</a:t>
            </a:r>
            <a:r>
              <a:rPr lang="es-ES" dirty="0" smtClean="0"/>
              <a:t> (red), </a:t>
            </a:r>
          </a:p>
          <a:p>
            <a:r>
              <a:rPr lang="es-ES" dirty="0" err="1" smtClean="0"/>
              <a:t>lower</a:t>
            </a:r>
            <a:r>
              <a:rPr lang="es-ES" dirty="0" smtClean="0"/>
              <a:t> </a:t>
            </a:r>
            <a:r>
              <a:rPr lang="es-ES" dirty="0" err="1" smtClean="0"/>
              <a:t>right</a:t>
            </a:r>
            <a:r>
              <a:rPr lang="es-ES" dirty="0"/>
              <a:t> </a:t>
            </a:r>
            <a:r>
              <a:rPr lang="es-ES" dirty="0" smtClean="0"/>
              <a:t>(</a:t>
            </a:r>
            <a:r>
              <a:rPr lang="es-ES" dirty="0" err="1" smtClean="0"/>
              <a:t>purple</a:t>
            </a:r>
            <a:r>
              <a:rPr lang="es-ES" dirty="0" smtClean="0"/>
              <a:t>) and </a:t>
            </a:r>
            <a:r>
              <a:rPr lang="es-ES" dirty="0" err="1" smtClean="0"/>
              <a:t>lower</a:t>
            </a:r>
            <a:r>
              <a:rPr lang="es-ES" dirty="0"/>
              <a:t> </a:t>
            </a:r>
            <a:r>
              <a:rPr lang="es-ES" dirty="0" err="1" smtClean="0"/>
              <a:t>Left</a:t>
            </a:r>
            <a:r>
              <a:rPr lang="es-ES" dirty="0" smtClean="0"/>
              <a:t>(</a:t>
            </a:r>
            <a:r>
              <a:rPr lang="es-ES" dirty="0" err="1" smtClean="0"/>
              <a:t>green</a:t>
            </a:r>
            <a:r>
              <a:rPr lang="es-ES" dirty="0" smtClean="0"/>
              <a:t>).</a:t>
            </a:r>
          </a:p>
          <a:p>
            <a:endParaRPr lang="es-ES" dirty="0"/>
          </a:p>
          <a:p>
            <a:r>
              <a:rPr lang="es-ES" dirty="0" smtClean="0"/>
              <a:t>North </a:t>
            </a:r>
            <a:r>
              <a:rPr lang="es-ES" dirty="0" err="1" smtClean="0"/>
              <a:t>was</a:t>
            </a:r>
            <a:r>
              <a:rPr lang="es-ES" dirty="0" smtClean="0"/>
              <a:t> </a:t>
            </a:r>
            <a:r>
              <a:rPr lang="es-ES" dirty="0" err="1" smtClean="0"/>
              <a:t>referenced</a:t>
            </a:r>
            <a:r>
              <a:rPr lang="es-ES" dirty="0" smtClean="0"/>
              <a:t> as </a:t>
            </a:r>
            <a:r>
              <a:rPr lang="es-ES" dirty="0" err="1" smtClean="0"/>
              <a:t>coordinate</a:t>
            </a:r>
            <a:r>
              <a:rPr lang="es-ES" dirty="0" smtClean="0"/>
              <a:t> X = (0.5,1)</a:t>
            </a:r>
          </a:p>
          <a:p>
            <a:endParaRPr lang="es-ES" dirty="0"/>
          </a:p>
          <a:p>
            <a:r>
              <a:rPr lang="es-ES" dirty="0" err="1" smtClean="0"/>
              <a:t>Tuning</a:t>
            </a:r>
            <a:r>
              <a:rPr lang="es-ES" dirty="0" smtClean="0"/>
              <a:t> </a:t>
            </a:r>
            <a:r>
              <a:rPr lang="es-ES" dirty="0" err="1" smtClean="0"/>
              <a:t>plots</a:t>
            </a:r>
            <a:r>
              <a:rPr lang="es-ES" dirty="0" smtClean="0"/>
              <a:t> show </a:t>
            </a:r>
            <a:r>
              <a:rPr lang="es-ES" dirty="0" err="1" smtClean="0"/>
              <a:t>north</a:t>
            </a:r>
            <a:r>
              <a:rPr lang="es-ES" dirty="0" smtClean="0"/>
              <a:t> at 90º (</a:t>
            </a:r>
            <a:r>
              <a:rPr lang="es-ES" dirty="0" err="1" smtClean="0"/>
              <a:t>along</a:t>
            </a:r>
            <a:r>
              <a:rPr lang="es-ES" dirty="0" smtClean="0"/>
              <a:t> positive</a:t>
            </a:r>
          </a:p>
          <a:p>
            <a:r>
              <a:rPr lang="es-ES" dirty="0" smtClean="0"/>
              <a:t>X-axis).</a:t>
            </a:r>
            <a:endParaRPr lang="es-E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0" y="5157192"/>
            <a:ext cx="3803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Maximal</a:t>
            </a:r>
            <a:r>
              <a:rPr lang="es-ES" dirty="0" smtClean="0"/>
              <a:t> </a:t>
            </a:r>
            <a:r>
              <a:rPr lang="es-ES" dirty="0" err="1" smtClean="0"/>
              <a:t>tuning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bearing</a:t>
            </a:r>
            <a:r>
              <a:rPr lang="es-ES" dirty="0" smtClean="0"/>
              <a:t> at N and E.</a:t>
            </a:r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Birmingham_Contest_Sept2015_fig4.t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7504" y="116632"/>
            <a:ext cx="6553523" cy="6669360"/>
          </a:xfrm>
        </p:spPr>
      </p:pic>
      <p:sp>
        <p:nvSpPr>
          <p:cNvPr id="7" name="TextBox 6"/>
          <p:cNvSpPr txBox="1"/>
          <p:nvPr/>
        </p:nvSpPr>
        <p:spPr>
          <a:xfrm>
            <a:off x="6516216" y="764704"/>
            <a:ext cx="20119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/>
              <a:t>Spectral</a:t>
            </a:r>
            <a:r>
              <a:rPr lang="es-ES" b="1" dirty="0" smtClean="0"/>
              <a:t> </a:t>
            </a:r>
            <a:r>
              <a:rPr lang="es-ES" b="1" dirty="0" err="1" smtClean="0"/>
              <a:t>analysis</a:t>
            </a:r>
            <a:r>
              <a:rPr lang="es-ES" b="1" dirty="0" smtClean="0"/>
              <a:t> of</a:t>
            </a:r>
          </a:p>
          <a:p>
            <a:r>
              <a:rPr lang="es-ES" b="1" dirty="0" smtClean="0"/>
              <a:t>LFP and </a:t>
            </a:r>
            <a:r>
              <a:rPr lang="es-ES" b="1" dirty="0" err="1" smtClean="0"/>
              <a:t>spike</a:t>
            </a:r>
            <a:r>
              <a:rPr lang="es-ES" b="1" dirty="0" smtClean="0"/>
              <a:t> </a:t>
            </a:r>
            <a:r>
              <a:rPr lang="es-ES" b="1" dirty="0" err="1" smtClean="0"/>
              <a:t>train</a:t>
            </a:r>
            <a:endParaRPr lang="es-ES" b="1" dirty="0" smtClean="0"/>
          </a:p>
          <a:p>
            <a:r>
              <a:rPr lang="es-ES" b="1" dirty="0" smtClean="0"/>
              <a:t>data.</a:t>
            </a:r>
            <a:endParaRPr lang="es-E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262719" y="2708920"/>
            <a:ext cx="248574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Strong</a:t>
            </a:r>
            <a:r>
              <a:rPr lang="es-ES" dirty="0" smtClean="0"/>
              <a:t> theta </a:t>
            </a:r>
            <a:r>
              <a:rPr lang="es-ES" dirty="0" err="1" smtClean="0"/>
              <a:t>power</a:t>
            </a:r>
            <a:endParaRPr lang="es-ES" dirty="0" smtClean="0"/>
          </a:p>
          <a:p>
            <a:r>
              <a:rPr lang="es-ES" dirty="0" smtClean="0"/>
              <a:t>In </a:t>
            </a:r>
            <a:r>
              <a:rPr lang="es-ES" dirty="0" err="1" smtClean="0"/>
              <a:t>both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LFP and</a:t>
            </a:r>
          </a:p>
          <a:p>
            <a:r>
              <a:rPr lang="es-ES" dirty="0" err="1" smtClean="0"/>
              <a:t>Spike</a:t>
            </a:r>
            <a:r>
              <a:rPr lang="es-ES" dirty="0" smtClean="0"/>
              <a:t> </a:t>
            </a:r>
            <a:r>
              <a:rPr lang="es-ES" dirty="0" err="1" smtClean="0"/>
              <a:t>spectrum</a:t>
            </a:r>
            <a:r>
              <a:rPr lang="es-ES" dirty="0" smtClean="0"/>
              <a:t>.</a:t>
            </a:r>
          </a:p>
          <a:p>
            <a:r>
              <a:rPr lang="es-ES" dirty="0" err="1" smtClean="0"/>
              <a:t>Spike</a:t>
            </a:r>
            <a:r>
              <a:rPr lang="es-ES" dirty="0" smtClean="0"/>
              <a:t> </a:t>
            </a:r>
            <a:r>
              <a:rPr lang="es-ES" dirty="0" err="1" smtClean="0"/>
              <a:t>field</a:t>
            </a:r>
            <a:r>
              <a:rPr lang="es-ES" dirty="0" smtClean="0"/>
              <a:t> </a:t>
            </a:r>
            <a:r>
              <a:rPr lang="es-ES" dirty="0" err="1" smtClean="0"/>
              <a:t>coherence</a:t>
            </a:r>
            <a:endParaRPr lang="es-ES" dirty="0" smtClean="0"/>
          </a:p>
          <a:p>
            <a:r>
              <a:rPr lang="es-ES" dirty="0" smtClean="0"/>
              <a:t>Shows </a:t>
            </a:r>
            <a:r>
              <a:rPr lang="es-ES" dirty="0" err="1" smtClean="0"/>
              <a:t>peak</a:t>
            </a:r>
            <a:r>
              <a:rPr lang="es-ES" dirty="0" smtClean="0"/>
              <a:t> at theta</a:t>
            </a:r>
          </a:p>
          <a:p>
            <a:r>
              <a:rPr lang="es-ES" dirty="0" err="1" smtClean="0"/>
              <a:t>Frequencies</a:t>
            </a:r>
            <a:r>
              <a:rPr lang="es-ES" dirty="0" smtClean="0"/>
              <a:t> as </a:t>
            </a:r>
            <a:r>
              <a:rPr lang="es-ES" dirty="0" err="1" smtClean="0"/>
              <a:t>well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dirty="0" smtClean="0"/>
              <a:t>Note </a:t>
            </a:r>
            <a:r>
              <a:rPr lang="es-ES" dirty="0" err="1" smtClean="0"/>
              <a:t>enhanced</a:t>
            </a:r>
            <a:r>
              <a:rPr lang="es-ES" dirty="0" smtClean="0"/>
              <a:t> beta</a:t>
            </a:r>
          </a:p>
          <a:p>
            <a:r>
              <a:rPr lang="es-ES" dirty="0" err="1" smtClean="0"/>
              <a:t>Power</a:t>
            </a:r>
            <a:r>
              <a:rPr lang="es-ES" dirty="0" smtClean="0"/>
              <a:t> in </a:t>
            </a:r>
            <a:r>
              <a:rPr lang="es-ES" dirty="0" err="1" smtClean="0"/>
              <a:t>spectrogram</a:t>
            </a:r>
            <a:endParaRPr lang="es-ES" dirty="0" smtClean="0"/>
          </a:p>
          <a:p>
            <a:r>
              <a:rPr lang="es-ES" dirty="0" smtClean="0"/>
              <a:t>At </a:t>
            </a:r>
            <a:r>
              <a:rPr lang="es-ES" dirty="0" err="1" smtClean="0"/>
              <a:t>harmonic</a:t>
            </a:r>
            <a:r>
              <a:rPr lang="es-ES" dirty="0" smtClean="0"/>
              <a:t> </a:t>
            </a:r>
            <a:r>
              <a:rPr lang="es-ES" dirty="0" err="1" smtClean="0"/>
              <a:t>frequencies</a:t>
            </a:r>
            <a:endParaRPr lang="es-ES" dirty="0" smtClean="0"/>
          </a:p>
          <a:p>
            <a:r>
              <a:rPr lang="es-ES" dirty="0" smtClean="0"/>
              <a:t>Of theta </a:t>
            </a:r>
            <a:r>
              <a:rPr lang="es-ES" dirty="0" err="1" smtClean="0"/>
              <a:t>peak</a:t>
            </a:r>
            <a:r>
              <a:rPr lang="es-ES" dirty="0" smtClean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irmingham_Contest_Sept2015_fig9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861005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64088" y="404664"/>
            <a:ext cx="3350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Putative</a:t>
            </a:r>
            <a:r>
              <a:rPr lang="es-ES" dirty="0" smtClean="0"/>
              <a:t> </a:t>
            </a:r>
            <a:r>
              <a:rPr lang="es-ES" dirty="0" err="1" smtClean="0"/>
              <a:t>cross-frequency</a:t>
            </a:r>
            <a:r>
              <a:rPr lang="es-ES" dirty="0" smtClean="0"/>
              <a:t> </a:t>
            </a:r>
            <a:r>
              <a:rPr lang="es-ES" dirty="0" err="1" smtClean="0"/>
              <a:t>coupling</a:t>
            </a:r>
            <a:endParaRPr lang="es-ES" dirty="0"/>
          </a:p>
        </p:txBody>
      </p:sp>
      <p:sp>
        <p:nvSpPr>
          <p:cNvPr id="8" name="TextBox 7"/>
          <p:cNvSpPr txBox="1"/>
          <p:nvPr/>
        </p:nvSpPr>
        <p:spPr>
          <a:xfrm>
            <a:off x="4716016" y="1196752"/>
            <a:ext cx="42206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Power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power</a:t>
            </a:r>
            <a:r>
              <a:rPr lang="es-ES" dirty="0" smtClean="0"/>
              <a:t> (</a:t>
            </a:r>
            <a:r>
              <a:rPr lang="es-ES" dirty="0" err="1" smtClean="0"/>
              <a:t>left</a:t>
            </a:r>
            <a:r>
              <a:rPr lang="es-ES" dirty="0" smtClean="0"/>
              <a:t>) and </a:t>
            </a:r>
            <a:r>
              <a:rPr lang="es-ES" dirty="0" err="1" smtClean="0"/>
              <a:t>phase</a:t>
            </a:r>
            <a:r>
              <a:rPr lang="es-ES" dirty="0" smtClean="0"/>
              <a:t> </a:t>
            </a:r>
            <a:r>
              <a:rPr lang="es-ES" dirty="0" err="1" smtClean="0"/>
              <a:t>amplitude</a:t>
            </a:r>
            <a:endParaRPr lang="es-ES" dirty="0" smtClean="0"/>
          </a:p>
          <a:p>
            <a:r>
              <a:rPr lang="es-ES" dirty="0" err="1" smtClean="0"/>
              <a:t>Coupling</a:t>
            </a:r>
            <a:r>
              <a:rPr lang="es-ES" dirty="0" smtClean="0"/>
              <a:t> (</a:t>
            </a:r>
            <a:r>
              <a:rPr lang="es-ES" dirty="0" err="1" smtClean="0"/>
              <a:t>left</a:t>
            </a:r>
            <a:r>
              <a:rPr lang="es-ES" dirty="0" smtClean="0"/>
              <a:t>). Note </a:t>
            </a:r>
            <a:r>
              <a:rPr lang="es-ES" dirty="0" err="1" smtClean="0"/>
              <a:t>putative</a:t>
            </a:r>
            <a:r>
              <a:rPr lang="es-ES" dirty="0" smtClean="0"/>
              <a:t> </a:t>
            </a:r>
            <a:r>
              <a:rPr lang="es-ES" dirty="0" err="1" smtClean="0"/>
              <a:t>coupling</a:t>
            </a:r>
            <a:endParaRPr lang="es-ES" dirty="0" smtClean="0"/>
          </a:p>
          <a:p>
            <a:r>
              <a:rPr lang="es-ES" dirty="0" smtClean="0"/>
              <a:t> </a:t>
            </a:r>
            <a:r>
              <a:rPr lang="es-ES" dirty="0" err="1" smtClean="0"/>
              <a:t>between</a:t>
            </a:r>
            <a:r>
              <a:rPr lang="es-ES" dirty="0" smtClean="0"/>
              <a:t> theta </a:t>
            </a:r>
            <a:r>
              <a:rPr lang="es-ES" dirty="0" err="1" smtClean="0"/>
              <a:t>phase</a:t>
            </a:r>
            <a:r>
              <a:rPr lang="es-ES" dirty="0" smtClean="0"/>
              <a:t> and gamma </a:t>
            </a:r>
            <a:r>
              <a:rPr lang="es-ES" dirty="0" err="1" smtClean="0"/>
              <a:t>power</a:t>
            </a:r>
            <a:r>
              <a:rPr lang="es-ES" dirty="0" smtClean="0"/>
              <a:t>. </a:t>
            </a:r>
            <a:endParaRPr lang="es-ES" dirty="0"/>
          </a:p>
        </p:txBody>
      </p:sp>
      <p:sp>
        <p:nvSpPr>
          <p:cNvPr id="9" name="TextBox 8"/>
          <p:cNvSpPr txBox="1"/>
          <p:nvPr/>
        </p:nvSpPr>
        <p:spPr>
          <a:xfrm>
            <a:off x="4716016" y="2924944"/>
            <a:ext cx="3674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Power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power</a:t>
            </a:r>
            <a:r>
              <a:rPr lang="es-ES" dirty="0" smtClean="0"/>
              <a:t> </a:t>
            </a:r>
            <a:r>
              <a:rPr lang="es-ES" dirty="0" err="1" smtClean="0"/>
              <a:t>correlation</a:t>
            </a:r>
            <a:r>
              <a:rPr lang="es-ES" dirty="0" smtClean="0"/>
              <a:t> (</a:t>
            </a:r>
            <a:r>
              <a:rPr lang="es-ES" dirty="0" err="1" smtClean="0"/>
              <a:t>left</a:t>
            </a:r>
            <a:r>
              <a:rPr lang="es-ES" dirty="0" smtClean="0"/>
              <a:t>) and</a:t>
            </a:r>
          </a:p>
          <a:p>
            <a:r>
              <a:rPr lang="es-ES" dirty="0" err="1" smtClean="0"/>
              <a:t>Phase</a:t>
            </a:r>
            <a:r>
              <a:rPr lang="es-ES" dirty="0" smtClean="0"/>
              <a:t> </a:t>
            </a:r>
            <a:r>
              <a:rPr lang="es-ES" dirty="0" err="1" smtClean="0"/>
              <a:t>amplitude</a:t>
            </a:r>
            <a:r>
              <a:rPr lang="es-ES" dirty="0" smtClean="0"/>
              <a:t> </a:t>
            </a:r>
            <a:r>
              <a:rPr lang="es-ES" dirty="0" err="1" smtClean="0"/>
              <a:t>histogram</a:t>
            </a:r>
            <a:r>
              <a:rPr lang="es-ES" dirty="0" smtClean="0"/>
              <a:t> (</a:t>
            </a:r>
            <a:r>
              <a:rPr lang="es-ES" dirty="0" err="1" smtClean="0"/>
              <a:t>right</a:t>
            </a:r>
            <a:r>
              <a:rPr lang="es-ES" dirty="0" smtClean="0"/>
              <a:t>).</a:t>
            </a:r>
            <a:endParaRPr lang="es-ES" dirty="0"/>
          </a:p>
        </p:txBody>
      </p:sp>
      <p:sp>
        <p:nvSpPr>
          <p:cNvPr id="10" name="TextBox 9"/>
          <p:cNvSpPr txBox="1"/>
          <p:nvPr/>
        </p:nvSpPr>
        <p:spPr>
          <a:xfrm>
            <a:off x="4860032" y="4653136"/>
            <a:ext cx="37512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Gamma </a:t>
            </a:r>
            <a:r>
              <a:rPr lang="es-ES" dirty="0" err="1" smtClean="0"/>
              <a:t>peak-triggered</a:t>
            </a:r>
            <a:r>
              <a:rPr lang="es-ES" dirty="0" smtClean="0"/>
              <a:t> LFP </a:t>
            </a:r>
            <a:r>
              <a:rPr lang="es-ES" dirty="0" err="1" smtClean="0"/>
              <a:t>potential</a:t>
            </a:r>
            <a:r>
              <a:rPr lang="es-ES" dirty="0" smtClean="0"/>
              <a:t>.</a:t>
            </a:r>
          </a:p>
          <a:p>
            <a:r>
              <a:rPr lang="es-ES" dirty="0" smtClean="0"/>
              <a:t>Note </a:t>
            </a:r>
            <a:r>
              <a:rPr lang="es-ES" dirty="0" err="1" smtClean="0"/>
              <a:t>absence</a:t>
            </a:r>
            <a:r>
              <a:rPr lang="es-ES" dirty="0" smtClean="0"/>
              <a:t> of theta </a:t>
            </a:r>
            <a:r>
              <a:rPr lang="es-ES" dirty="0" err="1" smtClean="0"/>
              <a:t>oscillation</a:t>
            </a:r>
            <a:r>
              <a:rPr lang="es-ES" dirty="0" smtClean="0"/>
              <a:t>.</a:t>
            </a:r>
          </a:p>
          <a:p>
            <a:r>
              <a:rPr lang="es-ES" dirty="0" err="1" smtClean="0"/>
              <a:t>Duration</a:t>
            </a:r>
            <a:r>
              <a:rPr lang="es-ES" dirty="0" smtClean="0"/>
              <a:t> of gamma </a:t>
            </a:r>
            <a:r>
              <a:rPr lang="es-ES" dirty="0" err="1" smtClean="0"/>
              <a:t>burst</a:t>
            </a:r>
            <a:r>
              <a:rPr lang="es-ES" dirty="0" smtClean="0"/>
              <a:t> ~0.1 s </a:t>
            </a:r>
            <a:r>
              <a:rPr lang="es-ES" dirty="0" err="1" smtClean="0"/>
              <a:t>which</a:t>
            </a:r>
            <a:endParaRPr lang="es-ES" dirty="0" smtClean="0"/>
          </a:p>
          <a:p>
            <a:r>
              <a:rPr lang="es-ES" dirty="0" err="1" smtClean="0"/>
              <a:t>Agrees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period</a:t>
            </a:r>
            <a:r>
              <a:rPr lang="es-ES" dirty="0" smtClean="0"/>
              <a:t> of theta </a:t>
            </a:r>
            <a:r>
              <a:rPr lang="es-ES" dirty="0" err="1" smtClean="0"/>
              <a:t>cycle</a:t>
            </a:r>
            <a:r>
              <a:rPr lang="es-ES" dirty="0" smtClean="0"/>
              <a:t>.</a:t>
            </a:r>
            <a:endParaRPr lang="es-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Birmingham_Contest_Sept2015_fig6.t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7504" y="44624"/>
            <a:ext cx="4752528" cy="6694778"/>
          </a:xfrm>
        </p:spPr>
      </p:pic>
      <p:sp>
        <p:nvSpPr>
          <p:cNvPr id="5" name="TextBox 4"/>
          <p:cNvSpPr txBox="1"/>
          <p:nvPr/>
        </p:nvSpPr>
        <p:spPr>
          <a:xfrm>
            <a:off x="4433117" y="107340"/>
            <a:ext cx="4387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/>
              <a:t>Spiking</a:t>
            </a:r>
            <a:r>
              <a:rPr lang="es-ES" b="1" dirty="0" smtClean="0"/>
              <a:t> </a:t>
            </a:r>
            <a:r>
              <a:rPr lang="es-ES" b="1" dirty="0" err="1" smtClean="0"/>
              <a:t>activity</a:t>
            </a:r>
            <a:r>
              <a:rPr lang="es-ES" b="1" dirty="0" smtClean="0"/>
              <a:t> </a:t>
            </a:r>
            <a:r>
              <a:rPr lang="es-ES" b="1" dirty="0" err="1" smtClean="0"/>
              <a:t>is</a:t>
            </a:r>
            <a:r>
              <a:rPr lang="es-ES" b="1" dirty="0" smtClean="0"/>
              <a:t> </a:t>
            </a:r>
            <a:r>
              <a:rPr lang="es-ES" b="1" dirty="0" err="1" smtClean="0"/>
              <a:t>modulated</a:t>
            </a:r>
            <a:r>
              <a:rPr lang="es-ES" b="1" dirty="0" smtClean="0"/>
              <a:t> </a:t>
            </a:r>
            <a:r>
              <a:rPr lang="es-ES" b="1" dirty="0" err="1" smtClean="0"/>
              <a:t>by</a:t>
            </a:r>
            <a:r>
              <a:rPr lang="es-ES" b="1" dirty="0" smtClean="0"/>
              <a:t> theta </a:t>
            </a:r>
            <a:r>
              <a:rPr lang="es-ES" b="1" dirty="0" err="1" smtClean="0"/>
              <a:t>phase</a:t>
            </a:r>
            <a:endParaRPr lang="es-ES" b="1" dirty="0" smtClean="0"/>
          </a:p>
          <a:p>
            <a:r>
              <a:rPr lang="es-ES" b="1" dirty="0" smtClean="0"/>
              <a:t>(</a:t>
            </a:r>
            <a:r>
              <a:rPr lang="es-ES" b="1" dirty="0" err="1" smtClean="0"/>
              <a:t>all</a:t>
            </a:r>
            <a:r>
              <a:rPr lang="es-ES" b="1" dirty="0" smtClean="0"/>
              <a:t> </a:t>
            </a:r>
            <a:r>
              <a:rPr lang="es-ES" b="1" dirty="0" err="1" smtClean="0"/>
              <a:t>spikes</a:t>
            </a:r>
            <a:r>
              <a:rPr lang="es-ES" b="1" dirty="0" smtClean="0"/>
              <a:t>)</a:t>
            </a:r>
            <a:endParaRPr lang="es-E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624389" y="2924944"/>
            <a:ext cx="42680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Spike</a:t>
            </a:r>
            <a:r>
              <a:rPr lang="es-ES" dirty="0" smtClean="0"/>
              <a:t> </a:t>
            </a:r>
            <a:r>
              <a:rPr lang="es-ES" dirty="0" err="1" smtClean="0"/>
              <a:t>triggered</a:t>
            </a:r>
            <a:r>
              <a:rPr lang="es-ES" dirty="0" smtClean="0"/>
              <a:t> </a:t>
            </a:r>
            <a:r>
              <a:rPr lang="es-ES" dirty="0" err="1" smtClean="0"/>
              <a:t>average</a:t>
            </a:r>
            <a:r>
              <a:rPr lang="es-ES" dirty="0" smtClean="0"/>
              <a:t> LFP </a:t>
            </a:r>
            <a:r>
              <a:rPr lang="es-ES" dirty="0" err="1" smtClean="0"/>
              <a:t>amplitude</a:t>
            </a:r>
            <a:r>
              <a:rPr lang="es-ES" dirty="0" smtClean="0"/>
              <a:t> (</a:t>
            </a:r>
            <a:r>
              <a:rPr lang="es-ES" dirty="0" err="1" smtClean="0"/>
              <a:t>left</a:t>
            </a:r>
            <a:r>
              <a:rPr lang="es-ES" dirty="0" smtClean="0"/>
              <a:t>)</a:t>
            </a:r>
          </a:p>
          <a:p>
            <a:r>
              <a:rPr lang="es-ES" dirty="0" smtClean="0"/>
              <a:t>and </a:t>
            </a:r>
            <a:r>
              <a:rPr lang="es-ES" dirty="0" err="1" smtClean="0"/>
              <a:t>phase</a:t>
            </a:r>
            <a:r>
              <a:rPr lang="es-ES" dirty="0" smtClean="0"/>
              <a:t> (</a:t>
            </a:r>
            <a:r>
              <a:rPr lang="es-ES" dirty="0" err="1" smtClean="0"/>
              <a:t>right</a:t>
            </a:r>
            <a:r>
              <a:rPr lang="es-ES" dirty="0" smtClean="0"/>
              <a:t>) </a:t>
            </a:r>
            <a:r>
              <a:rPr lang="es-ES" dirty="0" err="1" smtClean="0"/>
              <a:t>showing</a:t>
            </a:r>
            <a:r>
              <a:rPr lang="es-ES" dirty="0" smtClean="0"/>
              <a:t> </a:t>
            </a:r>
            <a:r>
              <a:rPr lang="es-ES" dirty="0" err="1" smtClean="0"/>
              <a:t>strong</a:t>
            </a:r>
            <a:r>
              <a:rPr lang="es-ES" dirty="0" smtClean="0"/>
              <a:t> </a:t>
            </a:r>
            <a:r>
              <a:rPr lang="es-ES" dirty="0" err="1" smtClean="0"/>
              <a:t>locking</a:t>
            </a:r>
            <a:endParaRPr lang="es-ES" dirty="0" smtClean="0"/>
          </a:p>
          <a:p>
            <a:r>
              <a:rPr lang="es-ES" dirty="0" smtClean="0"/>
              <a:t>Of </a:t>
            </a:r>
            <a:r>
              <a:rPr lang="es-ES" dirty="0" err="1" smtClean="0"/>
              <a:t>spiking</a:t>
            </a:r>
            <a:r>
              <a:rPr lang="es-ES" dirty="0" smtClean="0"/>
              <a:t> </a:t>
            </a:r>
            <a:r>
              <a:rPr lang="es-ES" dirty="0" err="1" smtClean="0"/>
              <a:t>activity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theta </a:t>
            </a:r>
            <a:r>
              <a:rPr lang="es-ES" dirty="0" err="1" smtClean="0"/>
              <a:t>phase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7" name="TextBox 6"/>
          <p:cNvSpPr txBox="1"/>
          <p:nvPr/>
        </p:nvSpPr>
        <p:spPr>
          <a:xfrm>
            <a:off x="2915816" y="5085184"/>
            <a:ext cx="5520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Autocorrelation</a:t>
            </a:r>
            <a:r>
              <a:rPr lang="es-ES" dirty="0" smtClean="0"/>
              <a:t> of </a:t>
            </a:r>
            <a:r>
              <a:rPr lang="es-ES" dirty="0" err="1" smtClean="0"/>
              <a:t>spike</a:t>
            </a:r>
            <a:r>
              <a:rPr lang="es-ES" dirty="0" smtClean="0"/>
              <a:t> </a:t>
            </a:r>
            <a:r>
              <a:rPr lang="es-ES" dirty="0" err="1" smtClean="0"/>
              <a:t>train</a:t>
            </a:r>
            <a:r>
              <a:rPr lang="es-ES" dirty="0" smtClean="0"/>
              <a:t> shows </a:t>
            </a:r>
            <a:r>
              <a:rPr lang="es-ES" dirty="0" err="1" smtClean="0"/>
              <a:t>periodic</a:t>
            </a:r>
            <a:r>
              <a:rPr lang="es-ES" dirty="0" smtClean="0"/>
              <a:t> </a:t>
            </a:r>
            <a:r>
              <a:rPr lang="es-ES" dirty="0" err="1" smtClean="0"/>
              <a:t>modulation</a:t>
            </a:r>
            <a:endParaRPr lang="es-ES" dirty="0" smtClean="0"/>
          </a:p>
          <a:p>
            <a:r>
              <a:rPr lang="es-ES" dirty="0" smtClean="0"/>
              <a:t>at  ~0.1 s (10Hz) </a:t>
            </a:r>
            <a:r>
              <a:rPr lang="es-ES" dirty="0" err="1" smtClean="0"/>
              <a:t>corresponding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theta </a:t>
            </a:r>
            <a:r>
              <a:rPr lang="es-ES" dirty="0" err="1" smtClean="0"/>
              <a:t>phase</a:t>
            </a:r>
            <a:r>
              <a:rPr lang="es-ES" dirty="0" smtClean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Birmingham_Contest_Sept2015_fig7.t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7504" y="44624"/>
            <a:ext cx="4824536" cy="6754868"/>
          </a:xfrm>
        </p:spPr>
      </p:pic>
      <p:sp>
        <p:nvSpPr>
          <p:cNvPr id="7" name="TextBox 6"/>
          <p:cNvSpPr txBox="1"/>
          <p:nvPr/>
        </p:nvSpPr>
        <p:spPr>
          <a:xfrm>
            <a:off x="5148064" y="260648"/>
            <a:ext cx="3338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/>
              <a:t>Correlation</a:t>
            </a:r>
            <a:r>
              <a:rPr lang="es-ES" b="1" dirty="0" smtClean="0"/>
              <a:t> </a:t>
            </a:r>
            <a:r>
              <a:rPr lang="es-ES" b="1" dirty="0" err="1" smtClean="0"/>
              <a:t>between</a:t>
            </a:r>
            <a:r>
              <a:rPr lang="es-ES" b="1" dirty="0" smtClean="0"/>
              <a:t> </a:t>
            </a:r>
            <a:r>
              <a:rPr lang="es-ES" b="1" dirty="0" err="1" smtClean="0"/>
              <a:t>spike</a:t>
            </a:r>
            <a:r>
              <a:rPr lang="es-ES" b="1" dirty="0" smtClean="0"/>
              <a:t> time,</a:t>
            </a:r>
          </a:p>
          <a:p>
            <a:r>
              <a:rPr lang="es-ES" b="1" dirty="0" smtClean="0"/>
              <a:t>Theta </a:t>
            </a:r>
            <a:r>
              <a:rPr lang="es-ES" b="1" dirty="0" err="1" smtClean="0"/>
              <a:t>phase</a:t>
            </a:r>
            <a:r>
              <a:rPr lang="es-ES" b="1" dirty="0" smtClean="0"/>
              <a:t> and </a:t>
            </a:r>
            <a:r>
              <a:rPr lang="es-ES" b="1" dirty="0" err="1" smtClean="0"/>
              <a:t>spatial</a:t>
            </a:r>
            <a:r>
              <a:rPr lang="es-ES" b="1" dirty="0" smtClean="0"/>
              <a:t> position.</a:t>
            </a:r>
            <a:endParaRPr lang="es-E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692293" y="1124744"/>
            <a:ext cx="42721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Average</a:t>
            </a:r>
            <a:r>
              <a:rPr lang="es-ES" dirty="0" smtClean="0"/>
              <a:t> </a:t>
            </a:r>
            <a:r>
              <a:rPr lang="es-ES" dirty="0" err="1" smtClean="0"/>
              <a:t>firing</a:t>
            </a:r>
            <a:r>
              <a:rPr lang="es-ES" dirty="0" smtClean="0"/>
              <a:t> </a:t>
            </a:r>
            <a:r>
              <a:rPr lang="es-ES" dirty="0" err="1" smtClean="0"/>
              <a:t>rate</a:t>
            </a:r>
            <a:r>
              <a:rPr lang="es-ES" dirty="0" smtClean="0"/>
              <a:t> as a </a:t>
            </a:r>
            <a:r>
              <a:rPr lang="es-ES" dirty="0" err="1" smtClean="0"/>
              <a:t>function</a:t>
            </a:r>
            <a:r>
              <a:rPr lang="es-ES" dirty="0" smtClean="0"/>
              <a:t>  of position</a:t>
            </a:r>
          </a:p>
          <a:p>
            <a:r>
              <a:rPr lang="es-ES" dirty="0" err="1" smtClean="0"/>
              <a:t>Along</a:t>
            </a:r>
            <a:r>
              <a:rPr lang="es-ES" dirty="0" smtClean="0"/>
              <a:t> x-axis.</a:t>
            </a:r>
            <a:endParaRPr lang="es-ES" dirty="0"/>
          </a:p>
        </p:txBody>
      </p:sp>
      <p:sp>
        <p:nvSpPr>
          <p:cNvPr id="9" name="TextBox 8"/>
          <p:cNvSpPr txBox="1"/>
          <p:nvPr/>
        </p:nvSpPr>
        <p:spPr>
          <a:xfrm>
            <a:off x="4644008" y="3068960"/>
            <a:ext cx="4212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Theta </a:t>
            </a:r>
            <a:r>
              <a:rPr lang="es-ES" dirty="0" err="1" smtClean="0"/>
              <a:t>phase</a:t>
            </a:r>
            <a:r>
              <a:rPr lang="es-ES" dirty="0" smtClean="0"/>
              <a:t> as a </a:t>
            </a:r>
            <a:r>
              <a:rPr lang="es-ES" dirty="0" err="1" smtClean="0"/>
              <a:t>function</a:t>
            </a:r>
            <a:r>
              <a:rPr lang="es-ES" dirty="0" smtClean="0"/>
              <a:t> of position </a:t>
            </a:r>
            <a:r>
              <a:rPr lang="es-ES" dirty="0" err="1" smtClean="0"/>
              <a:t>along</a:t>
            </a:r>
            <a:endParaRPr lang="es-ES" dirty="0" smtClean="0"/>
          </a:p>
          <a:p>
            <a:r>
              <a:rPr lang="es-ES" dirty="0" smtClean="0"/>
              <a:t>X-axis.</a:t>
            </a:r>
            <a:endParaRPr lang="es-ES" dirty="0"/>
          </a:p>
        </p:txBody>
      </p:sp>
      <p:sp>
        <p:nvSpPr>
          <p:cNvPr id="10" name="TextBox 9"/>
          <p:cNvSpPr txBox="1"/>
          <p:nvPr/>
        </p:nvSpPr>
        <p:spPr>
          <a:xfrm>
            <a:off x="4644008" y="4797152"/>
            <a:ext cx="40245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2D </a:t>
            </a:r>
            <a:r>
              <a:rPr lang="es-ES" dirty="0" err="1" smtClean="0"/>
              <a:t>correlation</a:t>
            </a:r>
            <a:r>
              <a:rPr lang="es-ES" dirty="0" smtClean="0"/>
              <a:t> </a:t>
            </a:r>
            <a:r>
              <a:rPr lang="es-ES" dirty="0" err="1" smtClean="0"/>
              <a:t>between</a:t>
            </a:r>
            <a:r>
              <a:rPr lang="es-ES" dirty="0" smtClean="0"/>
              <a:t> </a:t>
            </a:r>
            <a:r>
              <a:rPr lang="es-ES" dirty="0" err="1" smtClean="0"/>
              <a:t>spike</a:t>
            </a:r>
            <a:r>
              <a:rPr lang="es-ES" dirty="0" smtClean="0"/>
              <a:t> time, theta</a:t>
            </a:r>
          </a:p>
          <a:p>
            <a:r>
              <a:rPr lang="es-ES" dirty="0" err="1" smtClean="0"/>
              <a:t>Phase</a:t>
            </a:r>
            <a:r>
              <a:rPr lang="es-ES" dirty="0" smtClean="0"/>
              <a:t> and </a:t>
            </a:r>
            <a:r>
              <a:rPr lang="es-ES" dirty="0" err="1" smtClean="0"/>
              <a:t>spatial</a:t>
            </a:r>
            <a:r>
              <a:rPr lang="es-ES" dirty="0" smtClean="0"/>
              <a:t> position. Note </a:t>
            </a:r>
            <a:r>
              <a:rPr lang="es-ES" dirty="0" err="1" smtClean="0"/>
              <a:t>peak</a:t>
            </a:r>
            <a:endParaRPr lang="es-ES" dirty="0" smtClean="0"/>
          </a:p>
          <a:p>
            <a:r>
              <a:rPr lang="es-ES" dirty="0" smtClean="0"/>
              <a:t>In </a:t>
            </a:r>
            <a:r>
              <a:rPr lang="es-ES" dirty="0" err="1" smtClean="0"/>
              <a:t>lower</a:t>
            </a:r>
            <a:r>
              <a:rPr lang="es-ES" dirty="0" smtClean="0"/>
              <a:t> </a:t>
            </a:r>
            <a:r>
              <a:rPr lang="es-ES" dirty="0" err="1" smtClean="0"/>
              <a:t>left</a:t>
            </a:r>
            <a:r>
              <a:rPr lang="es-ES" dirty="0" smtClean="0"/>
              <a:t> </a:t>
            </a:r>
            <a:r>
              <a:rPr lang="es-ES" dirty="0" err="1" smtClean="0"/>
              <a:t>quadrant</a:t>
            </a:r>
            <a:r>
              <a:rPr lang="es-ES" dirty="0" smtClean="0"/>
              <a:t>.</a:t>
            </a:r>
            <a:endParaRPr lang="es-E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irmingham_Contest_Sept2015_fig1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868398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20072" y="260648"/>
            <a:ext cx="3550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Theta </a:t>
            </a:r>
            <a:r>
              <a:rPr lang="es-ES" b="1" dirty="0" err="1" smtClean="0"/>
              <a:t>phase</a:t>
            </a:r>
            <a:r>
              <a:rPr lang="es-ES" b="1" dirty="0" smtClean="0"/>
              <a:t> </a:t>
            </a:r>
            <a:r>
              <a:rPr lang="es-ES" b="1" dirty="0" err="1" smtClean="0"/>
              <a:t>precession</a:t>
            </a:r>
            <a:r>
              <a:rPr lang="es-ES" b="1" dirty="0" smtClean="0"/>
              <a:t> </a:t>
            </a:r>
            <a:r>
              <a:rPr lang="es-ES" b="1" dirty="0" err="1" smtClean="0"/>
              <a:t>analysis</a:t>
            </a:r>
            <a:r>
              <a:rPr lang="es-ES" b="1" dirty="0" smtClean="0"/>
              <a:t> </a:t>
            </a:r>
            <a:r>
              <a:rPr lang="es-ES" b="1" dirty="0" err="1" smtClean="0"/>
              <a:t>for</a:t>
            </a:r>
            <a:endParaRPr lang="es-ES" b="1" dirty="0" smtClean="0"/>
          </a:p>
          <a:p>
            <a:r>
              <a:rPr lang="es-ES" b="1" dirty="0" err="1" smtClean="0"/>
              <a:t>Firing</a:t>
            </a:r>
            <a:r>
              <a:rPr lang="es-ES" b="1" dirty="0" smtClean="0"/>
              <a:t> </a:t>
            </a:r>
            <a:r>
              <a:rPr lang="es-ES" b="1" dirty="0" err="1" smtClean="0"/>
              <a:t>field</a:t>
            </a:r>
            <a:r>
              <a:rPr lang="es-ES" b="1" dirty="0" smtClean="0"/>
              <a:t> </a:t>
            </a:r>
            <a:r>
              <a:rPr lang="es-ES" b="1" dirty="0" err="1" smtClean="0"/>
              <a:t>lower</a:t>
            </a:r>
            <a:r>
              <a:rPr lang="es-ES" b="1" dirty="0" smtClean="0"/>
              <a:t> </a:t>
            </a:r>
            <a:r>
              <a:rPr lang="es-ES" b="1" dirty="0" err="1" smtClean="0"/>
              <a:t>left</a:t>
            </a:r>
            <a:r>
              <a:rPr lang="es-ES" b="1" dirty="0" smtClean="0"/>
              <a:t> </a:t>
            </a:r>
            <a:r>
              <a:rPr lang="es-ES" b="1" dirty="0" err="1" smtClean="0"/>
              <a:t>quadrant</a:t>
            </a:r>
            <a:endParaRPr lang="es-E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484351" y="1916832"/>
            <a:ext cx="44801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Laps</a:t>
            </a:r>
            <a:r>
              <a:rPr lang="es-ES" dirty="0" smtClean="0"/>
              <a:t> </a:t>
            </a:r>
            <a:r>
              <a:rPr lang="es-ES" dirty="0" err="1" smtClean="0"/>
              <a:t>through</a:t>
            </a:r>
            <a:r>
              <a:rPr lang="es-ES" dirty="0" smtClean="0"/>
              <a:t> </a:t>
            </a:r>
            <a:r>
              <a:rPr lang="es-ES" dirty="0" err="1" smtClean="0"/>
              <a:t>firing</a:t>
            </a:r>
            <a:r>
              <a:rPr lang="es-ES" dirty="0" smtClean="0"/>
              <a:t> </a:t>
            </a:r>
            <a:r>
              <a:rPr lang="es-ES" dirty="0" err="1" smtClean="0"/>
              <a:t>field</a:t>
            </a:r>
            <a:r>
              <a:rPr lang="es-ES" dirty="0" smtClean="0"/>
              <a:t> (2 </a:t>
            </a:r>
            <a:r>
              <a:rPr lang="es-ES" dirty="0" err="1" smtClean="0"/>
              <a:t>examples</a:t>
            </a:r>
            <a:r>
              <a:rPr lang="es-ES" dirty="0" smtClean="0"/>
              <a:t> </a:t>
            </a:r>
            <a:r>
              <a:rPr lang="es-ES" dirty="0" err="1" smtClean="0"/>
              <a:t>shown</a:t>
            </a:r>
            <a:endParaRPr lang="es-ES" dirty="0" smtClean="0"/>
          </a:p>
          <a:p>
            <a:r>
              <a:rPr lang="es-ES" dirty="0" smtClean="0"/>
              <a:t>In </a:t>
            </a:r>
            <a:r>
              <a:rPr lang="es-ES" dirty="0" err="1" smtClean="0"/>
              <a:t>green</a:t>
            </a:r>
            <a:r>
              <a:rPr lang="es-ES" dirty="0" smtClean="0"/>
              <a:t> and </a:t>
            </a:r>
            <a:r>
              <a:rPr lang="es-ES" dirty="0" err="1" smtClean="0"/>
              <a:t>yellow</a:t>
            </a:r>
            <a:r>
              <a:rPr lang="es-ES" dirty="0" smtClean="0"/>
              <a:t>). </a:t>
            </a:r>
            <a:r>
              <a:rPr lang="es-ES" dirty="0" err="1" smtClean="0"/>
              <a:t>Raster</a:t>
            </a:r>
            <a:r>
              <a:rPr lang="es-ES" dirty="0" smtClean="0"/>
              <a:t> </a:t>
            </a:r>
            <a:r>
              <a:rPr lang="es-ES" dirty="0" err="1" smtClean="0"/>
              <a:t>plot</a:t>
            </a:r>
            <a:r>
              <a:rPr lang="es-ES" dirty="0" smtClean="0"/>
              <a:t> as a </a:t>
            </a:r>
            <a:r>
              <a:rPr lang="es-ES" dirty="0" err="1" smtClean="0"/>
              <a:t>function</a:t>
            </a:r>
            <a:endParaRPr lang="es-ES" dirty="0" smtClean="0"/>
          </a:p>
          <a:p>
            <a:r>
              <a:rPr lang="es-ES" dirty="0" smtClean="0"/>
              <a:t>Of position and </a:t>
            </a:r>
            <a:r>
              <a:rPr lang="es-ES" dirty="0" err="1" smtClean="0"/>
              <a:t>laps</a:t>
            </a:r>
            <a:r>
              <a:rPr lang="es-ES" dirty="0" smtClean="0"/>
              <a:t> </a:t>
            </a:r>
            <a:r>
              <a:rPr lang="es-ES" dirty="0" err="1" smtClean="0"/>
              <a:t>through</a:t>
            </a:r>
            <a:r>
              <a:rPr lang="es-ES" dirty="0" smtClean="0"/>
              <a:t> </a:t>
            </a:r>
            <a:r>
              <a:rPr lang="es-ES" dirty="0" err="1" smtClean="0"/>
              <a:t>firing</a:t>
            </a:r>
            <a:r>
              <a:rPr lang="es-ES" dirty="0" smtClean="0"/>
              <a:t> </a:t>
            </a:r>
            <a:r>
              <a:rPr lang="es-ES" dirty="0" err="1" smtClean="0"/>
              <a:t>field</a:t>
            </a:r>
            <a:r>
              <a:rPr lang="es-ES" dirty="0" smtClean="0"/>
              <a:t> (</a:t>
            </a:r>
            <a:r>
              <a:rPr lang="es-ES" dirty="0" err="1" smtClean="0"/>
              <a:t>left</a:t>
            </a:r>
            <a:r>
              <a:rPr lang="es-ES" dirty="0" smtClean="0"/>
              <a:t>).</a:t>
            </a:r>
            <a:endParaRPr lang="es-ES" dirty="0"/>
          </a:p>
        </p:txBody>
      </p:sp>
      <p:sp>
        <p:nvSpPr>
          <p:cNvPr id="7" name="TextBox 6"/>
          <p:cNvSpPr txBox="1"/>
          <p:nvPr/>
        </p:nvSpPr>
        <p:spPr>
          <a:xfrm>
            <a:off x="4283968" y="3308791"/>
            <a:ext cx="48899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Spike</a:t>
            </a:r>
            <a:r>
              <a:rPr lang="es-ES" dirty="0" smtClean="0"/>
              <a:t> </a:t>
            </a:r>
            <a:r>
              <a:rPr lang="es-ES" dirty="0" err="1" smtClean="0"/>
              <a:t>triggered</a:t>
            </a:r>
            <a:r>
              <a:rPr lang="es-ES" dirty="0" smtClean="0"/>
              <a:t> LFP </a:t>
            </a:r>
            <a:r>
              <a:rPr lang="es-ES" dirty="0" err="1" smtClean="0"/>
              <a:t>potential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spikes</a:t>
            </a:r>
            <a:r>
              <a:rPr lang="es-ES" dirty="0" smtClean="0"/>
              <a:t> </a:t>
            </a:r>
            <a:r>
              <a:rPr lang="es-ES" dirty="0" err="1" smtClean="0"/>
              <a:t>during</a:t>
            </a:r>
            <a:r>
              <a:rPr lang="es-ES" dirty="0" smtClean="0"/>
              <a:t> </a:t>
            </a:r>
            <a:r>
              <a:rPr lang="es-ES" dirty="0" err="1" smtClean="0"/>
              <a:t>laps</a:t>
            </a:r>
            <a:endParaRPr lang="es-ES" dirty="0" smtClean="0"/>
          </a:p>
          <a:p>
            <a:r>
              <a:rPr lang="es-ES" dirty="0" err="1" smtClean="0"/>
              <a:t>Through</a:t>
            </a:r>
            <a:r>
              <a:rPr lang="es-ES" dirty="0" smtClean="0"/>
              <a:t> </a:t>
            </a:r>
            <a:r>
              <a:rPr lang="es-ES" dirty="0" err="1" smtClean="0"/>
              <a:t>firing</a:t>
            </a:r>
            <a:r>
              <a:rPr lang="es-ES" dirty="0" smtClean="0"/>
              <a:t> </a:t>
            </a:r>
            <a:r>
              <a:rPr lang="es-ES" dirty="0" err="1" smtClean="0"/>
              <a:t>field</a:t>
            </a:r>
            <a:r>
              <a:rPr lang="es-ES" dirty="0"/>
              <a:t> </a:t>
            </a:r>
            <a:r>
              <a:rPr lang="es-ES" dirty="0" err="1" smtClean="0"/>
              <a:t>sorted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</a:t>
            </a:r>
            <a:r>
              <a:rPr lang="es-ES" dirty="0" err="1" smtClean="0"/>
              <a:t>phase</a:t>
            </a:r>
            <a:r>
              <a:rPr lang="es-ES" dirty="0" smtClean="0"/>
              <a:t> (</a:t>
            </a:r>
            <a:r>
              <a:rPr lang="es-ES" dirty="0" err="1" smtClean="0"/>
              <a:t>right</a:t>
            </a:r>
            <a:r>
              <a:rPr lang="es-ES" dirty="0" smtClean="0"/>
              <a:t>). </a:t>
            </a:r>
          </a:p>
          <a:p>
            <a:r>
              <a:rPr lang="es-ES" dirty="0" smtClean="0"/>
              <a:t>Theta </a:t>
            </a:r>
            <a:r>
              <a:rPr lang="es-ES" dirty="0" err="1" smtClean="0"/>
              <a:t>firing</a:t>
            </a:r>
            <a:r>
              <a:rPr lang="es-ES" dirty="0"/>
              <a:t> </a:t>
            </a:r>
            <a:r>
              <a:rPr lang="es-ES" dirty="0" err="1"/>
              <a:t>p</a:t>
            </a:r>
            <a:r>
              <a:rPr lang="es-ES" dirty="0" err="1" smtClean="0"/>
              <a:t>hase</a:t>
            </a:r>
            <a:r>
              <a:rPr lang="es-ES" dirty="0" smtClean="0"/>
              <a:t> as a </a:t>
            </a:r>
            <a:r>
              <a:rPr lang="es-ES" dirty="0" err="1" smtClean="0"/>
              <a:t>function</a:t>
            </a:r>
            <a:r>
              <a:rPr lang="es-ES" dirty="0" smtClean="0"/>
              <a:t> of position in</a:t>
            </a:r>
          </a:p>
          <a:p>
            <a:r>
              <a:rPr lang="es-ES" dirty="0" smtClean="0"/>
              <a:t> </a:t>
            </a:r>
            <a:r>
              <a:rPr lang="es-ES" dirty="0" err="1" smtClean="0"/>
              <a:t>firing</a:t>
            </a:r>
            <a:r>
              <a:rPr lang="es-ES" dirty="0" smtClean="0"/>
              <a:t> </a:t>
            </a:r>
            <a:r>
              <a:rPr lang="es-ES" dirty="0" err="1" smtClean="0"/>
              <a:t>field</a:t>
            </a:r>
            <a:r>
              <a:rPr lang="es-ES" dirty="0" smtClean="0"/>
              <a:t> (</a:t>
            </a:r>
            <a:r>
              <a:rPr lang="es-ES" dirty="0" err="1" smtClean="0"/>
              <a:t>left</a:t>
            </a:r>
            <a:r>
              <a:rPr lang="es-ES" dirty="0" smtClean="0"/>
              <a:t>).</a:t>
            </a:r>
            <a:endParaRPr lang="es-ES" dirty="0"/>
          </a:p>
        </p:txBody>
      </p:sp>
      <p:sp>
        <p:nvSpPr>
          <p:cNvPr id="8" name="TextBox 7"/>
          <p:cNvSpPr txBox="1"/>
          <p:nvPr/>
        </p:nvSpPr>
        <p:spPr>
          <a:xfrm>
            <a:off x="4932040" y="4869160"/>
            <a:ext cx="38627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Variance</a:t>
            </a:r>
            <a:r>
              <a:rPr lang="es-ES" dirty="0" smtClean="0"/>
              <a:t> in position </a:t>
            </a:r>
            <a:r>
              <a:rPr lang="es-ES" dirty="0" err="1" smtClean="0"/>
              <a:t>explained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theta </a:t>
            </a:r>
            <a:r>
              <a:rPr lang="es-ES" dirty="0" err="1" smtClean="0"/>
              <a:t>phase</a:t>
            </a:r>
            <a:r>
              <a:rPr lang="es-ES" dirty="0" smtClean="0"/>
              <a:t> (</a:t>
            </a:r>
            <a:r>
              <a:rPr lang="es-ES" dirty="0" err="1" smtClean="0"/>
              <a:t>left</a:t>
            </a:r>
            <a:r>
              <a:rPr lang="es-ES" dirty="0" smtClean="0"/>
              <a:t>) As a </a:t>
            </a:r>
            <a:r>
              <a:rPr lang="es-ES" dirty="0" err="1" smtClean="0"/>
              <a:t>function</a:t>
            </a:r>
            <a:r>
              <a:rPr lang="es-ES" dirty="0" smtClean="0"/>
              <a:t> of </a:t>
            </a:r>
            <a:r>
              <a:rPr lang="es-ES" dirty="0" err="1" smtClean="0"/>
              <a:t>phase</a:t>
            </a:r>
            <a:r>
              <a:rPr lang="es-ES" dirty="0" smtClean="0"/>
              <a:t> </a:t>
            </a:r>
            <a:r>
              <a:rPr lang="es-ES" dirty="0" err="1" smtClean="0"/>
              <a:t>rotation</a:t>
            </a:r>
            <a:r>
              <a:rPr lang="es-ES" dirty="0" smtClean="0"/>
              <a:t> (</a:t>
            </a:r>
            <a:r>
              <a:rPr lang="es-ES" dirty="0" err="1" smtClean="0"/>
              <a:t>left</a:t>
            </a:r>
            <a:r>
              <a:rPr lang="es-ES" dirty="0" smtClean="0"/>
              <a:t>). Theta </a:t>
            </a:r>
            <a:r>
              <a:rPr lang="es-ES" dirty="0" err="1" smtClean="0"/>
              <a:t>phase</a:t>
            </a:r>
            <a:endParaRPr lang="es-ES" dirty="0" smtClean="0"/>
          </a:p>
          <a:p>
            <a:r>
              <a:rPr lang="es-ES" dirty="0" err="1" smtClean="0"/>
              <a:t>Precession</a:t>
            </a:r>
            <a:r>
              <a:rPr lang="es-ES" dirty="0" smtClean="0"/>
              <a:t> (</a:t>
            </a:r>
            <a:r>
              <a:rPr lang="es-ES" dirty="0" err="1" smtClean="0"/>
              <a:t>right</a:t>
            </a:r>
            <a:r>
              <a:rPr lang="es-ES" dirty="0" smtClean="0"/>
              <a:t>).</a:t>
            </a:r>
            <a:endParaRPr lang="es-E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434</Words>
  <Application>Microsoft Office PowerPoint</Application>
  <PresentationFormat>On-screen Show (4:3)</PresentationFormat>
  <Paragraphs>70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froux</dc:creator>
  <cp:lastModifiedBy>froux</cp:lastModifiedBy>
  <cp:revision>22</cp:revision>
  <dcterms:created xsi:type="dcterms:W3CDTF">2015-09-11T09:08:13Z</dcterms:created>
  <dcterms:modified xsi:type="dcterms:W3CDTF">2015-09-11T09:47:02Z</dcterms:modified>
</cp:coreProperties>
</file>