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E50B8827-38C6-4C7A-B9C0-DEC6705E07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214008BC-757F-46CC-809A-AFFE2DEE3211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08BC-757F-46CC-809A-AFFE2DEE3211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827-38C6-4C7A-B9C0-DEC6705E07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795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214008BC-757F-46CC-809A-AFFE2DEE3211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E50B8827-38C6-4C7A-B9C0-DEC6705E0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0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08BC-757F-46CC-809A-AFFE2DEE3211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827-38C6-4C7A-B9C0-DEC6705E07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5387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08BC-757F-46CC-809A-AFFE2DEE3211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827-38C6-4C7A-B9C0-DEC6705E07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333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08BC-757F-46CC-809A-AFFE2DEE3211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827-38C6-4C7A-B9C0-DEC6705E07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1667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08BC-757F-46CC-809A-AFFE2DEE3211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827-38C6-4C7A-B9C0-DEC6705E07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08BC-757F-46CC-809A-AFFE2DEE3211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827-38C6-4C7A-B9C0-DEC6705E07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7409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08BC-757F-46CC-809A-AFFE2DEE3211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827-38C6-4C7A-B9C0-DEC6705E0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3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214008BC-757F-46CC-809A-AFFE2DEE3211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827-38C6-4C7A-B9C0-DEC6705E07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102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08BC-757F-46CC-809A-AFFE2DEE3211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8827-38C6-4C7A-B9C0-DEC6705E07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319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14008BC-757F-46CC-809A-AFFE2DEE3211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50B8827-38C6-4C7A-B9C0-DEC6705E0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9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FragmentManager.html#beginTransaction()" TargetMode="External"/><Relationship Id="rId2" Type="http://schemas.openxmlformats.org/officeDocument/2006/relationships/hyperlink" Target="https://developer.android.com/reference/android/app/Activity.html#getFragmentManager(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findViewById(int)" TargetMode="External"/><Relationship Id="rId2" Type="http://schemas.openxmlformats.org/officeDocument/2006/relationships/hyperlink" Target="https://developer.android.com/reference/android/app/Fragment.html#getActivity()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content/ContentUris.html#withAppendedId(android.net.Uri,%20long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app/Fragment.html#onDetach()" TargetMode="External"/><Relationship Id="rId3" Type="http://schemas.openxmlformats.org/officeDocument/2006/relationships/hyperlink" Target="https://developer.android.com/reference/android/app/Activity.html" TargetMode="External"/><Relationship Id="rId7" Type="http://schemas.openxmlformats.org/officeDocument/2006/relationships/hyperlink" Target="https://developer.android.com/reference/android/app/Fragment.html#onDestroyView()" TargetMode="External"/><Relationship Id="rId2" Type="http://schemas.openxmlformats.org/officeDocument/2006/relationships/hyperlink" Target="https://developer.android.com/reference/android/app/Fragment.html#onAttach(android.app.Activity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app/Activity.html#onCreate(android.os.Bundle)" TargetMode="External"/><Relationship Id="rId5" Type="http://schemas.openxmlformats.org/officeDocument/2006/relationships/hyperlink" Target="https://developer.android.com/reference/android/app/Fragment.html#onActivityCreated(android.os.Bundle)" TargetMode="External"/><Relationship Id="rId4" Type="http://schemas.openxmlformats.org/officeDocument/2006/relationships/hyperlink" Target="https://developer.android.com/reference/android/app/Fragment.html#onCreateView(android.view.LayoutInflater,%20android.view.ViewGroup,%20android.os.Bundle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ko/%EC%82%AC%EC%A0%84/%EC%98%81%EC%96%B4/piece" TargetMode="External"/><Relationship Id="rId7" Type="http://schemas.openxmlformats.org/officeDocument/2006/relationships/hyperlink" Target="https://dictionary.cambridge.org/ko/%EC%82%AC%EC%A0%84/%EC%98%81%EC%96%B4/whole" TargetMode="External"/><Relationship Id="rId2" Type="http://schemas.openxmlformats.org/officeDocument/2006/relationships/hyperlink" Target="https://dictionary.cambridge.org/ko/%EC%82%AC%EC%A0%84/%EC%98%81%EC%96%B4/sm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ko/%EC%82%AC%EC%A0%84/%EC%98%81%EC%96%B4/broken" TargetMode="External"/><Relationship Id="rId5" Type="http://schemas.openxmlformats.org/officeDocument/2006/relationships/hyperlink" Target="https://dictionary.cambridge.org/ko/%EC%82%AC%EC%A0%84/%EC%98%81%EC%96%B4/especially" TargetMode="External"/><Relationship Id="rId4" Type="http://schemas.openxmlformats.org/officeDocument/2006/relationships/hyperlink" Target="https://dictionary.cambridge.org/ko/%EC%82%AC%EC%A0%84/%EC%98%81%EC%96%B4/par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FragmentManager.html#beginTransaction()" TargetMode="External"/><Relationship Id="rId2" Type="http://schemas.openxmlformats.org/officeDocument/2006/relationships/hyperlink" Target="https://developer.android.com/reference/android/app/Activity.html#getFragmentManager(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안드로이드 스터디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err="1" smtClean="0"/>
              <a:t>프래그먼트</a:t>
            </a:r>
            <a:endParaRPr lang="en-US" altLang="ko-KR" dirty="0" smtClean="0"/>
          </a:p>
          <a:p>
            <a:r>
              <a:rPr lang="en-US" altLang="ko-KR" dirty="0" smtClean="0"/>
              <a:t>08.26 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r>
              <a:rPr lang="ko-KR" altLang="en-US" dirty="0" smtClean="0"/>
              <a:t>양태영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25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996067"/>
            <a:ext cx="9543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FragmentManager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</a:t>
            </a:r>
            <a:endParaRPr lang="en-US" altLang="ko-KR" dirty="0" smtClean="0"/>
          </a:p>
          <a:p>
            <a:r>
              <a:rPr lang="en-US" altLang="ko-KR" dirty="0" err="1" smtClean="0"/>
              <a:t>FragmentManager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fragmentManager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getFragmentManager</a:t>
            </a:r>
            <a:r>
              <a:rPr lang="en-US" altLang="ko-KR" dirty="0" smtClean="0"/>
              <a:t>();  //</a:t>
            </a:r>
            <a:r>
              <a:rPr lang="ko-KR" altLang="en-US" dirty="0" smtClean="0"/>
              <a:t>인스턴스 가져오기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findFragmentById</a:t>
            </a:r>
            <a:r>
              <a:rPr lang="en-US" altLang="ko-KR" dirty="0" smtClean="0"/>
              <a:t>()  //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레이아웃 내에서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제공하는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가져오기</a:t>
            </a:r>
            <a:endParaRPr lang="en-US" altLang="ko-KR" dirty="0" smtClean="0"/>
          </a:p>
          <a:p>
            <a:r>
              <a:rPr lang="en-US" altLang="ko-KR" dirty="0" err="1" smtClean="0"/>
              <a:t>findFragmentByTag</a:t>
            </a:r>
            <a:r>
              <a:rPr lang="en-US" altLang="ko-KR" dirty="0" smtClean="0"/>
              <a:t>() //UI</a:t>
            </a:r>
            <a:r>
              <a:rPr lang="ko-KR" altLang="en-US" dirty="0" smtClean="0"/>
              <a:t>를 제공하거나 제공 하지 않는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가져오기</a:t>
            </a:r>
            <a:endParaRPr lang="en-US" altLang="ko-KR" dirty="0" smtClean="0"/>
          </a:p>
          <a:p>
            <a:r>
              <a:rPr lang="en-US" altLang="ko-KR" dirty="0" err="1" smtClean="0"/>
              <a:t>popBackStack</a:t>
            </a:r>
            <a:r>
              <a:rPr lang="en-US" altLang="ko-KR" dirty="0" smtClean="0"/>
              <a:t>()  //</a:t>
            </a:r>
            <a:r>
              <a:rPr lang="ko-KR" altLang="en-US" dirty="0" err="1" smtClean="0"/>
              <a:t>프래그먼트를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백스택에서</a:t>
            </a:r>
            <a:r>
              <a:rPr lang="ko-KR" altLang="en-US" dirty="0" smtClean="0"/>
              <a:t> 꺼냄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사용자가 누르는 </a:t>
            </a:r>
            <a:r>
              <a:rPr lang="en-US" altLang="ko-KR" dirty="0" smtClean="0"/>
              <a:t>Back</a:t>
            </a:r>
            <a:r>
              <a:rPr lang="ko-KR" altLang="en-US" dirty="0" smtClean="0"/>
              <a:t>키 시뮬레이션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addOnBackStackChangedListener</a:t>
            </a:r>
            <a:r>
              <a:rPr lang="en-US" altLang="ko-KR" dirty="0" smtClean="0"/>
              <a:t>() //</a:t>
            </a:r>
            <a:r>
              <a:rPr lang="ko-KR" altLang="en-US" dirty="0" err="1" smtClean="0"/>
              <a:t>백스택</a:t>
            </a:r>
            <a:r>
              <a:rPr lang="ko-KR" altLang="en-US" dirty="0" smtClean="0"/>
              <a:t> 변경 내용을 </a:t>
            </a:r>
            <a:r>
              <a:rPr lang="ko-KR" altLang="en-US" dirty="0" err="1" smtClean="0"/>
              <a:t>받고싶을때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57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트랜잭션 수행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828" y="1843377"/>
            <a:ext cx="95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트랜잭션이란 </a:t>
            </a:r>
            <a:r>
              <a:rPr lang="ko-KR" altLang="en-US" dirty="0" err="1" smtClean="0"/>
              <a:t>액티비티에</a:t>
            </a:r>
            <a:r>
              <a:rPr lang="ko-KR" altLang="en-US" dirty="0" smtClean="0"/>
              <a:t> 커밋한 변경 내용의 집합을 말함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4108" y="2622098"/>
            <a:ext cx="10437541" cy="55456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2199" rIns="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FragmentManager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fragmentManager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getFragmentManager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()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FragmentTransaction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fragmentTransaction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fragmentManager.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3"/>
              </a:rPr>
              <a:t>beginTransaction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3"/>
              </a:rPr>
              <a:t>()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4108" y="4564092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2199" rIns="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Create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and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transaction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newFragment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ExampleFragment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FragmentTransaction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transaction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getFragmentManager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beginTransaction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Replace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whatever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fragment_container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view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with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this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,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and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add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transaction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back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stack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transaction.replace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R.id.fragment_container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newFragment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transaction.addToBackStack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null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Commit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transaction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transaction.commit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828" y="2365399"/>
            <a:ext cx="95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트랜잭션 인스턴스 가져오기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828" y="3568166"/>
            <a:ext cx="95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프래그먼트를</a:t>
            </a:r>
            <a:r>
              <a:rPr lang="ko-KR" altLang="en-US" dirty="0" smtClean="0"/>
              <a:t> 교체하고 이전 상태를 </a:t>
            </a:r>
            <a:r>
              <a:rPr lang="ko-KR" altLang="en-US" dirty="0" err="1" smtClean="0"/>
              <a:t>백스택에</a:t>
            </a:r>
            <a:r>
              <a:rPr lang="ko-KR" altLang="en-US" dirty="0" smtClean="0"/>
              <a:t> 보존하는 방법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43828" y="5670061"/>
            <a:ext cx="9543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트랜잭션에 변경 내용을 추가하는 순서는 중요 </a:t>
            </a:r>
            <a:r>
              <a:rPr lang="en-US" altLang="ko-KR" dirty="0" smtClean="0"/>
              <a:t>X</a:t>
            </a:r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마지막에 </a:t>
            </a:r>
            <a:r>
              <a:rPr lang="ko-KR" altLang="en-US" dirty="0" err="1" smtClean="0"/>
              <a:t>호출해야함</a:t>
            </a:r>
            <a:endParaRPr lang="en-US" altLang="ko-KR" dirty="0" smtClean="0"/>
          </a:p>
          <a:p>
            <a:r>
              <a:rPr lang="ko-KR" altLang="en-US" dirty="0"/>
              <a:t>같은 컨테이너에 여러 개의 </a:t>
            </a:r>
            <a:r>
              <a:rPr lang="ko-KR" altLang="en-US" dirty="0" err="1"/>
              <a:t>프래그먼트를</a:t>
            </a:r>
            <a:r>
              <a:rPr lang="ko-KR" altLang="en-US" dirty="0"/>
              <a:t> 추가하는 경우</a:t>
            </a:r>
            <a:r>
              <a:rPr lang="en-US" altLang="ko-KR" dirty="0"/>
              <a:t>, </a:t>
            </a:r>
            <a:r>
              <a:rPr lang="ko-KR" altLang="en-US" dirty="0"/>
              <a:t>이를 추가하는 순서가 이들이 뷰 계층에 나타나는 순서를 결정 </a:t>
            </a:r>
            <a:r>
              <a:rPr lang="ko-KR" altLang="en-US" dirty="0" smtClean="0"/>
              <a:t>지음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364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액티비티와의 통신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7561" y="1990878"/>
            <a:ext cx="9768468" cy="40067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2199" rIns="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View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listView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getActivity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()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3"/>
              </a:rPr>
              <a:t>findViewById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R.id.list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//</a:t>
            </a:r>
            <a:r>
              <a:rPr lang="ko-KR" altLang="en-US" sz="900" dirty="0" err="1" smtClean="0"/>
              <a:t>프래그먼트에서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액티비티</a:t>
            </a:r>
            <a:r>
              <a:rPr lang="ko-KR" altLang="en-US" sz="900" dirty="0" smtClean="0"/>
              <a:t> 내부의 뷰를 가져오는 방법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7561" y="2491404"/>
            <a:ext cx="9297417" cy="40067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2199" rIns="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ExampleFragment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ExampleFragment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getFragmentManager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().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findFragmentById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R.id.example_fragment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//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액티비티에서 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프래그먼트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가져오는 방법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1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액티비티와의 통신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이벤트 공유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6605" y="2074128"/>
            <a:ext cx="3586975" cy="2435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Dfdf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Activity 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992457" y="2821258"/>
            <a:ext cx="1507275" cy="15277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fragA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00455" y="2821258"/>
            <a:ext cx="1592765" cy="1538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fragB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7756" y="1996067"/>
            <a:ext cx="70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인터페이스 선언</a:t>
            </a:r>
            <a:endParaRPr lang="en-US" altLang="ko-KR" dirty="0" smtClean="0"/>
          </a:p>
        </p:txBody>
      </p:sp>
      <p:cxnSp>
        <p:nvCxnSpPr>
          <p:cNvPr id="14" name="꺾인 연결선 13"/>
          <p:cNvCxnSpPr>
            <a:stCxn id="7" idx="0"/>
          </p:cNvCxnSpPr>
          <p:nvPr/>
        </p:nvCxnSpPr>
        <p:spPr>
          <a:xfrm rot="5400000" flipH="1" flipV="1">
            <a:off x="1774148" y="2409765"/>
            <a:ext cx="383440" cy="43954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8" idx="0"/>
          </p:cNvCxnSpPr>
          <p:nvPr/>
        </p:nvCxnSpPr>
        <p:spPr>
          <a:xfrm>
            <a:off x="3010829" y="2437818"/>
            <a:ext cx="486009" cy="38344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4703954" y="2365399"/>
            <a:ext cx="6322184" cy="14778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2199" rIns="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static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FragmentA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extends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ListFragment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...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Container Activity must implement this interface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interface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OnArticleSelectedListener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onArticleSelected(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Uri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articleUri);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}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...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94303" y="3783235"/>
            <a:ext cx="70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onAttach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OnArticleSelectedListener</a:t>
            </a:r>
            <a:r>
              <a:rPr lang="ko-KR" altLang="en-US" dirty="0" smtClean="0"/>
              <a:t>의 인스턴스 생성</a:t>
            </a:r>
            <a:endParaRPr lang="en-US" altLang="ko-KR" dirty="0" smtClean="0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4703954" y="4152567"/>
            <a:ext cx="6443546" cy="2401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2199" rIns="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static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FragmentA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extends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ListFragment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OnArticleSelectedListener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mListener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...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@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Override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onAttach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Activity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activity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super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.onAttach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activity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try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mListener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OnArticleSelectedListener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activity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}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catch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ClassCastException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throw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ClassCastException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activity.toString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 +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must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implement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OnArticleSelectedListener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}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//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액티비티가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인터페이스를 구현하지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않은경우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익셉션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발생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...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42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액티비티와의 통신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이벤트 공유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281917"/>
            <a:ext cx="5681042" cy="209344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2199" rIns="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static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FragmentA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extends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ListFragment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OnArticleSelectedListener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mListener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...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@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Override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onListItemClick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ListView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View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v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position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long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Append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clicked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item's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row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ID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with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content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provider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Uri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Uri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noteUri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ContentUris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withAppendedId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ArticleColumns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.CONTENT_URI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Send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event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and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Uri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to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the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host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activity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mListener.onArticleSelected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noteUri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</a:t>
            </a:r>
            <a:r>
              <a:rPr lang="en-US" altLang="ko-KR" sz="1000" dirty="0" smtClean="0">
                <a:solidFill>
                  <a:srgbClr val="37474F"/>
                </a:solidFill>
                <a:latin typeface="Arial Unicode MS"/>
                <a:ea typeface="Roboto Mono"/>
              </a:rPr>
              <a:t>//</a:t>
            </a:r>
            <a:r>
              <a:rPr lang="ko-KR" altLang="en-US" sz="1000" dirty="0" err="1" smtClean="0">
                <a:solidFill>
                  <a:srgbClr val="37474F"/>
                </a:solidFill>
                <a:latin typeface="Arial Unicode MS"/>
                <a:ea typeface="Roboto Mono"/>
              </a:rPr>
              <a:t>액티비티의</a:t>
            </a:r>
            <a:r>
              <a:rPr lang="ko-KR" altLang="en-US" sz="1000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lang="ko-KR" altLang="en-US" sz="1000" dirty="0" smtClean="0">
                <a:solidFill>
                  <a:srgbClr val="37474F"/>
                </a:solidFill>
                <a:latin typeface="Arial Unicode MS"/>
                <a:ea typeface="Roboto Mono"/>
              </a:rPr>
              <a:t>인터페이스 </a:t>
            </a:r>
            <a:r>
              <a:rPr lang="ko-KR" altLang="en-US" sz="1000" dirty="0" err="1" smtClean="0">
                <a:solidFill>
                  <a:srgbClr val="37474F"/>
                </a:solidFill>
                <a:latin typeface="Arial Unicode MS"/>
                <a:ea typeface="Roboto Mono"/>
              </a:rPr>
              <a:t>구현부</a:t>
            </a:r>
            <a:r>
              <a:rPr lang="ko-KR" altLang="en-US" sz="1000" dirty="0" smtClean="0">
                <a:solidFill>
                  <a:srgbClr val="37474F"/>
                </a:solidFill>
                <a:latin typeface="Arial Unicode MS"/>
                <a:ea typeface="Roboto Mono"/>
              </a:rPr>
              <a:t> 호출로 이벤트 공유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}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...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4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수명 주기 처리</a:t>
            </a:r>
            <a:endParaRPr lang="ko-KR" altLang="en-US" dirty="0"/>
          </a:p>
        </p:txBody>
      </p:sp>
      <p:pic>
        <p:nvPicPr>
          <p:cNvPr id="13314" name="Picture 2" descr="https://developer.android.com/images/activity_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09" y="1326995"/>
            <a:ext cx="3238500" cy="540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1227" y="1690688"/>
            <a:ext cx="7330812" cy="264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2199" rIns="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재개됨(</a:t>
            </a:r>
            <a:r>
              <a:rPr kumimoji="0" lang="ko-KR" altLang="ko-KR" sz="1200" b="1" i="1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Resumed</a:t>
            </a:r>
            <a:r>
              <a:rPr kumimoji="0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)</a:t>
            </a:r>
            <a:endParaRPr kumimoji="0" lang="ko-KR" altLang="ko-KR" sz="1200" b="1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프래그먼트가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실행 중인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액티비티에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표시됩니다.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1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일시정지됨</a:t>
            </a:r>
            <a:r>
              <a:rPr kumimoji="0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(</a:t>
            </a:r>
            <a:r>
              <a:rPr kumimoji="0" lang="ko-KR" altLang="ko-KR" sz="1200" b="1" i="1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Paused</a:t>
            </a:r>
            <a:r>
              <a:rPr kumimoji="0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)</a:t>
            </a:r>
            <a:endParaRPr kumimoji="0" lang="ko-KR" altLang="ko-KR" sz="1200" b="1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또 다른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액티비티가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포그라운드에 있고 포커스를 갖고 있지만, 이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프래그먼트가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있는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액티비티도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여전히 표시됩니다(포그라운드의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액티비티가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부분적으로 투명하거나 전체 화면을 뒤덮지 않습니다).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정지됨(</a:t>
            </a:r>
            <a:r>
              <a:rPr kumimoji="0" lang="ko-KR" altLang="ko-KR" sz="1200" b="1" i="1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Stopped</a:t>
            </a:r>
            <a:r>
              <a:rPr kumimoji="0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)</a:t>
            </a:r>
            <a:endParaRPr kumimoji="0" lang="ko-KR" altLang="ko-KR" sz="1200" b="1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프래그먼트가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표시되지 않습니다. 호스트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액티비티가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정지되었거나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프래그먼트가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액티비티에서 제거되었지만 백 스택에 추가되었습니다. 정지된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프래그먼트도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여전히 표시는 됩니다(모든 상태 및 멤버 정보를 시스템이 보존합니다). 하지만, 사용자에게는 더 이상 표시되지 않으며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액티비티를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종료하면 이것도 종료됩니다.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1227" y="4113986"/>
            <a:ext cx="7330812" cy="246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2199" rIns="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>
                <a:latin typeface="Arial" panose="020B0604020202020204" pitchFamily="34" charset="0"/>
              </a:rPr>
              <a:t>프래그먼트</a:t>
            </a:r>
            <a:r>
              <a:rPr lang="ko-KR" altLang="en-US" dirty="0" smtClean="0">
                <a:latin typeface="Arial" panose="020B0604020202020204" pitchFamily="34" charset="0"/>
              </a:rPr>
              <a:t> 역시 </a:t>
            </a:r>
            <a:r>
              <a:rPr lang="ko-KR" altLang="en-US" dirty="0" err="1" smtClean="0">
                <a:latin typeface="Arial" panose="020B0604020202020204" pitchFamily="34" charset="0"/>
              </a:rPr>
              <a:t>액티비티와</a:t>
            </a:r>
            <a:r>
              <a:rPr lang="ko-KR" altLang="en-US" dirty="0" smtClean="0">
                <a:latin typeface="Arial" panose="020B0604020202020204" pitchFamily="34" charset="0"/>
              </a:rPr>
              <a:t> 마찬가지로 상태 보존을 위해 </a:t>
            </a:r>
            <a:r>
              <a:rPr lang="en-US" altLang="ko-KR" dirty="0" smtClean="0">
                <a:latin typeface="Arial" panose="020B0604020202020204" pitchFamily="34" charset="0"/>
              </a:rPr>
              <a:t>Bundle</a:t>
            </a:r>
            <a:r>
              <a:rPr lang="ko-KR" altLang="en-US" dirty="0" smtClean="0">
                <a:latin typeface="Arial" panose="020B0604020202020204" pitchFamily="34" charset="0"/>
              </a:rPr>
              <a:t>을 사용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anose="020B0604020202020204" pitchFamily="34" charset="0"/>
              </a:rPr>
              <a:t>onSaveInstanceState</a:t>
            </a:r>
            <a:r>
              <a:rPr lang="en-US" altLang="ko-KR" dirty="0" smtClean="0">
                <a:latin typeface="Arial" panose="020B0604020202020204" pitchFamily="34" charset="0"/>
              </a:rPr>
              <a:t>() -&gt; </a:t>
            </a:r>
            <a:r>
              <a:rPr lang="ko-KR" altLang="en-US" dirty="0" smtClean="0">
                <a:latin typeface="Arial" panose="020B0604020202020204" pitchFamily="34" charset="0"/>
              </a:rPr>
              <a:t>상태 저장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latin typeface="Arial" panose="020B0604020202020204" pitchFamily="34" charset="0"/>
              </a:rPr>
              <a:t>onCreate</a:t>
            </a:r>
            <a:r>
              <a:rPr lang="en-US" altLang="ko-KR" dirty="0" smtClean="0">
                <a:latin typeface="Arial" panose="020B0604020202020204" pitchFamily="34" charset="0"/>
              </a:rPr>
              <a:t>() , </a:t>
            </a:r>
            <a:r>
              <a:rPr lang="en-US" altLang="ko-KR" dirty="0" err="1" smtClean="0">
                <a:latin typeface="Arial" panose="020B0604020202020204" pitchFamily="34" charset="0"/>
              </a:rPr>
              <a:t>onCreateView</a:t>
            </a:r>
            <a:r>
              <a:rPr lang="en-US" altLang="ko-KR" dirty="0" smtClean="0">
                <a:latin typeface="Arial" panose="020B0604020202020204" pitchFamily="34" charset="0"/>
              </a:rPr>
              <a:t>(), </a:t>
            </a:r>
            <a:r>
              <a:rPr lang="en-US" altLang="ko-KR" dirty="0" err="1" smtClean="0">
                <a:latin typeface="Arial" panose="020B0604020202020204" pitchFamily="34" charset="0"/>
              </a:rPr>
              <a:t>onActivityCreated</a:t>
            </a:r>
            <a:r>
              <a:rPr lang="en-US" altLang="ko-KR" dirty="0" smtClean="0">
                <a:latin typeface="Arial" panose="020B0604020202020204" pitchFamily="34" charset="0"/>
              </a:rPr>
              <a:t>() -&gt; </a:t>
            </a:r>
            <a:r>
              <a:rPr lang="ko-KR" altLang="en-US" dirty="0" smtClean="0">
                <a:latin typeface="Arial" panose="020B0604020202020204" pitchFamily="34" charset="0"/>
              </a:rPr>
              <a:t>상태 복구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>
                <a:latin typeface="Arial" panose="020B0604020202020204" pitchFamily="34" charset="0"/>
              </a:rPr>
              <a:t>액티비티와</a:t>
            </a:r>
            <a:r>
              <a:rPr lang="ko-KR" altLang="en-US" dirty="0" smtClean="0">
                <a:latin typeface="Arial" panose="020B0604020202020204" pitchFamily="34" charset="0"/>
              </a:rPr>
              <a:t> </a:t>
            </a:r>
            <a:r>
              <a:rPr lang="ko-KR" altLang="en-US" dirty="0" err="1" smtClean="0">
                <a:latin typeface="Arial" panose="020B0604020202020204" pitchFamily="34" charset="0"/>
              </a:rPr>
              <a:t>프래그먼트의</a:t>
            </a:r>
            <a:r>
              <a:rPr lang="ko-KR" altLang="en-US" dirty="0" smtClean="0">
                <a:latin typeface="Arial" panose="020B0604020202020204" pitchFamily="34" charset="0"/>
              </a:rPr>
              <a:t> </a:t>
            </a:r>
            <a:r>
              <a:rPr lang="ko-KR" altLang="en-US" dirty="0" err="1" smtClean="0">
                <a:latin typeface="Arial" panose="020B0604020202020204" pitchFamily="34" charset="0"/>
              </a:rPr>
              <a:t>수명주기의</a:t>
            </a:r>
            <a:r>
              <a:rPr lang="ko-KR" altLang="en-US" dirty="0" smtClean="0">
                <a:latin typeface="Arial" panose="020B0604020202020204" pitchFamily="34" charset="0"/>
              </a:rPr>
              <a:t> 가장 큰 차이점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Arial" panose="020B0604020202020204" pitchFamily="34" charset="0"/>
              </a:rPr>
              <a:t>-&gt; </a:t>
            </a:r>
            <a:r>
              <a:rPr lang="ko-KR" altLang="en-US" dirty="0" err="1" smtClean="0">
                <a:latin typeface="Arial" panose="020B0604020202020204" pitchFamily="34" charset="0"/>
              </a:rPr>
              <a:t>액티비티는</a:t>
            </a:r>
            <a:r>
              <a:rPr lang="ko-KR" altLang="en-US" dirty="0" smtClean="0">
                <a:latin typeface="Arial" panose="020B0604020202020204" pitchFamily="34" charset="0"/>
              </a:rPr>
              <a:t> 기본적으로 </a:t>
            </a:r>
            <a:r>
              <a:rPr lang="ko-KR" altLang="en-US" dirty="0" err="1" smtClean="0">
                <a:latin typeface="Arial" panose="020B0604020202020204" pitchFamily="34" charset="0"/>
              </a:rPr>
              <a:t>백스택에</a:t>
            </a:r>
            <a:r>
              <a:rPr lang="ko-KR" altLang="en-US" dirty="0" smtClean="0">
                <a:latin typeface="Arial" panose="020B0604020202020204" pitchFamily="34" charset="0"/>
              </a:rPr>
              <a:t> </a:t>
            </a:r>
            <a:r>
              <a:rPr lang="ko-KR" altLang="en-US" dirty="0" err="1" smtClean="0">
                <a:latin typeface="Arial" panose="020B0604020202020204" pitchFamily="34" charset="0"/>
              </a:rPr>
              <a:t>상태저장</a:t>
            </a:r>
            <a:r>
              <a:rPr lang="en-US" altLang="ko-KR" dirty="0" smtClean="0">
                <a:latin typeface="Arial" panose="020B0604020202020204" pitchFamily="34" charset="0"/>
              </a:rPr>
              <a:t>, </a:t>
            </a:r>
            <a:r>
              <a:rPr lang="ko-KR" altLang="en-US" dirty="0" err="1" smtClean="0">
                <a:latin typeface="Arial" panose="020B0604020202020204" pitchFamily="34" charset="0"/>
              </a:rPr>
              <a:t>프래그먼트는</a:t>
            </a:r>
            <a:r>
              <a:rPr lang="ko-KR" altLang="en-US" dirty="0" smtClean="0"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</a:rPr>
              <a:t>addToBackStack</a:t>
            </a:r>
            <a:r>
              <a:rPr lang="en-US" altLang="ko-KR" dirty="0" smtClean="0">
                <a:latin typeface="Arial" panose="020B0604020202020204" pitchFamily="34" charset="0"/>
              </a:rPr>
              <a:t>()</a:t>
            </a:r>
            <a:r>
              <a:rPr lang="ko-KR" altLang="en-US" dirty="0" smtClean="0">
                <a:latin typeface="Arial" panose="020B0604020202020204" pitchFamily="34" charset="0"/>
              </a:rPr>
              <a:t>으로 명시적 </a:t>
            </a:r>
            <a:r>
              <a:rPr lang="ko-KR" altLang="en-US" dirty="0" err="1" smtClean="0">
                <a:latin typeface="Arial" panose="020B0604020202020204" pitchFamily="34" charset="0"/>
              </a:rPr>
              <a:t>호출할때만</a:t>
            </a:r>
            <a:r>
              <a:rPr lang="ko-KR" altLang="en-US" dirty="0" smtClean="0">
                <a:latin typeface="Arial" panose="020B0604020202020204" pitchFamily="34" charset="0"/>
              </a:rPr>
              <a:t> 상태 저장</a:t>
            </a:r>
            <a:endParaRPr lang="en-US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7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수명주기와의 조화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8284" y="1599681"/>
            <a:ext cx="8459047" cy="320144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2199" rIns="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onAttach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()</a:t>
            </a:r>
            <a:endParaRPr kumimoji="0" lang="ko-KR" altLang="ko-KR" sz="1600" b="1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프래그먼트가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액티비티와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연관되어 있었던 경우 호출됩니다(여기에서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3"/>
              </a:rPr>
              <a:t>Activity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가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 전달됩니다).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4"/>
              </a:rPr>
              <a:t>onCreateView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4"/>
              </a:rPr>
              <a:t>()</a:t>
            </a:r>
            <a:endParaRPr kumimoji="0" lang="ko-KR" altLang="ko-KR" sz="1600" b="1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프래그먼트와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연관된 뷰 계층을 생성하기 위해 호출됩니다.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5"/>
              </a:rPr>
              <a:t>onActivityCreated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5"/>
              </a:rPr>
              <a:t>()</a:t>
            </a:r>
            <a:endParaRPr kumimoji="0" lang="ko-KR" altLang="ko-KR" sz="1600" b="1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액티비티의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6"/>
              </a:rPr>
              <a:t>onCreate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6"/>
              </a:rPr>
              <a:t>()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메서드가 반환되면 호출됩니다.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7"/>
              </a:rPr>
              <a:t>onDestroyView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7"/>
              </a:rPr>
              <a:t>()</a:t>
            </a:r>
            <a:endParaRPr kumimoji="0" lang="ko-KR" altLang="ko-KR" sz="1600" b="1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프래그먼트와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연관된 뷰 계층이 제거되는 중일 때 호출됩니다.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8"/>
              </a:rPr>
              <a:t>onDetach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8"/>
              </a:rPr>
              <a:t>()</a:t>
            </a:r>
            <a:endParaRPr kumimoji="0" lang="ko-KR" altLang="ko-KR" sz="1600" b="1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프래그먼트가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액티비티와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연결이 끊어지는 중일 때 호출됩니다.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3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프래그먼트란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r>
              <a:rPr lang="ko-KR" altLang="en-US" dirty="0" smtClean="0"/>
              <a:t>디자인 철학</a:t>
            </a:r>
            <a:endParaRPr lang="en-US" altLang="ko-KR" dirty="0" smtClean="0"/>
          </a:p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트랜잭션 수행</a:t>
            </a:r>
            <a:endParaRPr lang="en-US" altLang="ko-KR" dirty="0" smtClean="0"/>
          </a:p>
          <a:p>
            <a:r>
              <a:rPr lang="ko-KR" altLang="en-US" dirty="0" smtClean="0"/>
              <a:t>액티비티와의 통신</a:t>
            </a:r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프래그먼트와의</a:t>
            </a:r>
            <a:r>
              <a:rPr lang="ko-KR" altLang="en-US" dirty="0" smtClean="0"/>
              <a:t> 통신</a:t>
            </a:r>
            <a:endParaRPr lang="en-US" altLang="ko-KR" dirty="0" smtClean="0"/>
          </a:p>
          <a:p>
            <a:r>
              <a:rPr lang="ko-KR" altLang="en-US" dirty="0" err="1"/>
              <a:t>프래그먼트</a:t>
            </a:r>
            <a:r>
              <a:rPr lang="ko-KR" altLang="en-US" dirty="0"/>
              <a:t> 수명 주기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ko-KR" altLang="en-US" dirty="0" err="1"/>
              <a:t>액티비티</a:t>
            </a:r>
            <a:r>
              <a:rPr lang="ko-KR" altLang="en-US" dirty="0"/>
              <a:t> 수명주기와의 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6127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06859"/>
            <a:ext cx="921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사전적 정의</a:t>
            </a:r>
            <a:endParaRPr lang="en-US" altLang="ko-KR" dirty="0" smtClean="0"/>
          </a:p>
          <a:p>
            <a:r>
              <a:rPr lang="en-US" altLang="ko-KR" dirty="0" smtClean="0"/>
              <a:t>Fragment : </a:t>
            </a:r>
            <a:r>
              <a:rPr lang="en-US" altLang="ko-KR" b="1" dirty="0"/>
              <a:t>a </a:t>
            </a:r>
            <a:r>
              <a:rPr lang="en-US" altLang="ko-KR" b="1" dirty="0">
                <a:hlinkClick r:id="rId2" tooltip="small"/>
              </a:rPr>
              <a:t>small</a:t>
            </a:r>
            <a:r>
              <a:rPr lang="en-US" altLang="ko-KR" b="1" dirty="0"/>
              <a:t> </a:t>
            </a:r>
            <a:r>
              <a:rPr lang="en-US" altLang="ko-KR" b="1" dirty="0">
                <a:hlinkClick r:id="rId3" tooltip="piece"/>
              </a:rPr>
              <a:t>piece</a:t>
            </a:r>
            <a:r>
              <a:rPr lang="en-US" altLang="ko-KR" b="1" dirty="0"/>
              <a:t> or a </a:t>
            </a:r>
            <a:r>
              <a:rPr lang="en-US" altLang="ko-KR" b="1" dirty="0">
                <a:hlinkClick r:id="rId4" tooltip="part"/>
              </a:rPr>
              <a:t>part</a:t>
            </a:r>
            <a:r>
              <a:rPr lang="en-US" altLang="ko-KR" b="1" dirty="0"/>
              <a:t>, </a:t>
            </a:r>
            <a:r>
              <a:rPr lang="en-US" altLang="ko-KR" b="1" dirty="0">
                <a:hlinkClick r:id="rId5" tooltip="especially"/>
              </a:rPr>
              <a:t>especially</a:t>
            </a:r>
            <a:r>
              <a:rPr lang="en-US" altLang="ko-KR" b="1" dirty="0"/>
              <a:t> when </a:t>
            </a:r>
            <a:r>
              <a:rPr lang="en-US" altLang="ko-KR" b="1" dirty="0">
                <a:hlinkClick r:id="rId6" tooltip="broken"/>
              </a:rPr>
              <a:t>broken</a:t>
            </a:r>
            <a:r>
              <a:rPr lang="en-US" altLang="ko-KR" b="1" dirty="0"/>
              <a:t> from something </a:t>
            </a:r>
            <a:r>
              <a:rPr lang="en-US" altLang="ko-KR" b="1" dirty="0" smtClean="0">
                <a:hlinkClick r:id="rId7" tooltip="whole"/>
              </a:rPr>
              <a:t>whole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2769361"/>
            <a:ext cx="81980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액티비티</a:t>
            </a:r>
            <a:r>
              <a:rPr lang="ko-KR" altLang="en-US" b="1" dirty="0" smtClean="0"/>
              <a:t> 실행 중 추가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삭제 가능한 모듈</a:t>
            </a:r>
            <a:endParaRPr lang="en-US" altLang="ko-KR" b="1" dirty="0" smtClean="0"/>
          </a:p>
          <a:p>
            <a:r>
              <a:rPr lang="ko-KR" altLang="en-US" b="1" dirty="0" smtClean="0"/>
              <a:t>자체 수명 주기를 가지며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호스트 </a:t>
            </a:r>
            <a:r>
              <a:rPr lang="ko-KR" altLang="en-US" b="1" dirty="0" err="1" smtClean="0"/>
              <a:t>액티비티의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수명주기와</a:t>
            </a:r>
            <a:r>
              <a:rPr lang="ko-KR" altLang="en-US" b="1" dirty="0" smtClean="0"/>
              <a:t> 밀접한 관계가 있다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err="1" smtClean="0"/>
              <a:t>액티비티의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백스택에</a:t>
            </a:r>
            <a:r>
              <a:rPr lang="ko-KR" altLang="en-US" b="1" dirty="0" smtClean="0"/>
              <a:t> 추가 가능</a:t>
            </a:r>
            <a:endParaRPr lang="en-US" altLang="ko-KR" b="1" dirty="0" smtClean="0"/>
          </a:p>
          <a:p>
            <a:r>
              <a:rPr lang="ko-KR" altLang="en-US" b="1" dirty="0" err="1" smtClean="0"/>
              <a:t>액티비티</a:t>
            </a:r>
            <a:r>
              <a:rPr lang="ko-KR" altLang="en-US" b="1" dirty="0" smtClean="0"/>
              <a:t> 내 </a:t>
            </a:r>
            <a:r>
              <a:rPr lang="en-US" altLang="ko-KR" b="1" dirty="0" err="1" smtClean="0"/>
              <a:t>ViewGroup</a:t>
            </a:r>
            <a:r>
              <a:rPr lang="ko-KR" altLang="en-US" b="1" dirty="0" smtClean="0"/>
              <a:t>에 추가 또는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없는 </a:t>
            </a:r>
            <a:r>
              <a:rPr lang="ko-KR" altLang="en-US" b="1" dirty="0" err="1" smtClean="0"/>
              <a:t>프래그먼트</a:t>
            </a:r>
            <a:r>
              <a:rPr lang="ko-KR" altLang="en-US" b="1" dirty="0" smtClean="0"/>
              <a:t> 가능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85065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철학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6833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안드로이드 </a:t>
            </a:r>
            <a:r>
              <a:rPr lang="en-US" altLang="ko-KR" b="1" dirty="0" smtClean="0"/>
              <a:t>3.0</a:t>
            </a:r>
            <a:r>
              <a:rPr lang="ko-KR" altLang="en-US" b="1" dirty="0" smtClean="0"/>
              <a:t>부터 도입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큰 화면에서 역동적인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디자인 지원</a:t>
            </a:r>
            <a:endParaRPr lang="en-US" altLang="ko-KR" b="1" dirty="0" smtClean="0"/>
          </a:p>
          <a:p>
            <a:r>
              <a:rPr lang="ko-KR" altLang="en-US" b="1" dirty="0" smtClean="0"/>
              <a:t>재사용 가능한 </a:t>
            </a:r>
            <a:r>
              <a:rPr lang="ko-KR" altLang="en-US" b="1" dirty="0" err="1" smtClean="0"/>
              <a:t>액티비티</a:t>
            </a:r>
            <a:r>
              <a:rPr lang="ko-KR" altLang="en-US" b="1" dirty="0" smtClean="0"/>
              <a:t> 구성요소로 디자인</a:t>
            </a:r>
            <a:endParaRPr lang="en-US" altLang="ko-KR" b="1" dirty="0" smtClean="0"/>
          </a:p>
          <a:p>
            <a:r>
              <a:rPr lang="ko-KR" altLang="en-US" b="1" dirty="0" err="1" smtClean="0"/>
              <a:t>프래그먼트끼리</a:t>
            </a:r>
            <a:r>
              <a:rPr lang="ko-KR" altLang="en-US" b="1" dirty="0" smtClean="0"/>
              <a:t> 직접 조작 </a:t>
            </a:r>
            <a:r>
              <a:rPr lang="en-US" altLang="ko-KR" b="1" dirty="0" smtClean="0"/>
              <a:t>X</a:t>
            </a:r>
          </a:p>
          <a:p>
            <a:endParaRPr lang="en-US" altLang="ko-KR" b="1" dirty="0" smtClean="0"/>
          </a:p>
        </p:txBody>
      </p:sp>
      <p:pic>
        <p:nvPicPr>
          <p:cNvPr id="2050" name="Picture 2" descr="https://developer.android.com/images/fundamentals/frag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922" y="3336151"/>
            <a:ext cx="5334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92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3074" name="Picture 2" descr="https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873" y="365126"/>
            <a:ext cx="3654505" cy="630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3974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액티비티와</a:t>
            </a:r>
            <a:r>
              <a:rPr lang="ko-KR" altLang="en-US" b="1" dirty="0" smtClean="0"/>
              <a:t> 비슷한 </a:t>
            </a:r>
            <a:r>
              <a:rPr lang="ko-KR" altLang="en-US" b="1" dirty="0" err="1" smtClean="0"/>
              <a:t>콜백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구성</a:t>
            </a:r>
            <a:endParaRPr lang="en-US" altLang="ko-KR" b="1" dirty="0" smtClean="0"/>
          </a:p>
          <a:p>
            <a:r>
              <a:rPr lang="en-US" altLang="ko-KR" b="1" dirty="0" err="1" smtClean="0"/>
              <a:t>onCreate</a:t>
            </a:r>
            <a:r>
              <a:rPr lang="en-US" altLang="ko-KR" b="1" dirty="0" smtClean="0"/>
              <a:t>()</a:t>
            </a:r>
          </a:p>
          <a:p>
            <a:r>
              <a:rPr lang="en-US" altLang="ko-KR" b="1" dirty="0" err="1" smtClean="0"/>
              <a:t>onCreateView</a:t>
            </a:r>
            <a:r>
              <a:rPr lang="en-US" altLang="ko-KR" b="1" dirty="0" smtClean="0"/>
              <a:t>()</a:t>
            </a:r>
          </a:p>
          <a:p>
            <a:r>
              <a:rPr lang="en-US" altLang="ko-KR" b="1" dirty="0" err="1" smtClean="0"/>
              <a:t>onPause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등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3259293"/>
            <a:ext cx="2656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프래그먼트</a:t>
            </a:r>
            <a:r>
              <a:rPr lang="ko-KR" altLang="en-US" b="1" dirty="0" smtClean="0"/>
              <a:t> 서브 클래스</a:t>
            </a:r>
            <a:endParaRPr lang="en-US" altLang="ko-KR" b="1" dirty="0" smtClean="0"/>
          </a:p>
          <a:p>
            <a:r>
              <a:rPr lang="en-US" altLang="ko-KR" b="1" dirty="0" err="1" smtClean="0"/>
              <a:t>DialogFragment</a:t>
            </a:r>
            <a:endParaRPr lang="en-US" altLang="ko-KR" b="1" dirty="0" smtClean="0"/>
          </a:p>
          <a:p>
            <a:r>
              <a:rPr lang="en-US" altLang="ko-KR" b="1" dirty="0" err="1" smtClean="0"/>
              <a:t>ListFragment</a:t>
            </a:r>
            <a:endParaRPr lang="en-US" altLang="ko-KR" b="1" dirty="0" smtClean="0"/>
          </a:p>
          <a:p>
            <a:r>
              <a:rPr lang="en-US" altLang="ko-KR" b="1" dirty="0" err="1" smtClean="0"/>
              <a:t>PreferenceFragment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86820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인터페이스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8711" y="1896169"/>
            <a:ext cx="9389327" cy="14778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2199" rIns="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static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class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ExampleFragment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extends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Fragment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@Override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public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View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onCreateView(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LayoutInflater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inflater,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ViewGroup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container,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                 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Bundle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savedInstanceState) {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Inflate the layout for this fragment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inflater.inflate(R.layout.example_fragment, container,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false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}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52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액티비티에</a:t>
            </a:r>
            <a:r>
              <a:rPr lang="ko-KR" altLang="en-US" dirty="0"/>
              <a:t>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609762"/>
            <a:ext cx="10738624" cy="27089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2199" rIns="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&lt;?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xml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version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"1.0"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encoding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"utf-8"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?&gt;</a:t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LinearLayout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xmlns:android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"http://schemas.android.com/apk/res/android"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android:orientation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horizontal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android:layout_width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match_parent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android:layout_height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match_parent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android:name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com.example.news.ArticleListFragment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android:id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"@+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/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list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android:layout_weight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"1"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android:layout_width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"0dp"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android:layout_height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match_parent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/&gt;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android:name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com.example.news.ArticleReaderFragment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android:id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"@+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id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/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viewer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android:layout_weight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"2"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android:layout_width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"0dp"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       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android:layout_height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match_parent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/&gt;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&lt;/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LinearLayout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&gt;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996068"/>
            <a:ext cx="546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액티비티의</a:t>
            </a:r>
            <a:r>
              <a:rPr lang="ko-KR" altLang="en-US" dirty="0" smtClean="0"/>
              <a:t> 레이아웃 파일 안에서 선언하는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67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액티비티에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0653" y="2872939"/>
            <a:ext cx="10504449" cy="55456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2199" rIns="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FragmentManager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fragmentManager = </a:t>
            </a:r>
            <a:r>
              <a:rPr kumimoji="0" lang="ko-KR" altLang="ko-KR" sz="1000" b="1" i="0" u="none" strike="noStrike" cap="none" normalizeH="0" baseline="0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2"/>
              </a:rPr>
              <a:t>getFragmentManager()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FragmentTransaction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fragmentTransaction = fragmentManager.</a:t>
            </a:r>
            <a:r>
              <a:rPr kumimoji="0" lang="ko-KR" altLang="ko-KR" sz="1000" b="1" i="0" u="none" strike="noStrike" cap="none" normalizeH="0" baseline="0" smtClean="0">
                <a:ln>
                  <a:noFill/>
                </a:ln>
                <a:solidFill>
                  <a:srgbClr val="039BE5"/>
                </a:solidFill>
                <a:effectLst/>
                <a:latin typeface="Arial Unicode MS"/>
                <a:ea typeface="Roboto Mono"/>
                <a:hlinkClick r:id="rId3"/>
              </a:rPr>
              <a:t>beginTransaction()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0653" y="3543126"/>
            <a:ext cx="10504449" cy="70845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2199" rIns="0" bIns="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ExampleFragment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fragment =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new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ExampleFragment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fragmentTransaction.add(R.id.fragment_container, fragment);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fragmentTransaction.commit();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996068"/>
            <a:ext cx="514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프로그래밍 방법으로 기존 </a:t>
            </a:r>
            <a:r>
              <a:rPr lang="en-US" altLang="ko-KR" dirty="0" err="1" smtClean="0"/>
              <a:t>ViewGroup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15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(UI</a:t>
            </a:r>
            <a:r>
              <a:rPr lang="ko-KR" altLang="en-US" dirty="0" smtClean="0"/>
              <a:t>가 없는 </a:t>
            </a:r>
            <a:r>
              <a:rPr lang="ko-KR" altLang="en-US" dirty="0" err="1" smtClean="0"/>
              <a:t>프래그먼트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96068"/>
            <a:ext cx="5203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가 없이 </a:t>
            </a:r>
            <a:r>
              <a:rPr lang="ko-KR" altLang="en-US" dirty="0" err="1" smtClean="0"/>
              <a:t>액티비티의</a:t>
            </a:r>
            <a:r>
              <a:rPr lang="ko-KR" altLang="en-US" dirty="0" smtClean="0"/>
              <a:t> 백그라운드 동작을 제공함</a:t>
            </a:r>
            <a:endParaRPr lang="en-US" altLang="ko-KR" dirty="0" smtClean="0"/>
          </a:p>
          <a:p>
            <a:r>
              <a:rPr lang="en-US" altLang="ko-KR" dirty="0" smtClean="0"/>
              <a:t>Id </a:t>
            </a:r>
            <a:r>
              <a:rPr lang="ko-KR" altLang="en-US" dirty="0" smtClean="0"/>
              <a:t>대신 태그를 사용</a:t>
            </a:r>
            <a:endParaRPr lang="en-US" altLang="ko-KR" dirty="0" smtClean="0"/>
          </a:p>
          <a:p>
            <a:r>
              <a:rPr lang="en-US" altLang="ko-KR" dirty="0" err="1" smtClean="0"/>
              <a:t>onCreateView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호출 </a:t>
            </a:r>
            <a:r>
              <a:rPr lang="en-US" altLang="ko-KR" dirty="0" smtClean="0"/>
              <a:t>X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405836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811</TotalTime>
  <Words>546</Words>
  <Application>Microsoft Office PowerPoint</Application>
  <PresentationFormat>와이드스크린</PresentationFormat>
  <Paragraphs>113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Arial Unicode MS</vt:lpstr>
      <vt:lpstr>HY그래픽M</vt:lpstr>
      <vt:lpstr>Roboto</vt:lpstr>
      <vt:lpstr>Roboto Mono</vt:lpstr>
      <vt:lpstr>맑은 고딕</vt:lpstr>
      <vt:lpstr>Arial</vt:lpstr>
      <vt:lpstr>Candara</vt:lpstr>
      <vt:lpstr>Corbel</vt:lpstr>
      <vt:lpstr>Wingdings 3</vt:lpstr>
      <vt:lpstr>New_Education02</vt:lpstr>
      <vt:lpstr>안드로이드 스터디</vt:lpstr>
      <vt:lpstr>목차</vt:lpstr>
      <vt:lpstr>프래그먼트란?</vt:lpstr>
      <vt:lpstr>디자인 철학</vt:lpstr>
      <vt:lpstr>프래그먼트 생성</vt:lpstr>
      <vt:lpstr>프래그먼트 생성(사용자 인터페이스 추가)</vt:lpstr>
      <vt:lpstr>프래그먼트 생성(액티비티에 추가)</vt:lpstr>
      <vt:lpstr>프래그먼트 생성(액티비티에 추가)</vt:lpstr>
      <vt:lpstr>프래그먼트 생성(UI가 없는 프래그먼트)</vt:lpstr>
      <vt:lpstr>프래그먼트 관리</vt:lpstr>
      <vt:lpstr>프래그먼트 트랜잭션 수행</vt:lpstr>
      <vt:lpstr>액티비티와의 통신</vt:lpstr>
      <vt:lpstr>액티비티와의 통신(액티비티와 프래그먼트 이벤트 공유)</vt:lpstr>
      <vt:lpstr>액티비티와의 통신(액티비티와 프래그먼트 이벤트 공유)</vt:lpstr>
      <vt:lpstr>프래그먼트 수명 주기 처리</vt:lpstr>
      <vt:lpstr>액티비티 수명주기와의 조화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스터디</dc:title>
  <dc:creator>YANG TaeYeong</dc:creator>
  <cp:lastModifiedBy>taebari</cp:lastModifiedBy>
  <cp:revision>27</cp:revision>
  <dcterms:created xsi:type="dcterms:W3CDTF">2018-08-24T10:46:41Z</dcterms:created>
  <dcterms:modified xsi:type="dcterms:W3CDTF">2018-08-26T08:18:32Z</dcterms:modified>
</cp:coreProperties>
</file>